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39"/>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276" r:id="rId19"/>
    <p:sldId id="258" r:id="rId20"/>
    <p:sldId id="282" r:id="rId21"/>
    <p:sldId id="316" r:id="rId22"/>
    <p:sldId id="285" r:id="rId23"/>
    <p:sldId id="284" r:id="rId24"/>
    <p:sldId id="283" r:id="rId25"/>
    <p:sldId id="281" r:id="rId26"/>
    <p:sldId id="256" r:id="rId27"/>
    <p:sldId id="275" r:id="rId28"/>
    <p:sldId id="300" r:id="rId29"/>
    <p:sldId id="301" r:id="rId30"/>
    <p:sldId id="280" r:id="rId31"/>
    <p:sldId id="298" r:id="rId32"/>
    <p:sldId id="267" r:id="rId33"/>
    <p:sldId id="289" r:id="rId34"/>
    <p:sldId id="321" r:id="rId35"/>
    <p:sldId id="299" r:id="rId36"/>
    <p:sldId id="264" r:id="rId37"/>
    <p:sldId id="320"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623" autoAdjust="0"/>
    <p:restoredTop sz="77257" autoAdjust="0"/>
  </p:normalViewPr>
  <p:slideViewPr>
    <p:cSldViewPr>
      <p:cViewPr varScale="1">
        <p:scale>
          <a:sx n="83" d="100"/>
          <a:sy n="83" d="100"/>
        </p:scale>
        <p:origin x="1944" y="96"/>
      </p:cViewPr>
      <p:guideLst>
        <p:guide orient="horz" pos="2160"/>
        <p:guide pos="2880"/>
      </p:guideLst>
    </p:cSldViewPr>
  </p:slideViewPr>
  <p:notesTextViewPr>
    <p:cViewPr>
      <p:scale>
        <a:sx n="66" d="100"/>
        <a:sy n="66" d="100"/>
      </p:scale>
      <p:origin x="0" y="0"/>
    </p:cViewPr>
  </p:notesTextViewPr>
  <p:sorterViewPr>
    <p:cViewPr>
      <p:scale>
        <a:sx n="100" d="100"/>
        <a:sy n="100" d="100"/>
      </p:scale>
      <p:origin x="0" y="-6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11/09/2026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2018034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11/09/2026</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11/09/2026</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11/09/2026</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11/09/2026</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11/09/2026</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11/09/2026</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11/09/2026</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11/09/2026</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11/09/2026</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11/09/2026</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11/09/2026</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9/11/2026</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11/09/2026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11/09/2026</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ibisonm@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stphilipssouthport.com/packed-lunch-ideas" TargetMode="External"/><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5!</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5909972"/>
            <a:ext cx="7913844" cy="882352"/>
          </a:xfrm>
        </p:spPr>
        <p:txBody>
          <a:bodyPr/>
          <a:lstStyle/>
          <a:p>
            <a:pPr algn="l"/>
            <a:r>
              <a:rPr lang="en-GB" sz="2000" b="0" dirty="0">
                <a:latin typeface="Arial" panose="020B0604020202020204" pitchFamily="34" charset="0"/>
                <a:cs typeface="Arial" panose="020B0604020202020204" pitchFamily="34" charset="0"/>
              </a:rPr>
              <a:t>We have codes of conduct for Governors,  staff and parents and expect all members of our school community to abide by these.</a:t>
            </a:r>
            <a:br>
              <a:rPr lang="en-GB" sz="2000" b="0" dirty="0">
                <a:latin typeface="Arial" panose="020B0604020202020204" pitchFamily="34" charset="0"/>
                <a:cs typeface="Arial" panose="020B0604020202020204" pitchFamily="34" charset="0"/>
              </a:rPr>
            </a:br>
            <a:endParaRPr lang="en-GB" sz="2000"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978506" y="642077"/>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314439" y="3915593"/>
            <a:ext cx="2821345" cy="1600438"/>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a:t>
            </a:r>
            <a:r>
              <a:rPr lang="en-GB" sz="2000" dirty="0">
                <a:solidFill>
                  <a:prstClr val="black"/>
                </a:solidFill>
                <a:latin typeface="Arial" panose="020B0604020202020204" pitchFamily="34" charset="0"/>
                <a:cs typeface="Arial" panose="020B0604020202020204" pitchFamily="34" charset="0"/>
              </a:rPr>
              <a:t>Wright </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Monday, Tuesday  Wednesdays and Friday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7" name="TextBox 6">
            <a:extLst>
              <a:ext uri="{FF2B5EF4-FFF2-40B4-BE49-F238E27FC236}">
                <a16:creationId xmlns:a16="http://schemas.microsoft.com/office/drawing/2014/main" id="{7AAC92B6-F91B-4BCA-9936-EED0E9D91775}"/>
              </a:ext>
            </a:extLst>
          </p:cNvPr>
          <p:cNvSpPr txBox="1"/>
          <p:nvPr/>
        </p:nvSpPr>
        <p:spPr>
          <a:xfrm>
            <a:off x="6737030" y="3944828"/>
            <a:ext cx="2002897" cy="1631216"/>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Stirrup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All day and lunchtime</a:t>
            </a:r>
            <a:endParaRPr lang="en-GB" sz="2000" dirty="0">
              <a:solidFill>
                <a:prstClr val="black"/>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C4FF522-1FA8-44A0-BC05-DF718744A9EA}"/>
              </a:ext>
            </a:extLst>
          </p:cNvPr>
          <p:cNvSpPr txBox="1"/>
          <p:nvPr/>
        </p:nvSpPr>
        <p:spPr>
          <a:xfrm>
            <a:off x="3881197" y="3952238"/>
            <a:ext cx="2002897" cy="707886"/>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Lamb</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Every Thursday </a:t>
            </a:r>
          </a:p>
        </p:txBody>
      </p:sp>
      <p:pic>
        <p:nvPicPr>
          <p:cNvPr id="1026" name="Picture 2">
            <a:extLst>
              <a:ext uri="{FF2B5EF4-FFF2-40B4-BE49-F238E27FC236}">
                <a16:creationId xmlns:a16="http://schemas.microsoft.com/office/drawing/2014/main" id="{4A0EBA8A-77A8-4ADB-AE2B-0C7F3238C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716119"/>
            <a:ext cx="2000913" cy="20009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952E6FD-01CC-48E5-BE27-176E3820A2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2733" y="1746948"/>
            <a:ext cx="2013214" cy="20132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5632311"/>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hlinkClick r:id="rId4"/>
              </a:rPr>
              <a:t>wrightl@sps.sefton.school</a:t>
            </a:r>
            <a:endParaRPr lang="en-GB" sz="2000" dirty="0">
              <a:solidFill>
                <a:srgbClr val="002060"/>
              </a:solidFill>
              <a:latin typeface="Arial" panose="020B0604020202020204" pitchFamily="34" charset="0"/>
              <a:cs typeface="Arial" panose="020B0604020202020204" pitchFamily="34" charset="0"/>
              <a:hlinkClick r:id="rId4"/>
            </a:endParaRPr>
          </a:p>
          <a:p>
            <a:r>
              <a:rPr lang="en-GB" sz="2000" dirty="0">
                <a:solidFill>
                  <a:srgbClr val="002060"/>
                </a:solidFill>
                <a:latin typeface="Arial" panose="020B0604020202020204" pitchFamily="34" charset="0"/>
                <a:cs typeface="Arial" panose="020B0604020202020204" pitchFamily="34" charset="0"/>
                <a:hlinkClick r:id="rId4"/>
              </a:rPr>
              <a:t> </a:t>
            </a:r>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sz="2000" dirty="0" err="1">
                <a:solidFill>
                  <a:srgbClr val="002060"/>
                </a:solidFill>
                <a:latin typeface="Arial" panose="020B0604020202020204" pitchFamily="34" charset="0"/>
                <a:cs typeface="Arial" panose="020B0604020202020204" pitchFamily="34" charset="0"/>
              </a:rPr>
              <a:t>Whatsapp</a:t>
            </a:r>
            <a:r>
              <a:rPr lang="en-GB" sz="2000" dirty="0">
                <a:solidFill>
                  <a:srgbClr val="002060"/>
                </a:solidFill>
                <a:latin typeface="Arial" panose="020B0604020202020204" pitchFamily="34" charset="0"/>
                <a:cs typeface="Arial" panose="020B0604020202020204" pitchFamily="34" charset="0"/>
              </a:rPr>
              <a:t> use should be respectful of all members of the school community.</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5411223"/>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Wednesday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Friday (swimming after Christmas) afternoons-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is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52431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5" name="Picture 4">
            <a:extLst>
              <a:ext uri="{FF2B5EF4-FFF2-40B4-BE49-F238E27FC236}">
                <a16:creationId xmlns:a16="http://schemas.microsoft.com/office/drawing/2014/main" id="{9CC7C77C-3995-4F44-9453-1E17C774DE45}"/>
              </a:ext>
            </a:extLst>
          </p:cNvPr>
          <p:cNvPicPr>
            <a:picLocks noChangeAspect="1"/>
          </p:cNvPicPr>
          <p:nvPr/>
        </p:nvPicPr>
        <p:blipFill>
          <a:blip r:embed="rId2"/>
          <a:stretch>
            <a:fillRect/>
          </a:stretch>
        </p:blipFill>
        <p:spPr>
          <a:xfrm>
            <a:off x="666588" y="790007"/>
            <a:ext cx="8064896" cy="5923527"/>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 - also a digital copy has been sent home.</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a:extLst>
              <a:ext uri="{FF2B5EF4-FFF2-40B4-BE49-F238E27FC236}">
                <a16:creationId xmlns:a16="http://schemas.microsoft.com/office/drawing/2014/main" id="{CB6A89D5-F909-4727-8DB7-0211DE2DD067}"/>
              </a:ext>
            </a:extLst>
          </p:cNvPr>
          <p:cNvPicPr>
            <a:picLocks noChangeAspect="1"/>
          </p:cNvPicPr>
          <p:nvPr/>
        </p:nvPicPr>
        <p:blipFill>
          <a:blip r:embed="rId2"/>
          <a:stretch>
            <a:fillRect/>
          </a:stretch>
        </p:blipFill>
        <p:spPr>
          <a:xfrm>
            <a:off x="0" y="1053798"/>
            <a:ext cx="9144000" cy="4750403"/>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5</a:t>
            </a: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t>
            </a:r>
            <a:r>
              <a:rPr lang="en-GB" sz="2400">
                <a:solidFill>
                  <a:schemeClr val="accent1">
                    <a:lumMod val="50000"/>
                  </a:schemeClr>
                </a:solidFill>
                <a:latin typeface="Arial" panose="020B0604020202020204" pitchFamily="34" charset="0"/>
                <a:cs typeface="Arial" panose="020B0604020202020204" pitchFamily="34" charset="0"/>
              </a:rPr>
              <a:t>a Friday.</a:t>
            </a:r>
            <a:endParaRPr lang="en-GB" sz="2400" dirty="0">
              <a:solidFill>
                <a:schemeClr val="accent1">
                  <a:lumMod val="50000"/>
                </a:schemeClr>
              </a:solidFill>
              <a:latin typeface="Arial" panose="020B0604020202020204" pitchFamily="34" charset="0"/>
              <a:cs typeface="Arial" panose="020B0604020202020204" pitchFamily="34" charset="0"/>
            </a:endParaRP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a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the following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5, children need to be able to spell words from the Year 5 and 6 curriculum list .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are continuing our new system from last year.</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18FA43-B43A-4419-8338-92B04ED858AE}"/>
              </a:ext>
            </a:extLst>
          </p:cNvPr>
          <p:cNvPicPr>
            <a:picLocks noChangeAspect="1"/>
          </p:cNvPicPr>
          <p:nvPr/>
        </p:nvPicPr>
        <p:blipFill>
          <a:blip r:embed="rId2"/>
          <a:stretch>
            <a:fillRect/>
          </a:stretch>
        </p:blipFill>
        <p:spPr>
          <a:xfrm>
            <a:off x="0" y="539992"/>
            <a:ext cx="9144000" cy="5778015"/>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353" y="556288"/>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558353" y="1988840"/>
            <a:ext cx="7488832" cy="4104456"/>
          </a:xfrm>
        </p:spPr>
        <p:txBody>
          <a:bodyPr>
            <a:normAutofit/>
          </a:bodyPr>
          <a:lstStyle/>
          <a:p>
            <a:pPr marL="45720" indent="0" algn="ctr">
              <a:buNone/>
            </a:pPr>
            <a:r>
              <a:rPr lang="en-GB" sz="2400" dirty="0">
                <a:latin typeface="Arial" panose="020B0604020202020204" pitchFamily="34" charset="0"/>
                <a:cs typeface="Arial" panose="020B0604020202020204" pitchFamily="34" charset="0"/>
              </a:rPr>
              <a:t>As you will be aware, we have the Bronze, Silver and Gold badges in school. </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Children must practise their times tables daily. Even if they think they know them- by Year 5 they must be quick to recall them.</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There are also various sites to use:</a:t>
            </a:r>
          </a:p>
          <a:p>
            <a:pPr marL="45720" indent="0" algn="ctr">
              <a:buNone/>
            </a:pPr>
            <a:r>
              <a:rPr lang="en-GB" sz="2400" dirty="0">
                <a:latin typeface="Arial" panose="020B0604020202020204" pitchFamily="34" charset="0"/>
                <a:cs typeface="Arial" panose="020B0604020202020204" pitchFamily="34" charset="0"/>
                <a:hlinkClick r:id="rId2"/>
              </a:rPr>
              <a:t>https://www.youtube.com/watch?v=4BLZKOjNKfk</a:t>
            </a:r>
            <a:r>
              <a:rPr lang="en-GB" sz="2400" dirty="0">
                <a:latin typeface="Arial" panose="020B0604020202020204" pitchFamily="34" charset="0"/>
                <a:cs typeface="Arial" panose="020B0604020202020204" pitchFamily="34"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5494" y="35283"/>
            <a:ext cx="1818506" cy="137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pPr marL="45720" indent="0" algn="ctr">
              <a:buNone/>
            </a:pPr>
            <a:r>
              <a:rPr lang="en-GB" sz="4000" u="sng" dirty="0">
                <a:latin typeface="Arial" panose="020B0604020202020204" pitchFamily="34" charset="0"/>
                <a:cs typeface="Arial" panose="020B0604020202020204" pitchFamily="34" charset="0"/>
              </a:rPr>
              <a:t>Reading Journals</a:t>
            </a:r>
          </a:p>
          <a:p>
            <a:pPr marL="45720" indent="0" algn="ctr">
              <a:buNone/>
            </a:pPr>
            <a:endParaRPr lang="en-GB" sz="4000" u="sng"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Children will be expected to write their own reading comments in their Reading log book each day.</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4" name="TextBox 3">
            <a:extLst>
              <a:ext uri="{FF2B5EF4-FFF2-40B4-BE49-F238E27FC236}">
                <a16:creationId xmlns:a16="http://schemas.microsoft.com/office/drawing/2014/main" id="{A0063301-DD22-4518-A103-8861F41FBD0C}"/>
              </a:ext>
            </a:extLst>
          </p:cNvPr>
          <p:cNvSpPr txBox="1"/>
          <p:nvPr/>
        </p:nvSpPr>
        <p:spPr>
          <a:xfrm>
            <a:off x="287524" y="1772816"/>
            <a:ext cx="8568952" cy="3046988"/>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Liverpool Cathedrals</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Trip to the Atkinson</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Trip to the coastline</a:t>
            </a:r>
          </a:p>
        </p:txBody>
      </p:sp>
    </p:spTree>
    <p:extLst>
      <p:ext uri="{BB962C8B-B14F-4D97-AF65-F5344CB8AC3E}">
        <p14:creationId xmlns:p14="http://schemas.microsoft.com/office/powerpoint/2010/main" val="2503148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44768" y="1501994"/>
            <a:ext cx="600061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21</a:t>
            </a:r>
            <a:r>
              <a:rPr lang="en-US" sz="5400" b="0" cap="none" spc="0" baseline="30000" dirty="0">
                <a:ln w="0"/>
                <a:solidFill>
                  <a:schemeClr val="accent1"/>
                </a:solidFill>
                <a:effectLst>
                  <a:outerShdw blurRad="38100" dist="25400" dir="5400000" algn="ctr" rotWithShape="0">
                    <a:srgbClr val="6E747A">
                      <a:alpha val="43000"/>
                    </a:srgbClr>
                  </a:outerShdw>
                </a:effectLst>
              </a:rPr>
              <a:t>st</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169551"/>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8E2A2-A99B-48A0-AA66-8A0892F1EFD4}"/>
              </a:ext>
            </a:extLst>
          </p:cNvPr>
          <p:cNvSpPr>
            <a:spLocks noGrp="1"/>
          </p:cNvSpPr>
          <p:nvPr>
            <p:ph type="title"/>
          </p:nvPr>
        </p:nvSpPr>
        <p:spPr>
          <a:xfrm>
            <a:off x="827584" y="404664"/>
            <a:ext cx="6512511" cy="1143000"/>
          </a:xfrm>
        </p:spPr>
        <p:txBody>
          <a:bodyPr/>
          <a:lstStyle/>
          <a:p>
            <a:r>
              <a:rPr lang="en-GB" dirty="0"/>
              <a:t>Healthy lunchboxes</a:t>
            </a:r>
          </a:p>
        </p:txBody>
      </p:sp>
      <p:pic>
        <p:nvPicPr>
          <p:cNvPr id="4" name="Picture 3">
            <a:extLst>
              <a:ext uri="{FF2B5EF4-FFF2-40B4-BE49-F238E27FC236}">
                <a16:creationId xmlns:a16="http://schemas.microsoft.com/office/drawing/2014/main" id="{E6E63245-FAD6-47C3-B5B1-0B6D66423801}"/>
              </a:ext>
            </a:extLst>
          </p:cNvPr>
          <p:cNvPicPr>
            <a:picLocks noChangeAspect="1"/>
          </p:cNvPicPr>
          <p:nvPr/>
        </p:nvPicPr>
        <p:blipFill rotWithShape="1">
          <a:blip r:embed="rId2"/>
          <a:srcRect b="17696"/>
          <a:stretch/>
        </p:blipFill>
        <p:spPr>
          <a:xfrm>
            <a:off x="2555776" y="1916832"/>
            <a:ext cx="3312368" cy="4089311"/>
          </a:xfrm>
          <a:prstGeom prst="rect">
            <a:avLst/>
          </a:prstGeom>
        </p:spPr>
      </p:pic>
      <p:sp>
        <p:nvSpPr>
          <p:cNvPr id="6" name="TextBox 5">
            <a:extLst>
              <a:ext uri="{FF2B5EF4-FFF2-40B4-BE49-F238E27FC236}">
                <a16:creationId xmlns:a16="http://schemas.microsoft.com/office/drawing/2014/main" id="{3A6CCC78-63E7-44E1-BE4D-D15DD70D0853}"/>
              </a:ext>
            </a:extLst>
          </p:cNvPr>
          <p:cNvSpPr txBox="1"/>
          <p:nvPr/>
        </p:nvSpPr>
        <p:spPr>
          <a:xfrm>
            <a:off x="827584" y="6268670"/>
            <a:ext cx="7867972" cy="369332"/>
          </a:xfrm>
          <a:prstGeom prst="rect">
            <a:avLst/>
          </a:prstGeom>
          <a:noFill/>
        </p:spPr>
        <p:txBody>
          <a:bodyPr wrap="square">
            <a:spAutoFit/>
          </a:bodyPr>
          <a:lstStyle/>
          <a:p>
            <a:r>
              <a:rPr lang="en-GB" dirty="0">
                <a:hlinkClick r:id="rId3"/>
              </a:rPr>
              <a:t>https://www.stphilipssouthport.com/packed-lunch-ideas</a:t>
            </a:r>
            <a:endParaRPr lang="en-GB" dirty="0"/>
          </a:p>
        </p:txBody>
      </p:sp>
    </p:spTree>
    <p:extLst>
      <p:ext uri="{BB962C8B-B14F-4D97-AF65-F5344CB8AC3E}">
        <p14:creationId xmlns:p14="http://schemas.microsoft.com/office/powerpoint/2010/main" val="4091626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1980</TotalTime>
  <Words>1491</Words>
  <Application>Microsoft Office PowerPoint</Application>
  <PresentationFormat>On-screen Show (4:3)</PresentationFormat>
  <Paragraphs>185</Paragraphs>
  <Slides>36</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Arial</vt:lpstr>
      <vt:lpstr>Calibri</vt:lpstr>
      <vt:lpstr>CCW Cursive Writing 7</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PowerPoint Presentation</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Parent’s meeting:</vt:lpstr>
      <vt:lpstr>PowerPoint Presentation</vt:lpstr>
      <vt:lpstr>Healthy lunchboxes</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Lucy Wright</cp:lastModifiedBy>
  <cp:revision>147</cp:revision>
  <cp:lastPrinted>2021-09-08T07:29:11Z</cp:lastPrinted>
  <dcterms:created xsi:type="dcterms:W3CDTF">2014-09-15T15:29:28Z</dcterms:created>
  <dcterms:modified xsi:type="dcterms:W3CDTF">2026-09-11T11:38:47Z</dcterms:modified>
</cp:coreProperties>
</file>