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 id="2147483769" r:id="rId2"/>
  </p:sldMasterIdLst>
  <p:notesMasterIdLst>
    <p:notesMasterId r:id="rId39"/>
  </p:notesMasterIdLst>
  <p:sldIdLst>
    <p:sldId id="268" r:id="rId3"/>
    <p:sldId id="302" r:id="rId4"/>
    <p:sldId id="293" r:id="rId5"/>
    <p:sldId id="319" r:id="rId6"/>
    <p:sldId id="288" r:id="rId7"/>
    <p:sldId id="266" r:id="rId8"/>
    <p:sldId id="322" r:id="rId9"/>
    <p:sldId id="257" r:id="rId10"/>
    <p:sldId id="269" r:id="rId11"/>
    <p:sldId id="286" r:id="rId12"/>
    <p:sldId id="296" r:id="rId13"/>
    <p:sldId id="304" r:id="rId14"/>
    <p:sldId id="295" r:id="rId15"/>
    <p:sldId id="274" r:id="rId16"/>
    <p:sldId id="259" r:id="rId17"/>
    <p:sldId id="317" r:id="rId18"/>
    <p:sldId id="270" r:id="rId19"/>
    <p:sldId id="276" r:id="rId20"/>
    <p:sldId id="258" r:id="rId21"/>
    <p:sldId id="282" r:id="rId22"/>
    <p:sldId id="316" r:id="rId23"/>
    <p:sldId id="284" r:id="rId24"/>
    <p:sldId id="271" r:id="rId25"/>
    <p:sldId id="256" r:id="rId26"/>
    <p:sldId id="275" r:id="rId27"/>
    <p:sldId id="300" r:id="rId28"/>
    <p:sldId id="301" r:id="rId29"/>
    <p:sldId id="280" r:id="rId30"/>
    <p:sldId id="311" r:id="rId31"/>
    <p:sldId id="323" r:id="rId32"/>
    <p:sldId id="267" r:id="rId33"/>
    <p:sldId id="289" r:id="rId34"/>
    <p:sldId id="321" r:id="rId35"/>
    <p:sldId id="299" r:id="rId36"/>
    <p:sldId id="264" r:id="rId37"/>
    <p:sldId id="320" r:id="rId3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265" autoAdjust="0"/>
    <p:restoredTop sz="77257" autoAdjust="0"/>
  </p:normalViewPr>
  <p:slideViewPr>
    <p:cSldViewPr>
      <p:cViewPr varScale="1">
        <p:scale>
          <a:sx n="55" d="100"/>
          <a:sy n="55" d="100"/>
        </p:scale>
        <p:origin x="582" y="60"/>
      </p:cViewPr>
      <p:guideLst>
        <p:guide orient="horz" pos="2160"/>
        <p:guide pos="2880"/>
      </p:guideLst>
    </p:cSldViewPr>
  </p:slideViewPr>
  <p:notesTextViewPr>
    <p:cViewPr>
      <p:scale>
        <a:sx n="66" d="100"/>
        <a:sy n="66" d="100"/>
      </p:scale>
      <p:origin x="0" y="0"/>
    </p:cViewPr>
  </p:notesTextViewPr>
  <p:sorterViewPr>
    <p:cViewPr>
      <p:scale>
        <a:sx n="100" d="100"/>
        <a:sy n="100" d="100"/>
      </p:scale>
      <p:origin x="0" y="-68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09/09/2026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pPr/>
              <a:t>4</a:t>
            </a:fld>
            <a:endParaRPr lang="en-GB"/>
          </a:p>
        </p:txBody>
      </p:sp>
    </p:spTree>
    <p:extLst>
      <p:ext uri="{BB962C8B-B14F-4D97-AF65-F5344CB8AC3E}">
        <p14:creationId xmlns:p14="http://schemas.microsoft.com/office/powerpoint/2010/main" val="20180344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pPr/>
              <a:t>9</a:t>
            </a:fld>
            <a:endParaRPr lang="en-GB"/>
          </a:p>
        </p:txBody>
      </p:sp>
    </p:spTree>
    <p:extLst>
      <p:ext uri="{BB962C8B-B14F-4D97-AF65-F5344CB8AC3E}">
        <p14:creationId xmlns:p14="http://schemas.microsoft.com/office/powerpoint/2010/main" val="32461546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pPr/>
              <a:t>14</a:t>
            </a:fld>
            <a:endParaRPr lang="en-GB"/>
          </a:p>
        </p:txBody>
      </p:sp>
    </p:spTree>
    <p:extLst>
      <p:ext uri="{BB962C8B-B14F-4D97-AF65-F5344CB8AC3E}">
        <p14:creationId xmlns:p14="http://schemas.microsoft.com/office/powerpoint/2010/main" val="33402539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B4588EC-50BA-4AC7-BB78-6CBBA746E60B}"/>
              </a:ext>
            </a:extLst>
          </p:cNvPr>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CF18089E-F0C3-468C-BCC4-FB7E579C7913}"/>
              </a:ext>
            </a:extLst>
          </p:cNvPr>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772F5816-B1B6-4D3E-A6B2-7075383A9FAE}"/>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E9632F6-F26B-40F6-870B-9F0B9784193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817581" y="3132290"/>
            <a:ext cx="7175351" cy="1793167"/>
          </a:xfrm>
          <a:effectLst/>
        </p:spPr>
        <p:txBody>
          <a:bodyPr/>
          <a:lstStyle>
            <a:lvl1pPr marL="640080" indent="-457200" algn="l">
              <a:defRPr sz="5400"/>
            </a:lvl1pPr>
          </a:lstStyle>
          <a:p>
            <a:r>
              <a:rPr lang="en-US"/>
              <a:t>Click to edit Master title style</a:t>
            </a:r>
            <a:endParaRPr lang="en-US" dirty="0"/>
          </a:p>
        </p:txBody>
      </p:sp>
      <p:sp>
        <p:nvSpPr>
          <p:cNvPr id="8" name="Date Placeholder 3">
            <a:extLst>
              <a:ext uri="{FF2B5EF4-FFF2-40B4-BE49-F238E27FC236}">
                <a16:creationId xmlns:a16="http://schemas.microsoft.com/office/drawing/2014/main" id="{0F0DB03D-6DB0-4880-BB19-225E3FCF0778}"/>
              </a:ext>
            </a:extLst>
          </p:cNvPr>
          <p:cNvSpPr>
            <a:spLocks noGrp="1"/>
          </p:cNvSpPr>
          <p:nvPr>
            <p:ph type="dt" sz="half" idx="10"/>
          </p:nvPr>
        </p:nvSpPr>
        <p:spPr/>
        <p:txBody>
          <a:bodyPr/>
          <a:lstStyle>
            <a:lvl1pPr>
              <a:defRPr/>
            </a:lvl1pPr>
          </a:lstStyle>
          <a:p>
            <a:pPr>
              <a:defRPr/>
            </a:pPr>
            <a:fld id="{C0486E9F-666C-4DF3-82AE-850DFA58A451}" type="datetimeFigureOut">
              <a:rPr lang="en-GB"/>
              <a:pPr>
                <a:defRPr/>
              </a:pPr>
              <a:t>09/09/2026</a:t>
            </a:fld>
            <a:endParaRPr lang="en-GB"/>
          </a:p>
        </p:txBody>
      </p:sp>
      <p:sp>
        <p:nvSpPr>
          <p:cNvPr id="9" name="Footer Placeholder 4">
            <a:extLst>
              <a:ext uri="{FF2B5EF4-FFF2-40B4-BE49-F238E27FC236}">
                <a16:creationId xmlns:a16="http://schemas.microsoft.com/office/drawing/2014/main" id="{710A057B-B274-498A-BDBB-2365EDAD6C3C}"/>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025462B3-167D-4C5E-8A99-92EAE3395643}"/>
              </a:ext>
            </a:extLst>
          </p:cNvPr>
          <p:cNvSpPr>
            <a:spLocks noGrp="1"/>
          </p:cNvSpPr>
          <p:nvPr>
            <p:ph type="sldNum" sz="quarter" idx="12"/>
          </p:nvPr>
        </p:nvSpPr>
        <p:spPr/>
        <p:txBody>
          <a:bodyPr/>
          <a:lstStyle>
            <a:lvl1pPr>
              <a:defRPr/>
            </a:lvl1pPr>
          </a:lstStyle>
          <a:p>
            <a:pPr>
              <a:defRPr/>
            </a:pPr>
            <a:fld id="{65C0A901-F738-4A1C-9CA9-D64A9C5FD7FA}" type="slidenum">
              <a:rPr lang="en-GB"/>
              <a:pPr>
                <a:defRPr/>
              </a:pPr>
              <a:t>‹#›</a:t>
            </a:fld>
            <a:endParaRPr lang="en-GB"/>
          </a:p>
        </p:txBody>
      </p:sp>
    </p:spTree>
    <p:extLst>
      <p:ext uri="{BB962C8B-B14F-4D97-AF65-F5344CB8AC3E}">
        <p14:creationId xmlns:p14="http://schemas.microsoft.com/office/powerpoint/2010/main" val="3093291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862F3D-B44F-439E-987A-77AF412701F2}"/>
              </a:ext>
            </a:extLst>
          </p:cNvPr>
          <p:cNvSpPr>
            <a:spLocks noGrp="1"/>
          </p:cNvSpPr>
          <p:nvPr>
            <p:ph type="dt" sz="half" idx="14"/>
          </p:nvPr>
        </p:nvSpPr>
        <p:spPr/>
        <p:txBody>
          <a:bodyPr/>
          <a:lstStyle>
            <a:lvl1pPr>
              <a:defRPr/>
            </a:lvl1pPr>
          </a:lstStyle>
          <a:p>
            <a:pPr>
              <a:defRPr/>
            </a:pPr>
            <a:fld id="{8B8F258F-78DA-41E1-9136-0C43F85D6598}" type="datetimeFigureOut">
              <a:rPr lang="en-GB"/>
              <a:pPr>
                <a:defRPr/>
              </a:pPr>
              <a:t>09/09/2026</a:t>
            </a:fld>
            <a:endParaRPr lang="en-GB"/>
          </a:p>
        </p:txBody>
      </p:sp>
      <p:sp>
        <p:nvSpPr>
          <p:cNvPr id="5" name="Footer Placeholder 4">
            <a:extLst>
              <a:ext uri="{FF2B5EF4-FFF2-40B4-BE49-F238E27FC236}">
                <a16:creationId xmlns:a16="http://schemas.microsoft.com/office/drawing/2014/main" id="{178EAC78-A33F-449E-87A6-5ACCFE5FC00F}"/>
              </a:ext>
            </a:extLst>
          </p:cNvPr>
          <p:cNvSpPr>
            <a:spLocks noGrp="1"/>
          </p:cNvSpPr>
          <p:nvPr>
            <p:ph type="ftr" sz="quarter" idx="15"/>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273F336-B291-4283-B10C-FE28AAD105ED}"/>
              </a:ext>
            </a:extLst>
          </p:cNvPr>
          <p:cNvSpPr>
            <a:spLocks noGrp="1"/>
          </p:cNvSpPr>
          <p:nvPr>
            <p:ph type="sldNum" sz="quarter" idx="16"/>
          </p:nvPr>
        </p:nvSpPr>
        <p:spPr/>
        <p:txBody>
          <a:bodyPr/>
          <a:lstStyle>
            <a:lvl1pPr>
              <a:defRPr/>
            </a:lvl1pPr>
          </a:lstStyle>
          <a:p>
            <a:pPr>
              <a:defRPr/>
            </a:pPr>
            <a:fld id="{9DF12038-1AB4-4D18-A1F9-7C94D8F7B7E8}" type="slidenum">
              <a:rPr lang="en-GB"/>
              <a:pPr>
                <a:defRPr/>
              </a:pPr>
              <a:t>‹#›</a:t>
            </a:fld>
            <a:endParaRPr lang="en-GB"/>
          </a:p>
        </p:txBody>
      </p:sp>
    </p:spTree>
    <p:extLst>
      <p:ext uri="{BB962C8B-B14F-4D97-AF65-F5344CB8AC3E}">
        <p14:creationId xmlns:p14="http://schemas.microsoft.com/office/powerpoint/2010/main" val="5972578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AC99C5-27AA-44CC-B4ED-FC0698ECE77A}"/>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F684C3AA-DEA6-415B-B98E-B386A2129B89}"/>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E976A64A-CBD5-4ED1-A8EA-5D29EE81BB0D}"/>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4D99420-6EED-4943-8A22-C17E24DE000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Date Placeholder 3">
            <a:extLst>
              <a:ext uri="{FF2B5EF4-FFF2-40B4-BE49-F238E27FC236}">
                <a16:creationId xmlns:a16="http://schemas.microsoft.com/office/drawing/2014/main" id="{32A21CEA-67F4-40B8-93AF-BD3D746CB20E}"/>
              </a:ext>
            </a:extLst>
          </p:cNvPr>
          <p:cNvSpPr>
            <a:spLocks noGrp="1"/>
          </p:cNvSpPr>
          <p:nvPr>
            <p:ph type="dt" sz="half" idx="10"/>
          </p:nvPr>
        </p:nvSpPr>
        <p:spPr/>
        <p:txBody>
          <a:bodyPr/>
          <a:lstStyle>
            <a:lvl1pPr>
              <a:defRPr/>
            </a:lvl1pPr>
          </a:lstStyle>
          <a:p>
            <a:pPr>
              <a:defRPr/>
            </a:pPr>
            <a:fld id="{4ED3B012-EF06-49DD-953D-8E231FB9D384}" type="datetimeFigureOut">
              <a:rPr lang="en-GB"/>
              <a:pPr>
                <a:defRPr/>
              </a:pPr>
              <a:t>09/09/2026</a:t>
            </a:fld>
            <a:endParaRPr lang="en-GB"/>
          </a:p>
        </p:txBody>
      </p:sp>
      <p:sp>
        <p:nvSpPr>
          <p:cNvPr id="9" name="Footer Placeholder 4">
            <a:extLst>
              <a:ext uri="{FF2B5EF4-FFF2-40B4-BE49-F238E27FC236}">
                <a16:creationId xmlns:a16="http://schemas.microsoft.com/office/drawing/2014/main" id="{8386298D-5472-4BE5-BB11-1DB913D3117B}"/>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8C5FD4A9-0CA5-4072-A157-37B9A3A76461}"/>
              </a:ext>
            </a:extLst>
          </p:cNvPr>
          <p:cNvSpPr>
            <a:spLocks noGrp="1"/>
          </p:cNvSpPr>
          <p:nvPr>
            <p:ph type="sldNum" sz="quarter" idx="12"/>
          </p:nvPr>
        </p:nvSpPr>
        <p:spPr/>
        <p:txBody>
          <a:bodyPr/>
          <a:lstStyle>
            <a:lvl1pPr>
              <a:defRPr/>
            </a:lvl1pPr>
          </a:lstStyle>
          <a:p>
            <a:pPr>
              <a:defRPr/>
            </a:pPr>
            <a:fld id="{BC0C6516-C620-4FA1-9C83-33811869DBD5}" type="slidenum">
              <a:rPr lang="en-GB"/>
              <a:pPr>
                <a:defRPr/>
              </a:pPr>
              <a:t>‹#›</a:t>
            </a:fld>
            <a:endParaRPr lang="en-GB"/>
          </a:p>
        </p:txBody>
      </p:sp>
    </p:spTree>
    <p:extLst>
      <p:ext uri="{BB962C8B-B14F-4D97-AF65-F5344CB8AC3E}">
        <p14:creationId xmlns:p14="http://schemas.microsoft.com/office/powerpoint/2010/main" val="3604645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23D50F88-AC5A-420D-B9C8-234F32DDF711}"/>
              </a:ext>
            </a:extLst>
          </p:cNvPr>
          <p:cNvSpPr>
            <a:spLocks noGrp="1"/>
          </p:cNvSpPr>
          <p:nvPr>
            <p:ph type="dt" sz="half" idx="15"/>
          </p:nvPr>
        </p:nvSpPr>
        <p:spPr/>
        <p:txBody>
          <a:bodyPr/>
          <a:lstStyle>
            <a:lvl1pPr>
              <a:defRPr/>
            </a:lvl1pPr>
          </a:lstStyle>
          <a:p>
            <a:pPr>
              <a:defRPr/>
            </a:pPr>
            <a:fld id="{ACDBF455-31B4-4648-8787-70105783B71A}" type="datetimeFigureOut">
              <a:rPr lang="en-GB"/>
              <a:pPr>
                <a:defRPr/>
              </a:pPr>
              <a:t>09/09/2026</a:t>
            </a:fld>
            <a:endParaRPr lang="en-GB"/>
          </a:p>
        </p:txBody>
      </p:sp>
      <p:sp>
        <p:nvSpPr>
          <p:cNvPr id="6" name="Footer Placeholder 4">
            <a:extLst>
              <a:ext uri="{FF2B5EF4-FFF2-40B4-BE49-F238E27FC236}">
                <a16:creationId xmlns:a16="http://schemas.microsoft.com/office/drawing/2014/main" id="{C5205539-E37E-4814-9DC3-40D678CF04E8}"/>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383A6F9-C1B9-48C9-BA69-BB120E306ACD}"/>
              </a:ext>
            </a:extLst>
          </p:cNvPr>
          <p:cNvSpPr>
            <a:spLocks noGrp="1"/>
          </p:cNvSpPr>
          <p:nvPr>
            <p:ph type="sldNum" sz="quarter" idx="17"/>
          </p:nvPr>
        </p:nvSpPr>
        <p:spPr/>
        <p:txBody>
          <a:bodyPr/>
          <a:lstStyle>
            <a:lvl1pPr>
              <a:defRPr/>
            </a:lvl1pPr>
          </a:lstStyle>
          <a:p>
            <a:pPr>
              <a:defRPr/>
            </a:pPr>
            <a:fld id="{D79BD517-1C2B-4C53-8AB4-7A519841B363}" type="slidenum">
              <a:rPr lang="en-GB"/>
              <a:pPr>
                <a:defRPr/>
              </a:pPr>
              <a:t>‹#›</a:t>
            </a:fld>
            <a:endParaRPr lang="en-GB"/>
          </a:p>
        </p:txBody>
      </p:sp>
    </p:spTree>
    <p:extLst>
      <p:ext uri="{BB962C8B-B14F-4D97-AF65-F5344CB8AC3E}">
        <p14:creationId xmlns:p14="http://schemas.microsoft.com/office/powerpoint/2010/main" val="19947131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
        <p:nvSpPr>
          <p:cNvPr id="7" name="Date Placeholder 3">
            <a:extLst>
              <a:ext uri="{FF2B5EF4-FFF2-40B4-BE49-F238E27FC236}">
                <a16:creationId xmlns:a16="http://schemas.microsoft.com/office/drawing/2014/main" id="{5456E2E7-92E0-46F3-868B-79797AC31963}"/>
              </a:ext>
            </a:extLst>
          </p:cNvPr>
          <p:cNvSpPr>
            <a:spLocks noGrp="1"/>
          </p:cNvSpPr>
          <p:nvPr>
            <p:ph type="dt" sz="half" idx="10"/>
          </p:nvPr>
        </p:nvSpPr>
        <p:spPr/>
        <p:txBody>
          <a:bodyPr/>
          <a:lstStyle>
            <a:lvl1pPr>
              <a:defRPr/>
            </a:lvl1pPr>
          </a:lstStyle>
          <a:p>
            <a:pPr>
              <a:defRPr/>
            </a:pPr>
            <a:fld id="{95ADE1D5-6C8B-48BE-BC22-44957A2F8714}" type="datetimeFigureOut">
              <a:rPr lang="en-GB"/>
              <a:pPr>
                <a:defRPr/>
              </a:pPr>
              <a:t>09/09/2026</a:t>
            </a:fld>
            <a:endParaRPr lang="en-GB"/>
          </a:p>
        </p:txBody>
      </p:sp>
      <p:sp>
        <p:nvSpPr>
          <p:cNvPr id="8" name="Footer Placeholder 4">
            <a:extLst>
              <a:ext uri="{FF2B5EF4-FFF2-40B4-BE49-F238E27FC236}">
                <a16:creationId xmlns:a16="http://schemas.microsoft.com/office/drawing/2014/main" id="{E27F6DCC-50FF-49FB-8EC5-B4EBB3105B4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8A7DA006-F45D-4181-A01F-CCE1863A7B60}"/>
              </a:ext>
            </a:extLst>
          </p:cNvPr>
          <p:cNvSpPr>
            <a:spLocks noGrp="1"/>
          </p:cNvSpPr>
          <p:nvPr>
            <p:ph type="sldNum" sz="quarter" idx="12"/>
          </p:nvPr>
        </p:nvSpPr>
        <p:spPr/>
        <p:txBody>
          <a:bodyPr/>
          <a:lstStyle>
            <a:lvl1pPr>
              <a:defRPr/>
            </a:lvl1pPr>
          </a:lstStyle>
          <a:p>
            <a:pPr>
              <a:defRPr/>
            </a:pPr>
            <a:fld id="{B0B3B348-40D9-47A7-AE09-A967D61B66FA}" type="slidenum">
              <a:rPr lang="en-GB"/>
              <a:pPr>
                <a:defRPr/>
              </a:pPr>
              <a:t>‹#›</a:t>
            </a:fld>
            <a:endParaRPr lang="en-GB"/>
          </a:p>
        </p:txBody>
      </p:sp>
    </p:spTree>
    <p:extLst>
      <p:ext uri="{BB962C8B-B14F-4D97-AF65-F5344CB8AC3E}">
        <p14:creationId xmlns:p14="http://schemas.microsoft.com/office/powerpoint/2010/main" val="37838344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F8338CEA-5997-4F9E-BB4F-A13A05235879}"/>
              </a:ext>
            </a:extLst>
          </p:cNvPr>
          <p:cNvSpPr>
            <a:spLocks noGrp="1"/>
          </p:cNvSpPr>
          <p:nvPr>
            <p:ph type="dt" sz="half" idx="10"/>
          </p:nvPr>
        </p:nvSpPr>
        <p:spPr/>
        <p:txBody>
          <a:bodyPr/>
          <a:lstStyle>
            <a:lvl1pPr>
              <a:defRPr/>
            </a:lvl1pPr>
          </a:lstStyle>
          <a:p>
            <a:pPr>
              <a:defRPr/>
            </a:pPr>
            <a:fld id="{D6A9C38F-B1D8-4214-ADE1-BE83D9A3589C}" type="datetimeFigureOut">
              <a:rPr lang="en-GB"/>
              <a:pPr>
                <a:defRPr/>
              </a:pPr>
              <a:t>09/09/2026</a:t>
            </a:fld>
            <a:endParaRPr lang="en-GB"/>
          </a:p>
        </p:txBody>
      </p:sp>
      <p:sp>
        <p:nvSpPr>
          <p:cNvPr id="4" name="Footer Placeholder 4">
            <a:extLst>
              <a:ext uri="{FF2B5EF4-FFF2-40B4-BE49-F238E27FC236}">
                <a16:creationId xmlns:a16="http://schemas.microsoft.com/office/drawing/2014/main" id="{481983B6-2142-494A-9CEC-BBC183A49C3E}"/>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A99DD0E6-BFEE-41E0-B9D5-5F948FC40669}"/>
              </a:ext>
            </a:extLst>
          </p:cNvPr>
          <p:cNvSpPr>
            <a:spLocks noGrp="1"/>
          </p:cNvSpPr>
          <p:nvPr>
            <p:ph type="sldNum" sz="quarter" idx="12"/>
          </p:nvPr>
        </p:nvSpPr>
        <p:spPr/>
        <p:txBody>
          <a:bodyPr/>
          <a:lstStyle>
            <a:lvl1pPr>
              <a:defRPr/>
            </a:lvl1pPr>
          </a:lstStyle>
          <a:p>
            <a:pPr>
              <a:defRPr/>
            </a:pPr>
            <a:fld id="{D365515B-D515-43DE-A469-35936229CA42}" type="slidenum">
              <a:rPr lang="en-GB"/>
              <a:pPr>
                <a:defRPr/>
              </a:pPr>
              <a:t>‹#›</a:t>
            </a:fld>
            <a:endParaRPr lang="en-GB"/>
          </a:p>
        </p:txBody>
      </p:sp>
    </p:spTree>
    <p:extLst>
      <p:ext uri="{BB962C8B-B14F-4D97-AF65-F5344CB8AC3E}">
        <p14:creationId xmlns:p14="http://schemas.microsoft.com/office/powerpoint/2010/main" val="820964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FF3DA75-1670-4EC7-8F69-2A5156ABA559}"/>
              </a:ext>
            </a:extLst>
          </p:cNvPr>
          <p:cNvSpPr>
            <a:spLocks noGrp="1"/>
          </p:cNvSpPr>
          <p:nvPr>
            <p:ph type="dt" sz="half" idx="10"/>
          </p:nvPr>
        </p:nvSpPr>
        <p:spPr/>
        <p:txBody>
          <a:bodyPr/>
          <a:lstStyle>
            <a:lvl1pPr>
              <a:defRPr/>
            </a:lvl1pPr>
          </a:lstStyle>
          <a:p>
            <a:pPr>
              <a:defRPr/>
            </a:pPr>
            <a:fld id="{6FE26364-EF61-4166-8443-20FC7BD530F6}" type="datetimeFigureOut">
              <a:rPr lang="en-GB"/>
              <a:pPr>
                <a:defRPr/>
              </a:pPr>
              <a:t>09/09/2026</a:t>
            </a:fld>
            <a:endParaRPr lang="en-GB"/>
          </a:p>
        </p:txBody>
      </p:sp>
      <p:sp>
        <p:nvSpPr>
          <p:cNvPr id="3" name="Footer Placeholder 4">
            <a:extLst>
              <a:ext uri="{FF2B5EF4-FFF2-40B4-BE49-F238E27FC236}">
                <a16:creationId xmlns:a16="http://schemas.microsoft.com/office/drawing/2014/main" id="{3FA1CBDF-CA3D-4A59-A078-E9C1B4B9E574}"/>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7A597D68-C02E-457F-915F-9D8673EB7320}"/>
              </a:ext>
            </a:extLst>
          </p:cNvPr>
          <p:cNvSpPr>
            <a:spLocks noGrp="1"/>
          </p:cNvSpPr>
          <p:nvPr>
            <p:ph type="sldNum" sz="quarter" idx="12"/>
          </p:nvPr>
        </p:nvSpPr>
        <p:spPr/>
        <p:txBody>
          <a:bodyPr/>
          <a:lstStyle>
            <a:lvl1pPr>
              <a:defRPr/>
            </a:lvl1pPr>
          </a:lstStyle>
          <a:p>
            <a:pPr>
              <a:defRPr/>
            </a:pPr>
            <a:fld id="{B023D98B-5385-49D6-8B39-9A4F31B9235D}" type="slidenum">
              <a:rPr lang="en-GB"/>
              <a:pPr>
                <a:defRPr/>
              </a:pPr>
              <a:t>‹#›</a:t>
            </a:fld>
            <a:endParaRPr lang="en-GB"/>
          </a:p>
        </p:txBody>
      </p:sp>
    </p:spTree>
    <p:extLst>
      <p:ext uri="{BB962C8B-B14F-4D97-AF65-F5344CB8AC3E}">
        <p14:creationId xmlns:p14="http://schemas.microsoft.com/office/powerpoint/2010/main" val="3354654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5FE6C5E-46E9-41AC-931F-126EEB532757}"/>
              </a:ext>
            </a:extLst>
          </p:cNvPr>
          <p:cNvSpPr>
            <a:spLocks noGrp="1"/>
          </p:cNvSpPr>
          <p:nvPr>
            <p:ph type="dt" sz="half" idx="10"/>
          </p:nvPr>
        </p:nvSpPr>
        <p:spPr/>
        <p:txBody>
          <a:bodyPr/>
          <a:lstStyle>
            <a:lvl1pPr>
              <a:defRPr/>
            </a:lvl1pPr>
          </a:lstStyle>
          <a:p>
            <a:pPr>
              <a:defRPr/>
            </a:pPr>
            <a:fld id="{4363962F-8474-45CE-9DC1-3C5921C77ACE}" type="datetimeFigureOut">
              <a:rPr lang="en-GB"/>
              <a:pPr>
                <a:defRPr/>
              </a:pPr>
              <a:t>09/09/2026</a:t>
            </a:fld>
            <a:endParaRPr lang="en-GB"/>
          </a:p>
        </p:txBody>
      </p:sp>
      <p:sp>
        <p:nvSpPr>
          <p:cNvPr id="6" name="Footer Placeholder 4">
            <a:extLst>
              <a:ext uri="{FF2B5EF4-FFF2-40B4-BE49-F238E27FC236}">
                <a16:creationId xmlns:a16="http://schemas.microsoft.com/office/drawing/2014/main" id="{4ED7999E-857B-4839-9B7A-39D25F55386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592ABBF-1CF7-4AB4-A741-751256109FC9}"/>
              </a:ext>
            </a:extLst>
          </p:cNvPr>
          <p:cNvSpPr>
            <a:spLocks noGrp="1"/>
          </p:cNvSpPr>
          <p:nvPr>
            <p:ph type="sldNum" sz="quarter" idx="12"/>
          </p:nvPr>
        </p:nvSpPr>
        <p:spPr/>
        <p:txBody>
          <a:bodyPr/>
          <a:lstStyle>
            <a:lvl1pPr>
              <a:defRPr/>
            </a:lvl1pPr>
          </a:lstStyle>
          <a:p>
            <a:pPr>
              <a:defRPr/>
            </a:pPr>
            <a:fld id="{7B798558-24A8-4D42-B1FA-3E85D5990732}" type="slidenum">
              <a:rPr lang="en-GB"/>
              <a:pPr>
                <a:defRPr/>
              </a:pPr>
              <a:t>‹#›</a:t>
            </a:fld>
            <a:endParaRPr lang="en-GB"/>
          </a:p>
        </p:txBody>
      </p:sp>
    </p:spTree>
    <p:extLst>
      <p:ext uri="{BB962C8B-B14F-4D97-AF65-F5344CB8AC3E}">
        <p14:creationId xmlns:p14="http://schemas.microsoft.com/office/powerpoint/2010/main" val="6091391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54DAE9A-921C-4B73-9558-150576B4EB2C}"/>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a:extLst>
              <a:ext uri="{FF2B5EF4-FFF2-40B4-BE49-F238E27FC236}">
                <a16:creationId xmlns:a16="http://schemas.microsoft.com/office/drawing/2014/main" id="{D5E9A5CB-1D2F-4F08-849E-54416E44E4CC}"/>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7" name="Rectangle 6">
            <a:extLst>
              <a:ext uri="{FF2B5EF4-FFF2-40B4-BE49-F238E27FC236}">
                <a16:creationId xmlns:a16="http://schemas.microsoft.com/office/drawing/2014/main" id="{117CCFDA-036A-46C4-9BD0-8F105C5B3603}"/>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Oval 7">
            <a:extLst>
              <a:ext uri="{FF2B5EF4-FFF2-40B4-BE49-F238E27FC236}">
                <a16:creationId xmlns:a16="http://schemas.microsoft.com/office/drawing/2014/main" id="{78D1E9AB-24F9-48F6-9CAF-9A884AC70DC7}"/>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727268" y="4464421"/>
            <a:ext cx="6383538" cy="1143000"/>
          </a:xfrm>
        </p:spPr>
        <p:txBody>
          <a:bodyPr anchor="b"/>
          <a:lstStyle>
            <a:lvl1pPr algn="l">
              <a:defRPr sz="4600" b="1"/>
            </a:lvl1pPr>
          </a:lstStyle>
          <a:p>
            <a:r>
              <a:rPr lang="en-US"/>
              <a:t>Click to edit Master title style</a:t>
            </a:r>
            <a:endParaRPr lang="en-US" dirty="0"/>
          </a:p>
        </p:txBody>
      </p:sp>
      <p:sp>
        <p:nvSpPr>
          <p:cNvPr id="9" name="Date Placeholder 4">
            <a:extLst>
              <a:ext uri="{FF2B5EF4-FFF2-40B4-BE49-F238E27FC236}">
                <a16:creationId xmlns:a16="http://schemas.microsoft.com/office/drawing/2014/main" id="{10202E36-44F2-4817-9D51-FBB55F6672EC}"/>
              </a:ext>
            </a:extLst>
          </p:cNvPr>
          <p:cNvSpPr>
            <a:spLocks noGrp="1"/>
          </p:cNvSpPr>
          <p:nvPr>
            <p:ph type="dt" sz="half" idx="10"/>
          </p:nvPr>
        </p:nvSpPr>
        <p:spPr/>
        <p:txBody>
          <a:bodyPr/>
          <a:lstStyle>
            <a:lvl1pPr>
              <a:defRPr/>
            </a:lvl1pPr>
          </a:lstStyle>
          <a:p>
            <a:pPr>
              <a:defRPr/>
            </a:pPr>
            <a:fld id="{D880C593-2CBA-4CAF-9A69-0988530CA18A}" type="datetimeFigureOut">
              <a:rPr lang="en-GB"/>
              <a:pPr>
                <a:defRPr/>
              </a:pPr>
              <a:t>09/09/2026</a:t>
            </a:fld>
            <a:endParaRPr lang="en-GB"/>
          </a:p>
        </p:txBody>
      </p:sp>
      <p:sp>
        <p:nvSpPr>
          <p:cNvPr id="10" name="Footer Placeholder 5">
            <a:extLst>
              <a:ext uri="{FF2B5EF4-FFF2-40B4-BE49-F238E27FC236}">
                <a16:creationId xmlns:a16="http://schemas.microsoft.com/office/drawing/2014/main" id="{68E80FEB-0AD7-4E3E-9EC6-0CCF5BCDDFD2}"/>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6">
            <a:extLst>
              <a:ext uri="{FF2B5EF4-FFF2-40B4-BE49-F238E27FC236}">
                <a16:creationId xmlns:a16="http://schemas.microsoft.com/office/drawing/2014/main" id="{E1001D86-EDFF-4D19-8D0D-2B1751D6DA65}"/>
              </a:ext>
            </a:extLst>
          </p:cNvPr>
          <p:cNvSpPr>
            <a:spLocks noGrp="1"/>
          </p:cNvSpPr>
          <p:nvPr>
            <p:ph type="sldNum" sz="quarter" idx="12"/>
          </p:nvPr>
        </p:nvSpPr>
        <p:spPr/>
        <p:txBody>
          <a:bodyPr/>
          <a:lstStyle>
            <a:lvl1pPr>
              <a:defRPr/>
            </a:lvl1pPr>
          </a:lstStyle>
          <a:p>
            <a:pPr>
              <a:defRPr/>
            </a:pPr>
            <a:fld id="{159F72F9-414D-4968-9BC3-0F1C41FF302C}" type="slidenum">
              <a:rPr lang="en-GB"/>
              <a:pPr>
                <a:defRPr/>
              </a:pPr>
              <a:t>‹#›</a:t>
            </a:fld>
            <a:endParaRPr lang="en-GB"/>
          </a:p>
        </p:txBody>
      </p:sp>
    </p:spTree>
    <p:extLst>
      <p:ext uri="{BB962C8B-B14F-4D97-AF65-F5344CB8AC3E}">
        <p14:creationId xmlns:p14="http://schemas.microsoft.com/office/powerpoint/2010/main" val="39286162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0D33316-3488-4EF7-989D-6990C939065F}"/>
              </a:ext>
            </a:extLst>
          </p:cNvPr>
          <p:cNvSpPr>
            <a:spLocks noGrp="1"/>
          </p:cNvSpPr>
          <p:nvPr>
            <p:ph type="dt" sz="half" idx="10"/>
          </p:nvPr>
        </p:nvSpPr>
        <p:spPr/>
        <p:txBody>
          <a:bodyPr/>
          <a:lstStyle>
            <a:lvl1pPr>
              <a:defRPr/>
            </a:lvl1pPr>
          </a:lstStyle>
          <a:p>
            <a:pPr>
              <a:defRPr/>
            </a:pPr>
            <a:fld id="{73D5236B-BBF5-4A98-85AD-3763FB1DACCE}" type="datetimeFigureOut">
              <a:rPr lang="en-GB"/>
              <a:pPr>
                <a:defRPr/>
              </a:pPr>
              <a:t>09/09/2026</a:t>
            </a:fld>
            <a:endParaRPr lang="en-GB"/>
          </a:p>
        </p:txBody>
      </p:sp>
      <p:sp>
        <p:nvSpPr>
          <p:cNvPr id="5" name="Footer Placeholder 4">
            <a:extLst>
              <a:ext uri="{FF2B5EF4-FFF2-40B4-BE49-F238E27FC236}">
                <a16:creationId xmlns:a16="http://schemas.microsoft.com/office/drawing/2014/main" id="{86427DDE-2A91-4214-9567-06BC361E841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0A6E6A0-64AB-4B9E-BA6E-0BCAD4918FDB}"/>
              </a:ext>
            </a:extLst>
          </p:cNvPr>
          <p:cNvSpPr>
            <a:spLocks noGrp="1"/>
          </p:cNvSpPr>
          <p:nvPr>
            <p:ph type="sldNum" sz="quarter" idx="12"/>
          </p:nvPr>
        </p:nvSpPr>
        <p:spPr/>
        <p:txBody>
          <a:bodyPr/>
          <a:lstStyle>
            <a:lvl1pPr>
              <a:defRPr/>
            </a:lvl1pPr>
          </a:lstStyle>
          <a:p>
            <a:pPr>
              <a:defRPr/>
            </a:pPr>
            <a:fld id="{0F6841DC-07B8-4E6D-A645-54213CCF1416}" type="slidenum">
              <a:rPr lang="en-GB"/>
              <a:pPr>
                <a:defRPr/>
              </a:pPr>
              <a:t>‹#›</a:t>
            </a:fld>
            <a:endParaRPr lang="en-GB"/>
          </a:p>
        </p:txBody>
      </p:sp>
    </p:spTree>
    <p:extLst>
      <p:ext uri="{BB962C8B-B14F-4D97-AF65-F5344CB8AC3E}">
        <p14:creationId xmlns:p14="http://schemas.microsoft.com/office/powerpoint/2010/main" val="33451997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0DDBF60-00DA-4EBF-8880-07A6C5CC5E2F}"/>
              </a:ext>
            </a:extLst>
          </p:cNvPr>
          <p:cNvSpPr>
            <a:spLocks noGrp="1"/>
          </p:cNvSpPr>
          <p:nvPr>
            <p:ph type="dt" sz="half" idx="10"/>
          </p:nvPr>
        </p:nvSpPr>
        <p:spPr/>
        <p:txBody>
          <a:bodyPr/>
          <a:lstStyle>
            <a:lvl1pPr>
              <a:defRPr/>
            </a:lvl1pPr>
          </a:lstStyle>
          <a:p>
            <a:pPr>
              <a:defRPr/>
            </a:pPr>
            <a:fld id="{9C66FE72-45D2-4409-A739-84F4C406D004}" type="datetimeFigureOut">
              <a:rPr lang="en-GB"/>
              <a:pPr>
                <a:defRPr/>
              </a:pPr>
              <a:t>09/09/2026</a:t>
            </a:fld>
            <a:endParaRPr lang="en-GB"/>
          </a:p>
        </p:txBody>
      </p:sp>
      <p:sp>
        <p:nvSpPr>
          <p:cNvPr id="5" name="Footer Placeholder 4">
            <a:extLst>
              <a:ext uri="{FF2B5EF4-FFF2-40B4-BE49-F238E27FC236}">
                <a16:creationId xmlns:a16="http://schemas.microsoft.com/office/drawing/2014/main" id="{92A2D9E6-227A-4AC3-BD34-C757AE76A27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08177D2-42CA-49ED-B4C5-05933B28A569}"/>
              </a:ext>
            </a:extLst>
          </p:cNvPr>
          <p:cNvSpPr>
            <a:spLocks noGrp="1"/>
          </p:cNvSpPr>
          <p:nvPr>
            <p:ph type="sldNum" sz="quarter" idx="12"/>
          </p:nvPr>
        </p:nvSpPr>
        <p:spPr/>
        <p:txBody>
          <a:bodyPr/>
          <a:lstStyle>
            <a:lvl1pPr>
              <a:defRPr/>
            </a:lvl1pPr>
          </a:lstStyle>
          <a:p>
            <a:pPr>
              <a:defRPr/>
            </a:pPr>
            <a:fld id="{40B29B5D-8751-4508-BDFA-97FB56FF7532}" type="slidenum">
              <a:rPr lang="en-GB"/>
              <a:pPr>
                <a:defRPr/>
              </a:pPr>
              <a:t>‹#›</a:t>
            </a:fld>
            <a:endParaRPr lang="en-GB"/>
          </a:p>
        </p:txBody>
      </p:sp>
    </p:spTree>
    <p:extLst>
      <p:ext uri="{BB962C8B-B14F-4D97-AF65-F5344CB8AC3E}">
        <p14:creationId xmlns:p14="http://schemas.microsoft.com/office/powerpoint/2010/main" val="41643019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E264BF3-D980-4C66-B0FD-F6234D1C3A38}"/>
              </a:ext>
            </a:extLst>
          </p:cNvPr>
          <p:cNvSpPr>
            <a:spLocks noGrp="1"/>
          </p:cNvSpPr>
          <p:nvPr>
            <p:ph type="dt" sz="half" idx="10"/>
          </p:nvPr>
        </p:nvSpPr>
        <p:spPr/>
        <p:txBody>
          <a:bodyPr/>
          <a:lstStyle>
            <a:lvl1pPr>
              <a:defRPr/>
            </a:lvl1pPr>
          </a:lstStyle>
          <a:p>
            <a:pPr>
              <a:defRPr/>
            </a:pPr>
            <a:fld id="{05CDA90F-D8D4-4E77-A712-CFF1D0FAA6D7}" type="datetimeFigureOut">
              <a:rPr lang="en-US"/>
              <a:pPr>
                <a:defRPr/>
              </a:pPr>
              <a:t>9/9/2026</a:t>
            </a:fld>
            <a:endParaRPr lang="en-US"/>
          </a:p>
        </p:txBody>
      </p:sp>
      <p:sp>
        <p:nvSpPr>
          <p:cNvPr id="5" name="Footer Placeholder 4">
            <a:extLst>
              <a:ext uri="{FF2B5EF4-FFF2-40B4-BE49-F238E27FC236}">
                <a16:creationId xmlns:a16="http://schemas.microsoft.com/office/drawing/2014/main" id="{7F1442E3-4C13-447F-9B73-3F6C2F03347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3E4732C-6003-4129-91A4-801A1E880055}"/>
              </a:ext>
            </a:extLst>
          </p:cNvPr>
          <p:cNvSpPr>
            <a:spLocks noGrp="1"/>
          </p:cNvSpPr>
          <p:nvPr>
            <p:ph type="sldNum" sz="quarter" idx="12"/>
          </p:nvPr>
        </p:nvSpPr>
        <p:spPr/>
        <p:txBody>
          <a:bodyPr/>
          <a:lstStyle>
            <a:lvl1pPr>
              <a:defRPr/>
            </a:lvl1pPr>
          </a:lstStyle>
          <a:p>
            <a:pPr>
              <a:defRPr/>
            </a:pPr>
            <a:fld id="{EC051F75-8D87-4CC7-9CB0-12016449F89F}" type="slidenum">
              <a:rPr lang="en-US"/>
              <a:pPr>
                <a:defRPr/>
              </a:pPr>
              <a:t>‹#›</a:t>
            </a:fld>
            <a:endParaRPr lang="en-US"/>
          </a:p>
        </p:txBody>
      </p:sp>
    </p:spTree>
    <p:extLst>
      <p:ext uri="{BB962C8B-B14F-4D97-AF65-F5344CB8AC3E}">
        <p14:creationId xmlns:p14="http://schemas.microsoft.com/office/powerpoint/2010/main" val="1849214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09/09/2026</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BB8FAF3-2DF2-4AF4-A76E-E6883436AD87}"/>
              </a:ext>
            </a:extLst>
          </p:cNvPr>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a:extLst>
              <a:ext uri="{FF2B5EF4-FFF2-40B4-BE49-F238E27FC236}">
                <a16:creationId xmlns:a16="http://schemas.microsoft.com/office/drawing/2014/main" id="{09617367-8765-493E-B377-8FDC62DCD8AB}"/>
              </a:ext>
            </a:extLst>
          </p:cNvPr>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Rectangle 8">
            <a:extLst>
              <a:ext uri="{FF2B5EF4-FFF2-40B4-BE49-F238E27FC236}">
                <a16:creationId xmlns:a16="http://schemas.microsoft.com/office/drawing/2014/main" id="{030F651E-75E2-4437-AA8F-730930A0F8B7}"/>
              </a:ext>
            </a:extLst>
          </p:cNvPr>
          <p:cNvSpPr/>
          <p:nvPr/>
        </p:nvSpPr>
        <p:spPr>
          <a:xfrm>
            <a:off x="0" y="3768725"/>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Oval 9">
            <a:extLst>
              <a:ext uri="{FF2B5EF4-FFF2-40B4-BE49-F238E27FC236}">
                <a16:creationId xmlns:a16="http://schemas.microsoft.com/office/drawing/2014/main" id="{550B09EB-0F87-4415-B745-8E0500E541A4}"/>
              </a:ext>
            </a:extLst>
          </p:cNvPr>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4BE7E2AF-5768-48B0-A154-3995DF7B66C4}"/>
              </a:ext>
            </a:extLst>
          </p:cNvPr>
          <p:cNvSpPr>
            <a:spLocks noGrp="1"/>
          </p:cNvSpPr>
          <p:nvPr>
            <p:ph type="title"/>
          </p:nvPr>
        </p:nvSpPr>
        <p:spPr>
          <a:xfrm>
            <a:off x="1793875" y="4371975"/>
            <a:ext cx="6511925"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2061" name="Text Placeholder 2">
            <a:extLst>
              <a:ext uri="{FF2B5EF4-FFF2-40B4-BE49-F238E27FC236}">
                <a16:creationId xmlns:a16="http://schemas.microsoft.com/office/drawing/2014/main" id="{B11EFE96-3757-4FB4-B7AF-DC64829B6821}"/>
              </a:ext>
            </a:extLst>
          </p:cNvPr>
          <p:cNvSpPr>
            <a:spLocks noGrp="1" noChangeArrowheads="1"/>
          </p:cNvSpPr>
          <p:nvPr>
            <p:ph type="body" idx="1"/>
          </p:nvPr>
        </p:nvSpPr>
        <p:spPr bwMode="auto">
          <a:xfrm>
            <a:off x="1143000" y="731838"/>
            <a:ext cx="6400800" cy="34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AB0292-3BA7-4711-A1B7-4684CDED659D}"/>
              </a:ext>
            </a:extLst>
          </p:cNvPr>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pPr>
              <a:defRPr/>
            </a:pPr>
            <a:fld id="{C5FFB245-B657-44A4-88A0-5123C9B3E7DA}" type="datetimeFigureOut">
              <a:rPr lang="en-GB"/>
              <a:pPr>
                <a:defRPr/>
              </a:pPr>
              <a:t>09/09/2026</a:t>
            </a:fld>
            <a:endParaRPr lang="en-GB"/>
          </a:p>
        </p:txBody>
      </p:sp>
      <p:sp>
        <p:nvSpPr>
          <p:cNvPr id="5" name="Footer Placeholder 4">
            <a:extLst>
              <a:ext uri="{FF2B5EF4-FFF2-40B4-BE49-F238E27FC236}">
                <a16:creationId xmlns:a16="http://schemas.microsoft.com/office/drawing/2014/main" id="{3DA01E56-6527-44E5-92DC-A0A0AF14FA76}"/>
              </a:ext>
            </a:extLst>
          </p:cNvPr>
          <p:cNvSpPr>
            <a:spLocks noGrp="1"/>
          </p:cNvSpPr>
          <p:nvPr>
            <p:ph type="ftr" sz="quarter" idx="3"/>
          </p:nvPr>
        </p:nvSpPr>
        <p:spPr>
          <a:xfrm>
            <a:off x="457200" y="6172200"/>
            <a:ext cx="3352800"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02F08DF5-8555-4681-A7EF-8CACE48F2B4E}"/>
              </a:ext>
            </a:extLst>
          </p:cNvPr>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pPr>
              <a:defRPr/>
            </a:pPr>
            <a:fld id="{E688422D-50FE-4078-BC1F-E909B40C917F}" type="slidenum">
              <a:rPr lang="en-GB"/>
              <a:pPr>
                <a:defRPr/>
              </a:pPr>
              <a:t>‹#›</a:t>
            </a:fld>
            <a:endParaRPr lang="en-GB"/>
          </a:p>
        </p:txBody>
      </p:sp>
    </p:spTree>
    <p:extLst>
      <p:ext uri="{BB962C8B-B14F-4D97-AF65-F5344CB8AC3E}">
        <p14:creationId xmlns:p14="http://schemas.microsoft.com/office/powerpoint/2010/main" val="1698385620"/>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Lst>
  <p:txStyles>
    <p:titleStyle>
      <a:lvl1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2pPr>
      <a:lvl3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3pPr>
      <a:lvl4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4pPr>
      <a:lvl5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563" algn="l" rtl="0" eaLnBrk="0" fontAlgn="base" hangingPunct="0">
        <a:spcBef>
          <a:spcPct val="20000"/>
        </a:spcBef>
        <a:spcAft>
          <a:spcPts val="300"/>
        </a:spcAft>
        <a:buClr>
          <a:srgbClr val="C3260C"/>
        </a:buClr>
        <a:buSzPct val="130000"/>
        <a:buFont typeface="Georgia" panose="02040502050405020303"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anose="02040502050405020303"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anose="02040502050405020303" pitchFamily="18" charset="0"/>
        <a:buChar char="*"/>
        <a:defRPr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anose="02040502050405020303"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anose="02040502050405020303"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4" Type="http://schemas.openxmlformats.org/officeDocument/2006/relationships/hyperlink" Target="mailto:ibisonm@sps.sefton.school"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5.e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4.tiff"/><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stphilipssouthport.com/packed-lunch-ideas" TargetMode="External"/><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50A634-4518-4857-BFF2-AD8687CC4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51431" y="2924944"/>
            <a:ext cx="3841137" cy="3474720"/>
          </a:xfrm>
          <a:prstGeom prst="rect">
            <a:avLst/>
          </a:prstGeom>
          <a:noFill/>
        </p:spPr>
      </p:pic>
      <p:sp>
        <p:nvSpPr>
          <p:cNvPr id="2" name="Rectangle 1">
            <a:extLst>
              <a:ext uri="{FF2B5EF4-FFF2-40B4-BE49-F238E27FC236}">
                <a16:creationId xmlns:a16="http://schemas.microsoft.com/office/drawing/2014/main" id="{E7AA6FA5-DFC4-4081-9C0C-229D4E5FE5C8}"/>
              </a:ext>
            </a:extLst>
          </p:cNvPr>
          <p:cNvSpPr/>
          <p:nvPr/>
        </p:nvSpPr>
        <p:spPr>
          <a:xfrm>
            <a:off x="2661584" y="529516"/>
            <a:ext cx="3841137" cy="523220"/>
          </a:xfrm>
          <a:prstGeom prst="rect">
            <a:avLst/>
          </a:prstGeom>
          <a:solidFill>
            <a:schemeClr val="bg1"/>
          </a:solidFill>
        </p:spPr>
        <p:txBody>
          <a:bodyPr wrap="square" lIns="91440" tIns="45720" rIns="91440" bIns="45720">
            <a:spAutoFit/>
          </a:bodyPr>
          <a:lstStyle/>
          <a:p>
            <a:pPr algn="ctr"/>
            <a:r>
              <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Welcome to Year 6!</a:t>
            </a:r>
          </a:p>
        </p:txBody>
      </p:sp>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589845"/>
            <a:ext cx="5687762" cy="5678309"/>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a:xfrm>
            <a:off x="683568" y="5909972"/>
            <a:ext cx="7913844" cy="882352"/>
          </a:xfrm>
        </p:spPr>
        <p:txBody>
          <a:bodyPr/>
          <a:lstStyle/>
          <a:p>
            <a:pPr algn="l"/>
            <a:r>
              <a:rPr lang="en-GB" sz="2000" b="0" dirty="0">
                <a:latin typeface="Arial" panose="020B0604020202020204" pitchFamily="34" charset="0"/>
                <a:cs typeface="Arial" panose="020B0604020202020204" pitchFamily="34" charset="0"/>
              </a:rPr>
              <a:t>We have codes of conduct for Governors,  staff and parents and expect all members of our school community to abide by these.</a:t>
            </a:r>
            <a:br>
              <a:rPr lang="en-GB" sz="2000" b="0" dirty="0">
                <a:latin typeface="Arial" panose="020B0604020202020204" pitchFamily="34" charset="0"/>
                <a:cs typeface="Arial" panose="020B0604020202020204" pitchFamily="34" charset="0"/>
              </a:rPr>
            </a:br>
            <a:endParaRPr lang="en-GB" sz="2000" b="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978506" y="642077"/>
            <a:ext cx="7512342" cy="5178452"/>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C4E5B3-172B-4D8A-A372-1E15665B11AE}"/>
              </a:ext>
            </a:extLst>
          </p:cNvPr>
          <p:cNvSpPr/>
          <p:nvPr/>
        </p:nvSpPr>
        <p:spPr>
          <a:xfrm>
            <a:off x="1204637" y="254352"/>
            <a:ext cx="5561138" cy="646331"/>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gradFill>
                  <a:gsLst>
                    <a:gs pos="0">
                      <a:srgbClr val="FF8021">
                        <a:lumMod val="50000"/>
                      </a:srgbClr>
                    </a:gs>
                    <a:gs pos="50000">
                      <a:srgbClr val="FF8021"/>
                    </a:gs>
                    <a:gs pos="100000">
                      <a:srgbClr val="FF8021">
                        <a:lumMod val="60000"/>
                        <a:lumOff val="40000"/>
                      </a:srgbClr>
                    </a:gs>
                  </a:gsLst>
                  <a:lin ang="5400000"/>
                </a:gradFill>
                <a:effectLst>
                  <a:reflection blurRad="6350" stA="53000" endA="300" endPos="35500" dir="5400000" sy="-90000" algn="bl" rotWithShape="0"/>
                </a:effectLst>
                <a:uLnTx/>
                <a:uFillTx/>
                <a:latin typeface="Trebuchet MS"/>
                <a:ea typeface="+mn-ea"/>
                <a:cs typeface="+mn-cs"/>
              </a:rPr>
              <a:t>Who will be teaching you?</a:t>
            </a:r>
          </a:p>
        </p:txBody>
      </p:sp>
      <p:sp>
        <p:nvSpPr>
          <p:cNvPr id="9" name="TextBox 8">
            <a:extLst>
              <a:ext uri="{FF2B5EF4-FFF2-40B4-BE49-F238E27FC236}">
                <a16:creationId xmlns:a16="http://schemas.microsoft.com/office/drawing/2014/main" id="{BFF03ED9-D7D2-4FBD-BAEE-E8C4A283741F}"/>
              </a:ext>
            </a:extLst>
          </p:cNvPr>
          <p:cNvSpPr txBox="1"/>
          <p:nvPr/>
        </p:nvSpPr>
        <p:spPr>
          <a:xfrm>
            <a:off x="107504" y="3678095"/>
            <a:ext cx="2719719" cy="1323439"/>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Mrs </a:t>
            </a:r>
            <a:r>
              <a:rPr lang="en-GB" sz="2000" dirty="0">
                <a:solidFill>
                  <a:prstClr val="black"/>
                </a:solidFill>
                <a:latin typeface="Arial" panose="020B0604020202020204" pitchFamily="34" charset="0"/>
                <a:cs typeface="Arial" panose="020B0604020202020204" pitchFamily="34" charset="0"/>
              </a:rPr>
              <a:t>Cooper </a:t>
            </a:r>
            <a:endPar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Arial" panose="020B0604020202020204" pitchFamily="34" charset="0"/>
                <a:cs typeface="Arial" panose="020B0604020202020204" pitchFamily="34" charset="0"/>
              </a:rPr>
              <a:t>Monday, Tuesday  Wednesdays and Thursday mornings</a:t>
            </a: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p:txBody>
      </p:sp>
      <p:sp>
        <p:nvSpPr>
          <p:cNvPr id="7" name="TextBox 6">
            <a:extLst>
              <a:ext uri="{FF2B5EF4-FFF2-40B4-BE49-F238E27FC236}">
                <a16:creationId xmlns:a16="http://schemas.microsoft.com/office/drawing/2014/main" id="{7AAC92B6-F91B-4BCA-9936-EED0E9D91775}"/>
              </a:ext>
            </a:extLst>
          </p:cNvPr>
          <p:cNvSpPr txBox="1"/>
          <p:nvPr/>
        </p:nvSpPr>
        <p:spPr>
          <a:xfrm>
            <a:off x="6737030" y="3944828"/>
            <a:ext cx="2002897" cy="1015663"/>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Mrs Walker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Arial" panose="020B0604020202020204" pitchFamily="34" charset="0"/>
                <a:cs typeface="Arial" panose="020B0604020202020204" pitchFamily="34" charset="0"/>
              </a:rPr>
              <a:t>Teaching Assistant</a:t>
            </a:r>
          </a:p>
        </p:txBody>
      </p:sp>
      <p:sp>
        <p:nvSpPr>
          <p:cNvPr id="10" name="TextBox 9">
            <a:extLst>
              <a:ext uri="{FF2B5EF4-FFF2-40B4-BE49-F238E27FC236}">
                <a16:creationId xmlns:a16="http://schemas.microsoft.com/office/drawing/2014/main" id="{DC4FF522-1FA8-44A0-BC05-DF718744A9EA}"/>
              </a:ext>
            </a:extLst>
          </p:cNvPr>
          <p:cNvSpPr txBox="1"/>
          <p:nvPr/>
        </p:nvSpPr>
        <p:spPr>
          <a:xfrm>
            <a:off x="3419872" y="3952238"/>
            <a:ext cx="2821345" cy="1015663"/>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 Highton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Arial" panose="020B0604020202020204" pitchFamily="34" charset="0"/>
                <a:cs typeface="Arial" panose="020B0604020202020204" pitchFamily="34" charset="0"/>
              </a:rPr>
              <a:t>Every day apart from Wednesday afternoon</a:t>
            </a:r>
          </a:p>
        </p:txBody>
      </p:sp>
      <p:pic>
        <p:nvPicPr>
          <p:cNvPr id="4" name="Picture 3">
            <a:extLst>
              <a:ext uri="{FF2B5EF4-FFF2-40B4-BE49-F238E27FC236}">
                <a16:creationId xmlns:a16="http://schemas.microsoft.com/office/drawing/2014/main" id="{B1CA203F-F4BF-46B6-9BFD-5BAE5B657008}"/>
              </a:ext>
            </a:extLst>
          </p:cNvPr>
          <p:cNvPicPr>
            <a:picLocks noChangeAspect="1"/>
          </p:cNvPicPr>
          <p:nvPr/>
        </p:nvPicPr>
        <p:blipFill>
          <a:blip r:embed="rId3"/>
          <a:stretch>
            <a:fillRect/>
          </a:stretch>
        </p:blipFill>
        <p:spPr>
          <a:xfrm>
            <a:off x="1188051" y="1484784"/>
            <a:ext cx="1639171" cy="2077453"/>
          </a:xfrm>
          <a:prstGeom prst="rect">
            <a:avLst/>
          </a:prstGeom>
        </p:spPr>
      </p:pic>
      <p:sp>
        <p:nvSpPr>
          <p:cNvPr id="11" name="TextBox 10">
            <a:extLst>
              <a:ext uri="{FF2B5EF4-FFF2-40B4-BE49-F238E27FC236}">
                <a16:creationId xmlns:a16="http://schemas.microsoft.com/office/drawing/2014/main" id="{41CF4E4D-8B6E-4CEE-BCB2-6B5EA1F53D4D}"/>
              </a:ext>
            </a:extLst>
          </p:cNvPr>
          <p:cNvSpPr txBox="1"/>
          <p:nvPr/>
        </p:nvSpPr>
        <p:spPr>
          <a:xfrm>
            <a:off x="323528" y="5391281"/>
            <a:ext cx="2002897" cy="1323439"/>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Ms Lund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Arial" panose="020B0604020202020204" pitchFamily="34" charset="0"/>
                <a:cs typeface="Arial" panose="020B0604020202020204" pitchFamily="34" charset="0"/>
              </a:rPr>
              <a:t>Teaching Wednesday afternoons</a:t>
            </a:r>
          </a:p>
        </p:txBody>
      </p:sp>
      <p:pic>
        <p:nvPicPr>
          <p:cNvPr id="12" name="Picture 11">
            <a:extLst>
              <a:ext uri="{FF2B5EF4-FFF2-40B4-BE49-F238E27FC236}">
                <a16:creationId xmlns:a16="http://schemas.microsoft.com/office/drawing/2014/main" id="{A41C0D50-73AD-4985-95F2-0EE340B6CDFC}"/>
              </a:ext>
            </a:extLst>
          </p:cNvPr>
          <p:cNvPicPr>
            <a:picLocks noChangeAspect="1"/>
          </p:cNvPicPr>
          <p:nvPr/>
        </p:nvPicPr>
        <p:blipFill rotWithShape="1">
          <a:blip r:embed="rId4"/>
          <a:srcRect t="14527"/>
          <a:stretch/>
        </p:blipFill>
        <p:spPr>
          <a:xfrm>
            <a:off x="2614544" y="5041862"/>
            <a:ext cx="1337271" cy="1714500"/>
          </a:xfrm>
          <a:prstGeom prst="rect">
            <a:avLst/>
          </a:prstGeom>
        </p:spPr>
      </p:pic>
      <p:pic>
        <p:nvPicPr>
          <p:cNvPr id="13" name="Picture 12">
            <a:extLst>
              <a:ext uri="{FF2B5EF4-FFF2-40B4-BE49-F238E27FC236}">
                <a16:creationId xmlns:a16="http://schemas.microsoft.com/office/drawing/2014/main" id="{DE658003-1AD8-4245-88CC-2CA86B3D4D84}"/>
              </a:ext>
            </a:extLst>
          </p:cNvPr>
          <p:cNvPicPr>
            <a:picLocks noChangeAspect="1"/>
          </p:cNvPicPr>
          <p:nvPr/>
        </p:nvPicPr>
        <p:blipFill>
          <a:blip r:embed="rId5"/>
          <a:stretch>
            <a:fillRect/>
          </a:stretch>
        </p:blipFill>
        <p:spPr>
          <a:xfrm>
            <a:off x="4956465" y="5080368"/>
            <a:ext cx="1333500" cy="1714500"/>
          </a:xfrm>
          <a:prstGeom prst="rect">
            <a:avLst/>
          </a:prstGeom>
        </p:spPr>
      </p:pic>
      <p:sp>
        <p:nvSpPr>
          <p:cNvPr id="15" name="TextBox 14">
            <a:extLst>
              <a:ext uri="{FF2B5EF4-FFF2-40B4-BE49-F238E27FC236}">
                <a16:creationId xmlns:a16="http://schemas.microsoft.com/office/drawing/2014/main" id="{33410750-402B-40C9-A604-E3ACCFFD0111}"/>
              </a:ext>
            </a:extLst>
          </p:cNvPr>
          <p:cNvSpPr txBox="1"/>
          <p:nvPr/>
        </p:nvSpPr>
        <p:spPr>
          <a:xfrm>
            <a:off x="6588224" y="5372807"/>
            <a:ext cx="2002897" cy="1015663"/>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Mrs Westby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Arial" panose="020B0604020202020204" pitchFamily="34" charset="0"/>
                <a:cs typeface="Arial" panose="020B0604020202020204" pitchFamily="34" charset="0"/>
              </a:rPr>
              <a:t>Welfare assistant</a:t>
            </a:r>
          </a:p>
        </p:txBody>
      </p:sp>
      <p:pic>
        <p:nvPicPr>
          <p:cNvPr id="16" name="Picture 2">
            <a:extLst>
              <a:ext uri="{FF2B5EF4-FFF2-40B4-BE49-F238E27FC236}">
                <a16:creationId xmlns:a16="http://schemas.microsoft.com/office/drawing/2014/main" id="{A603E4F5-C876-4743-8BA9-DA18DE57BF7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9239" y="1484784"/>
            <a:ext cx="1743572" cy="22417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dirty="0"/>
              <a:t>School website and how to contact us</a:t>
            </a:r>
          </a:p>
        </p:txBody>
      </p:sp>
      <p:sp>
        <p:nvSpPr>
          <p:cNvPr id="4" name="TextBox 3"/>
          <p:cNvSpPr txBox="1"/>
          <p:nvPr/>
        </p:nvSpPr>
        <p:spPr>
          <a:xfrm>
            <a:off x="251520" y="946007"/>
            <a:ext cx="8640960" cy="5632311"/>
          </a:xfrm>
          <a:prstGeom prst="rect">
            <a:avLst/>
          </a:prstGeom>
          <a:noFill/>
        </p:spPr>
        <p:txBody>
          <a:bodyPr wrap="square" rtlCol="0">
            <a:spAutoFit/>
          </a:bodyPr>
          <a:lstStyle/>
          <a:p>
            <a:pPr marL="342900" indent="-342900">
              <a:buFont typeface="Arial" pitchFamily="34" charset="0"/>
              <a:buChar char="•"/>
            </a:pPr>
            <a:r>
              <a:rPr lang="en-GB" sz="2000" dirty="0">
                <a:solidFill>
                  <a:srgbClr val="002060"/>
                </a:solidFill>
                <a:latin typeface="Arial" panose="020B0604020202020204" pitchFamily="34" charset="0"/>
                <a:cs typeface="Arial" panose="020B0604020202020204" pitchFamily="34" charset="0"/>
              </a:rPr>
              <a:t>We will be updating our school website and class page frequently over the year. Please keep up to date of any announcements. </a:t>
            </a:r>
            <a:r>
              <a:rPr lang="en-GB" sz="2000" dirty="0">
                <a:solidFill>
                  <a:srgbClr val="002060"/>
                </a:solidFill>
                <a:latin typeface="Arial" panose="020B0604020202020204" pitchFamily="34" charset="0"/>
                <a:cs typeface="Arial" panose="020B0604020202020204" pitchFamily="34" charset="0"/>
                <a:hlinkClick r:id="rId2"/>
              </a:rPr>
              <a:t>https://www.stphilipssouthport.com/</a:t>
            </a:r>
            <a:endParaRPr lang="en-GB" sz="2000" dirty="0">
              <a:solidFill>
                <a:srgbClr val="002060"/>
              </a:solidFill>
              <a:latin typeface="Arial" panose="020B0604020202020204" pitchFamily="34" charset="0"/>
              <a:cs typeface="Arial" panose="020B0604020202020204" pitchFamily="34" charset="0"/>
            </a:endParaRPr>
          </a:p>
          <a:p>
            <a:pPr marL="342900" indent="-342900" algn="ctr">
              <a:buFont typeface="Arial" pitchFamily="34" charset="0"/>
              <a:buChar char="•"/>
            </a:pPr>
            <a:r>
              <a:rPr lang="en-GB" sz="2000" dirty="0">
                <a:solidFill>
                  <a:srgbClr val="002060"/>
                </a:solidFill>
                <a:latin typeface="Arial" panose="020B0604020202020204" pitchFamily="34" charset="0"/>
                <a:cs typeface="Arial" panose="020B0604020202020204" pitchFamily="34" charset="0"/>
              </a:rPr>
              <a:t>Contact details are on the homepage so if you are needing to get in contact with school-   </a:t>
            </a:r>
            <a:r>
              <a:rPr lang="en-GB" sz="2000" dirty="0" err="1">
                <a:solidFill>
                  <a:srgbClr val="002060"/>
                </a:solidFill>
                <a:latin typeface="Arial" panose="020B0604020202020204" pitchFamily="34" charset="0"/>
                <a:cs typeface="Arial" panose="020B0604020202020204" pitchFamily="34" charset="0"/>
              </a:rPr>
              <a:t>head@sps.sefton.school</a:t>
            </a:r>
            <a:r>
              <a:rPr lang="en-GB" sz="2000" dirty="0">
                <a:solidFill>
                  <a:srgbClr val="002060"/>
                </a:solidFill>
                <a:latin typeface="Arial" panose="020B0604020202020204" pitchFamily="34" charset="0"/>
                <a:cs typeface="Arial" panose="020B0604020202020204" pitchFamily="34" charset="0"/>
              </a:rPr>
              <a:t> </a:t>
            </a:r>
          </a:p>
          <a:p>
            <a:pPr algn="ctr"/>
            <a:r>
              <a:rPr lang="en-GB" sz="2000" u="sng" dirty="0">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 </a:t>
            </a:r>
            <a:r>
              <a:rPr lang="en-GB" sz="2000" u="sng" dirty="0" err="1">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admin@sps.sefton.school</a:t>
            </a:r>
            <a:endParaRPr lang="en-GB" sz="2000" u="sng" dirty="0">
              <a:solidFill>
                <a:schemeClr val="accent1">
                  <a:lumMod val="50000"/>
                </a:schemeClr>
              </a:solidFill>
              <a:latin typeface="Arial" panose="020B0604020202020204" pitchFamily="34" charset="0"/>
              <a:cs typeface="Arial" panose="020B0604020202020204" pitchFamily="34" charset="0"/>
            </a:endParaRPr>
          </a:p>
          <a:p>
            <a:pPr algn="ctr"/>
            <a:r>
              <a:rPr lang="en-GB" sz="2000" dirty="0" err="1">
                <a:solidFill>
                  <a:srgbClr val="002060"/>
                </a:solidFill>
                <a:latin typeface="Arial" panose="020B0604020202020204" pitchFamily="34" charset="0"/>
                <a:cs typeface="Arial" panose="020B0604020202020204" pitchFamily="34" charset="0"/>
                <a:hlinkClick r:id="rId4"/>
              </a:rPr>
              <a:t>coopere@sps.sefton.school</a:t>
            </a:r>
            <a:endParaRPr lang="en-GB" sz="2000" dirty="0">
              <a:solidFill>
                <a:srgbClr val="002060"/>
              </a:solidFill>
              <a:latin typeface="Arial" panose="020B0604020202020204" pitchFamily="34" charset="0"/>
              <a:cs typeface="Arial" panose="020B0604020202020204" pitchFamily="34" charset="0"/>
              <a:hlinkClick r:id="rId4"/>
            </a:endParaRPr>
          </a:p>
          <a:p>
            <a:r>
              <a:rPr lang="en-GB" sz="2000" dirty="0">
                <a:solidFill>
                  <a:srgbClr val="002060"/>
                </a:solidFill>
                <a:latin typeface="Arial" panose="020B0604020202020204" pitchFamily="34" charset="0"/>
                <a:cs typeface="Arial" panose="020B0604020202020204" pitchFamily="34" charset="0"/>
                <a:hlinkClick r:id="rId4"/>
              </a:rPr>
              <a:t> </a:t>
            </a:r>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Mrs Edward says please be respectful of teachers work life balance.  Emails should be proportionate and at sensible times. Parent </a:t>
            </a:r>
            <a:r>
              <a:rPr lang="en-GB" sz="2000" dirty="0" err="1">
                <a:solidFill>
                  <a:srgbClr val="002060"/>
                </a:solidFill>
                <a:latin typeface="Arial" panose="020B0604020202020204" pitchFamily="34" charset="0"/>
                <a:cs typeface="Arial" panose="020B0604020202020204" pitchFamily="34" charset="0"/>
              </a:rPr>
              <a:t>Whatsapp</a:t>
            </a:r>
            <a:r>
              <a:rPr lang="en-GB" sz="2000" dirty="0">
                <a:solidFill>
                  <a:srgbClr val="002060"/>
                </a:solidFill>
                <a:latin typeface="Arial" panose="020B0604020202020204" pitchFamily="34" charset="0"/>
                <a:cs typeface="Arial" panose="020B0604020202020204" pitchFamily="34" charset="0"/>
              </a:rPr>
              <a:t> use should be respectful of all members of the school community.</a:t>
            </a:r>
          </a:p>
          <a:p>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Staff are not able to have lengthy conversations at the start of the school day and any more than a brief chat at the end of the day needs to be a planned appointment.</a:t>
            </a:r>
          </a:p>
          <a:p>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Mrs Edward is usually on the path at the start and end of each day if you need a quick word. </a:t>
            </a:r>
          </a:p>
        </p:txBody>
      </p:sp>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 Any medication updates – please let us know of any changes</a:t>
            </a:r>
          </a:p>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If your child needs any prescribed medication, a medical form needs to be filled in at the office before we are able to administer it. </a:t>
            </a:r>
          </a:p>
          <a:p>
            <a:pPr marL="45720" indent="0" algn="ctr">
              <a:buNone/>
            </a:pPr>
            <a:r>
              <a:rPr lang="en-GB" sz="2400" dirty="0">
                <a:solidFill>
                  <a:schemeClr val="accent1">
                    <a:lumMod val="50000"/>
                  </a:schemeClr>
                </a:solidFill>
                <a:latin typeface="Arial" panose="020B0604020202020204" pitchFamily="34" charset="0"/>
                <a:cs typeface="Arial" panose="020B0604020202020204" pitchFamily="34" charset="0"/>
              </a:rPr>
              <a:t>  </a:t>
            </a:r>
          </a:p>
          <a:p>
            <a:pPr marL="45720" indent="0" algn="ctr">
              <a:buNone/>
            </a:pPr>
            <a:r>
              <a:rPr lang="en-GB" sz="2400" dirty="0">
                <a:solidFill>
                  <a:schemeClr val="accent1">
                    <a:lumMod val="50000"/>
                  </a:schemeClr>
                </a:solidFill>
                <a:latin typeface="Arial" panose="020B0604020202020204" pitchFamily="34" charset="0"/>
                <a:cs typeface="Arial" panose="020B0604020202020204" pitchFamily="34"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188640"/>
            <a:ext cx="3848215" cy="1143000"/>
          </a:xfrm>
        </p:spPr>
        <p:txBody>
          <a:bodyPr/>
          <a:lstStyle/>
          <a:p>
            <a:r>
              <a:rPr lang="en-GB" dirty="0"/>
              <a:t>Routines</a:t>
            </a:r>
          </a:p>
        </p:txBody>
      </p:sp>
      <p:sp>
        <p:nvSpPr>
          <p:cNvPr id="3" name="TextBox 2"/>
          <p:cNvSpPr txBox="1"/>
          <p:nvPr/>
        </p:nvSpPr>
        <p:spPr>
          <a:xfrm>
            <a:off x="107504" y="1052736"/>
            <a:ext cx="8928992" cy="4375493"/>
          </a:xfrm>
          <a:prstGeom prst="rect">
            <a:avLst/>
          </a:prstGeom>
          <a:noFill/>
        </p:spPr>
        <p:txBody>
          <a:bodyPr wrap="square" rtlCol="0">
            <a:spAutoFit/>
          </a:bodyPr>
          <a:lstStyle/>
          <a:p>
            <a:pPr marL="457200" indent="-457200">
              <a:lnSpc>
                <a:spcPct val="150000"/>
              </a:lnSpc>
              <a:buFont typeface="Wingdings" pitchFamily="2" charset="2"/>
              <a:buChar char="Ø"/>
            </a:pPr>
            <a:r>
              <a:rPr lang="en-US" sz="3200" dirty="0">
                <a:latin typeface="+mj-lt"/>
              </a:rPr>
              <a:t>Doors open at 8.45, Registration at 8.55</a:t>
            </a:r>
          </a:p>
          <a:p>
            <a:pPr marL="457200" indent="-457200">
              <a:lnSpc>
                <a:spcPct val="150000"/>
              </a:lnSpc>
              <a:buFont typeface="Wingdings" pitchFamily="2" charset="2"/>
              <a:buChar char="Ø"/>
            </a:pPr>
            <a:r>
              <a:rPr lang="en-US" sz="3200" dirty="0">
                <a:latin typeface="+mj-lt"/>
              </a:rPr>
              <a:t>Finish at 3.25pm. </a:t>
            </a:r>
          </a:p>
          <a:p>
            <a:pPr marL="457200" indent="-457200">
              <a:lnSpc>
                <a:spcPct val="150000"/>
              </a:lnSpc>
              <a:buFont typeface="Wingdings" pitchFamily="2" charset="2"/>
              <a:buChar char="Ø"/>
            </a:pPr>
            <a:r>
              <a:rPr lang="en-US" sz="3200" dirty="0">
                <a:latin typeface="+mj-lt"/>
              </a:rPr>
              <a:t>If your child is absent from school please  telephone the school as soon as possible</a:t>
            </a:r>
          </a:p>
          <a:p>
            <a:pPr algn="ctr">
              <a:lnSpc>
                <a:spcPct val="150000"/>
              </a:lnSpc>
            </a:pPr>
            <a:r>
              <a:rPr lang="en-US" sz="2000" dirty="0">
                <a:latin typeface="+mj-lt"/>
              </a:rPr>
              <a:t>It’s really important to be on time (whenever possible) as morning activities start as soon as we arrive at school. </a:t>
            </a:r>
          </a:p>
          <a:p>
            <a:pPr algn="ctr">
              <a:lnSpc>
                <a:spcPct val="150000"/>
              </a:lnSpc>
            </a:pPr>
            <a:r>
              <a:rPr lang="en-US" sz="2000" dirty="0">
                <a:solidFill>
                  <a:srgbClr val="FF0000"/>
                </a:solidFill>
                <a:highlight>
                  <a:srgbClr val="FFFF00"/>
                </a:highlight>
                <a:latin typeface="+mj-lt"/>
              </a:rPr>
              <a:t>If your child will be walking home please give written consent to the school.</a:t>
            </a:r>
          </a:p>
        </p:txBody>
      </p:sp>
    </p:spTree>
    <p:extLst>
      <p:ext uri="{BB962C8B-B14F-4D97-AF65-F5344CB8AC3E}">
        <p14:creationId xmlns:p14="http://schemas.microsoft.com/office/powerpoint/2010/main" val="17008063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effectLst>
                  <a:outerShdw blurRad="38100" dist="38100" dir="2700000" algn="tl">
                    <a:srgbClr val="000000">
                      <a:alpha val="43137"/>
                    </a:srgbClr>
                  </a:outerShdw>
                  <a:reflection blurRad="6350" stA="55000" endA="300" endPos="45500" dir="5400000" sy="-100000" algn="bl" rotWithShape="0"/>
                </a:effectLst>
                <a:latin typeface="CCW Cursive Writing 7" pitchFamily="66" charset="0"/>
              </a:rPr>
              <a:t>Housekeeping!</a:t>
            </a:r>
          </a:p>
        </p:txBody>
      </p:sp>
      <p:sp>
        <p:nvSpPr>
          <p:cNvPr id="3" name="Content Placeholder 2"/>
          <p:cNvSpPr>
            <a:spLocks noGrp="1"/>
          </p:cNvSpPr>
          <p:nvPr>
            <p:ph sz="quarter" idx="13"/>
          </p:nvPr>
        </p:nvSpPr>
        <p:spPr>
          <a:xfrm>
            <a:off x="538495" y="1531337"/>
            <a:ext cx="7920880" cy="5411223"/>
          </a:xfrm>
        </p:spPr>
        <p:txBody>
          <a:bodyPr>
            <a:noAutofit/>
          </a:bodyPr>
          <a:lstStyle/>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name all clothing</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PE is on </a:t>
            </a:r>
            <a:r>
              <a:rPr lang="en-GB" sz="2400" b="1" dirty="0">
                <a:solidFill>
                  <a:srgbClr val="FF0000"/>
                </a:solidFill>
                <a:latin typeface="Arial" panose="020B0604020202020204" pitchFamily="34" charset="0"/>
                <a:cs typeface="Arial" panose="020B0604020202020204" pitchFamily="34" charset="0"/>
              </a:rPr>
              <a:t>Monday</a:t>
            </a:r>
            <a:r>
              <a:rPr lang="en-GB" sz="2400" dirty="0">
                <a:solidFill>
                  <a:schemeClr val="accent1">
                    <a:lumMod val="50000"/>
                  </a:schemeClr>
                </a:solidFill>
                <a:latin typeface="Arial" panose="020B0604020202020204" pitchFamily="34" charset="0"/>
                <a:cs typeface="Arial" panose="020B0604020202020204" pitchFamily="34" charset="0"/>
              </a:rPr>
              <a:t> </a:t>
            </a:r>
            <a:r>
              <a:rPr lang="en-GB" sz="2400" b="1" dirty="0">
                <a:solidFill>
                  <a:srgbClr val="FF0000"/>
                </a:solidFill>
                <a:latin typeface="Arial" panose="020B0604020202020204" pitchFamily="34" charset="0"/>
                <a:cs typeface="Arial" panose="020B0604020202020204" pitchFamily="34" charset="0"/>
              </a:rPr>
              <a:t>and Thursday (swimming) afternoons- no earrings</a:t>
            </a: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make sure your child has a water bottle each day</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Healthy snacks can be brought in for Junior morning break time – fruit, vegetable sticks, cereal bars (no sweets or nuts  please).</a:t>
            </a:r>
          </a:p>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marL="45720" indent="0">
              <a:buNone/>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34205" y="5326663"/>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648072"/>
          </a:xfrm>
        </p:spPr>
        <p:txBody>
          <a:bodyPr/>
          <a:lstStyle/>
          <a:p>
            <a:pPr marL="0" indent="0">
              <a:buNone/>
            </a:pPr>
            <a:r>
              <a:rPr lang="en-GB" dirty="0">
                <a:solidFill>
                  <a:srgbClr val="002060"/>
                </a:solidFill>
                <a:latin typeface="CCW Cursive Writing 7" pitchFamily="66" charset="0"/>
              </a:rPr>
              <a:t>Uniform</a:t>
            </a:r>
          </a:p>
        </p:txBody>
      </p:sp>
      <p:sp>
        <p:nvSpPr>
          <p:cNvPr id="3" name="Content Placeholder 2"/>
          <p:cNvSpPr>
            <a:spLocks noGrp="1"/>
          </p:cNvSpPr>
          <p:nvPr>
            <p:ph sz="quarter" idx="13"/>
          </p:nvPr>
        </p:nvSpPr>
        <p:spPr>
          <a:xfrm>
            <a:off x="467544" y="1093103"/>
            <a:ext cx="3816424" cy="4507919"/>
          </a:xfrm>
          <a:solidFill>
            <a:schemeClr val="accent2"/>
          </a:solidFill>
        </p:spPr>
        <p:txBody>
          <a:bodyPr>
            <a:normAutofit fontScale="92500"/>
          </a:bodyPr>
          <a:lstStyle/>
          <a:p>
            <a:r>
              <a:rPr lang="en-GB" u="sng"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Option 1 WINTER UNIFORM</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GREY TROUSERS (NO OTHER COLOUR)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WHITE SHIRT with buttons and collar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LONG SLEEVED JUMPER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SCHOOL TIE </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COLOURED SCHOOL SHOES – not trainers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SOCKS</a:t>
            </a:r>
            <a:endParaRPr lang="en-GB" dirty="0">
              <a:latin typeface="Arial" panose="020B0604020202020204" pitchFamily="34" charset="0"/>
              <a:cs typeface="Arial" panose="020B0604020202020204" pitchFamily="34" charset="0"/>
            </a:endParaRPr>
          </a:p>
          <a:p>
            <a:pPr marL="45720" indent="0">
              <a:buNone/>
            </a:pPr>
            <a:endParaRPr lang="en-GB" dirty="0"/>
          </a:p>
        </p:txBody>
      </p:sp>
      <p:sp>
        <p:nvSpPr>
          <p:cNvPr id="4" name="Content Placeholder 2"/>
          <p:cNvSpPr txBox="1">
            <a:spLocks/>
          </p:cNvSpPr>
          <p:nvPr/>
        </p:nvSpPr>
        <p:spPr>
          <a:xfrm>
            <a:off x="4716016" y="1093103"/>
            <a:ext cx="3816424" cy="4488869"/>
          </a:xfrm>
          <a:prstGeom prst="rect">
            <a:avLst/>
          </a:prstGeom>
          <a:solidFill>
            <a:schemeClr val="accent2"/>
          </a:solidFill>
        </p:spPr>
        <p:txBody>
          <a:bodyPr vert="horz" lIns="91440" tIns="45720" rIns="91440" bIns="45720" rtlCol="0">
            <a:normAutofit fontScale="925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Option 2 WINTER UNIFORM</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SKIRT OR PINAFORE DRESS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WHITE BLOUSE with buttons and collar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LONG SLEEVED CARDIGAN</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SCHOOL TIE</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TIGHTS / NAVY OR WHITE SOCKS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COLOURED SCHOOL SHOES – not trainers</a:t>
            </a:r>
            <a:endParaRPr lang="en-GB" dirty="0">
              <a:latin typeface="Arial" panose="020B0604020202020204" pitchFamily="34" charset="0"/>
              <a:cs typeface="Arial" panose="020B0604020202020204" pitchFamily="34" charset="0"/>
            </a:endParaRPr>
          </a:p>
          <a:p>
            <a:pPr marL="45720" indent="0">
              <a:buFont typeface="Georgia" pitchFamily="18" charset="0"/>
              <a:buNone/>
            </a:pPr>
            <a:endParaRPr lang="en-GB" dirty="0"/>
          </a:p>
        </p:txBody>
      </p:sp>
      <p:sp>
        <p:nvSpPr>
          <p:cNvPr id="6" name="Rectangle 5"/>
          <p:cNvSpPr/>
          <p:nvPr/>
        </p:nvSpPr>
        <p:spPr>
          <a:xfrm>
            <a:off x="387273" y="5618929"/>
            <a:ext cx="8208912" cy="1200329"/>
          </a:xfrm>
          <a:prstGeom prst="rect">
            <a:avLst/>
          </a:prstGeom>
          <a:noFill/>
        </p:spPr>
        <p:txBody>
          <a:bodyPr wrap="square" lIns="91440" tIns="45720" rIns="91440" bIns="45720">
            <a:spAutoFit/>
          </a:bodyPr>
          <a:lstStyle/>
          <a:p>
            <a:pPr algn="ct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Long hair must be tied back, hair accessories should be minimal and school </a:t>
            </a:r>
            <a:r>
              <a:rPr lang="en-US" sz="240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colours</a:t>
            </a: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a:t>
            </a:r>
          </a:p>
          <a:p>
            <a:pPr algn="ctr"/>
            <a:r>
              <a:rPr lang="en-US" sz="2400" cap="none" spc="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rPr>
              <a:t>Jewellery</a:t>
            </a:r>
            <a:r>
              <a:rPr lang="en-US" sz="24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rPr>
              <a:t> is not permi</a:t>
            </a: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tted. </a:t>
            </a:r>
            <a:endParaRPr lang="en-US" sz="14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92645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89364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It is crucial for children to arrive on time to school. Children’s activities start at 8:45 which is Times Table rockstar practice for Year 4. If they are late- they are missing learning time.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If your child is being collected at the end of the day, please arrive on time for </a:t>
            </a:r>
            <a:r>
              <a:rPr lang="en-GB" sz="2400" dirty="0">
                <a:solidFill>
                  <a:srgbClr val="FF0000"/>
                </a:solidFill>
                <a:latin typeface="Arial" panose="020B0604020202020204" pitchFamily="34" charset="0"/>
                <a:cs typeface="Arial" panose="020B0604020202020204" pitchFamily="34" charset="0"/>
              </a:rPr>
              <a:t>3:25pm. </a:t>
            </a:r>
          </a:p>
          <a:p>
            <a:endParaRPr lang="en-GB" sz="2400" dirty="0">
              <a:solidFill>
                <a:srgbClr val="FF0000"/>
              </a:solidFill>
              <a:latin typeface="Arial" panose="020B0604020202020204" pitchFamily="34" charset="0"/>
              <a:cs typeface="Arial" panose="020B0604020202020204" pitchFamily="34" charset="0"/>
            </a:endParaRPr>
          </a:p>
          <a:p>
            <a:r>
              <a:rPr lang="en-GB" sz="2400" dirty="0">
                <a:solidFill>
                  <a:srgbClr val="FF0000"/>
                </a:solidFill>
                <a:latin typeface="Arial" panose="020B0604020202020204" pitchFamily="34" charset="0"/>
                <a:cs typeface="Arial" panose="020B0604020202020204" pitchFamily="34" charset="0"/>
              </a:rPr>
              <a:t>Please do not allow children on the adventure playground before and after the school day. </a:t>
            </a:r>
          </a:p>
          <a:p>
            <a:endParaRPr lang="en-GB" sz="2400" dirty="0">
              <a:solidFill>
                <a:srgbClr val="FF0000"/>
              </a:solidFill>
              <a:latin typeface="Arial" panose="020B0604020202020204" pitchFamily="34" charset="0"/>
              <a:cs typeface="Arial" panose="020B0604020202020204" pitchFamily="34" charset="0"/>
            </a:endParaRPr>
          </a:p>
          <a:p>
            <a:r>
              <a:rPr lang="en-GB" sz="2400" dirty="0">
                <a:solidFill>
                  <a:srgbClr val="FF0000"/>
                </a:solidFill>
                <a:latin typeface="Arial" panose="020B0604020202020204" pitchFamily="34" charset="0"/>
                <a:cs typeface="Arial" panose="020B0604020202020204" pitchFamily="34"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8064896" cy="5600990"/>
          </a:xfrm>
        </p:spPr>
        <p:txBody>
          <a:bodyPr>
            <a:normAutofit/>
          </a:bodyPr>
          <a:lstStyle/>
          <a:p>
            <a:pPr algn="l"/>
            <a:r>
              <a:rPr lang="en-GB" sz="2000" dirty="0">
                <a:solidFill>
                  <a:srgbClr val="FF0000"/>
                </a:solidFill>
                <a:latin typeface="Arial" panose="020B0604020202020204" pitchFamily="34" charset="0"/>
                <a:cs typeface="Arial" panose="020B0604020202020204" pitchFamily="34" charset="0"/>
              </a:rPr>
              <a:t>First Response</a:t>
            </a:r>
          </a:p>
          <a:p>
            <a:pPr algn="l"/>
            <a:r>
              <a:rPr lang="en-GB" sz="2000" dirty="0">
                <a:latin typeface="Arial" panose="020B0604020202020204" pitchFamily="34" charset="0"/>
                <a:cs typeface="Arial" panose="020B0604020202020204" pitchFamily="34" charset="0"/>
              </a:rPr>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latin typeface="Arial" panose="020B0604020202020204" pitchFamily="34" charset="0"/>
                <a:cs typeface="Arial" panose="020B0604020202020204" pitchFamily="34" charset="0"/>
              </a:rPr>
              <a:t>This is part of  our safeguarding response to ensure everyone is safe and well. As you can imagine, a home visit takes up a lot of time and it is usually the case that families have forgotten to call us. </a:t>
            </a:r>
          </a:p>
          <a:p>
            <a:pPr algn="l"/>
            <a:endParaRPr lang="en-GB" sz="2000" dirty="0">
              <a:latin typeface="Arial" panose="020B0604020202020204" pitchFamily="34" charset="0"/>
              <a:cs typeface="Arial" panose="020B0604020202020204" pitchFamily="34" charset="0"/>
            </a:endParaRPr>
          </a:p>
          <a:p>
            <a:pPr algn="l"/>
            <a:r>
              <a:rPr lang="en-GB" sz="2000" dirty="0">
                <a:latin typeface="Arial" panose="020B0604020202020204" pitchFamily="34" charset="0"/>
                <a:cs typeface="Arial" panose="020B0604020202020204" pitchFamily="34" charset="0"/>
              </a:rPr>
              <a:t>TERM TIME HOLIDAYS ARE NEVER AUTHORISED. Families may be eligible for a fine from the Local Authority</a:t>
            </a:r>
            <a:r>
              <a:rPr lang="en-GB" sz="2400" dirty="0">
                <a:latin typeface="Arial" panose="020B0604020202020204" pitchFamily="34" charset="0"/>
                <a:cs typeface="Arial" panose="020B0604020202020204" pitchFamily="34" charset="0"/>
              </a:rPr>
              <a:t>. </a:t>
            </a:r>
          </a:p>
          <a:p>
            <a:endParaRPr lang="en-GB" sz="1000" dirty="0">
              <a:latin typeface="Arial" panose="020B0604020202020204" pitchFamily="34" charset="0"/>
              <a:cs typeface="Arial" panose="020B0604020202020204" pitchFamily="34" charset="0"/>
            </a:endParaRPr>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3280669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normAutofit/>
          </a:bodyPr>
          <a:lstStyle/>
          <a:p>
            <a:r>
              <a:rPr lang="en-GB" sz="2400" dirty="0">
                <a:latin typeface="Arial" panose="020B0604020202020204" pitchFamily="34" charset="0"/>
                <a:cs typeface="Arial" panose="020B0604020202020204" pitchFamily="34" charset="0"/>
                <a:hlinkClick r:id="rId2"/>
              </a:rPr>
              <a:t>https://schoolgateway.co.uk/help/</a:t>
            </a: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All payments are made electronically on our payment and booking system.</a:t>
            </a:r>
          </a:p>
        </p:txBody>
      </p:sp>
    </p:spTree>
    <p:extLst>
      <p:ext uri="{BB962C8B-B14F-4D97-AF65-F5344CB8AC3E}">
        <p14:creationId xmlns:p14="http://schemas.microsoft.com/office/powerpoint/2010/main" val="4238245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buNone/>
            </a:pPr>
            <a:r>
              <a:rPr lang="en-GB" dirty="0">
                <a:latin typeface="CCW Cursive Writing 7" pitchFamily="66" charset="0"/>
              </a:rPr>
              <a:t>Class Timetable</a:t>
            </a:r>
          </a:p>
        </p:txBody>
      </p:sp>
      <p:pic>
        <p:nvPicPr>
          <p:cNvPr id="6" name="Picture 5">
            <a:extLst>
              <a:ext uri="{FF2B5EF4-FFF2-40B4-BE49-F238E27FC236}">
                <a16:creationId xmlns:a16="http://schemas.microsoft.com/office/drawing/2014/main" id="{48F22DE4-B5F6-4172-AF3E-7FA50783DA85}"/>
              </a:ext>
            </a:extLst>
          </p:cNvPr>
          <p:cNvPicPr>
            <a:picLocks noChangeAspect="1"/>
          </p:cNvPicPr>
          <p:nvPr/>
        </p:nvPicPr>
        <p:blipFill>
          <a:blip r:embed="rId4"/>
          <a:stretch>
            <a:fillRect/>
          </a:stretch>
        </p:blipFill>
        <p:spPr>
          <a:xfrm>
            <a:off x="555576" y="839592"/>
            <a:ext cx="8174037" cy="6024161"/>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764704"/>
            <a:ext cx="6512511" cy="1143000"/>
          </a:xfrm>
        </p:spPr>
        <p:txBody>
          <a:bodyPr/>
          <a:lstStyle/>
          <a:p>
            <a:pPr marL="0" indent="0" algn="ctr">
              <a:buNone/>
            </a:pPr>
            <a:r>
              <a:rPr lang="en-GB" dirty="0">
                <a:solidFill>
                  <a:schemeClr val="accent1">
                    <a:lumMod val="50000"/>
                  </a:schemeClr>
                </a:solidFill>
                <a:latin typeface="CCW Cursive Writing 7" pitchFamily="66" charset="0"/>
              </a:rPr>
              <a:t>Curriculum</a:t>
            </a:r>
          </a:p>
        </p:txBody>
      </p:sp>
      <p:sp>
        <p:nvSpPr>
          <p:cNvPr id="3" name="Content Placeholder 2"/>
          <p:cNvSpPr>
            <a:spLocks noGrp="1"/>
          </p:cNvSpPr>
          <p:nvPr>
            <p:ph sz="quarter" idx="13"/>
          </p:nvPr>
        </p:nvSpPr>
        <p:spPr>
          <a:xfrm>
            <a:off x="611560" y="2044475"/>
            <a:ext cx="7632848" cy="2536653"/>
          </a:xfrm>
        </p:spPr>
        <p:txBody>
          <a:bodyPr>
            <a:normAutofit/>
          </a:bodyPr>
          <a:lstStyle/>
          <a:p>
            <a:pPr marL="45720" indent="0" algn="ctr">
              <a:buNone/>
            </a:pPr>
            <a:r>
              <a:rPr lang="en-GB" sz="4000" dirty="0">
                <a:solidFill>
                  <a:schemeClr val="accent1">
                    <a:lumMod val="50000"/>
                  </a:schemeClr>
                </a:solidFill>
                <a:latin typeface="Arial" panose="020B0604020202020204" pitchFamily="34" charset="0"/>
                <a:cs typeface="Arial" panose="020B0604020202020204" pitchFamily="34" charset="0"/>
              </a:rPr>
              <a:t>Curriculum map/newsletter is on our website- also a paper copy has been sent home.</a:t>
            </a:r>
            <a:endParaRPr lang="en-GB" sz="2400" dirty="0">
              <a:solidFill>
                <a:schemeClr val="accent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59076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CB10A7-0367-4A3E-8A8E-0323FFCC3C4A}"/>
              </a:ext>
            </a:extLst>
          </p:cNvPr>
          <p:cNvSpPr>
            <a:spLocks noGrp="1"/>
          </p:cNvSpPr>
          <p:nvPr>
            <p:ph sz="quarter" idx="13"/>
          </p:nvPr>
        </p:nvSpPr>
        <p:spPr>
          <a:xfrm>
            <a:off x="760884" y="391702"/>
            <a:ext cx="7622232" cy="946853"/>
          </a:xfrm>
        </p:spPr>
        <p:txBody>
          <a:bodyPr>
            <a:normAutofit/>
          </a:bodyPr>
          <a:lstStyle/>
          <a:p>
            <a:pPr marL="45720" indent="0">
              <a:buNone/>
            </a:pPr>
            <a:r>
              <a:rPr lang="en-GB" sz="3200" dirty="0"/>
              <a:t>White Rose resources – Maths mastery </a:t>
            </a:r>
          </a:p>
        </p:txBody>
      </p:sp>
      <p:pic>
        <p:nvPicPr>
          <p:cNvPr id="4" name="Picture 3">
            <a:extLst>
              <a:ext uri="{FF2B5EF4-FFF2-40B4-BE49-F238E27FC236}">
                <a16:creationId xmlns:a16="http://schemas.microsoft.com/office/drawing/2014/main" id="{2B689556-6AD8-45B8-9FB1-3AA4BAD4BB34}"/>
              </a:ext>
            </a:extLst>
          </p:cNvPr>
          <p:cNvPicPr>
            <a:picLocks noChangeAspect="1"/>
          </p:cNvPicPr>
          <p:nvPr/>
        </p:nvPicPr>
        <p:blipFill>
          <a:blip r:embed="rId2"/>
          <a:stretch>
            <a:fillRect/>
          </a:stretch>
        </p:blipFill>
        <p:spPr>
          <a:xfrm>
            <a:off x="762052" y="980728"/>
            <a:ext cx="7621064" cy="5485569"/>
          </a:xfrm>
          <a:prstGeom prst="rect">
            <a:avLst/>
          </a:prstGeom>
        </p:spPr>
      </p:pic>
    </p:spTree>
    <p:extLst>
      <p:ext uri="{BB962C8B-B14F-4D97-AF65-F5344CB8AC3E}">
        <p14:creationId xmlns:p14="http://schemas.microsoft.com/office/powerpoint/2010/main" val="23000039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92696"/>
            <a:ext cx="8064896" cy="1143000"/>
          </a:xfrm>
        </p:spPr>
        <p:txBody>
          <a:bodyPr/>
          <a:lstStyle/>
          <a:p>
            <a:pPr marL="0" indent="0">
              <a:buNone/>
            </a:pPr>
            <a:r>
              <a:rPr lang="en-GB" dirty="0">
                <a:solidFill>
                  <a:srgbClr val="002060"/>
                </a:solidFill>
                <a:latin typeface="CCW Cursive Writing 7" pitchFamily="66" charset="0"/>
              </a:rPr>
              <a:t>Subject ladders</a:t>
            </a:r>
          </a:p>
        </p:txBody>
      </p:sp>
      <p:sp>
        <p:nvSpPr>
          <p:cNvPr id="3" name="Content Placeholder 2"/>
          <p:cNvSpPr>
            <a:spLocks noGrp="1"/>
          </p:cNvSpPr>
          <p:nvPr>
            <p:ph sz="quarter" idx="13"/>
          </p:nvPr>
        </p:nvSpPr>
        <p:spPr>
          <a:xfrm>
            <a:off x="611560" y="1988840"/>
            <a:ext cx="7920880" cy="3474720"/>
          </a:xfrm>
        </p:spPr>
        <p:txBody>
          <a:bodyPr>
            <a:noAutofit/>
          </a:bodyPr>
          <a:lstStyle/>
          <a:p>
            <a:pPr marL="45720" indent="0" algn="ctr">
              <a:buNone/>
            </a:pPr>
            <a:r>
              <a:rPr lang="en-GB" sz="2800" dirty="0">
                <a:latin typeface="Arial" panose="020B0604020202020204" pitchFamily="34" charset="0"/>
                <a:cs typeface="Arial" panose="020B0604020202020204" pitchFamily="34" charset="0"/>
              </a:rPr>
              <a:t>We have English ladders for you to download on our website. Please read them and refer to them throughout the year as they show the expectations for your child in Year 6</a:t>
            </a:r>
          </a:p>
          <a:p>
            <a:pPr marL="45720" indent="0" algn="ctr">
              <a:buNone/>
            </a:pP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09968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96361" y="158601"/>
            <a:ext cx="5694187"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 </a:t>
            </a:r>
          </a:p>
        </p:txBody>
      </p:sp>
      <p:sp>
        <p:nvSpPr>
          <p:cNvPr id="3" name="TextBox 2">
            <a:extLst>
              <a:ext uri="{FF2B5EF4-FFF2-40B4-BE49-F238E27FC236}">
                <a16:creationId xmlns:a16="http://schemas.microsoft.com/office/drawing/2014/main" id="{0260E84D-A8CE-4B71-8403-9CDE41987B51}"/>
              </a:ext>
            </a:extLst>
          </p:cNvPr>
          <p:cNvSpPr txBox="1"/>
          <p:nvPr/>
        </p:nvSpPr>
        <p:spPr>
          <a:xfrm>
            <a:off x="251520" y="954952"/>
            <a:ext cx="8712968" cy="65248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Children’s attainment is assessed in relation to year group objectives, this could be…</a:t>
            </a:r>
          </a:p>
          <a:p>
            <a:pPr algn="ctr"/>
            <a:r>
              <a:rPr lang="en-GB" sz="2000" b="1" dirty="0">
                <a:latin typeface="Arial" panose="020B0604020202020204" pitchFamily="34" charset="0"/>
                <a:cs typeface="Arial" panose="020B0604020202020204" pitchFamily="34" charset="0"/>
              </a:rPr>
              <a:t>Below, Working towards, Expected , Greater Depth </a:t>
            </a:r>
          </a:p>
          <a:p>
            <a:endParaRPr lang="en-GB" sz="2000" b="1"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At the end of each term we will record your child’s attainment on Insight (our data system) using both teacher and test information.  This system allows us to analyse your child’s progress and attainment.  We will work closely with you if we feel your child is not making the progress that we would expect.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In February and at the end of the Summer term we will use NFER tests in Years 2- 5 to track progress in Maths, Reading and SPAG. We will share your child’s outcomes with you and will give advice around things that you can do at home to help. We will talk to you about the things that we are working on in school. </a:t>
            </a:r>
          </a:p>
          <a:p>
            <a:r>
              <a:rPr lang="en-GB" sz="2000" dirty="0">
                <a:latin typeface="Arial" panose="020B0604020202020204" pitchFamily="34" charset="0"/>
                <a:cs typeface="Arial" panose="020B0604020202020204" pitchFamily="34" charset="0"/>
              </a:rPr>
              <a:t>There will be:</a:t>
            </a:r>
          </a:p>
          <a:p>
            <a:r>
              <a:rPr lang="en-GB" sz="2000" dirty="0">
                <a:latin typeface="Arial" panose="020B0604020202020204" pitchFamily="34" charset="0"/>
                <a:cs typeface="Arial" panose="020B0604020202020204" pitchFamily="34" charset="0"/>
              </a:rPr>
              <a:t>2 parents evenings </a:t>
            </a:r>
          </a:p>
          <a:p>
            <a:r>
              <a:rPr lang="en-GB" sz="2000" dirty="0">
                <a:latin typeface="Arial" panose="020B0604020202020204" pitchFamily="34" charset="0"/>
                <a:cs typeface="Arial" panose="020B0604020202020204" pitchFamily="34" charset="0"/>
              </a:rPr>
              <a:t>An end of year report</a:t>
            </a:r>
          </a:p>
          <a:p>
            <a:r>
              <a:rPr lang="en-GB" sz="2000" dirty="0">
                <a:latin typeface="Arial" panose="020B0604020202020204" pitchFamily="34" charset="0"/>
                <a:cs typeface="Arial" panose="020B0604020202020204" pitchFamily="34" charset="0"/>
              </a:rPr>
              <a:t>An open door policy to discuss any concerns in relation to learning.</a:t>
            </a:r>
          </a:p>
          <a:p>
            <a:endParaRPr lang="en-GB" sz="2000" dirty="0"/>
          </a:p>
          <a:p>
            <a:endParaRPr lang="en-GB" dirty="0"/>
          </a:p>
        </p:txBody>
      </p:sp>
    </p:spTree>
    <p:extLst>
      <p:ext uri="{BB962C8B-B14F-4D97-AF65-F5344CB8AC3E}">
        <p14:creationId xmlns:p14="http://schemas.microsoft.com/office/powerpoint/2010/main" val="17147270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Homework</a:t>
            </a:r>
          </a:p>
        </p:txBody>
      </p:sp>
      <p:sp>
        <p:nvSpPr>
          <p:cNvPr id="3" name="Content Placeholder 2"/>
          <p:cNvSpPr>
            <a:spLocks noGrp="1"/>
          </p:cNvSpPr>
          <p:nvPr>
            <p:ph sz="quarter" idx="13"/>
          </p:nvPr>
        </p:nvSpPr>
        <p:spPr>
          <a:xfrm>
            <a:off x="395536" y="1628800"/>
            <a:ext cx="8352928" cy="4824536"/>
          </a:xfrm>
        </p:spPr>
        <p:txBody>
          <a:bodyPr>
            <a:normAutofit/>
          </a:bodyPr>
          <a:lstStyle/>
          <a:p>
            <a:pPr algn="ctr"/>
            <a:r>
              <a:rPr lang="en-GB" sz="2400" dirty="0">
                <a:solidFill>
                  <a:schemeClr val="accent1">
                    <a:lumMod val="50000"/>
                  </a:schemeClr>
                </a:solidFill>
                <a:latin typeface="Arial" panose="020B0604020202020204" pitchFamily="34" charset="0"/>
                <a:cs typeface="Arial" panose="020B0604020202020204" pitchFamily="34" charset="0"/>
              </a:rPr>
              <a:t>Homework will be given out on a Wednesday.</a:t>
            </a:r>
          </a:p>
          <a:p>
            <a:pPr algn="ctr"/>
            <a:r>
              <a:rPr lang="en-GB" sz="2400" dirty="0">
                <a:solidFill>
                  <a:schemeClr val="accent1">
                    <a:lumMod val="50000"/>
                  </a:schemeClr>
                </a:solidFill>
                <a:latin typeface="Arial" panose="020B0604020202020204" pitchFamily="34" charset="0"/>
                <a:cs typeface="Arial" panose="020B0604020202020204" pitchFamily="34" charset="0"/>
              </a:rPr>
              <a:t>Spelling test on a </a:t>
            </a:r>
            <a:r>
              <a:rPr lang="en-GB" sz="2400" dirty="0">
                <a:solidFill>
                  <a:srgbClr val="FF0000"/>
                </a:solidFill>
                <a:latin typeface="Arial" panose="020B0604020202020204" pitchFamily="34" charset="0"/>
                <a:cs typeface="Arial" panose="020B0604020202020204" pitchFamily="34" charset="0"/>
              </a:rPr>
              <a:t>Friday.</a:t>
            </a:r>
          </a:p>
          <a:p>
            <a:pPr algn="ctr"/>
            <a:r>
              <a:rPr lang="en-GB" sz="2400" dirty="0">
                <a:solidFill>
                  <a:schemeClr val="accent1">
                    <a:lumMod val="50000"/>
                  </a:schemeClr>
                </a:solidFill>
                <a:latin typeface="Arial" panose="020B0604020202020204" pitchFamily="34" charset="0"/>
                <a:cs typeface="Arial" panose="020B0604020202020204" pitchFamily="34" charset="0"/>
              </a:rPr>
              <a:t>Homework to be given in </a:t>
            </a:r>
            <a:r>
              <a:rPr lang="en-GB" sz="2400" dirty="0">
                <a:solidFill>
                  <a:srgbClr val="FF0000"/>
                </a:solidFill>
                <a:latin typeface="Arial" panose="020B0604020202020204" pitchFamily="34" charset="0"/>
                <a:cs typeface="Arial" panose="020B0604020202020204" pitchFamily="34" charset="0"/>
              </a:rPr>
              <a:t>by the following Wednesday.  </a:t>
            </a:r>
            <a:r>
              <a:rPr lang="en-GB" sz="2400" dirty="0">
                <a:solidFill>
                  <a:schemeClr val="accent1">
                    <a:lumMod val="50000"/>
                  </a:schemeClr>
                </a:solidFill>
                <a:latin typeface="Arial" panose="020B0604020202020204" pitchFamily="34" charset="0"/>
                <a:cs typeface="Arial" panose="020B0604020202020204" pitchFamily="34" charset="0"/>
              </a:rPr>
              <a:t>Please let us know if any homework is too difficult so we can give a little extra help at school. Homework club is invite only but can be offered to those who are struggling to complete at home (Juniors only)- please speak to the class teacher. </a:t>
            </a:r>
          </a:p>
          <a:p>
            <a:pPr algn="ctr"/>
            <a:r>
              <a:rPr lang="en-GB" sz="2400" dirty="0">
                <a:solidFill>
                  <a:schemeClr val="accent1">
                    <a:lumMod val="50000"/>
                  </a:schemeClr>
                </a:solidFill>
                <a:latin typeface="Arial" panose="020B0604020202020204" pitchFamily="34" charset="0"/>
                <a:cs typeface="Arial" panose="020B0604020202020204" pitchFamily="34" charset="0"/>
              </a:rPr>
              <a:t>Please help your child to learn their spellings and tables each week.</a:t>
            </a: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14114" y="1124744"/>
            <a:ext cx="7912289" cy="5315733"/>
          </a:xfrm>
        </p:spPr>
        <p:txBody>
          <a:bodyPr>
            <a:noAutofit/>
          </a:bodyPr>
          <a:lstStyle/>
          <a:p>
            <a:pPr marL="45720" indent="0" algn="ctr">
              <a:buNone/>
            </a:pPr>
            <a:r>
              <a:rPr lang="en-GB" dirty="0">
                <a:latin typeface="Arial" panose="020B0604020202020204" pitchFamily="34" charset="0"/>
                <a:cs typeface="Arial" panose="020B0604020202020204" pitchFamily="34" charset="0"/>
              </a:rPr>
              <a:t>We have a huge emphasis on spellings. Children need to be practising their spellings daily and not for a spelling test. </a:t>
            </a:r>
          </a:p>
          <a:p>
            <a:pPr marL="45720" indent="0" algn="ctr">
              <a:buNone/>
            </a:pPr>
            <a:r>
              <a:rPr lang="en-GB" dirty="0">
                <a:latin typeface="Arial" panose="020B0604020202020204" pitchFamily="34" charset="0"/>
                <a:cs typeface="Arial" panose="020B0604020202020204" pitchFamily="34" charset="0"/>
              </a:rPr>
              <a:t>In Year 6 , children need to be able to spell words from the Year 5 and 6 curriculum list . They must show they can spell these words correctly in their writing. </a:t>
            </a:r>
          </a:p>
          <a:p>
            <a:pPr marL="45720" indent="0" algn="ctr">
              <a:buNone/>
            </a:pPr>
            <a:r>
              <a:rPr lang="en-GB" dirty="0">
                <a:latin typeface="Arial" panose="020B0604020202020204" pitchFamily="34" charset="0"/>
                <a:cs typeface="Arial" panose="020B0604020202020204" pitchFamily="34" charset="0"/>
              </a:rPr>
              <a:t>Spelling sheet for this half term has been sent home already and is on the class web page.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dirty="0">
                <a:latin typeface="Arial" panose="020B0604020202020204" pitchFamily="34" charset="0"/>
                <a:cs typeface="Arial" panose="020B0604020202020204" pitchFamily="34" charset="0"/>
              </a:rPr>
              <a:t>We will be using spelling badges to reward spelling test scores- we have a new system in place this year.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b="1" dirty="0">
                <a:latin typeface="Arial" panose="020B0604020202020204" pitchFamily="34" charset="0"/>
                <a:cs typeface="Arial" panose="020B0604020202020204" pitchFamily="34" charset="0"/>
              </a:rPr>
              <a:t>IDL</a:t>
            </a:r>
            <a:r>
              <a:rPr lang="en-GB" dirty="0">
                <a:latin typeface="Arial" panose="020B0604020202020204" pitchFamily="34" charset="0"/>
                <a:cs typeface="Arial" panose="020B0604020202020204" pitchFamily="34" charset="0"/>
              </a:rPr>
              <a:t>- we may also use IDL to support your child's spelling- you will be given a password to access this at home.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98175" y="9855"/>
            <a:ext cx="1245825" cy="1762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8EC1A85-B244-4C30-9041-C566F3470470}"/>
              </a:ext>
            </a:extLst>
          </p:cNvPr>
          <p:cNvPicPr>
            <a:picLocks noChangeAspect="1"/>
          </p:cNvPicPr>
          <p:nvPr/>
        </p:nvPicPr>
        <p:blipFill>
          <a:blip r:embed="rId2"/>
          <a:stretch>
            <a:fillRect/>
          </a:stretch>
        </p:blipFill>
        <p:spPr>
          <a:xfrm>
            <a:off x="0" y="1252907"/>
            <a:ext cx="9144000" cy="4352185"/>
          </a:xfrm>
          <a:prstGeom prst="rect">
            <a:avLst/>
          </a:prstGeom>
          <a:solidFill>
            <a:schemeClr val="bg1"/>
          </a:solidFill>
        </p:spPr>
      </p:pic>
    </p:spTree>
    <p:extLst>
      <p:ext uri="{BB962C8B-B14F-4D97-AF65-F5344CB8AC3E}">
        <p14:creationId xmlns:p14="http://schemas.microsoft.com/office/powerpoint/2010/main" val="5470800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180" t="13541" r="6250" b="8333"/>
          <a:stretch/>
        </p:blipFill>
        <p:spPr bwMode="auto">
          <a:xfrm>
            <a:off x="49649" y="404664"/>
            <a:ext cx="9094351" cy="6300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86223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7784" y="188640"/>
            <a:ext cx="3488175" cy="1143000"/>
          </a:xfrm>
        </p:spPr>
        <p:txBody>
          <a:bodyPr/>
          <a:lstStyle/>
          <a:p>
            <a:r>
              <a:rPr lang="en-GB" dirty="0"/>
              <a:t>Reading</a:t>
            </a:r>
          </a:p>
        </p:txBody>
      </p:sp>
      <p:sp>
        <p:nvSpPr>
          <p:cNvPr id="3" name="Rectangle 2"/>
          <p:cNvSpPr/>
          <p:nvPr/>
        </p:nvSpPr>
        <p:spPr>
          <a:xfrm>
            <a:off x="395536" y="1052736"/>
            <a:ext cx="8424936" cy="5091522"/>
          </a:xfrm>
          <a:prstGeom prst="rect">
            <a:avLst/>
          </a:prstGeom>
        </p:spPr>
        <p:txBody>
          <a:bodyPr wrap="square">
            <a:spAutoFit/>
          </a:bodyPr>
          <a:lstStyle/>
          <a:p>
            <a:pPr>
              <a:lnSpc>
                <a:spcPct val="150000"/>
              </a:lnSpc>
              <a:buFont typeface="Arial" charset="0"/>
              <a:buChar char="•"/>
              <a:defRPr/>
            </a:pPr>
            <a:r>
              <a:rPr lang="en-GB" sz="2800" dirty="0">
                <a:solidFill>
                  <a:schemeClr val="accent1">
                    <a:lumMod val="50000"/>
                  </a:schemeClr>
                </a:solidFill>
              </a:rPr>
              <a:t> Your children will continue reading through the colour bands </a:t>
            </a:r>
          </a:p>
          <a:p>
            <a:pPr>
              <a:lnSpc>
                <a:spcPct val="150000"/>
              </a:lnSpc>
              <a:buFont typeface="Arial" charset="0"/>
              <a:buChar char="•"/>
              <a:defRPr/>
            </a:pPr>
            <a:r>
              <a:rPr lang="en-GB" sz="2400" dirty="0">
                <a:solidFill>
                  <a:schemeClr val="accent1">
                    <a:lumMod val="50000"/>
                  </a:schemeClr>
                </a:solidFill>
                <a:highlight>
                  <a:srgbClr val="FFFF00"/>
                </a:highlight>
              </a:rPr>
              <a:t>Please try and read at home at least 5 times a week.</a:t>
            </a:r>
          </a:p>
          <a:p>
            <a:pPr>
              <a:lnSpc>
                <a:spcPct val="150000"/>
              </a:lnSpc>
              <a:defRPr/>
            </a:pPr>
            <a:r>
              <a:rPr lang="en-GB" sz="2800" dirty="0">
                <a:solidFill>
                  <a:schemeClr val="accent1">
                    <a:lumMod val="50000"/>
                  </a:schemeClr>
                </a:solidFill>
              </a:rPr>
              <a:t>In school the children will be involved in </a:t>
            </a:r>
          </a:p>
          <a:p>
            <a:pPr>
              <a:lnSpc>
                <a:spcPct val="150000"/>
              </a:lnSpc>
              <a:buFont typeface="Arial" charset="0"/>
              <a:buChar char="•"/>
              <a:defRPr/>
            </a:pPr>
            <a:r>
              <a:rPr lang="en-GB" sz="2800" dirty="0">
                <a:solidFill>
                  <a:schemeClr val="accent1">
                    <a:lumMod val="50000"/>
                  </a:schemeClr>
                </a:solidFill>
              </a:rPr>
              <a:t>‘Stop and read’ daily </a:t>
            </a:r>
          </a:p>
          <a:p>
            <a:pPr>
              <a:lnSpc>
                <a:spcPct val="150000"/>
              </a:lnSpc>
              <a:buFont typeface="Arial" charset="0"/>
              <a:buChar char="•"/>
              <a:defRPr/>
            </a:pPr>
            <a:r>
              <a:rPr lang="en-GB" sz="2800" dirty="0">
                <a:solidFill>
                  <a:schemeClr val="accent1">
                    <a:lumMod val="50000"/>
                  </a:schemeClr>
                </a:solidFill>
              </a:rPr>
              <a:t>Reading across the curriculum.</a:t>
            </a:r>
          </a:p>
          <a:p>
            <a:pPr>
              <a:lnSpc>
                <a:spcPct val="150000"/>
              </a:lnSpc>
              <a:buFont typeface="Arial" charset="0"/>
              <a:buChar char="•"/>
              <a:defRPr/>
            </a:pPr>
            <a:r>
              <a:rPr lang="en-GB" sz="2800" dirty="0">
                <a:solidFill>
                  <a:schemeClr val="accent1">
                    <a:lumMod val="50000"/>
                  </a:schemeClr>
                </a:solidFill>
              </a:rPr>
              <a:t>Reading lesson each Friday</a:t>
            </a:r>
          </a:p>
          <a:p>
            <a:pPr>
              <a:lnSpc>
                <a:spcPct val="150000"/>
              </a:lnSpc>
              <a:buFont typeface="Arial" charset="0"/>
              <a:buChar char="•"/>
              <a:defRPr/>
            </a:pPr>
            <a:r>
              <a:rPr lang="en-GB" sz="2800" dirty="0">
                <a:solidFill>
                  <a:schemeClr val="accent1">
                    <a:lumMod val="50000"/>
                  </a:schemeClr>
                </a:solidFill>
              </a:rPr>
              <a:t> Story time at the end of the day. </a:t>
            </a:r>
          </a:p>
        </p:txBody>
      </p:sp>
      <p:pic>
        <p:nvPicPr>
          <p:cNvPr id="4" name="Picture 3">
            <a:extLst>
              <a:ext uri="{FF2B5EF4-FFF2-40B4-BE49-F238E27FC236}">
                <a16:creationId xmlns:a16="http://schemas.microsoft.com/office/drawing/2014/main" id="{63BB6E91-D85D-4BD4-B45F-E9DBA9E5B275}"/>
              </a:ext>
            </a:extLst>
          </p:cNvPr>
          <p:cNvPicPr>
            <a:picLocks noChangeAspect="1"/>
          </p:cNvPicPr>
          <p:nvPr/>
        </p:nvPicPr>
        <p:blipFill>
          <a:blip r:embed="rId2"/>
          <a:stretch>
            <a:fillRect/>
          </a:stretch>
        </p:blipFill>
        <p:spPr>
          <a:xfrm rot="1085183">
            <a:off x="6876319" y="4021329"/>
            <a:ext cx="1762125" cy="2600325"/>
          </a:xfrm>
          <a:prstGeom prst="rect">
            <a:avLst/>
          </a:prstGeom>
        </p:spPr>
      </p:pic>
    </p:spTree>
    <p:extLst>
      <p:ext uri="{BB962C8B-B14F-4D97-AF65-F5344CB8AC3E}">
        <p14:creationId xmlns:p14="http://schemas.microsoft.com/office/powerpoint/2010/main" val="6949322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333121" y="2126271"/>
            <a:ext cx="3481113" cy="243678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631216"/>
          </a:xfrm>
          <a:prstGeom prst="rect">
            <a:avLst/>
          </a:prstGeom>
          <a:noFill/>
        </p:spPr>
        <p:txBody>
          <a:bodyPr wrap="square" rtlCol="0">
            <a:spAutoFit/>
          </a:bodyPr>
          <a:lstStyle/>
          <a:p>
            <a:pPr marL="285750" indent="-285750">
              <a:buFont typeface="Wingdings" pitchFamily="2" charset="2"/>
              <a:buChar char="ü"/>
            </a:pPr>
            <a:r>
              <a:rPr lang="en-GB" sz="2000" dirty="0">
                <a:latin typeface="Arial" panose="020B0604020202020204" pitchFamily="34" charset="0"/>
                <a:cs typeface="Arial" panose="020B0604020202020204" pitchFamily="34" charset="0"/>
              </a:rPr>
              <a:t>Very high expectations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Manners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Greetings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Can do attitudes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Ready, Respectful, Responsible</a:t>
            </a:r>
          </a:p>
        </p:txBody>
      </p:sp>
    </p:spTree>
    <p:extLst>
      <p:ext uri="{BB962C8B-B14F-4D97-AF65-F5344CB8AC3E}">
        <p14:creationId xmlns:p14="http://schemas.microsoft.com/office/powerpoint/2010/main" val="8016535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51920" y="2413337"/>
            <a:ext cx="4680520" cy="2677656"/>
          </a:xfrm>
          <a:prstGeom prst="rect">
            <a:avLst/>
          </a:prstGeom>
          <a:noFill/>
        </p:spPr>
        <p:txBody>
          <a:bodyPr wrap="square" rtlCol="0">
            <a:spAutoFit/>
          </a:bodyPr>
          <a:lstStyle/>
          <a:p>
            <a:pPr marL="285750" indent="-285750">
              <a:buFont typeface="Wingdings" pitchFamily="2" charset="2"/>
              <a:buChar char="ü"/>
            </a:pPr>
            <a:r>
              <a:rPr lang="en-GB" sz="2800" dirty="0">
                <a:latin typeface="Arial" panose="020B0604020202020204" pitchFamily="34" charset="0"/>
                <a:cs typeface="Arial" panose="020B0604020202020204" pitchFamily="34" charset="0"/>
              </a:rPr>
              <a:t>Half termly- ‘Good to be Green’ certificates</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Red cards- letter home to parents on a Friday</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Yellow cards- miss some of break time</a:t>
            </a:r>
            <a:r>
              <a:rPr lang="en-GB" sz="20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4052499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latin typeface="Arial" panose="020B0604020202020204" pitchFamily="34" charset="0"/>
                <a:cs typeface="Arial" panose="020B0604020202020204" pitchFamily="34" charset="0"/>
              </a:rPr>
              <a:t>Walking properly makes you feel great.</a:t>
            </a:r>
          </a:p>
          <a:p>
            <a:pPr marL="0" indent="0">
              <a:buNone/>
            </a:pP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We are going to be doing fantastic walking,   </a:t>
            </a:r>
            <a:r>
              <a:rPr lang="en-US" dirty="0">
                <a:solidFill>
                  <a:schemeClr val="tx2">
                    <a:lumMod val="50000"/>
                    <a:lumOff val="50000"/>
                  </a:schemeClr>
                </a:solidFill>
                <a:latin typeface="Arial" panose="020B0604020202020204" pitchFamily="34" charset="0"/>
                <a:cs typeface="Arial" panose="020B0604020202020204" pitchFamily="34" charset="0"/>
              </a:rPr>
              <a:t>All THE TIME!</a:t>
            </a:r>
          </a:p>
          <a:p>
            <a:r>
              <a:rPr lang="en-US" dirty="0">
                <a:latin typeface="Arial" panose="020B0604020202020204" pitchFamily="34" charset="0"/>
                <a:cs typeface="Arial" panose="020B0604020202020204" pitchFamily="34" charset="0"/>
              </a:rPr>
              <a:t>Head up</a:t>
            </a:r>
          </a:p>
          <a:p>
            <a:r>
              <a:rPr lang="en-US" dirty="0">
                <a:latin typeface="Arial" panose="020B0604020202020204" pitchFamily="34" charset="0"/>
                <a:cs typeface="Arial" panose="020B0604020202020204" pitchFamily="34" charset="0"/>
              </a:rPr>
              <a:t>Arms by your sides</a:t>
            </a:r>
          </a:p>
          <a:p>
            <a:r>
              <a:rPr lang="en-US" dirty="0">
                <a:latin typeface="Arial" panose="020B0604020202020204" pitchFamily="34" charset="0"/>
                <a:cs typeface="Arial" panose="020B0604020202020204" pitchFamily="34" charset="0"/>
              </a:rPr>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Assessment</a:t>
            </a:r>
          </a:p>
        </p:txBody>
      </p:sp>
      <p:sp>
        <p:nvSpPr>
          <p:cNvPr id="3" name="Content Placeholder 2"/>
          <p:cNvSpPr>
            <a:spLocks noGrp="1"/>
          </p:cNvSpPr>
          <p:nvPr>
            <p:ph sz="quarter" idx="13"/>
          </p:nvPr>
        </p:nvSpPr>
        <p:spPr>
          <a:xfrm>
            <a:off x="251520" y="1196752"/>
            <a:ext cx="8640960" cy="5472608"/>
          </a:xfrm>
        </p:spPr>
        <p:txBody>
          <a:bodyPr>
            <a:normAutofit/>
          </a:bodyPr>
          <a:lstStyle/>
          <a:p>
            <a:pPr marL="45720" indent="0" algn="ctr">
              <a:buNone/>
            </a:pPr>
            <a:r>
              <a:rPr lang="en-GB" sz="3200" dirty="0">
                <a:solidFill>
                  <a:schemeClr val="accent1">
                    <a:lumMod val="50000"/>
                  </a:schemeClr>
                </a:solidFill>
              </a:rPr>
              <a:t>Statutory Assessments take place at the end of KS2 (Year 6).</a:t>
            </a:r>
          </a:p>
          <a:p>
            <a:pPr fontAlgn="base"/>
            <a:r>
              <a:rPr lang="en-GB" sz="1800" b="1" dirty="0">
                <a:solidFill>
                  <a:srgbClr val="000000"/>
                </a:solidFill>
                <a:effectLst/>
                <a:latin typeface="inherit"/>
              </a:rPr>
              <a:t>2027 KS2 SATs Timetable</a:t>
            </a:r>
            <a:endParaRPr lang="en-GB" sz="1800" dirty="0">
              <a:solidFill>
                <a:srgbClr val="000000"/>
              </a:solidFill>
              <a:effectLst/>
              <a:latin typeface="Arial" panose="020B0604020202020204" pitchFamily="34" charset="0"/>
            </a:endParaRPr>
          </a:p>
          <a:p>
            <a:pPr fontAlgn="base"/>
            <a:r>
              <a:rPr lang="en-GB" sz="1800" dirty="0">
                <a:solidFill>
                  <a:srgbClr val="000000"/>
                </a:solidFill>
                <a:effectLst/>
                <a:latin typeface="Arial" panose="020B0604020202020204" pitchFamily="34" charset="0"/>
              </a:rPr>
              <a:t>The statutory tests for Year 6 pupils run across four days in May:</a:t>
            </a:r>
          </a:p>
          <a:p>
            <a:pPr>
              <a:buFont typeface="Arial" panose="020B0604020202020204" pitchFamily="34" charset="0"/>
              <a:buChar char="•"/>
            </a:pPr>
            <a:r>
              <a:rPr lang="en-GB" sz="1800" b="1" dirty="0">
                <a:solidFill>
                  <a:srgbClr val="000000"/>
                </a:solidFill>
                <a:effectLst/>
                <a:latin typeface="inherit"/>
              </a:rPr>
              <a:t>Monday 10 May 2027:</a:t>
            </a:r>
            <a:r>
              <a:rPr lang="en-GB" sz="1800" dirty="0">
                <a:solidFill>
                  <a:srgbClr val="000000"/>
                </a:solidFill>
                <a:effectLst/>
                <a:latin typeface="Arial" panose="020B0604020202020204" pitchFamily="34" charset="0"/>
              </a:rPr>
              <a:t> English grammar, punctuation and spelling (</a:t>
            </a:r>
            <a:r>
              <a:rPr lang="en-GB" sz="1800" dirty="0" err="1">
                <a:solidFill>
                  <a:srgbClr val="000000"/>
                </a:solidFill>
                <a:effectLst/>
                <a:latin typeface="Arial" panose="020B0604020202020204" pitchFamily="34" charset="0"/>
              </a:rPr>
              <a:t>SPaG</a:t>
            </a:r>
            <a:r>
              <a:rPr lang="en-GB" sz="1800" dirty="0">
                <a:solidFill>
                  <a:srgbClr val="000000"/>
                </a:solidFill>
                <a:effectLst/>
                <a:latin typeface="Arial" panose="020B0604020202020204" pitchFamily="34" charset="0"/>
              </a:rPr>
              <a:t>) Paper 1 (short answers) and Paper 2 (spelling)</a:t>
            </a:r>
          </a:p>
          <a:p>
            <a:pPr>
              <a:buFont typeface="Arial" panose="020B0604020202020204" pitchFamily="34" charset="0"/>
              <a:buChar char="•"/>
            </a:pPr>
            <a:r>
              <a:rPr lang="en-GB" sz="1800" b="1" dirty="0">
                <a:solidFill>
                  <a:srgbClr val="000000"/>
                </a:solidFill>
                <a:effectLst/>
                <a:latin typeface="inherit"/>
              </a:rPr>
              <a:t>Tuesday 11 May 2027:</a:t>
            </a:r>
            <a:r>
              <a:rPr lang="en-GB" sz="1800" dirty="0">
                <a:solidFill>
                  <a:srgbClr val="000000"/>
                </a:solidFill>
                <a:effectLst/>
                <a:latin typeface="Arial" panose="020B0604020202020204" pitchFamily="34" charset="0"/>
              </a:rPr>
              <a:t> English reading paper</a:t>
            </a:r>
          </a:p>
          <a:p>
            <a:pPr>
              <a:buFont typeface="Arial" panose="020B0604020202020204" pitchFamily="34" charset="0"/>
              <a:buChar char="•"/>
            </a:pPr>
            <a:r>
              <a:rPr lang="en-GB" sz="1800" b="1" dirty="0">
                <a:solidFill>
                  <a:srgbClr val="000000"/>
                </a:solidFill>
                <a:effectLst/>
                <a:latin typeface="inherit"/>
              </a:rPr>
              <a:t>Wednesday 12 May 2027:</a:t>
            </a:r>
            <a:r>
              <a:rPr lang="en-GB" sz="1800" dirty="0">
                <a:solidFill>
                  <a:srgbClr val="000000"/>
                </a:solidFill>
                <a:effectLst/>
                <a:latin typeface="Arial" panose="020B0604020202020204" pitchFamily="34" charset="0"/>
              </a:rPr>
              <a:t> Mathematics Paper 1 (arithmetic) and Paper 2 (reasoning)</a:t>
            </a:r>
          </a:p>
          <a:p>
            <a:pPr>
              <a:buFont typeface="Arial" panose="020B0604020202020204" pitchFamily="34" charset="0"/>
              <a:buChar char="•"/>
            </a:pPr>
            <a:r>
              <a:rPr lang="en-GB" sz="1800" b="1" dirty="0">
                <a:solidFill>
                  <a:srgbClr val="000000"/>
                </a:solidFill>
                <a:effectLst/>
                <a:latin typeface="inherit"/>
              </a:rPr>
              <a:t>Thursday 13 May 2027:</a:t>
            </a:r>
            <a:r>
              <a:rPr lang="en-GB" sz="1800" dirty="0">
                <a:solidFill>
                  <a:srgbClr val="000000"/>
                </a:solidFill>
                <a:effectLst/>
                <a:latin typeface="Arial" panose="020B0604020202020204" pitchFamily="34" charset="0"/>
              </a:rPr>
              <a:t> Mathematics Paper 3 (reasoning) </a:t>
            </a:r>
            <a:br>
              <a:rPr lang="en-GB" sz="1800" dirty="0">
                <a:solidFill>
                  <a:srgbClr val="000000"/>
                </a:solidFill>
                <a:effectLst/>
                <a:latin typeface="Arial" panose="020B0604020202020204" pitchFamily="34" charset="0"/>
              </a:rPr>
            </a:b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We will have a meeting about the SATs at a later date. </a:t>
            </a:r>
          </a:p>
          <a:p>
            <a:pPr marL="45720" indent="0" algn="ctr">
              <a:buNone/>
            </a:pPr>
            <a:endParaRPr lang="en-GB" sz="3200" dirty="0">
              <a:solidFill>
                <a:schemeClr val="accent1">
                  <a:lumMod val="50000"/>
                </a:schemeClr>
              </a:solidFill>
            </a:endParaRPr>
          </a:p>
          <a:p>
            <a:pPr marL="45720" indent="0" algn="ctr">
              <a:buNone/>
            </a:pPr>
            <a:endParaRPr lang="en-GB" dirty="0">
              <a:solidFill>
                <a:schemeClr val="accent1">
                  <a:lumMod val="50000"/>
                </a:schemeClr>
              </a:solidFill>
            </a:endParaRPr>
          </a:p>
        </p:txBody>
      </p:sp>
    </p:spTree>
    <p:extLst>
      <p:ext uri="{BB962C8B-B14F-4D97-AF65-F5344CB8AC3E}">
        <p14:creationId xmlns:p14="http://schemas.microsoft.com/office/powerpoint/2010/main" val="35720692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1CA4D5-6276-44DF-A546-AC568560938F}"/>
              </a:ext>
            </a:extLst>
          </p:cNvPr>
          <p:cNvSpPr/>
          <p:nvPr/>
        </p:nvSpPr>
        <p:spPr>
          <a:xfrm>
            <a:off x="2396789" y="332656"/>
            <a:ext cx="435042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School Trips…</a:t>
            </a:r>
          </a:p>
        </p:txBody>
      </p:sp>
      <p:sp>
        <p:nvSpPr>
          <p:cNvPr id="4" name="TextBox 3">
            <a:extLst>
              <a:ext uri="{FF2B5EF4-FFF2-40B4-BE49-F238E27FC236}">
                <a16:creationId xmlns:a16="http://schemas.microsoft.com/office/drawing/2014/main" id="{A0063301-DD22-4518-A103-8861F41FBD0C}"/>
              </a:ext>
            </a:extLst>
          </p:cNvPr>
          <p:cNvSpPr txBox="1"/>
          <p:nvPr/>
        </p:nvSpPr>
        <p:spPr>
          <a:xfrm>
            <a:off x="179512" y="1659285"/>
            <a:ext cx="8568952" cy="4278094"/>
          </a:xfrm>
          <a:prstGeom prst="rect">
            <a:avLst/>
          </a:prstGeom>
          <a:noFill/>
        </p:spPr>
        <p:txBody>
          <a:bodyPr wrap="square" rtlCol="0">
            <a:spAutoFit/>
          </a:bodyPr>
          <a:lstStyle/>
          <a:p>
            <a:pPr algn="ctr"/>
            <a:endParaRPr lang="en-GB" sz="3200" dirty="0">
              <a:solidFill>
                <a:srgbClr val="002060"/>
              </a:solidFill>
              <a:latin typeface="Arial" panose="020B0604020202020204" pitchFamily="34" charset="0"/>
              <a:cs typeface="Arial" panose="020B0604020202020204" pitchFamily="34" charset="0"/>
            </a:endParaRPr>
          </a:p>
          <a:p>
            <a:pPr algn="ctr"/>
            <a:r>
              <a:rPr lang="en-GB" sz="3200" dirty="0">
                <a:solidFill>
                  <a:srgbClr val="002060"/>
                </a:solidFill>
                <a:latin typeface="Arial" panose="020B0604020202020204" pitchFamily="34" charset="0"/>
                <a:cs typeface="Arial" panose="020B0604020202020204" pitchFamily="34" charset="0"/>
              </a:rPr>
              <a:t>To be confirmed… </a:t>
            </a: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Cinema trip</a:t>
            </a: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Liverpool Cathedral - Leaver’s service</a:t>
            </a: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End of SATs celebration – Kings Gardens</a:t>
            </a: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Anderton Centre – residential</a:t>
            </a:r>
          </a:p>
          <a:p>
            <a:pPr algn="ctr"/>
            <a:r>
              <a:rPr lang="en-GB" sz="3200" dirty="0">
                <a:solidFill>
                  <a:srgbClr val="002060"/>
                </a:solidFill>
                <a:latin typeface="Arial" panose="020B0604020202020204" pitchFamily="34" charset="0"/>
                <a:cs typeface="Arial" panose="020B0604020202020204" pitchFamily="34" charset="0"/>
              </a:rPr>
              <a:t>(</a:t>
            </a:r>
            <a:r>
              <a:rPr lang="en-GB" sz="1600" dirty="0">
                <a:solidFill>
                  <a:srgbClr val="002060"/>
                </a:solidFill>
                <a:latin typeface="Arial" panose="020B0604020202020204" pitchFamily="34" charset="0"/>
                <a:cs typeface="Arial" panose="020B0604020202020204" pitchFamily="34" charset="0"/>
              </a:rPr>
              <a:t>If there is anyone who doesn’t want their child to go on the residential, please can you let the office know so we don’t continue to ask for the deposit – thank you.)</a:t>
            </a:r>
          </a:p>
          <a:p>
            <a:pPr marL="285750" indent="-285750" algn="ctr">
              <a:buFont typeface="Wingdings" panose="05000000000000000000" pitchFamily="2" charset="2"/>
              <a:buChar char="ü"/>
            </a:pPr>
            <a:endParaRPr lang="en-GB" sz="3200" dirty="0">
              <a:solidFill>
                <a:srgbClr val="00206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F68FC48A-CC19-4DD2-9F5E-0952FCA1CD26}"/>
              </a:ext>
            </a:extLst>
          </p:cNvPr>
          <p:cNvSpPr txBox="1"/>
          <p:nvPr/>
        </p:nvSpPr>
        <p:spPr>
          <a:xfrm>
            <a:off x="611560" y="5445224"/>
            <a:ext cx="8352928" cy="1200329"/>
          </a:xfrm>
          <a:prstGeom prst="rect">
            <a:avLst/>
          </a:prstGeom>
          <a:noFill/>
        </p:spPr>
        <p:txBody>
          <a:bodyPr wrap="square" rtlCol="0">
            <a:spAutoFit/>
          </a:bodyPr>
          <a:lstStyle/>
          <a:p>
            <a:r>
              <a:rPr lang="en-GB" dirty="0"/>
              <a:t>We require payment of a voluntary parental contribution for all school trips.  Sadly due to budget constraints if we do not receive enough payments the trip may not go ahead.  Mrs Edward is always available to discuss any concerns in relation to payment of anything requested.  We will never leave a child out. </a:t>
            </a:r>
          </a:p>
        </p:txBody>
      </p:sp>
    </p:spTree>
    <p:extLst>
      <p:ext uri="{BB962C8B-B14F-4D97-AF65-F5344CB8AC3E}">
        <p14:creationId xmlns:p14="http://schemas.microsoft.com/office/powerpoint/2010/main" val="25031484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meeting: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766" y="3429000"/>
            <a:ext cx="3272468" cy="32724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1744768" y="1501994"/>
            <a:ext cx="6000617" cy="1754326"/>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Weds 21</a:t>
            </a:r>
            <a:r>
              <a:rPr lang="en-US" sz="5400" b="0" cap="none" spc="0" baseline="30000" dirty="0">
                <a:ln w="0"/>
                <a:solidFill>
                  <a:schemeClr val="accent1"/>
                </a:solidFill>
                <a:effectLst>
                  <a:outerShdw blurRad="38100" dist="25400" dir="5400000" algn="ctr" rotWithShape="0">
                    <a:srgbClr val="6E747A">
                      <a:alpha val="43000"/>
                    </a:srgbClr>
                  </a:outerShdw>
                </a:effectLst>
              </a:rPr>
              <a:t>st</a:t>
            </a:r>
            <a:r>
              <a:rPr lang="en-US" sz="5400" b="0" cap="none" spc="0" dirty="0">
                <a:ln w="0"/>
                <a:solidFill>
                  <a:schemeClr val="accent1"/>
                </a:solidFill>
                <a:effectLst>
                  <a:outerShdw blurRad="38100" dist="25400" dir="5400000" algn="ctr" rotWithShape="0">
                    <a:srgbClr val="6E747A">
                      <a:alpha val="43000"/>
                    </a:srgbClr>
                  </a:outerShdw>
                </a:effectLst>
              </a:rPr>
              <a:t> October </a:t>
            </a:r>
          </a:p>
          <a:p>
            <a:pPr algn="ctr"/>
            <a:r>
              <a:rPr lang="en-US" sz="5400" b="0" cap="none" spc="0" dirty="0">
                <a:ln w="0"/>
                <a:solidFill>
                  <a:schemeClr val="accent1"/>
                </a:solidFill>
                <a:effectLst>
                  <a:outerShdw blurRad="38100" dist="25400" dir="5400000" algn="ctr" rotWithShape="0">
                    <a:srgbClr val="6E747A">
                      <a:alpha val="43000"/>
                    </a:srgbClr>
                  </a:outerShdw>
                </a:effectLst>
              </a:rPr>
              <a:t>2pm onwards</a:t>
            </a:r>
          </a:p>
        </p:txBody>
      </p:sp>
    </p:spTree>
    <p:extLst>
      <p:ext uri="{BB962C8B-B14F-4D97-AF65-F5344CB8AC3E}">
        <p14:creationId xmlns:p14="http://schemas.microsoft.com/office/powerpoint/2010/main" val="3937109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467544" y="5293973"/>
            <a:ext cx="8208912" cy="1169551"/>
          </a:xfrm>
          <a:prstGeom prst="rect">
            <a:avLst/>
          </a:prstGeom>
          <a:noFill/>
        </p:spPr>
        <p:txBody>
          <a:bodyPr wrap="square" rtlCol="0">
            <a:spAutoFit/>
          </a:bodyPr>
          <a:lstStyle/>
          <a:p>
            <a:r>
              <a:rPr lang="en-GB" sz="1400" dirty="0"/>
              <a:t>Please check your filters.</a:t>
            </a:r>
          </a:p>
          <a:p>
            <a:r>
              <a:rPr lang="en-GB" sz="1400" dirty="0"/>
              <a:t>Be aware of the issues around </a:t>
            </a:r>
            <a:r>
              <a:rPr lang="en-GB" sz="1400" dirty="0" err="1"/>
              <a:t>Whatsapp</a:t>
            </a:r>
            <a:r>
              <a:rPr lang="en-GB" sz="1400" dirty="0"/>
              <a:t>.  School expects parents to manage and monitor children's use and we will not investigate upset linked to home use of </a:t>
            </a:r>
            <a:r>
              <a:rPr lang="en-GB" sz="1400" dirty="0" err="1"/>
              <a:t>whatsapp</a:t>
            </a:r>
            <a:r>
              <a:rPr lang="en-GB" sz="1400" dirty="0"/>
              <a:t>. </a:t>
            </a:r>
          </a:p>
          <a:p>
            <a:r>
              <a:rPr lang="en-GB" sz="1400" dirty="0"/>
              <a:t>Mobile phones are not allowed in school. Phones for children who are walking home in Y5 and Y6 are handed in each day and kept in the school office. The phone is returned at the end of the day.  </a:t>
            </a:r>
          </a:p>
        </p:txBody>
      </p:sp>
    </p:spTree>
    <p:extLst>
      <p:ext uri="{BB962C8B-B14F-4D97-AF65-F5344CB8AC3E}">
        <p14:creationId xmlns:p14="http://schemas.microsoft.com/office/powerpoint/2010/main" val="37230791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8E2A2-A99B-48A0-AA66-8A0892F1EFD4}"/>
              </a:ext>
            </a:extLst>
          </p:cNvPr>
          <p:cNvSpPr>
            <a:spLocks noGrp="1"/>
          </p:cNvSpPr>
          <p:nvPr>
            <p:ph type="title"/>
          </p:nvPr>
        </p:nvSpPr>
        <p:spPr>
          <a:xfrm>
            <a:off x="827584" y="404664"/>
            <a:ext cx="6512511" cy="1143000"/>
          </a:xfrm>
        </p:spPr>
        <p:txBody>
          <a:bodyPr/>
          <a:lstStyle/>
          <a:p>
            <a:r>
              <a:rPr lang="en-GB" dirty="0"/>
              <a:t>Healthy lunchboxes</a:t>
            </a:r>
          </a:p>
        </p:txBody>
      </p:sp>
      <p:pic>
        <p:nvPicPr>
          <p:cNvPr id="4" name="Picture 3">
            <a:extLst>
              <a:ext uri="{FF2B5EF4-FFF2-40B4-BE49-F238E27FC236}">
                <a16:creationId xmlns:a16="http://schemas.microsoft.com/office/drawing/2014/main" id="{E6E63245-FAD6-47C3-B5B1-0B6D66423801}"/>
              </a:ext>
            </a:extLst>
          </p:cNvPr>
          <p:cNvPicPr>
            <a:picLocks noChangeAspect="1"/>
          </p:cNvPicPr>
          <p:nvPr/>
        </p:nvPicPr>
        <p:blipFill rotWithShape="1">
          <a:blip r:embed="rId2"/>
          <a:srcRect b="17696"/>
          <a:stretch/>
        </p:blipFill>
        <p:spPr>
          <a:xfrm>
            <a:off x="2555776" y="1916832"/>
            <a:ext cx="3312368" cy="4089311"/>
          </a:xfrm>
          <a:prstGeom prst="rect">
            <a:avLst/>
          </a:prstGeom>
        </p:spPr>
      </p:pic>
      <p:sp>
        <p:nvSpPr>
          <p:cNvPr id="6" name="TextBox 5">
            <a:extLst>
              <a:ext uri="{FF2B5EF4-FFF2-40B4-BE49-F238E27FC236}">
                <a16:creationId xmlns:a16="http://schemas.microsoft.com/office/drawing/2014/main" id="{3A6CCC78-63E7-44E1-BE4D-D15DD70D0853}"/>
              </a:ext>
            </a:extLst>
          </p:cNvPr>
          <p:cNvSpPr txBox="1"/>
          <p:nvPr/>
        </p:nvSpPr>
        <p:spPr>
          <a:xfrm>
            <a:off x="827584" y="6268670"/>
            <a:ext cx="7867972" cy="369332"/>
          </a:xfrm>
          <a:prstGeom prst="rect">
            <a:avLst/>
          </a:prstGeom>
          <a:noFill/>
        </p:spPr>
        <p:txBody>
          <a:bodyPr wrap="square">
            <a:spAutoFit/>
          </a:bodyPr>
          <a:lstStyle/>
          <a:p>
            <a:r>
              <a:rPr lang="en-GB" dirty="0">
                <a:hlinkClick r:id="rId3"/>
              </a:rPr>
              <a:t>https://www.stphilipssouthport.com/packed-lunch-ideas</a:t>
            </a:r>
            <a:endParaRPr lang="en-GB" dirty="0"/>
          </a:p>
        </p:txBody>
      </p:sp>
    </p:spTree>
    <p:extLst>
      <p:ext uri="{BB962C8B-B14F-4D97-AF65-F5344CB8AC3E}">
        <p14:creationId xmlns:p14="http://schemas.microsoft.com/office/powerpoint/2010/main" val="40916267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a:xfrm>
            <a:off x="1371600" y="332656"/>
            <a:ext cx="6400800" cy="3474720"/>
          </a:xfrm>
        </p:spPr>
        <p:txBody>
          <a:bodyPr>
            <a:normAutofit/>
          </a:bodyPr>
          <a:lstStyle/>
          <a:p>
            <a:pPr algn="ctr"/>
            <a:r>
              <a:rPr lang="en-GB" sz="3600" dirty="0">
                <a:latin typeface="Arial" panose="020B0604020202020204" pitchFamily="34" charset="0"/>
                <a:cs typeface="Arial" panose="020B0604020202020204" pitchFamily="34" charset="0"/>
              </a:rPr>
              <a:t>Volunteers are very welcome!  </a:t>
            </a:r>
          </a:p>
          <a:p>
            <a:pPr algn="ctr"/>
            <a:r>
              <a:rPr lang="en-GB" sz="3600" dirty="0">
                <a:latin typeface="Arial" panose="020B0604020202020204" pitchFamily="34" charset="0"/>
                <a:cs typeface="Arial" panose="020B0604020202020204" pitchFamily="34" charset="0"/>
              </a:rPr>
              <a:t>Safer Recruitment Checks will be completed. </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3539430"/>
          </a:xfrm>
          <a:prstGeom prst="rect">
            <a:avLst/>
          </a:prstGeom>
          <a:noFill/>
        </p:spPr>
        <p:txBody>
          <a:bodyPr wrap="square" rtlCol="0">
            <a:spAutoFit/>
          </a:bodyPr>
          <a:lstStyle/>
          <a:p>
            <a:pPr algn="ctr"/>
            <a:endParaRPr lang="en-GB" sz="3200" dirty="0">
              <a:solidFill>
                <a:schemeClr val="accent1">
                  <a:lumMod val="50000"/>
                </a:schemeClr>
              </a:solidFill>
              <a:latin typeface="Arial" panose="020B0604020202020204" pitchFamily="34" charset="0"/>
              <a:cs typeface="Arial" panose="020B0604020202020204" pitchFamily="34" charset="0"/>
            </a:endParaRPr>
          </a:p>
          <a:p>
            <a:pPr algn="ctr"/>
            <a:endParaRPr lang="en-GB" sz="3200"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rPr>
              <a:t>Check website for information:</a:t>
            </a:r>
          </a:p>
          <a:p>
            <a:pPr algn="ctr"/>
            <a:endParaRPr lang="en-GB" sz="3200" u="sng"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hlinkClick r:id="rId2"/>
              </a:rPr>
              <a:t>http://www.stphilipssouthport.com/</a:t>
            </a:r>
            <a:r>
              <a:rPr lang="en-GB" sz="3200" u="sng" dirty="0">
                <a:solidFill>
                  <a:schemeClr val="accent1">
                    <a:lumMod val="50000"/>
                  </a:schemeClr>
                </a:solidFill>
                <a:latin typeface="Arial" panose="020B0604020202020204" pitchFamily="34" charset="0"/>
                <a:cs typeface="Arial" panose="020B0604020202020204" pitchFamily="34" charset="0"/>
              </a:rPr>
              <a:t> </a:t>
            </a:r>
          </a:p>
          <a:p>
            <a:pPr algn="ctr"/>
            <a:r>
              <a:rPr lang="en-GB" sz="3200" u="sng" dirty="0">
                <a:solidFill>
                  <a:schemeClr val="accent1">
                    <a:lumMod val="50000"/>
                  </a:schemeClr>
                </a:solidFill>
                <a:latin typeface="Arial" panose="020B0604020202020204" pitchFamily="34" charset="0"/>
                <a:cs typeface="Arial" panose="020B0604020202020204" pitchFamily="34"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0E5037-25D3-430E-A944-8DCFE2337C4F}"/>
              </a:ext>
            </a:extLst>
          </p:cNvPr>
          <p:cNvSpPr>
            <a:spLocks noGrp="1"/>
          </p:cNvSpPr>
          <p:nvPr>
            <p:ph type="ctrTitle"/>
          </p:nvPr>
        </p:nvSpPr>
        <p:spPr>
          <a:xfrm>
            <a:off x="1763688" y="434308"/>
            <a:ext cx="7175351" cy="1592854"/>
          </a:xfrm>
        </p:spPr>
        <p:txBody>
          <a:bodyPr/>
          <a:lstStyle/>
          <a:p>
            <a:pPr marL="182880" indent="0">
              <a:buNone/>
            </a:pPr>
            <a:r>
              <a:rPr lang="en-GB" dirty="0"/>
              <a:t>Any questions?</a:t>
            </a:r>
          </a:p>
        </p:txBody>
      </p:sp>
      <p:pic>
        <p:nvPicPr>
          <p:cNvPr id="4" name="Picture 3">
            <a:extLst>
              <a:ext uri="{FF2B5EF4-FFF2-40B4-BE49-F238E27FC236}">
                <a16:creationId xmlns:a16="http://schemas.microsoft.com/office/drawing/2014/main" id="{E0F7C07B-3168-43FD-882C-D157BEE62A5F}"/>
              </a:ext>
            </a:extLst>
          </p:cNvPr>
          <p:cNvPicPr>
            <a:picLocks noChangeAspect="1"/>
          </p:cNvPicPr>
          <p:nvPr/>
        </p:nvPicPr>
        <p:blipFill>
          <a:blip r:embed="rId2"/>
          <a:stretch>
            <a:fillRect/>
          </a:stretch>
        </p:blipFill>
        <p:spPr>
          <a:xfrm>
            <a:off x="2474766" y="2027162"/>
            <a:ext cx="3609401" cy="3346054"/>
          </a:xfrm>
          <a:prstGeom prst="rect">
            <a:avLst/>
          </a:prstGeom>
        </p:spPr>
      </p:pic>
    </p:spTree>
    <p:extLst>
      <p:ext uri="{BB962C8B-B14F-4D97-AF65-F5344CB8AC3E}">
        <p14:creationId xmlns:p14="http://schemas.microsoft.com/office/powerpoint/2010/main" val="394828559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1_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1963</TotalTime>
  <Words>1745</Words>
  <Application>Microsoft Office PowerPoint</Application>
  <PresentationFormat>On-screen Show (4:3)</PresentationFormat>
  <Paragraphs>197</Paragraphs>
  <Slides>36</Slides>
  <Notes>3</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36</vt:i4>
      </vt:variant>
    </vt:vector>
  </HeadingPairs>
  <TitlesOfParts>
    <vt:vector size="45" baseType="lpstr">
      <vt:lpstr>Arial</vt:lpstr>
      <vt:lpstr>Calibri</vt:lpstr>
      <vt:lpstr>CCW Cursive Writing 7</vt:lpstr>
      <vt:lpstr>Georgia</vt:lpstr>
      <vt:lpstr>inherit</vt:lpstr>
      <vt:lpstr>Trebuchet MS</vt:lpstr>
      <vt:lpstr>Wingdings</vt:lpstr>
      <vt:lpstr>Slipstream</vt:lpstr>
      <vt:lpstr>1_Slipstream</vt:lpstr>
      <vt:lpstr>PowerPoint Presentation</vt:lpstr>
      <vt:lpstr>PowerPoint Presentation</vt:lpstr>
      <vt:lpstr>We have codes of conduct for Governors,  staff and parents and expect all members of our school community to abide by these. </vt:lpstr>
      <vt:lpstr>PowerPoint Presentation</vt:lpstr>
      <vt:lpstr>School website and how to contact us</vt:lpstr>
      <vt:lpstr>Medical</vt:lpstr>
      <vt:lpstr>Routines</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Subject ladders</vt:lpstr>
      <vt:lpstr>PowerPoint Presentation</vt:lpstr>
      <vt:lpstr> Homework</vt:lpstr>
      <vt:lpstr>Spellings</vt:lpstr>
      <vt:lpstr>PowerPoint Presentation</vt:lpstr>
      <vt:lpstr>PowerPoint Presentation</vt:lpstr>
      <vt:lpstr>Reading</vt:lpstr>
      <vt:lpstr>ST PHILIP’S CE PRIMARY SUPPORT TRIANGLE SENDCO - Mrs Klaassen</vt:lpstr>
      <vt:lpstr>Behaviour and  Good To Be Green</vt:lpstr>
      <vt:lpstr>Behaviour and  Good To Be Green</vt:lpstr>
      <vt:lpstr>St Philip’s Standards</vt:lpstr>
      <vt:lpstr>Fantastic Walking</vt:lpstr>
      <vt:lpstr>Assessment</vt:lpstr>
      <vt:lpstr>PowerPoint Presentation</vt:lpstr>
      <vt:lpstr>Parent’s meeting:</vt:lpstr>
      <vt:lpstr>PowerPoint Presentation</vt:lpstr>
      <vt:lpstr>Healthy lunchboxes</vt:lpstr>
      <vt:lpstr>PowerPoint Presentation</vt:lpstr>
      <vt:lpstr>PowerPoint Presentation</vt:lpstr>
      <vt:lpstr>Any questions?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Luke Highton</cp:lastModifiedBy>
  <cp:revision>145</cp:revision>
  <cp:lastPrinted>2021-09-08T07:29:11Z</cp:lastPrinted>
  <dcterms:created xsi:type="dcterms:W3CDTF">2014-09-15T15:29:28Z</dcterms:created>
  <dcterms:modified xsi:type="dcterms:W3CDTF">2026-09-09T08:30:41Z</dcterms:modified>
</cp:coreProperties>
</file>