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8288000" cy="10287000"/>
  <p:notesSz cx="6858000" cy="9144000"/>
  <p:embeddedFontLst>
    <p:embeddedFont>
      <p:font typeface="Arvo" panose="020B0604020202020204" charset="0"/>
      <p:regular r:id="rId23"/>
    </p:embeddedFont>
    <p:embeddedFont>
      <p:font typeface="Arvo Bold" panose="020B0604020202020204" charset="0"/>
      <p:regular r:id="rId24"/>
    </p:embeddedFont>
    <p:embeddedFont>
      <p:font typeface="Calibri" panose="020F0502020204030204" pitchFamily="34" charset="0"/>
      <p:regular r:id="rId25"/>
      <p:bold r:id="rId26"/>
      <p:italic r:id="rId27"/>
      <p:boldItalic r:id="rId28"/>
    </p:embeddedFont>
    <p:embeddedFont>
      <p:font typeface="Canva Sans" panose="020B0604020202020204" charset="0"/>
      <p:regular r:id="rId29"/>
    </p:embeddedFont>
    <p:embeddedFont>
      <p:font typeface="Canva Sans Bold" panose="020B0604020202020204" charset="0"/>
      <p:regular r:id="rId30"/>
    </p:embeddedFont>
    <p:embeddedFont>
      <p:font typeface="ITC Benguiat" panose="020B0604020202020204" charset="0"/>
      <p:regular r:id="rId31"/>
    </p:embeddedFont>
    <p:embeddedFont>
      <p:font typeface="ITC Motter Corpus Condensed" panose="020B0604020202020204" charset="0"/>
      <p:regular r:id="rId32"/>
    </p:embeddedFont>
    <p:embeddedFont>
      <p:font typeface="Telegraf" panose="020B0604020202020204" charset="0"/>
      <p:regular r:id="rId33"/>
    </p:embeddedFont>
    <p:embeddedFont>
      <p:font typeface="The Seasons" panose="020B0604020202020204" charset="0"/>
      <p:regular r:id="rId34"/>
    </p:embeddedFont>
    <p:embeddedFont>
      <p:font typeface="The Seasons Bold" panose="020B0604020202020204" charset="0"/>
      <p:regular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9" d="100"/>
          <a:sy n="69" d="100"/>
        </p:scale>
        <p:origin x="834"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05.10.2026</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Thank you for joining us today. </a:t>
            </a:r>
          </a:p>
          <a:p>
            <a:r>
              <a:rPr lang="en-US"/>
              <a:t>This is a very relaxed and informal session, reassure that there is no need to speak out unless you wish to do so.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if right now- your coffee is cold and your patience is thin. You are not alone. </a:t>
            </a:r>
          </a:p>
          <a:p>
            <a:endParaRPr lang="en-US"/>
          </a:p>
          <a:p>
            <a:r>
              <a:rPr lang="en-US"/>
              <a:t>Your doing something that takes ALL of you and your still showing up. </a:t>
            </a:r>
          </a:p>
          <a:p>
            <a:r>
              <a:rPr lang="en-US"/>
              <a:t>That is not small, that is everything.</a:t>
            </a:r>
          </a:p>
          <a:p>
            <a:endParaRPr lang="en-US"/>
          </a:p>
          <a:p>
            <a:r>
              <a:rPr lang="en-US"/>
              <a:t>1. A child’s brain develops faster in the first 5 years than at any other time. </a:t>
            </a:r>
          </a:p>
          <a:p>
            <a:r>
              <a:rPr lang="en-US"/>
              <a:t>2. Children absorb parent’s emotions like sponges- even the unspoken ones. </a:t>
            </a:r>
          </a:p>
          <a:p>
            <a:r>
              <a:rPr lang="en-US"/>
              <a:t>3. The way you speak to your chid becomes their inner voice. </a:t>
            </a:r>
          </a:p>
          <a:p>
            <a:r>
              <a:rPr lang="en-US"/>
              <a:t>4. Children learn more from watching you, than listening to you. </a:t>
            </a:r>
          </a:p>
          <a:p>
            <a:r>
              <a:rPr lang="en-US"/>
              <a:t>5. Overpraising can lead to low resislience and fear of failure. </a:t>
            </a:r>
          </a:p>
          <a:p>
            <a:r>
              <a:rPr lang="en-US"/>
              <a:t>6. Tantrums are a normal part of emotional development, not bad behaviour. </a:t>
            </a:r>
          </a:p>
          <a:p>
            <a:r>
              <a:rPr lang="en-US"/>
              <a:t>7. Your unresolved childhood wounds can influence your parenting style. </a:t>
            </a:r>
          </a:p>
          <a:p>
            <a:r>
              <a:rPr lang="en-US"/>
              <a:t>8. Connection, not control, is the foundation of discipline. </a:t>
            </a:r>
          </a:p>
          <a:p>
            <a:r>
              <a:rPr lang="en-US"/>
              <a:t>9. Too much screen time can delay emotional and social growth. </a:t>
            </a:r>
          </a:p>
          <a:p>
            <a:r>
              <a:rPr lang="en-US"/>
              <a:t>10. Your presence matters more than your perfection.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during the earliest years, the brain is running at speed. with around 100 billion neurons at birth, the brain is ready for the firing up of chemical and electrical impulses. This causes pathways to form through the brain and central nervous system. Every thought and action creates a new connection in the brain. If this is repeated regularly, a new pathway in the brain is formed, the neurons fire and wire together. </a:t>
            </a:r>
          </a:p>
          <a:p>
            <a:r>
              <a:rPr lang="en-US"/>
              <a:t>travelling to work. </a:t>
            </a:r>
          </a:p>
          <a:p>
            <a:r>
              <a:rPr lang="en-US"/>
              <a:t>both positive and negative experiences impact, for e.g a baby crying who knows her needs will be met, creates a positive connection.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Dr Harding identifies how a young child’s brain not only craves play but thrives on it. The impact of immersive play on a young child’s brain is remarkable. When playing a child’s brain will start to ‘jump’ and ‘light up’ with joy as connections between neurons make impressive progress. </a:t>
            </a:r>
          </a:p>
          <a:p>
            <a:endParaRPr lang="en-US"/>
          </a:p>
          <a:p>
            <a:r>
              <a:rPr lang="en-US"/>
              <a:t>How does this happen?</a:t>
            </a:r>
          </a:p>
          <a:p>
            <a:r>
              <a:rPr lang="en-US"/>
              <a:t>Through rich sensory experiences</a:t>
            </a:r>
          </a:p>
          <a:p>
            <a:r>
              <a:rPr lang="en-US"/>
              <a:t>Play for exploration</a:t>
            </a:r>
          </a:p>
          <a:p>
            <a:r>
              <a:rPr lang="en-US"/>
              <a:t>Long, uninterrupted time to play</a:t>
            </a:r>
          </a:p>
          <a:p>
            <a:r>
              <a:rPr lang="en-US"/>
              <a:t>Following their own interests and fascinations</a:t>
            </a:r>
          </a:p>
          <a:p>
            <a:r>
              <a:rPr lang="en-US"/>
              <a:t>Repetition which consolidates and extends learning</a:t>
            </a:r>
          </a:p>
          <a:p>
            <a:endParaRPr lang="en-US"/>
          </a:p>
          <a:p>
            <a:r>
              <a:rPr lang="en-US"/>
              <a:t>All of this helps children forge new neural pathways laying a solid foundation for future learning and growth.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Thrive before 5 supports our children being ready to learn. Simple experiences for children to experience with their caregivers help build the foundations that every child needs to thrive.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Children enjoy that their actions have an effect which encourages them to do more tasks for themselves. </a:t>
            </a:r>
          </a:p>
          <a:p>
            <a:r>
              <a:rPr lang="en-US"/>
              <a:t>There is likely to be mess! </a:t>
            </a:r>
          </a:p>
          <a:p>
            <a:r>
              <a:rPr lang="en-US"/>
              <a:t>A simple 'you're getting there' gives a child the encouragement that they need.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Your child has just turned 10. </a:t>
            </a:r>
          </a:p>
          <a:p>
            <a:r>
              <a:rPr lang="en-US"/>
              <a:t>She tells you that she has been chosen to join the first permenant human settlement on Mars. </a:t>
            </a:r>
          </a:p>
          <a:p>
            <a:r>
              <a:rPr lang="en-US"/>
              <a:t>Her academic performance secured her place. </a:t>
            </a:r>
          </a:p>
          <a:p>
            <a:r>
              <a:rPr lang="en-US"/>
              <a:t>Unbeknownst to you she has signed herself up because she loves outer space, and all her friends have signed up to. </a:t>
            </a:r>
          </a:p>
          <a:p>
            <a:r>
              <a:rPr lang="en-US"/>
              <a:t>She begs you to let her go. </a:t>
            </a:r>
          </a:p>
          <a:p>
            <a:endParaRPr lang="en-US"/>
          </a:p>
          <a:p>
            <a:r>
              <a:rPr lang="en-US"/>
              <a:t>Before saying no, you agree to find out more. You learn that the reason they are recruiting children is because they adapt better to the unsusual conditions of Mars than adults, particularly the low gravity. If children go through puberty on Mars, their bodies will be permentantly tailored to living there unlike settlers who come over as adults. It is unknown whether Mars-adapted children would be able to return to earth. </a:t>
            </a:r>
          </a:p>
          <a:p>
            <a:endParaRPr lang="en-US"/>
          </a:p>
          <a:p>
            <a:r>
              <a:rPr lang="en-US"/>
              <a:t>There's other reasons for saying no- the radiation levels are incredibly high and so a greater number of ions would shoot through the DNA of each cell in your daughters body. </a:t>
            </a:r>
          </a:p>
          <a:p>
            <a:r>
              <a:rPr lang="en-US"/>
              <a:t>The planners have built protective shields but there is a higher risk of cancer after spending a year in space. </a:t>
            </a:r>
          </a:p>
          <a:p>
            <a:endParaRPr lang="en-US"/>
          </a:p>
          <a:p>
            <a:r>
              <a:rPr lang="en-US"/>
              <a:t>The gravity is also a concern- Mars has gravity, but it's only 38% of what a child would experience on earth. Children raised in low gravity environments are at high risk of developing deformities in their skeletons, hearts, eyes and brains.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OF COURSE NOT!</a:t>
            </a:r>
          </a:p>
          <a:p>
            <a:r>
              <a:rPr lang="en-US"/>
              <a:t>tHIS IS A COMPLETELY INSANE IDEAS- SENDING CHILDREN TO mARS, PERHAPS NEVER RETURING TO EARTH? wHY WOULD ANY PARENT ALLOW IT? </a:t>
            </a:r>
          </a:p>
          <a:p>
            <a:r>
              <a:rPr lang="en-US"/>
              <a:t>The leaders don't appear to know anything about child development and they don't seem to care about children's safety. Worse still- the company did not require proof of parental permission. As long as your child ticks a box to say she has obtained parental permission, she can blast off to Mars.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NEW </a:t>
            </a:r>
          </a:p>
          <a:p>
            <a:r>
              <a:rPr lang="en-US"/>
              <a:t>Back and forth interactions play a key role in shaping brain development, developing children's attention span and supporting their overall health and wellbeing. </a:t>
            </a:r>
          </a:p>
          <a:p>
            <a:endParaRPr lang="en-US"/>
          </a:p>
          <a:p>
            <a:r>
              <a:rPr lang="en-US"/>
              <a:t>When children have screen time, back and forth interactions reduce and behaviours become passive.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Released 27th March. </a:t>
            </a:r>
          </a:p>
          <a:p>
            <a:endParaRPr lang="en-US"/>
          </a:p>
          <a:p>
            <a:r>
              <a:rPr lang="en-US"/>
              <a:t>Screens are part of everyday life for young families. With 98% of two-year-olds watching screens daily, avoiding them altogether isn't realistic — but managing them well can make a difference to how young children grow and develop.</a:t>
            </a:r>
          </a:p>
          <a:p>
            <a:endParaRPr lang="en-US"/>
          </a:p>
          <a:p>
            <a:r>
              <a:rPr lang="en-US"/>
              <a:t>Over a thousand parents were asked what support they needed, and the message was clear: families want practical, non-judgemental guidance on how much screen time is too much and how to limit any negative impact on their children. This new advice is the government's response to that call. </a:t>
            </a:r>
          </a:p>
          <a:p>
            <a:endParaRPr lang="en-US"/>
          </a:p>
          <a:p>
            <a:r>
              <a:rPr lang="en-US"/>
              <a:t>video calls to family</a:t>
            </a:r>
          </a:p>
          <a:p>
            <a:r>
              <a:rPr lang="en-US"/>
              <a:t>never during meals and the hour before bed.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researchers performed MRI scans on the brains of healthy 3 to 5 year olds. </a:t>
            </a:r>
          </a:p>
          <a:p>
            <a:endParaRPr lang="en-US"/>
          </a:p>
          <a:p>
            <a:r>
              <a:rPr lang="en-US"/>
              <a:t>They discovered that children who exceeded screen time guidelines had significantly lower  white matter integrity</a:t>
            </a:r>
          </a:p>
          <a:p>
            <a:endParaRPr lang="en-US"/>
          </a:p>
          <a:p>
            <a:r>
              <a:rPr lang="en-US"/>
              <a:t>We can think of the white matter as internal fibre optic cables- it is the communication network that allows the different areas of the brain to talk to each other. </a:t>
            </a:r>
          </a:p>
          <a:p>
            <a:endParaRPr lang="en-US"/>
          </a:p>
          <a:p>
            <a:r>
              <a:rPr lang="en-US"/>
              <a:t>of course we must look at the data objectively- whilst the study does not prove that using an ipad actively destroys white matter, it does show a massive, undeniable association. </a:t>
            </a:r>
          </a:p>
          <a:p>
            <a:endParaRPr lang="en-US"/>
          </a:p>
          <a:p>
            <a:r>
              <a:rPr lang="en-US"/>
              <a:t>Research indicates that for pre-school aged boys, screen exposure is more strongly associated with developmental delays and behavioural issues, than it is with girls, suggesting that their brains may be less resilient to the digital dopamine hit.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We worry about what children watch, but we should worry about the speed. </a:t>
            </a:r>
          </a:p>
          <a:p>
            <a:endParaRPr lang="en-US"/>
          </a:p>
          <a:p>
            <a:r>
              <a:rPr lang="en-US"/>
              <a:t>We can develop healthy dopamine patterns through </a:t>
            </a:r>
          </a:p>
          <a:p>
            <a:r>
              <a:rPr lang="en-US"/>
              <a:t>using a visual schedule reduces stress and prevents the dopamine roller coaster cause by unpredictability. </a:t>
            </a:r>
          </a:p>
          <a:p>
            <a:endParaRPr lang="en-US"/>
          </a:p>
          <a:p>
            <a:r>
              <a:rPr lang="en-US"/>
              <a:t>slow rewards- tasks that require effort and result in a sense of accomplishment- building blocks, lego, art and craft, solving puzzles. </a:t>
            </a:r>
          </a:p>
          <a:p>
            <a:endParaRPr lang="en-US"/>
          </a:p>
          <a:p>
            <a:r>
              <a:rPr lang="en-US"/>
              <a:t>nature- getting natural sensory input</a:t>
            </a:r>
          </a:p>
          <a:p>
            <a:endParaRPr lang="en-US"/>
          </a:p>
          <a:p>
            <a:r>
              <a:rPr lang="en-US"/>
              <a:t>creative- free creative time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Reducing screen time supports back and forth conversations, with these serve and return interactions supporting brain development. They learn that their words have power and believe that people are worth talking to. </a:t>
            </a:r>
          </a:p>
          <a:p>
            <a:endParaRPr lang="en-US"/>
          </a:p>
          <a:p>
            <a:endParaRPr lang="en-US"/>
          </a:p>
          <a:p>
            <a:r>
              <a:rPr lang="en-US"/>
              <a:t>Messy play stimulates children’s senses and allows them to experiment and explore through play. Mess means children are having fun. Mess means children are engaged. Mess means children are learning and developing their language.  </a:t>
            </a:r>
          </a:p>
          <a:p>
            <a:endParaRPr lang="en-US"/>
          </a:p>
          <a:p>
            <a:r>
              <a:rPr lang="en-US"/>
              <a:t>Being outdoors supports mental health and wellbeing. Children are born ready to be and learn outside. They are innately curious, driven learners who flourish if allowed to find out more about the world around them through playful contact throughout the year. </a:t>
            </a:r>
          </a:p>
          <a:p>
            <a:endParaRPr lang="en-US"/>
          </a:p>
          <a:p>
            <a:r>
              <a:rPr lang="en-US"/>
              <a:t>Outdoor learning nourishes opportunities for awe and wonder which allows each child to revisit their interests, play, learn and have fun.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ideo" Target="https://www.youtube.com/watch?v=WspJdih_Ijk&amp;t=1s" TargetMode="Externa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s://assets.publishing.service.gov.uk/media/69c53daf4a06660f085442a7/EYSTAG_report.pdf"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hyperlink" Target="https://beststartinlife.gov.uk/screen-time-under-5s/" TargetMode="Externa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66D77"/>
        </a:solidFill>
        <a:effectLst/>
      </p:bgPr>
    </p:bg>
    <p:spTree>
      <p:nvGrpSpPr>
        <p:cNvPr id="1" name=""/>
        <p:cNvGrpSpPr/>
        <p:nvPr/>
      </p:nvGrpSpPr>
      <p:grpSpPr>
        <a:xfrm>
          <a:off x="0" y="0"/>
          <a:ext cx="0" cy="0"/>
          <a:chOff x="0" y="0"/>
          <a:chExt cx="0" cy="0"/>
        </a:xfrm>
      </p:grpSpPr>
      <p:grpSp>
        <p:nvGrpSpPr>
          <p:cNvPr id="2" name="Group 2"/>
          <p:cNvGrpSpPr/>
          <p:nvPr/>
        </p:nvGrpSpPr>
        <p:grpSpPr>
          <a:xfrm>
            <a:off x="133104" y="559088"/>
            <a:ext cx="7685457" cy="3769600"/>
            <a:chOff x="0" y="0"/>
            <a:chExt cx="10247276" cy="5026133"/>
          </a:xfrm>
        </p:grpSpPr>
        <p:grpSp>
          <p:nvGrpSpPr>
            <p:cNvPr id="3" name="Group 3"/>
            <p:cNvGrpSpPr/>
            <p:nvPr/>
          </p:nvGrpSpPr>
          <p:grpSpPr>
            <a:xfrm>
              <a:off x="0" y="0"/>
              <a:ext cx="10247276" cy="5026133"/>
              <a:chOff x="0" y="0"/>
              <a:chExt cx="2024153" cy="992816"/>
            </a:xfrm>
          </p:grpSpPr>
          <p:sp>
            <p:nvSpPr>
              <p:cNvPr id="4" name="Freeform 4"/>
              <p:cNvSpPr/>
              <p:nvPr/>
            </p:nvSpPr>
            <p:spPr>
              <a:xfrm>
                <a:off x="0" y="0"/>
                <a:ext cx="2024153" cy="992816"/>
              </a:xfrm>
              <a:custGeom>
                <a:avLst/>
                <a:gdLst/>
                <a:ahLst/>
                <a:cxnLst/>
                <a:rect l="l" t="t" r="r" b="b"/>
                <a:pathLst>
                  <a:path w="2024153" h="992816">
                    <a:moveTo>
                      <a:pt x="0" y="0"/>
                    </a:moveTo>
                    <a:lnTo>
                      <a:pt x="2024153" y="0"/>
                    </a:lnTo>
                    <a:lnTo>
                      <a:pt x="2024153" y="992816"/>
                    </a:lnTo>
                    <a:lnTo>
                      <a:pt x="0" y="992816"/>
                    </a:lnTo>
                    <a:close/>
                  </a:path>
                </a:pathLst>
              </a:custGeom>
              <a:solidFill>
                <a:srgbClr val="39404D"/>
              </a:solidFill>
            </p:spPr>
          </p:sp>
          <p:sp>
            <p:nvSpPr>
              <p:cNvPr id="5" name="TextBox 5"/>
              <p:cNvSpPr txBox="1"/>
              <p:nvPr/>
            </p:nvSpPr>
            <p:spPr>
              <a:xfrm>
                <a:off x="0" y="-85725"/>
                <a:ext cx="2024153" cy="1078541"/>
              </a:xfrm>
              <a:prstGeom prst="rect">
                <a:avLst/>
              </a:prstGeom>
            </p:spPr>
            <p:txBody>
              <a:bodyPr lIns="50800" tIns="50800" rIns="50800" bIns="50800" rtlCol="0" anchor="ctr"/>
              <a:lstStyle/>
              <a:p>
                <a:pPr algn="ctr">
                  <a:lnSpc>
                    <a:spcPts val="3499"/>
                  </a:lnSpc>
                </a:pPr>
                <a:endParaRPr/>
              </a:p>
            </p:txBody>
          </p:sp>
        </p:grpSp>
        <p:sp>
          <p:nvSpPr>
            <p:cNvPr id="6" name="TextBox 6"/>
            <p:cNvSpPr txBox="1"/>
            <p:nvPr/>
          </p:nvSpPr>
          <p:spPr>
            <a:xfrm>
              <a:off x="649007" y="591918"/>
              <a:ext cx="9007058" cy="3842298"/>
            </a:xfrm>
            <a:prstGeom prst="rect">
              <a:avLst/>
            </a:prstGeom>
          </p:spPr>
          <p:txBody>
            <a:bodyPr lIns="0" tIns="0" rIns="0" bIns="0" rtlCol="0" anchor="t">
              <a:spAutoFit/>
            </a:bodyPr>
            <a:lstStyle/>
            <a:p>
              <a:pPr marL="0" lvl="0" indent="0" algn="l">
                <a:lnSpc>
                  <a:spcPts val="5453"/>
                </a:lnSpc>
                <a:spcBef>
                  <a:spcPct val="0"/>
                </a:spcBef>
              </a:pPr>
              <a:r>
                <a:rPr lang="en-US" sz="5453">
                  <a:solidFill>
                    <a:srgbClr val="FFFFFF"/>
                  </a:solidFill>
                  <a:latin typeface="ITC Benguiat"/>
                  <a:ea typeface="ITC Benguiat"/>
                  <a:cs typeface="ITC Benguiat"/>
                  <a:sym typeface="ITC Benguiat"/>
                </a:rPr>
                <a:t>DEVELOPING LIFELONG LEARNERS FROM BIRTH AND BEYOND</a:t>
              </a:r>
            </a:p>
          </p:txBody>
        </p:sp>
      </p:grpSp>
      <p:sp>
        <p:nvSpPr>
          <p:cNvPr id="7" name="Freeform 7"/>
          <p:cNvSpPr/>
          <p:nvPr/>
        </p:nvSpPr>
        <p:spPr>
          <a:xfrm>
            <a:off x="7818561" y="0"/>
            <a:ext cx="10469439" cy="10287000"/>
          </a:xfrm>
          <a:custGeom>
            <a:avLst/>
            <a:gdLst/>
            <a:ahLst/>
            <a:cxnLst/>
            <a:rect l="l" t="t" r="r" b="b"/>
            <a:pathLst>
              <a:path w="10469439" h="10287000">
                <a:moveTo>
                  <a:pt x="0" y="0"/>
                </a:moveTo>
                <a:lnTo>
                  <a:pt x="10469439" y="0"/>
                </a:lnTo>
                <a:lnTo>
                  <a:pt x="10469439" y="10287000"/>
                </a:lnTo>
                <a:lnTo>
                  <a:pt x="0" y="10287000"/>
                </a:lnTo>
                <a:lnTo>
                  <a:pt x="0" y="0"/>
                </a:lnTo>
                <a:close/>
              </a:path>
            </a:pathLst>
          </a:custGeom>
          <a:blipFill>
            <a:blip r:embed="rId2"/>
            <a:stretch>
              <a:fillRect l="-6224" r="-16597"/>
            </a:stretch>
          </a:blipFill>
        </p:spPr>
      </p:sp>
      <p:sp>
        <p:nvSpPr>
          <p:cNvPr id="8" name="TextBox 8"/>
          <p:cNvSpPr txBox="1"/>
          <p:nvPr/>
        </p:nvSpPr>
        <p:spPr>
          <a:xfrm>
            <a:off x="0" y="5424488"/>
            <a:ext cx="8408404" cy="2625725"/>
          </a:xfrm>
          <a:prstGeom prst="rect">
            <a:avLst/>
          </a:prstGeom>
        </p:spPr>
        <p:txBody>
          <a:bodyPr lIns="0" tIns="0" rIns="0" bIns="0" rtlCol="0" anchor="t">
            <a:spAutoFit/>
          </a:bodyPr>
          <a:lstStyle/>
          <a:p>
            <a:pPr algn="ctr">
              <a:lnSpc>
                <a:spcPts val="5199"/>
              </a:lnSpc>
            </a:pPr>
            <a:r>
              <a:rPr lang="en-US" sz="3999" b="1">
                <a:solidFill>
                  <a:srgbClr val="FFFFFF"/>
                </a:solidFill>
                <a:latin typeface="Arvo Bold"/>
                <a:ea typeface="Arvo Bold"/>
                <a:cs typeface="Arvo Bold"/>
                <a:sym typeface="Arvo Bold"/>
              </a:rPr>
              <a:t>Parent Workshop</a:t>
            </a:r>
          </a:p>
          <a:p>
            <a:pPr algn="ctr">
              <a:lnSpc>
                <a:spcPts val="5199"/>
              </a:lnSpc>
            </a:pPr>
            <a:endParaRPr lang="en-US" sz="3999" b="1">
              <a:solidFill>
                <a:srgbClr val="FFFFFF"/>
              </a:solidFill>
              <a:latin typeface="Arvo Bold"/>
              <a:ea typeface="Arvo Bold"/>
              <a:cs typeface="Arvo Bold"/>
              <a:sym typeface="Arvo Bold"/>
            </a:endParaRPr>
          </a:p>
          <a:p>
            <a:pPr algn="ctr">
              <a:lnSpc>
                <a:spcPts val="5199"/>
              </a:lnSpc>
            </a:pPr>
            <a:r>
              <a:rPr lang="en-US" sz="3999">
                <a:solidFill>
                  <a:srgbClr val="FFFFFF"/>
                </a:solidFill>
                <a:latin typeface="Arvo"/>
                <a:ea typeface="Arvo"/>
                <a:cs typeface="Arvo"/>
                <a:sym typeface="Arvo"/>
              </a:rPr>
              <a:t>Education Excellence </a:t>
            </a:r>
          </a:p>
          <a:p>
            <a:pPr marL="0" lvl="0" indent="0" algn="ctr">
              <a:lnSpc>
                <a:spcPts val="5199"/>
              </a:lnSpc>
            </a:pPr>
            <a:r>
              <a:rPr lang="en-US" sz="3999">
                <a:solidFill>
                  <a:srgbClr val="FFFFFF"/>
                </a:solidFill>
                <a:latin typeface="Arvo"/>
                <a:ea typeface="Arvo"/>
                <a:cs typeface="Arvo"/>
                <a:sym typeface="Arvo"/>
              </a:rPr>
              <a:t>Early Years </a:t>
            </a:r>
          </a:p>
        </p:txBody>
      </p:sp>
      <p:sp>
        <p:nvSpPr>
          <p:cNvPr id="9" name="Freeform 9"/>
          <p:cNvSpPr/>
          <p:nvPr/>
        </p:nvSpPr>
        <p:spPr>
          <a:xfrm>
            <a:off x="7970961" y="152400"/>
            <a:ext cx="10469439" cy="10287000"/>
          </a:xfrm>
          <a:custGeom>
            <a:avLst/>
            <a:gdLst/>
            <a:ahLst/>
            <a:cxnLst/>
            <a:rect l="l" t="t" r="r" b="b"/>
            <a:pathLst>
              <a:path w="10469439" h="10287000">
                <a:moveTo>
                  <a:pt x="0" y="0"/>
                </a:moveTo>
                <a:lnTo>
                  <a:pt x="10469439" y="0"/>
                </a:lnTo>
                <a:lnTo>
                  <a:pt x="10469439" y="10287000"/>
                </a:lnTo>
                <a:lnTo>
                  <a:pt x="0" y="10287000"/>
                </a:lnTo>
                <a:lnTo>
                  <a:pt x="0" y="0"/>
                </a:lnTo>
                <a:close/>
              </a:path>
            </a:pathLst>
          </a:custGeom>
          <a:blipFill>
            <a:blip r:embed="rId2"/>
            <a:stretch>
              <a:fillRect l="-6224" r="-16597"/>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66D77"/>
        </a:solidFill>
        <a:effectLst/>
      </p:bgPr>
    </p:bg>
    <p:spTree>
      <p:nvGrpSpPr>
        <p:cNvPr id="1" name=""/>
        <p:cNvGrpSpPr/>
        <p:nvPr/>
      </p:nvGrpSpPr>
      <p:grpSpPr>
        <a:xfrm>
          <a:off x="0" y="0"/>
          <a:ext cx="0" cy="0"/>
          <a:chOff x="0" y="0"/>
          <a:chExt cx="0" cy="0"/>
        </a:xfrm>
      </p:grpSpPr>
      <p:sp>
        <p:nvSpPr>
          <p:cNvPr id="2" name="Freeform 2"/>
          <p:cNvSpPr/>
          <p:nvPr/>
        </p:nvSpPr>
        <p:spPr>
          <a:xfrm>
            <a:off x="0" y="0"/>
            <a:ext cx="9548556" cy="10287000"/>
          </a:xfrm>
          <a:custGeom>
            <a:avLst/>
            <a:gdLst/>
            <a:ahLst/>
            <a:cxnLst/>
            <a:rect l="l" t="t" r="r" b="b"/>
            <a:pathLst>
              <a:path w="9548556" h="10287000">
                <a:moveTo>
                  <a:pt x="0" y="0"/>
                </a:moveTo>
                <a:lnTo>
                  <a:pt x="9548556" y="0"/>
                </a:lnTo>
                <a:lnTo>
                  <a:pt x="9548556" y="10287000"/>
                </a:lnTo>
                <a:lnTo>
                  <a:pt x="0" y="10287000"/>
                </a:lnTo>
                <a:lnTo>
                  <a:pt x="0" y="0"/>
                </a:lnTo>
                <a:close/>
              </a:path>
            </a:pathLst>
          </a:custGeom>
          <a:blipFill>
            <a:blip r:embed="rId3"/>
            <a:stretch>
              <a:fillRect l="-13079" r="-48926"/>
            </a:stretch>
          </a:blipFill>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666D77"/>
        </a:solidFill>
        <a:effectLst/>
      </p:bgPr>
    </p:bg>
    <p:spTree>
      <p:nvGrpSpPr>
        <p:cNvPr id="1" name=""/>
        <p:cNvGrpSpPr/>
        <p:nvPr/>
      </p:nvGrpSpPr>
      <p:grpSpPr>
        <a:xfrm>
          <a:off x="0" y="0"/>
          <a:ext cx="0" cy="0"/>
          <a:chOff x="0" y="0"/>
          <a:chExt cx="0" cy="0"/>
        </a:xfrm>
      </p:grpSpPr>
      <p:sp>
        <p:nvSpPr>
          <p:cNvPr id="2" name="Freeform 2"/>
          <p:cNvSpPr/>
          <p:nvPr/>
        </p:nvSpPr>
        <p:spPr>
          <a:xfrm>
            <a:off x="8480783" y="0"/>
            <a:ext cx="9807217" cy="10287000"/>
          </a:xfrm>
          <a:custGeom>
            <a:avLst/>
            <a:gdLst/>
            <a:ahLst/>
            <a:cxnLst/>
            <a:rect l="l" t="t" r="r" b="b"/>
            <a:pathLst>
              <a:path w="9807217" h="10287000">
                <a:moveTo>
                  <a:pt x="0" y="0"/>
                </a:moveTo>
                <a:lnTo>
                  <a:pt x="9807217" y="0"/>
                </a:lnTo>
                <a:lnTo>
                  <a:pt x="9807217" y="10287000"/>
                </a:lnTo>
                <a:lnTo>
                  <a:pt x="0" y="10287000"/>
                </a:lnTo>
                <a:lnTo>
                  <a:pt x="0" y="0"/>
                </a:lnTo>
                <a:close/>
              </a:path>
            </a:pathLst>
          </a:custGeom>
          <a:blipFill>
            <a:blip r:embed="rId2"/>
            <a:stretch>
              <a:fillRect r="-57141"/>
            </a:stretch>
          </a:blipFill>
        </p:spPr>
      </p:sp>
      <p:grpSp>
        <p:nvGrpSpPr>
          <p:cNvPr id="3" name="Group 3"/>
          <p:cNvGrpSpPr/>
          <p:nvPr/>
        </p:nvGrpSpPr>
        <p:grpSpPr>
          <a:xfrm>
            <a:off x="43196" y="2122217"/>
            <a:ext cx="8437587" cy="6042565"/>
            <a:chOff x="0" y="0"/>
            <a:chExt cx="11250116" cy="8056753"/>
          </a:xfrm>
        </p:grpSpPr>
        <p:sp>
          <p:nvSpPr>
            <p:cNvPr id="4" name="TextBox 4"/>
            <p:cNvSpPr txBox="1"/>
            <p:nvPr/>
          </p:nvSpPr>
          <p:spPr>
            <a:xfrm>
              <a:off x="0" y="3117923"/>
              <a:ext cx="11250116" cy="4938830"/>
            </a:xfrm>
            <a:prstGeom prst="rect">
              <a:avLst/>
            </a:prstGeom>
          </p:spPr>
          <p:txBody>
            <a:bodyPr lIns="0" tIns="0" rIns="0" bIns="0" rtlCol="0" anchor="t">
              <a:spAutoFit/>
            </a:bodyPr>
            <a:lstStyle/>
            <a:p>
              <a:pPr marL="856353" lvl="1" indent="-428177" algn="l">
                <a:lnSpc>
                  <a:spcPts val="5949"/>
                </a:lnSpc>
                <a:buFont typeface="Arial"/>
                <a:buChar char="•"/>
              </a:pPr>
              <a:r>
                <a:rPr lang="en-US" sz="3966">
                  <a:solidFill>
                    <a:srgbClr val="FFFFFF"/>
                  </a:solidFill>
                  <a:latin typeface="Arvo"/>
                  <a:ea typeface="Arvo"/>
                  <a:cs typeface="Arvo"/>
                  <a:sym typeface="Arvo"/>
                </a:rPr>
                <a:t>Explore the importance of play </a:t>
              </a:r>
            </a:p>
            <a:p>
              <a:pPr marL="856353" lvl="1" indent="-428177" algn="l">
                <a:lnSpc>
                  <a:spcPts val="5949"/>
                </a:lnSpc>
                <a:buFont typeface="Arial"/>
                <a:buChar char="•"/>
              </a:pPr>
              <a:r>
                <a:rPr lang="en-US" sz="3966">
                  <a:solidFill>
                    <a:srgbClr val="FFFFFF"/>
                  </a:solidFill>
                  <a:latin typeface="Arvo"/>
                  <a:ea typeface="Arvo"/>
                  <a:cs typeface="Arvo"/>
                  <a:sym typeface="Arvo"/>
                </a:rPr>
                <a:t>Simple play ideas </a:t>
              </a:r>
            </a:p>
            <a:p>
              <a:pPr marL="856353" lvl="1" indent="-428177" algn="l">
                <a:lnSpc>
                  <a:spcPts val="5949"/>
                </a:lnSpc>
                <a:buFont typeface="Arial"/>
                <a:buChar char="•"/>
              </a:pPr>
              <a:r>
                <a:rPr lang="en-US" sz="3966">
                  <a:solidFill>
                    <a:srgbClr val="FFFFFF"/>
                  </a:solidFill>
                  <a:latin typeface="Arvo"/>
                  <a:ea typeface="Arvo"/>
                  <a:cs typeface="Arvo"/>
                  <a:sym typeface="Arvo"/>
                </a:rPr>
                <a:t>Promoting independence at home </a:t>
              </a:r>
            </a:p>
            <a:p>
              <a:pPr marL="856353" lvl="1" indent="-428177" algn="l">
                <a:lnSpc>
                  <a:spcPts val="5949"/>
                </a:lnSpc>
                <a:spcBef>
                  <a:spcPct val="0"/>
                </a:spcBef>
                <a:buFont typeface="Arial"/>
                <a:buChar char="•"/>
              </a:pPr>
              <a:r>
                <a:rPr lang="en-US" sz="3966">
                  <a:solidFill>
                    <a:srgbClr val="FFFFFF"/>
                  </a:solidFill>
                  <a:latin typeface="Arvo"/>
                  <a:ea typeface="Arvo"/>
                  <a:cs typeface="Arvo"/>
                  <a:sym typeface="Arvo"/>
                </a:rPr>
                <a:t>Puppets </a:t>
              </a:r>
            </a:p>
          </p:txBody>
        </p:sp>
        <p:sp>
          <p:nvSpPr>
            <p:cNvPr id="5" name="TextBox 5"/>
            <p:cNvSpPr txBox="1"/>
            <p:nvPr/>
          </p:nvSpPr>
          <p:spPr>
            <a:xfrm>
              <a:off x="0" y="-9525"/>
              <a:ext cx="11250116" cy="2356519"/>
            </a:xfrm>
            <a:prstGeom prst="rect">
              <a:avLst/>
            </a:prstGeom>
          </p:spPr>
          <p:txBody>
            <a:bodyPr lIns="0" tIns="0" rIns="0" bIns="0" rtlCol="0" anchor="t">
              <a:spAutoFit/>
            </a:bodyPr>
            <a:lstStyle/>
            <a:p>
              <a:pPr marL="0" lvl="0" indent="0" algn="l">
                <a:lnSpc>
                  <a:spcPts val="6301"/>
                </a:lnSpc>
                <a:spcBef>
                  <a:spcPct val="0"/>
                </a:spcBef>
              </a:pPr>
              <a:r>
                <a:rPr lang="en-US" sz="6301">
                  <a:solidFill>
                    <a:srgbClr val="FFFFFF"/>
                  </a:solidFill>
                  <a:latin typeface="ITC Benguiat"/>
                  <a:ea typeface="ITC Benguiat"/>
                  <a:cs typeface="ITC Benguiat"/>
                  <a:sym typeface="ITC Benguiat"/>
                </a:rPr>
                <a:t>PLAY IS A CHILD’S WORK: </a:t>
              </a: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66D77"/>
        </a:solidFill>
        <a:effectLst/>
      </p:bgPr>
    </p:bg>
    <p:spTree>
      <p:nvGrpSpPr>
        <p:cNvPr id="1" name=""/>
        <p:cNvGrpSpPr/>
        <p:nvPr/>
      </p:nvGrpSpPr>
      <p:grpSpPr>
        <a:xfrm>
          <a:off x="0" y="0"/>
          <a:ext cx="0" cy="0"/>
          <a:chOff x="0" y="0"/>
          <a:chExt cx="0" cy="0"/>
        </a:xfrm>
      </p:grpSpPr>
      <p:grpSp>
        <p:nvGrpSpPr>
          <p:cNvPr id="2" name="Group 2"/>
          <p:cNvGrpSpPr/>
          <p:nvPr/>
        </p:nvGrpSpPr>
        <p:grpSpPr>
          <a:xfrm>
            <a:off x="542191" y="1240203"/>
            <a:ext cx="17203618" cy="7806595"/>
            <a:chOff x="0" y="0"/>
            <a:chExt cx="22938158" cy="10408793"/>
          </a:xfrm>
        </p:grpSpPr>
        <p:sp>
          <p:nvSpPr>
            <p:cNvPr id="3" name="TextBox 3"/>
            <p:cNvSpPr txBox="1"/>
            <p:nvPr/>
          </p:nvSpPr>
          <p:spPr>
            <a:xfrm>
              <a:off x="0" y="2070173"/>
              <a:ext cx="22938158" cy="8338620"/>
            </a:xfrm>
            <a:prstGeom prst="rect">
              <a:avLst/>
            </a:prstGeom>
          </p:spPr>
          <p:txBody>
            <a:bodyPr lIns="0" tIns="0" rIns="0" bIns="0" rtlCol="0" anchor="t">
              <a:spAutoFit/>
            </a:bodyPr>
            <a:lstStyle/>
            <a:p>
              <a:pPr algn="l">
                <a:lnSpc>
                  <a:spcPts val="5499"/>
                </a:lnSpc>
              </a:pPr>
              <a:r>
                <a:rPr lang="en-US" sz="3666">
                  <a:solidFill>
                    <a:srgbClr val="FFFFFF"/>
                  </a:solidFill>
                  <a:latin typeface="Arvo"/>
                  <a:ea typeface="Arvo"/>
                  <a:cs typeface="Arvo"/>
                  <a:sym typeface="Arvo"/>
                </a:rPr>
                <a:t>Parents with children under six usually get less than an hour of personal time a day. </a:t>
              </a:r>
            </a:p>
            <a:p>
              <a:pPr algn="l">
                <a:lnSpc>
                  <a:spcPts val="5499"/>
                </a:lnSpc>
              </a:pPr>
              <a:endParaRPr lang="en-US" sz="3666">
                <a:solidFill>
                  <a:srgbClr val="FFFFFF"/>
                </a:solidFill>
                <a:latin typeface="Arvo"/>
                <a:ea typeface="Arvo"/>
                <a:cs typeface="Arvo"/>
                <a:sym typeface="Arvo"/>
              </a:endParaRPr>
            </a:p>
            <a:p>
              <a:pPr algn="ctr">
                <a:lnSpc>
                  <a:spcPts val="5949"/>
                </a:lnSpc>
              </a:pPr>
              <a:r>
                <a:rPr lang="en-US" sz="3966" b="1">
                  <a:solidFill>
                    <a:srgbClr val="FFFFFF"/>
                  </a:solidFill>
                  <a:latin typeface="Arvo Bold"/>
                  <a:ea typeface="Arvo Bold"/>
                  <a:cs typeface="Arvo Bold"/>
                  <a:sym typeface="Arvo Bold"/>
                </a:rPr>
                <a:t>Less than an hour. </a:t>
              </a:r>
            </a:p>
            <a:p>
              <a:pPr algn="l">
                <a:lnSpc>
                  <a:spcPts val="5499"/>
                </a:lnSpc>
              </a:pPr>
              <a:endParaRPr lang="en-US" sz="3966" b="1">
                <a:solidFill>
                  <a:srgbClr val="FFFFFF"/>
                </a:solidFill>
                <a:latin typeface="Arvo Bold"/>
                <a:ea typeface="Arvo Bold"/>
                <a:cs typeface="Arvo Bold"/>
                <a:sym typeface="Arvo Bold"/>
              </a:endParaRPr>
            </a:p>
            <a:p>
              <a:pPr algn="l">
                <a:lnSpc>
                  <a:spcPts val="5499"/>
                </a:lnSpc>
              </a:pPr>
              <a:r>
                <a:rPr lang="en-US" sz="3666">
                  <a:solidFill>
                    <a:srgbClr val="FFFFFF"/>
                  </a:solidFill>
                  <a:latin typeface="Arvo"/>
                  <a:ea typeface="Arvo"/>
                  <a:cs typeface="Arvo"/>
                  <a:sym typeface="Arvo"/>
                </a:rPr>
                <a:t>So of course this feels heavy, of course it feels overwhelming. It’s not because you are doing it wrong, it’s because it is hard. </a:t>
              </a:r>
            </a:p>
            <a:p>
              <a:pPr algn="l">
                <a:lnSpc>
                  <a:spcPts val="5499"/>
                </a:lnSpc>
              </a:pPr>
              <a:endParaRPr lang="en-US" sz="3666">
                <a:solidFill>
                  <a:srgbClr val="FFFFFF"/>
                </a:solidFill>
                <a:latin typeface="Arvo"/>
                <a:ea typeface="Arvo"/>
                <a:cs typeface="Arvo"/>
                <a:sym typeface="Arvo"/>
              </a:endParaRPr>
            </a:p>
            <a:p>
              <a:pPr algn="ctr">
                <a:lnSpc>
                  <a:spcPts val="5499"/>
                </a:lnSpc>
                <a:spcBef>
                  <a:spcPct val="0"/>
                </a:spcBef>
              </a:pPr>
              <a:r>
                <a:rPr lang="en-US" sz="3666">
                  <a:solidFill>
                    <a:srgbClr val="FFFFFF"/>
                  </a:solidFill>
                  <a:latin typeface="Arvo"/>
                  <a:ea typeface="Arvo"/>
                  <a:cs typeface="Arvo"/>
                  <a:sym typeface="Arvo"/>
                </a:rPr>
                <a:t>YOU ARE NOT ALONE.</a:t>
              </a:r>
            </a:p>
          </p:txBody>
        </p:sp>
        <p:sp>
          <p:nvSpPr>
            <p:cNvPr id="4" name="TextBox 4"/>
            <p:cNvSpPr txBox="1"/>
            <p:nvPr/>
          </p:nvSpPr>
          <p:spPr>
            <a:xfrm>
              <a:off x="0" y="-9525"/>
              <a:ext cx="22938158" cy="1289719"/>
            </a:xfrm>
            <a:prstGeom prst="rect">
              <a:avLst/>
            </a:prstGeom>
          </p:spPr>
          <p:txBody>
            <a:bodyPr lIns="0" tIns="0" rIns="0" bIns="0" rtlCol="0" anchor="t">
              <a:spAutoFit/>
            </a:bodyPr>
            <a:lstStyle/>
            <a:p>
              <a:pPr marL="0" lvl="0" indent="0" algn="ctr">
                <a:lnSpc>
                  <a:spcPts val="6301"/>
                </a:lnSpc>
                <a:spcBef>
                  <a:spcPct val="0"/>
                </a:spcBef>
              </a:pPr>
              <a:r>
                <a:rPr lang="en-US" sz="6301">
                  <a:solidFill>
                    <a:srgbClr val="FFFFFF"/>
                  </a:solidFill>
                  <a:latin typeface="ITC Benguiat"/>
                  <a:ea typeface="ITC Benguiat"/>
                  <a:cs typeface="ITC Benguiat"/>
                  <a:sym typeface="ITC Benguiat"/>
                </a:rPr>
                <a:t>EVERYTHING!</a:t>
              </a: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sp>
        <p:nvSpPr>
          <p:cNvPr id="3" name="TextBox 3"/>
          <p:cNvSpPr txBox="1"/>
          <p:nvPr/>
        </p:nvSpPr>
        <p:spPr>
          <a:xfrm>
            <a:off x="1028700" y="3487377"/>
            <a:ext cx="16523704" cy="2164864"/>
          </a:xfrm>
          <a:prstGeom prst="rect">
            <a:avLst/>
          </a:prstGeom>
        </p:spPr>
        <p:txBody>
          <a:bodyPr lIns="0" tIns="0" rIns="0" bIns="0" rtlCol="0" anchor="t">
            <a:spAutoFit/>
          </a:bodyPr>
          <a:lstStyle/>
          <a:p>
            <a:pPr algn="ctr">
              <a:lnSpc>
                <a:spcPts val="11684"/>
              </a:lnSpc>
            </a:pPr>
            <a:r>
              <a:rPr lang="en-US" sz="8988" b="1">
                <a:solidFill>
                  <a:srgbClr val="FFFFFF"/>
                </a:solidFill>
                <a:latin typeface="Arvo Bold"/>
                <a:ea typeface="Arvo Bold"/>
                <a:cs typeface="Arvo Bold"/>
                <a:sym typeface="Arvo Bold"/>
              </a:rPr>
              <a:t>Lighting Up The Brain</a:t>
            </a:r>
          </a:p>
          <a:p>
            <a:pPr algn="ctr">
              <a:lnSpc>
                <a:spcPts val="5315"/>
              </a:lnSpc>
            </a:pPr>
            <a:endParaRPr lang="en-US" sz="8988" b="1">
              <a:solidFill>
                <a:srgbClr val="FFFFFF"/>
              </a:solidFill>
              <a:latin typeface="Arvo Bold"/>
              <a:ea typeface="Arvo Bold"/>
              <a:cs typeface="Arvo Bold"/>
              <a:sym typeface="Arvo Bo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666D77"/>
        </a:solidFill>
        <a:effectLst/>
      </p:bgPr>
    </p:bg>
    <p:spTree>
      <p:nvGrpSpPr>
        <p:cNvPr id="1" name=""/>
        <p:cNvGrpSpPr/>
        <p:nvPr/>
      </p:nvGrpSpPr>
      <p:grpSpPr>
        <a:xfrm>
          <a:off x="0" y="0"/>
          <a:ext cx="0" cy="0"/>
          <a:chOff x="0" y="0"/>
          <a:chExt cx="0" cy="0"/>
        </a:xfrm>
      </p:grpSpPr>
      <p:sp>
        <p:nvSpPr>
          <p:cNvPr id="2" name="TextBox 2"/>
          <p:cNvSpPr txBox="1"/>
          <p:nvPr/>
        </p:nvSpPr>
        <p:spPr>
          <a:xfrm>
            <a:off x="0" y="137966"/>
            <a:ext cx="14422785" cy="1552868"/>
          </a:xfrm>
          <a:prstGeom prst="rect">
            <a:avLst/>
          </a:prstGeom>
        </p:spPr>
        <p:txBody>
          <a:bodyPr lIns="0" tIns="0" rIns="0" bIns="0" rtlCol="0" anchor="t">
            <a:spAutoFit/>
          </a:bodyPr>
          <a:lstStyle/>
          <a:p>
            <a:pPr algn="ctr">
              <a:lnSpc>
                <a:spcPts val="12226"/>
              </a:lnSpc>
            </a:pPr>
            <a:r>
              <a:rPr lang="en-US" sz="8732">
                <a:solidFill>
                  <a:srgbClr val="FFFFFF"/>
                </a:solidFill>
                <a:latin typeface="ITC Motter Corpus Condensed"/>
                <a:ea typeface="ITC Motter Corpus Condensed"/>
                <a:cs typeface="ITC Motter Corpus Condensed"/>
                <a:sym typeface="ITC Motter Corpus Condensed"/>
              </a:rPr>
              <a:t>Building brains through play...</a:t>
            </a:r>
          </a:p>
        </p:txBody>
      </p:sp>
      <p:pic>
        <p:nvPicPr>
          <p:cNvPr id="3" name="Picture 3"/>
          <p:cNvPicPr>
            <a:picLocks noChangeAspect="1"/>
          </p:cNvPicPr>
          <p:nvPr>
            <a:videoFile r:link="rId1"/>
          </p:nvPr>
        </p:nvPicPr>
        <p:blipFill>
          <a:blip r:embed="rId4"/>
          <a:stretch>
            <a:fillRect/>
          </a:stretch>
        </p:blipFill>
        <p:spPr>
          <a:xfrm>
            <a:off x="2336494" y="2406325"/>
            <a:ext cx="12995463" cy="730424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2BBB2"/>
        </a:solidFill>
        <a:effectLst/>
      </p:bgPr>
    </p:bg>
    <p:spTree>
      <p:nvGrpSpPr>
        <p:cNvPr id="1" name=""/>
        <p:cNvGrpSpPr/>
        <p:nvPr/>
      </p:nvGrpSpPr>
      <p:grpSpPr>
        <a:xfrm>
          <a:off x="0" y="0"/>
          <a:ext cx="0" cy="0"/>
          <a:chOff x="0" y="0"/>
          <a:chExt cx="0" cy="0"/>
        </a:xfrm>
      </p:grpSpPr>
      <p:sp>
        <p:nvSpPr>
          <p:cNvPr id="2" name="TextBox 2"/>
          <p:cNvSpPr txBox="1"/>
          <p:nvPr/>
        </p:nvSpPr>
        <p:spPr>
          <a:xfrm>
            <a:off x="371761" y="1936539"/>
            <a:ext cx="9983324" cy="10561855"/>
          </a:xfrm>
          <a:prstGeom prst="rect">
            <a:avLst/>
          </a:prstGeom>
        </p:spPr>
        <p:txBody>
          <a:bodyPr lIns="0" tIns="0" rIns="0" bIns="0" rtlCol="0" anchor="t">
            <a:spAutoFit/>
          </a:bodyPr>
          <a:lstStyle/>
          <a:p>
            <a:pPr algn="l">
              <a:lnSpc>
                <a:spcPts val="4655"/>
              </a:lnSpc>
            </a:pPr>
            <a:r>
              <a:rPr lang="en-US" sz="3581">
                <a:solidFill>
                  <a:srgbClr val="000000"/>
                </a:solidFill>
                <a:latin typeface="Arvo"/>
                <a:ea typeface="Arvo"/>
                <a:cs typeface="Arvo"/>
                <a:sym typeface="Arvo"/>
              </a:rPr>
              <a:t>Dr Harding, an international child development expert, identifies how young child’s brain not only craves play but thrives on it. </a:t>
            </a:r>
          </a:p>
          <a:p>
            <a:pPr algn="l">
              <a:lnSpc>
                <a:spcPts val="4655"/>
              </a:lnSpc>
            </a:pPr>
            <a:endParaRPr lang="en-US" sz="3581">
              <a:solidFill>
                <a:srgbClr val="000000"/>
              </a:solidFill>
              <a:latin typeface="Arvo"/>
              <a:ea typeface="Arvo"/>
              <a:cs typeface="Arvo"/>
              <a:sym typeface="Arvo"/>
            </a:endParaRPr>
          </a:p>
          <a:p>
            <a:pPr algn="l">
              <a:lnSpc>
                <a:spcPts val="4655"/>
              </a:lnSpc>
            </a:pPr>
            <a:r>
              <a:rPr lang="en-US" sz="3581">
                <a:solidFill>
                  <a:srgbClr val="000000"/>
                </a:solidFill>
                <a:latin typeface="Arvo"/>
                <a:ea typeface="Arvo"/>
                <a:cs typeface="Arvo"/>
                <a:sym typeface="Arvo"/>
              </a:rPr>
              <a:t>Play is one of the most powerful ways to shape brain development. Scientists have discovered that it takes approximately 400 repetitions to create a new synapse in the brain, unless it is done in play, in which case it only takes 10 - 20 repetitions. Acting as your child’s play partner helps to shape their experiences, fosters engagements and develops their brain. </a:t>
            </a:r>
          </a:p>
          <a:p>
            <a:pPr algn="l">
              <a:lnSpc>
                <a:spcPts val="3875"/>
              </a:lnSpc>
            </a:pPr>
            <a:endParaRPr lang="en-US" sz="3581">
              <a:solidFill>
                <a:srgbClr val="000000"/>
              </a:solidFill>
              <a:latin typeface="Arvo"/>
              <a:ea typeface="Arvo"/>
              <a:cs typeface="Arvo"/>
              <a:sym typeface="Arvo"/>
            </a:endParaRPr>
          </a:p>
          <a:p>
            <a:pPr algn="l">
              <a:lnSpc>
                <a:spcPts val="3875"/>
              </a:lnSpc>
            </a:pPr>
            <a:endParaRPr lang="en-US" sz="3581">
              <a:solidFill>
                <a:srgbClr val="000000"/>
              </a:solidFill>
              <a:latin typeface="Arvo"/>
              <a:ea typeface="Arvo"/>
              <a:cs typeface="Arvo"/>
              <a:sym typeface="Arvo"/>
            </a:endParaRPr>
          </a:p>
          <a:p>
            <a:pPr algn="r">
              <a:lnSpc>
                <a:spcPts val="3631"/>
              </a:lnSpc>
            </a:pPr>
            <a:endParaRPr lang="en-US" sz="3581">
              <a:solidFill>
                <a:srgbClr val="000000"/>
              </a:solidFill>
              <a:latin typeface="Arvo"/>
              <a:ea typeface="Arvo"/>
              <a:cs typeface="Arvo"/>
              <a:sym typeface="Arvo"/>
            </a:endParaRPr>
          </a:p>
          <a:p>
            <a:pPr algn="r">
              <a:lnSpc>
                <a:spcPts val="3424"/>
              </a:lnSpc>
            </a:pPr>
            <a:endParaRPr lang="en-US" sz="3581">
              <a:solidFill>
                <a:srgbClr val="000000"/>
              </a:solidFill>
              <a:latin typeface="Arvo"/>
              <a:ea typeface="Arvo"/>
              <a:cs typeface="Arvo"/>
              <a:sym typeface="Arvo"/>
            </a:endParaRPr>
          </a:p>
          <a:p>
            <a:pPr algn="r">
              <a:lnSpc>
                <a:spcPts val="3424"/>
              </a:lnSpc>
            </a:pPr>
            <a:endParaRPr lang="en-US" sz="3581">
              <a:solidFill>
                <a:srgbClr val="000000"/>
              </a:solidFill>
              <a:latin typeface="Arvo"/>
              <a:ea typeface="Arvo"/>
              <a:cs typeface="Arvo"/>
              <a:sym typeface="Arvo"/>
            </a:endParaRPr>
          </a:p>
        </p:txBody>
      </p:sp>
      <p:sp>
        <p:nvSpPr>
          <p:cNvPr id="3" name="Freeform 3"/>
          <p:cNvSpPr/>
          <p:nvPr/>
        </p:nvSpPr>
        <p:spPr>
          <a:xfrm>
            <a:off x="10355085" y="0"/>
            <a:ext cx="8466326" cy="10543524"/>
          </a:xfrm>
          <a:custGeom>
            <a:avLst/>
            <a:gdLst/>
            <a:ahLst/>
            <a:cxnLst/>
            <a:rect l="l" t="t" r="r" b="b"/>
            <a:pathLst>
              <a:path w="8466326" h="10543524">
                <a:moveTo>
                  <a:pt x="0" y="0"/>
                </a:moveTo>
                <a:lnTo>
                  <a:pt x="8466326" y="0"/>
                </a:lnTo>
                <a:lnTo>
                  <a:pt x="8466326" y="10543524"/>
                </a:lnTo>
                <a:lnTo>
                  <a:pt x="0" y="10543524"/>
                </a:lnTo>
                <a:lnTo>
                  <a:pt x="0" y="0"/>
                </a:lnTo>
                <a:close/>
              </a:path>
            </a:pathLst>
          </a:custGeom>
          <a:blipFill>
            <a:blip r:embed="rId3"/>
            <a:stretch>
              <a:fillRect l="-6132"/>
            </a:stretch>
          </a:blipFill>
        </p:spPr>
      </p:sp>
      <p:sp>
        <p:nvSpPr>
          <p:cNvPr id="4" name="TextBox 4"/>
          <p:cNvSpPr txBox="1"/>
          <p:nvPr/>
        </p:nvSpPr>
        <p:spPr>
          <a:xfrm>
            <a:off x="371761" y="217932"/>
            <a:ext cx="9269395" cy="1411986"/>
          </a:xfrm>
          <a:prstGeom prst="rect">
            <a:avLst/>
          </a:prstGeom>
        </p:spPr>
        <p:txBody>
          <a:bodyPr lIns="0" tIns="0" rIns="0" bIns="0" rtlCol="0" anchor="t">
            <a:spAutoFit/>
          </a:bodyPr>
          <a:lstStyle/>
          <a:p>
            <a:pPr algn="ctr">
              <a:lnSpc>
                <a:spcPts val="11101"/>
              </a:lnSpc>
            </a:pPr>
            <a:r>
              <a:rPr lang="en-US" sz="7929">
                <a:solidFill>
                  <a:srgbClr val="000000"/>
                </a:solidFill>
                <a:latin typeface="ITC Motter Corpus Condensed"/>
                <a:ea typeface="ITC Motter Corpus Condensed"/>
                <a:cs typeface="ITC Motter Corpus Condensed"/>
                <a:sym typeface="ITC Motter Corpus Condensed"/>
              </a:rPr>
              <a:t>Lighting Up The Brain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2BBB2"/>
        </a:solidFill>
        <a:effectLst/>
      </p:bgPr>
    </p:bg>
    <p:spTree>
      <p:nvGrpSpPr>
        <p:cNvPr id="1" name=""/>
        <p:cNvGrpSpPr/>
        <p:nvPr/>
      </p:nvGrpSpPr>
      <p:grpSpPr>
        <a:xfrm>
          <a:off x="0" y="0"/>
          <a:ext cx="0" cy="0"/>
          <a:chOff x="0" y="0"/>
          <a:chExt cx="0" cy="0"/>
        </a:xfrm>
      </p:grpSpPr>
      <p:sp>
        <p:nvSpPr>
          <p:cNvPr id="2" name="Freeform 2"/>
          <p:cNvSpPr/>
          <p:nvPr/>
        </p:nvSpPr>
        <p:spPr>
          <a:xfrm>
            <a:off x="-382290" y="64080"/>
            <a:ext cx="12799855" cy="10287000"/>
          </a:xfrm>
          <a:custGeom>
            <a:avLst/>
            <a:gdLst/>
            <a:ahLst/>
            <a:cxnLst/>
            <a:rect l="l" t="t" r="r" b="b"/>
            <a:pathLst>
              <a:path w="12799855" h="10287000">
                <a:moveTo>
                  <a:pt x="0" y="0"/>
                </a:moveTo>
                <a:lnTo>
                  <a:pt x="12799855" y="0"/>
                </a:lnTo>
                <a:lnTo>
                  <a:pt x="12799855" y="10287000"/>
                </a:lnTo>
                <a:lnTo>
                  <a:pt x="0" y="10287000"/>
                </a:lnTo>
                <a:lnTo>
                  <a:pt x="0" y="0"/>
                </a:lnTo>
                <a:close/>
              </a:path>
            </a:pathLst>
          </a:custGeom>
          <a:blipFill>
            <a:blip r:embed="rId3"/>
            <a:stretch>
              <a:fillRect/>
            </a:stretch>
          </a:blipFill>
        </p:spPr>
      </p:sp>
      <p:sp>
        <p:nvSpPr>
          <p:cNvPr id="3" name="Freeform 3"/>
          <p:cNvSpPr/>
          <p:nvPr/>
        </p:nvSpPr>
        <p:spPr>
          <a:xfrm>
            <a:off x="10964611" y="0"/>
            <a:ext cx="7323389" cy="10351080"/>
          </a:xfrm>
          <a:custGeom>
            <a:avLst/>
            <a:gdLst/>
            <a:ahLst/>
            <a:cxnLst/>
            <a:rect l="l" t="t" r="r" b="b"/>
            <a:pathLst>
              <a:path w="7323389" h="10351080">
                <a:moveTo>
                  <a:pt x="0" y="0"/>
                </a:moveTo>
                <a:lnTo>
                  <a:pt x="7323389" y="0"/>
                </a:lnTo>
                <a:lnTo>
                  <a:pt x="7323389" y="10351080"/>
                </a:lnTo>
                <a:lnTo>
                  <a:pt x="0" y="10351080"/>
                </a:lnTo>
                <a:lnTo>
                  <a:pt x="0" y="0"/>
                </a:lnTo>
                <a:close/>
              </a:path>
            </a:pathLst>
          </a:custGeom>
          <a:blipFill>
            <a:blip r:embed="rId4"/>
            <a:stretch>
              <a:fillRect/>
            </a:stretch>
          </a:blipFill>
        </p:spPr>
      </p:sp>
      <p:sp>
        <p:nvSpPr>
          <p:cNvPr id="4" name="TextBox 4"/>
          <p:cNvSpPr txBox="1"/>
          <p:nvPr/>
        </p:nvSpPr>
        <p:spPr>
          <a:xfrm>
            <a:off x="0" y="-228600"/>
            <a:ext cx="9557279" cy="1559359"/>
          </a:xfrm>
          <a:prstGeom prst="rect">
            <a:avLst/>
          </a:prstGeom>
        </p:spPr>
        <p:txBody>
          <a:bodyPr lIns="0" tIns="0" rIns="0" bIns="0" rtlCol="0" anchor="t">
            <a:spAutoFit/>
          </a:bodyPr>
          <a:lstStyle/>
          <a:p>
            <a:pPr algn="ctr">
              <a:lnSpc>
                <a:spcPts val="12226"/>
              </a:lnSpc>
            </a:pPr>
            <a:r>
              <a:rPr lang="en-US" sz="8732">
                <a:solidFill>
                  <a:srgbClr val="D9D9D9"/>
                </a:solidFill>
                <a:latin typeface="ITC Motter Corpus Condensed"/>
                <a:ea typeface="ITC Motter Corpus Condensed"/>
                <a:cs typeface="ITC Motter Corpus Condensed"/>
                <a:sym typeface="ITC Motter Corpus Condensed"/>
              </a:rPr>
              <a:t>Simple play ideas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2BBB2"/>
        </a:solidFill>
        <a:effectLst/>
      </p:bgPr>
    </p:bg>
    <p:spTree>
      <p:nvGrpSpPr>
        <p:cNvPr id="1" name=""/>
        <p:cNvGrpSpPr/>
        <p:nvPr/>
      </p:nvGrpSpPr>
      <p:grpSpPr>
        <a:xfrm>
          <a:off x="0" y="0"/>
          <a:ext cx="0" cy="0"/>
          <a:chOff x="0" y="0"/>
          <a:chExt cx="0" cy="0"/>
        </a:xfrm>
      </p:grpSpPr>
      <p:sp>
        <p:nvSpPr>
          <p:cNvPr id="2" name="TextBox 2"/>
          <p:cNvSpPr txBox="1"/>
          <p:nvPr/>
        </p:nvSpPr>
        <p:spPr>
          <a:xfrm>
            <a:off x="0" y="134721"/>
            <a:ext cx="17259300" cy="1559359"/>
          </a:xfrm>
          <a:prstGeom prst="rect">
            <a:avLst/>
          </a:prstGeom>
        </p:spPr>
        <p:txBody>
          <a:bodyPr lIns="0" tIns="0" rIns="0" bIns="0" rtlCol="0" anchor="t">
            <a:spAutoFit/>
          </a:bodyPr>
          <a:lstStyle/>
          <a:p>
            <a:pPr algn="ctr">
              <a:lnSpc>
                <a:spcPts val="12226"/>
              </a:lnSpc>
            </a:pPr>
            <a:r>
              <a:rPr lang="en-US" sz="8732">
                <a:solidFill>
                  <a:srgbClr val="000000"/>
                </a:solidFill>
                <a:latin typeface="ITC Motter Corpus Condensed"/>
                <a:ea typeface="ITC Motter Corpus Condensed"/>
                <a:cs typeface="ITC Motter Corpus Condensed"/>
                <a:sym typeface="ITC Motter Corpus Condensed"/>
              </a:rPr>
              <a:t>Developing Independence</a:t>
            </a:r>
          </a:p>
        </p:txBody>
      </p:sp>
      <p:sp>
        <p:nvSpPr>
          <p:cNvPr id="3" name="TextBox 3"/>
          <p:cNvSpPr txBox="1"/>
          <p:nvPr/>
        </p:nvSpPr>
        <p:spPr>
          <a:xfrm>
            <a:off x="6728470" y="1888432"/>
            <a:ext cx="4831060" cy="646430"/>
          </a:xfrm>
          <a:prstGeom prst="rect">
            <a:avLst/>
          </a:prstGeom>
        </p:spPr>
        <p:txBody>
          <a:bodyPr lIns="0" tIns="0" rIns="0" bIns="0" rtlCol="0" anchor="t">
            <a:spAutoFit/>
          </a:bodyPr>
          <a:lstStyle/>
          <a:p>
            <a:pPr algn="ctr">
              <a:lnSpc>
                <a:spcPts val="5319"/>
              </a:lnSpc>
            </a:pPr>
            <a:r>
              <a:rPr lang="en-US" sz="3799" u="sng">
                <a:solidFill>
                  <a:srgbClr val="000000"/>
                </a:solidFill>
                <a:latin typeface="Canva Sans"/>
                <a:ea typeface="Canva Sans"/>
                <a:cs typeface="Canva Sans"/>
                <a:sym typeface="Canva Sans"/>
              </a:rPr>
              <a:t>How we want it to be</a:t>
            </a:r>
          </a:p>
        </p:txBody>
      </p:sp>
      <p:sp>
        <p:nvSpPr>
          <p:cNvPr id="4" name="TextBox 4"/>
          <p:cNvSpPr txBox="1"/>
          <p:nvPr/>
        </p:nvSpPr>
        <p:spPr>
          <a:xfrm>
            <a:off x="1851521" y="3629342"/>
            <a:ext cx="1983978" cy="580390"/>
          </a:xfrm>
          <a:prstGeom prst="rect">
            <a:avLst/>
          </a:prstGeom>
        </p:spPr>
        <p:txBody>
          <a:bodyPr lIns="0" tIns="0" rIns="0" bIns="0" rtlCol="0" anchor="t">
            <a:spAutoFit/>
          </a:bodyPr>
          <a:lstStyle/>
          <a:p>
            <a:pPr algn="ctr">
              <a:lnSpc>
                <a:spcPts val="4759"/>
              </a:lnSpc>
            </a:pPr>
            <a:r>
              <a:rPr lang="en-US" sz="3399" b="1">
                <a:solidFill>
                  <a:srgbClr val="000000"/>
                </a:solidFill>
                <a:latin typeface="Canva Sans Bold"/>
                <a:ea typeface="Canva Sans Bold"/>
                <a:cs typeface="Canva Sans Bold"/>
                <a:sym typeface="Canva Sans Bold"/>
              </a:rPr>
              <a:t>set a goal</a:t>
            </a:r>
          </a:p>
        </p:txBody>
      </p:sp>
      <p:sp>
        <p:nvSpPr>
          <p:cNvPr id="5" name="TextBox 5"/>
          <p:cNvSpPr txBox="1"/>
          <p:nvPr/>
        </p:nvSpPr>
        <p:spPr>
          <a:xfrm>
            <a:off x="14119758" y="3629342"/>
            <a:ext cx="2041327" cy="580390"/>
          </a:xfrm>
          <a:prstGeom prst="rect">
            <a:avLst/>
          </a:prstGeom>
        </p:spPr>
        <p:txBody>
          <a:bodyPr lIns="0" tIns="0" rIns="0" bIns="0" rtlCol="0" anchor="t">
            <a:spAutoFit/>
          </a:bodyPr>
          <a:lstStyle/>
          <a:p>
            <a:pPr algn="ctr">
              <a:lnSpc>
                <a:spcPts val="4759"/>
              </a:lnSpc>
            </a:pPr>
            <a:r>
              <a:rPr lang="en-US" sz="3399" b="1">
                <a:solidFill>
                  <a:srgbClr val="000000"/>
                </a:solidFill>
                <a:latin typeface="Canva Sans Bold"/>
                <a:ea typeface="Canva Sans Bold"/>
                <a:cs typeface="Canva Sans Bold"/>
                <a:sym typeface="Canva Sans Bold"/>
              </a:rPr>
              <a:t>achieve it</a:t>
            </a:r>
          </a:p>
        </p:txBody>
      </p:sp>
      <p:sp>
        <p:nvSpPr>
          <p:cNvPr id="6" name="TextBox 6"/>
          <p:cNvSpPr txBox="1"/>
          <p:nvPr/>
        </p:nvSpPr>
        <p:spPr>
          <a:xfrm>
            <a:off x="8230741" y="5067300"/>
            <a:ext cx="1826518" cy="646430"/>
          </a:xfrm>
          <a:prstGeom prst="rect">
            <a:avLst/>
          </a:prstGeom>
        </p:spPr>
        <p:txBody>
          <a:bodyPr lIns="0" tIns="0" rIns="0" bIns="0" rtlCol="0" anchor="t">
            <a:spAutoFit/>
          </a:bodyPr>
          <a:lstStyle/>
          <a:p>
            <a:pPr algn="ctr">
              <a:lnSpc>
                <a:spcPts val="5319"/>
              </a:lnSpc>
            </a:pPr>
            <a:r>
              <a:rPr lang="en-US" sz="3799" u="sng">
                <a:solidFill>
                  <a:srgbClr val="000000"/>
                </a:solidFill>
                <a:latin typeface="Canva Sans"/>
                <a:ea typeface="Canva Sans"/>
                <a:cs typeface="Canva Sans"/>
                <a:sym typeface="Canva Sans"/>
              </a:rPr>
              <a:t>reality...</a:t>
            </a:r>
          </a:p>
        </p:txBody>
      </p:sp>
      <p:sp>
        <p:nvSpPr>
          <p:cNvPr id="7" name="TextBox 7"/>
          <p:cNvSpPr txBox="1"/>
          <p:nvPr/>
        </p:nvSpPr>
        <p:spPr>
          <a:xfrm>
            <a:off x="1197868" y="7333992"/>
            <a:ext cx="1645642" cy="580390"/>
          </a:xfrm>
          <a:prstGeom prst="rect">
            <a:avLst/>
          </a:prstGeom>
        </p:spPr>
        <p:txBody>
          <a:bodyPr lIns="0" tIns="0" rIns="0" bIns="0" rtlCol="0" anchor="t">
            <a:spAutoFit/>
          </a:bodyPr>
          <a:lstStyle/>
          <a:p>
            <a:pPr algn="ctr">
              <a:lnSpc>
                <a:spcPts val="4759"/>
              </a:lnSpc>
            </a:pPr>
            <a:r>
              <a:rPr lang="en-US" sz="3399" b="1">
                <a:solidFill>
                  <a:srgbClr val="000000"/>
                </a:solidFill>
                <a:latin typeface="Canva Sans Bold"/>
                <a:ea typeface="Canva Sans Bold"/>
                <a:cs typeface="Canva Sans Bold"/>
                <a:sym typeface="Canva Sans Bold"/>
              </a:rPr>
              <a:t>starting</a:t>
            </a:r>
          </a:p>
        </p:txBody>
      </p:sp>
      <p:sp>
        <p:nvSpPr>
          <p:cNvPr id="8" name="TextBox 8"/>
          <p:cNvSpPr txBox="1"/>
          <p:nvPr/>
        </p:nvSpPr>
        <p:spPr>
          <a:xfrm>
            <a:off x="15140421" y="7333992"/>
            <a:ext cx="1633637" cy="580390"/>
          </a:xfrm>
          <a:prstGeom prst="rect">
            <a:avLst/>
          </a:prstGeom>
        </p:spPr>
        <p:txBody>
          <a:bodyPr lIns="0" tIns="0" rIns="0" bIns="0" rtlCol="0" anchor="t">
            <a:spAutoFit/>
          </a:bodyPr>
          <a:lstStyle/>
          <a:p>
            <a:pPr algn="ctr">
              <a:lnSpc>
                <a:spcPts val="4759"/>
              </a:lnSpc>
            </a:pPr>
            <a:r>
              <a:rPr lang="en-US" sz="3399" b="1">
                <a:solidFill>
                  <a:srgbClr val="000000"/>
                </a:solidFill>
                <a:latin typeface="Canva Sans Bold"/>
                <a:ea typeface="Canva Sans Bold"/>
                <a:cs typeface="Canva Sans Bold"/>
                <a:sym typeface="Canva Sans Bold"/>
              </a:rPr>
              <a:t>achieve</a:t>
            </a:r>
          </a:p>
        </p:txBody>
      </p:sp>
      <p:sp>
        <p:nvSpPr>
          <p:cNvPr id="9" name="TextBox 9"/>
          <p:cNvSpPr txBox="1"/>
          <p:nvPr/>
        </p:nvSpPr>
        <p:spPr>
          <a:xfrm>
            <a:off x="2877245" y="8414736"/>
            <a:ext cx="1916509" cy="580390"/>
          </a:xfrm>
          <a:prstGeom prst="rect">
            <a:avLst/>
          </a:prstGeom>
        </p:spPr>
        <p:txBody>
          <a:bodyPr lIns="0" tIns="0" rIns="0" bIns="0" rtlCol="0" anchor="t">
            <a:spAutoFit/>
          </a:bodyPr>
          <a:lstStyle/>
          <a:p>
            <a:pPr algn="ctr">
              <a:lnSpc>
                <a:spcPts val="4759"/>
              </a:lnSpc>
            </a:pPr>
            <a:r>
              <a:rPr lang="en-US" sz="3399" b="1">
                <a:solidFill>
                  <a:srgbClr val="000000"/>
                </a:solidFill>
                <a:latin typeface="Canva Sans Bold"/>
                <a:ea typeface="Canva Sans Bold"/>
                <a:cs typeface="Canva Sans Bold"/>
                <a:sym typeface="Canva Sans Bold"/>
              </a:rPr>
              <a:t>doubting</a:t>
            </a:r>
          </a:p>
        </p:txBody>
      </p:sp>
      <p:sp>
        <p:nvSpPr>
          <p:cNvPr id="10" name="TextBox 10"/>
          <p:cNvSpPr txBox="1"/>
          <p:nvPr/>
        </p:nvSpPr>
        <p:spPr>
          <a:xfrm>
            <a:off x="3510157" y="6820277"/>
            <a:ext cx="1725712" cy="580390"/>
          </a:xfrm>
          <a:prstGeom prst="rect">
            <a:avLst/>
          </a:prstGeom>
        </p:spPr>
        <p:txBody>
          <a:bodyPr lIns="0" tIns="0" rIns="0" bIns="0" rtlCol="0" anchor="t">
            <a:spAutoFit/>
          </a:bodyPr>
          <a:lstStyle/>
          <a:p>
            <a:pPr algn="ctr">
              <a:lnSpc>
                <a:spcPts val="4759"/>
              </a:lnSpc>
            </a:pPr>
            <a:r>
              <a:rPr lang="en-US" sz="3399" b="1">
                <a:solidFill>
                  <a:srgbClr val="000000"/>
                </a:solidFill>
                <a:latin typeface="Canva Sans Bold"/>
                <a:ea typeface="Canva Sans Bold"/>
                <a:cs typeface="Canva Sans Bold"/>
                <a:sym typeface="Canva Sans Bold"/>
              </a:rPr>
              <a:t>learning</a:t>
            </a:r>
          </a:p>
        </p:txBody>
      </p:sp>
      <p:sp>
        <p:nvSpPr>
          <p:cNvPr id="11" name="TextBox 11"/>
          <p:cNvSpPr txBox="1"/>
          <p:nvPr/>
        </p:nvSpPr>
        <p:spPr>
          <a:xfrm>
            <a:off x="5358056" y="7847707"/>
            <a:ext cx="1739602" cy="580390"/>
          </a:xfrm>
          <a:prstGeom prst="rect">
            <a:avLst/>
          </a:prstGeom>
        </p:spPr>
        <p:txBody>
          <a:bodyPr lIns="0" tIns="0" rIns="0" bIns="0" rtlCol="0" anchor="t">
            <a:spAutoFit/>
          </a:bodyPr>
          <a:lstStyle/>
          <a:p>
            <a:pPr algn="ctr">
              <a:lnSpc>
                <a:spcPts val="4759"/>
              </a:lnSpc>
            </a:pPr>
            <a:r>
              <a:rPr lang="en-US" sz="3399" b="1">
                <a:solidFill>
                  <a:srgbClr val="000000"/>
                </a:solidFill>
                <a:latin typeface="Canva Sans Bold"/>
                <a:ea typeface="Canva Sans Bold"/>
                <a:cs typeface="Canva Sans Bold"/>
                <a:sym typeface="Canva Sans Bold"/>
              </a:rPr>
              <a:t>practice</a:t>
            </a:r>
          </a:p>
        </p:txBody>
      </p:sp>
      <p:sp>
        <p:nvSpPr>
          <p:cNvPr id="12" name="TextBox 12"/>
          <p:cNvSpPr txBox="1"/>
          <p:nvPr/>
        </p:nvSpPr>
        <p:spPr>
          <a:xfrm>
            <a:off x="8294737" y="8677910"/>
            <a:ext cx="669826" cy="580390"/>
          </a:xfrm>
          <a:prstGeom prst="rect">
            <a:avLst/>
          </a:prstGeom>
        </p:spPr>
        <p:txBody>
          <a:bodyPr lIns="0" tIns="0" rIns="0" bIns="0" rtlCol="0" anchor="t">
            <a:spAutoFit/>
          </a:bodyPr>
          <a:lstStyle/>
          <a:p>
            <a:pPr algn="ctr">
              <a:lnSpc>
                <a:spcPts val="4759"/>
              </a:lnSpc>
            </a:pPr>
            <a:r>
              <a:rPr lang="en-US" sz="3399" b="1">
                <a:solidFill>
                  <a:srgbClr val="000000"/>
                </a:solidFill>
                <a:latin typeface="Canva Sans Bold"/>
                <a:ea typeface="Canva Sans Bold"/>
                <a:cs typeface="Canva Sans Bold"/>
                <a:sym typeface="Canva Sans Bold"/>
              </a:rPr>
              <a:t>fail</a:t>
            </a:r>
          </a:p>
        </p:txBody>
      </p:sp>
      <p:sp>
        <p:nvSpPr>
          <p:cNvPr id="13" name="TextBox 13"/>
          <p:cNvSpPr txBox="1"/>
          <p:nvPr/>
        </p:nvSpPr>
        <p:spPr>
          <a:xfrm>
            <a:off x="8337004" y="7077135"/>
            <a:ext cx="1899444" cy="580390"/>
          </a:xfrm>
          <a:prstGeom prst="rect">
            <a:avLst/>
          </a:prstGeom>
        </p:spPr>
        <p:txBody>
          <a:bodyPr lIns="0" tIns="0" rIns="0" bIns="0" rtlCol="0" anchor="t">
            <a:spAutoFit/>
          </a:bodyPr>
          <a:lstStyle/>
          <a:p>
            <a:pPr algn="ctr">
              <a:lnSpc>
                <a:spcPts val="4759"/>
              </a:lnSpc>
            </a:pPr>
            <a:r>
              <a:rPr lang="en-US" sz="3399" b="1">
                <a:solidFill>
                  <a:srgbClr val="000000"/>
                </a:solidFill>
                <a:latin typeface="Canva Sans Bold"/>
                <a:ea typeface="Canva Sans Bold"/>
                <a:cs typeface="Canva Sans Bold"/>
                <a:sym typeface="Canva Sans Bold"/>
              </a:rPr>
              <a:t>getting it</a:t>
            </a:r>
          </a:p>
        </p:txBody>
      </p:sp>
      <p:sp>
        <p:nvSpPr>
          <p:cNvPr id="14" name="TextBox 14"/>
          <p:cNvSpPr txBox="1"/>
          <p:nvPr/>
        </p:nvSpPr>
        <p:spPr>
          <a:xfrm>
            <a:off x="10701288" y="8164195"/>
            <a:ext cx="1716484" cy="580390"/>
          </a:xfrm>
          <a:prstGeom prst="rect">
            <a:avLst/>
          </a:prstGeom>
        </p:spPr>
        <p:txBody>
          <a:bodyPr lIns="0" tIns="0" rIns="0" bIns="0" rtlCol="0" anchor="t">
            <a:spAutoFit/>
          </a:bodyPr>
          <a:lstStyle/>
          <a:p>
            <a:pPr algn="ctr">
              <a:lnSpc>
                <a:spcPts val="4759"/>
              </a:lnSpc>
            </a:pPr>
            <a:r>
              <a:rPr lang="en-US" sz="3399" b="1">
                <a:solidFill>
                  <a:srgbClr val="000000"/>
                </a:solidFill>
                <a:latin typeface="Canva Sans Bold"/>
                <a:ea typeface="Canva Sans Bold"/>
                <a:cs typeface="Canva Sans Bold"/>
                <a:sym typeface="Canva Sans Bold"/>
              </a:rPr>
              <a:t>struggle</a:t>
            </a:r>
          </a:p>
        </p:txBody>
      </p:sp>
      <p:sp>
        <p:nvSpPr>
          <p:cNvPr id="15" name="TextBox 15"/>
          <p:cNvSpPr txBox="1"/>
          <p:nvPr/>
        </p:nvSpPr>
        <p:spPr>
          <a:xfrm>
            <a:off x="10898336" y="6820277"/>
            <a:ext cx="3306366" cy="580390"/>
          </a:xfrm>
          <a:prstGeom prst="rect">
            <a:avLst/>
          </a:prstGeom>
        </p:spPr>
        <p:txBody>
          <a:bodyPr lIns="0" tIns="0" rIns="0" bIns="0" rtlCol="0" anchor="t">
            <a:spAutoFit/>
          </a:bodyPr>
          <a:lstStyle/>
          <a:p>
            <a:pPr algn="ctr">
              <a:lnSpc>
                <a:spcPts val="4759"/>
              </a:lnSpc>
            </a:pPr>
            <a:r>
              <a:rPr lang="en-US" sz="3399" b="1">
                <a:solidFill>
                  <a:srgbClr val="000000"/>
                </a:solidFill>
                <a:latin typeface="Canva Sans Bold"/>
                <a:ea typeface="Canva Sans Bold"/>
                <a:cs typeface="Canva Sans Bold"/>
                <a:sym typeface="Canva Sans Bold"/>
              </a:rPr>
              <a:t>more struggling</a:t>
            </a:r>
          </a:p>
        </p:txBody>
      </p:sp>
      <p:sp>
        <p:nvSpPr>
          <p:cNvPr id="16" name="AutoShape 16"/>
          <p:cNvSpPr/>
          <p:nvPr/>
        </p:nvSpPr>
        <p:spPr>
          <a:xfrm>
            <a:off x="5897880" y="3952875"/>
            <a:ext cx="6492240" cy="0"/>
          </a:xfrm>
          <a:prstGeom prst="line">
            <a:avLst/>
          </a:prstGeom>
          <a:ln w="38100" cap="flat">
            <a:solidFill>
              <a:srgbClr val="000000"/>
            </a:solidFill>
            <a:prstDash val="solid"/>
            <a:headEnd type="none" w="sm" len="sm"/>
            <a:tailEnd type="triangle" w="lg" len="med"/>
          </a:ln>
        </p:spPr>
      </p:sp>
      <p:grpSp>
        <p:nvGrpSpPr>
          <p:cNvPr id="17" name="Group 17"/>
          <p:cNvGrpSpPr/>
          <p:nvPr/>
        </p:nvGrpSpPr>
        <p:grpSpPr>
          <a:xfrm>
            <a:off x="3043238" y="7410450"/>
            <a:ext cx="12019598" cy="1377315"/>
            <a:chOff x="0" y="0"/>
            <a:chExt cx="16026130" cy="1836420"/>
          </a:xfrm>
        </p:grpSpPr>
        <p:sp>
          <p:nvSpPr>
            <p:cNvPr id="18" name="Freeform 18"/>
            <p:cNvSpPr/>
            <p:nvPr/>
          </p:nvSpPr>
          <p:spPr>
            <a:xfrm>
              <a:off x="50342" y="37221"/>
              <a:ext cx="15925127" cy="1757619"/>
            </a:xfrm>
            <a:custGeom>
              <a:avLst/>
              <a:gdLst/>
              <a:ahLst/>
              <a:cxnLst/>
              <a:rect l="l" t="t" r="r" b="b"/>
              <a:pathLst>
                <a:path w="15925127" h="1757619">
                  <a:moveTo>
                    <a:pt x="79198" y="304409"/>
                  </a:moveTo>
                  <a:cubicBezTo>
                    <a:pt x="291288" y="299329"/>
                    <a:pt x="305258" y="282819"/>
                    <a:pt x="344628" y="275199"/>
                  </a:cubicBezTo>
                  <a:cubicBezTo>
                    <a:pt x="417018" y="262499"/>
                    <a:pt x="568148" y="279009"/>
                    <a:pt x="657048" y="265039"/>
                  </a:cubicBezTo>
                  <a:cubicBezTo>
                    <a:pt x="725628" y="253609"/>
                    <a:pt x="775158" y="234559"/>
                    <a:pt x="836118" y="211699"/>
                  </a:cubicBezTo>
                  <a:cubicBezTo>
                    <a:pt x="902158" y="187569"/>
                    <a:pt x="965658" y="139309"/>
                    <a:pt x="1039318" y="124069"/>
                  </a:cubicBezTo>
                  <a:cubicBezTo>
                    <a:pt x="1118058" y="107559"/>
                    <a:pt x="1227278" y="106289"/>
                    <a:pt x="1294588" y="120259"/>
                  </a:cubicBezTo>
                  <a:cubicBezTo>
                    <a:pt x="1344118" y="130419"/>
                    <a:pt x="1392378" y="146929"/>
                    <a:pt x="1416508" y="176139"/>
                  </a:cubicBezTo>
                  <a:cubicBezTo>
                    <a:pt x="1438098" y="202809"/>
                    <a:pt x="1436828" y="233289"/>
                    <a:pt x="1441908" y="280279"/>
                  </a:cubicBezTo>
                  <a:cubicBezTo>
                    <a:pt x="1454608" y="374259"/>
                    <a:pt x="1422858" y="633339"/>
                    <a:pt x="1445718" y="712079"/>
                  </a:cubicBezTo>
                  <a:cubicBezTo>
                    <a:pt x="1454608" y="745099"/>
                    <a:pt x="1468578" y="761609"/>
                    <a:pt x="1486358" y="778119"/>
                  </a:cubicBezTo>
                  <a:cubicBezTo>
                    <a:pt x="1505408" y="794629"/>
                    <a:pt x="1537158" y="793359"/>
                    <a:pt x="1556208" y="811139"/>
                  </a:cubicBezTo>
                  <a:cubicBezTo>
                    <a:pt x="1577798" y="831459"/>
                    <a:pt x="1580338" y="878449"/>
                    <a:pt x="1604468" y="892419"/>
                  </a:cubicBezTo>
                  <a:cubicBezTo>
                    <a:pt x="1628598" y="907659"/>
                    <a:pt x="1667968" y="889879"/>
                    <a:pt x="1699718" y="898769"/>
                  </a:cubicBezTo>
                  <a:cubicBezTo>
                    <a:pt x="1734008" y="907659"/>
                    <a:pt x="1767028" y="945759"/>
                    <a:pt x="1802588" y="950839"/>
                  </a:cubicBezTo>
                  <a:cubicBezTo>
                    <a:pt x="1835608" y="955919"/>
                    <a:pt x="1863548" y="939409"/>
                    <a:pt x="1904188" y="935599"/>
                  </a:cubicBezTo>
                  <a:cubicBezTo>
                    <a:pt x="1961338" y="931789"/>
                    <a:pt x="2060398" y="945759"/>
                    <a:pt x="2116278" y="936869"/>
                  </a:cubicBezTo>
                  <a:cubicBezTo>
                    <a:pt x="2153108" y="930519"/>
                    <a:pt x="2177238" y="917819"/>
                    <a:pt x="2205178" y="906389"/>
                  </a:cubicBezTo>
                  <a:cubicBezTo>
                    <a:pt x="2230578" y="894959"/>
                    <a:pt x="2255978" y="887339"/>
                    <a:pt x="2276298" y="869559"/>
                  </a:cubicBezTo>
                  <a:cubicBezTo>
                    <a:pt x="2299158" y="847969"/>
                    <a:pt x="2305508" y="799709"/>
                    <a:pt x="2330908" y="781929"/>
                  </a:cubicBezTo>
                  <a:cubicBezTo>
                    <a:pt x="2356308" y="764149"/>
                    <a:pt x="2398218" y="773039"/>
                    <a:pt x="2427428" y="762879"/>
                  </a:cubicBezTo>
                  <a:cubicBezTo>
                    <a:pt x="2452828" y="752719"/>
                    <a:pt x="2469338" y="740019"/>
                    <a:pt x="2494738" y="720969"/>
                  </a:cubicBezTo>
                  <a:cubicBezTo>
                    <a:pt x="2532838" y="691759"/>
                    <a:pt x="2589988" y="626989"/>
                    <a:pt x="2629358" y="597779"/>
                  </a:cubicBezTo>
                  <a:cubicBezTo>
                    <a:pt x="2657298" y="576189"/>
                    <a:pt x="2682698" y="572379"/>
                    <a:pt x="2703018" y="550789"/>
                  </a:cubicBezTo>
                  <a:cubicBezTo>
                    <a:pt x="2724608" y="527929"/>
                    <a:pt x="2733498" y="489829"/>
                    <a:pt x="2756358" y="463159"/>
                  </a:cubicBezTo>
                  <a:cubicBezTo>
                    <a:pt x="2779218" y="432679"/>
                    <a:pt x="2812238" y="403469"/>
                    <a:pt x="2841448" y="380609"/>
                  </a:cubicBezTo>
                  <a:cubicBezTo>
                    <a:pt x="2866848" y="361559"/>
                    <a:pt x="2884628" y="352669"/>
                    <a:pt x="2918918" y="333619"/>
                  </a:cubicBezTo>
                  <a:cubicBezTo>
                    <a:pt x="2986228" y="298059"/>
                    <a:pt x="3129738" y="223129"/>
                    <a:pt x="3222448" y="191379"/>
                  </a:cubicBezTo>
                  <a:cubicBezTo>
                    <a:pt x="3296108" y="167249"/>
                    <a:pt x="3357068" y="159629"/>
                    <a:pt x="3428188" y="149469"/>
                  </a:cubicBezTo>
                  <a:cubicBezTo>
                    <a:pt x="3501848" y="139309"/>
                    <a:pt x="3562808" y="134229"/>
                    <a:pt x="3656788" y="129149"/>
                  </a:cubicBezTo>
                  <a:cubicBezTo>
                    <a:pt x="3807918" y="121529"/>
                    <a:pt x="4097478" y="112639"/>
                    <a:pt x="4248608" y="122799"/>
                  </a:cubicBezTo>
                  <a:cubicBezTo>
                    <a:pt x="4341318" y="129149"/>
                    <a:pt x="4393388" y="138039"/>
                    <a:pt x="4474668" y="157089"/>
                  </a:cubicBezTo>
                  <a:cubicBezTo>
                    <a:pt x="4571188" y="179949"/>
                    <a:pt x="4657548" y="235829"/>
                    <a:pt x="4785818" y="257419"/>
                  </a:cubicBezTo>
                  <a:cubicBezTo>
                    <a:pt x="4983938" y="289169"/>
                    <a:pt x="5366208" y="242179"/>
                    <a:pt x="5555438" y="266309"/>
                  </a:cubicBezTo>
                  <a:cubicBezTo>
                    <a:pt x="5667198" y="280279"/>
                    <a:pt x="5758638" y="309489"/>
                    <a:pt x="5820868" y="331079"/>
                  </a:cubicBezTo>
                  <a:cubicBezTo>
                    <a:pt x="5853888" y="342509"/>
                    <a:pt x="5872938" y="352669"/>
                    <a:pt x="5897068" y="366639"/>
                  </a:cubicBezTo>
                  <a:cubicBezTo>
                    <a:pt x="5921198" y="381879"/>
                    <a:pt x="5935168" y="402199"/>
                    <a:pt x="5965648" y="421249"/>
                  </a:cubicBezTo>
                  <a:cubicBezTo>
                    <a:pt x="6010098" y="449189"/>
                    <a:pt x="6085028" y="479669"/>
                    <a:pt x="6148528" y="508879"/>
                  </a:cubicBezTo>
                  <a:cubicBezTo>
                    <a:pt x="6214568" y="538089"/>
                    <a:pt x="6298388" y="581269"/>
                    <a:pt x="6355538" y="596509"/>
                  </a:cubicBezTo>
                  <a:cubicBezTo>
                    <a:pt x="6393638" y="607939"/>
                    <a:pt x="6421578" y="601589"/>
                    <a:pt x="6453328" y="610479"/>
                  </a:cubicBezTo>
                  <a:cubicBezTo>
                    <a:pt x="6487618" y="620639"/>
                    <a:pt x="6511748" y="644769"/>
                    <a:pt x="6552388" y="656199"/>
                  </a:cubicBezTo>
                  <a:cubicBezTo>
                    <a:pt x="6612078" y="673979"/>
                    <a:pt x="6726378" y="675249"/>
                    <a:pt x="6783528" y="690489"/>
                  </a:cubicBezTo>
                  <a:cubicBezTo>
                    <a:pt x="6819088" y="699379"/>
                    <a:pt x="6838138" y="715889"/>
                    <a:pt x="6868618" y="720969"/>
                  </a:cubicBezTo>
                  <a:cubicBezTo>
                    <a:pt x="6901638" y="728589"/>
                    <a:pt x="6930848" y="717159"/>
                    <a:pt x="6976568" y="724779"/>
                  </a:cubicBezTo>
                  <a:cubicBezTo>
                    <a:pt x="7056578" y="738749"/>
                    <a:pt x="7198818" y="807329"/>
                    <a:pt x="7304228" y="825109"/>
                  </a:cubicBezTo>
                  <a:cubicBezTo>
                    <a:pt x="7399478" y="841619"/>
                    <a:pt x="7517588" y="823839"/>
                    <a:pt x="7579818" y="836539"/>
                  </a:cubicBezTo>
                  <a:cubicBezTo>
                    <a:pt x="7612838" y="844159"/>
                    <a:pt x="7616648" y="858129"/>
                    <a:pt x="7653478" y="865749"/>
                  </a:cubicBezTo>
                  <a:cubicBezTo>
                    <a:pt x="7753808" y="884799"/>
                    <a:pt x="8122108" y="884799"/>
                    <a:pt x="8228788" y="868289"/>
                  </a:cubicBezTo>
                  <a:cubicBezTo>
                    <a:pt x="8271968" y="861939"/>
                    <a:pt x="8291018" y="855589"/>
                    <a:pt x="8316418" y="841619"/>
                  </a:cubicBezTo>
                  <a:cubicBezTo>
                    <a:pt x="8343088" y="826379"/>
                    <a:pt x="8372298" y="803519"/>
                    <a:pt x="8384998" y="778119"/>
                  </a:cubicBezTo>
                  <a:cubicBezTo>
                    <a:pt x="8396428" y="753989"/>
                    <a:pt x="8401508" y="714619"/>
                    <a:pt x="8390078" y="691759"/>
                  </a:cubicBezTo>
                  <a:cubicBezTo>
                    <a:pt x="8379918" y="670169"/>
                    <a:pt x="8346898" y="654929"/>
                    <a:pt x="8320228" y="647309"/>
                  </a:cubicBezTo>
                  <a:cubicBezTo>
                    <a:pt x="8291018" y="638419"/>
                    <a:pt x="8255458" y="639689"/>
                    <a:pt x="8222438" y="644769"/>
                  </a:cubicBezTo>
                  <a:cubicBezTo>
                    <a:pt x="8188148" y="649849"/>
                    <a:pt x="8158938" y="671439"/>
                    <a:pt x="8119568" y="677789"/>
                  </a:cubicBezTo>
                  <a:cubicBezTo>
                    <a:pt x="8067498" y="686679"/>
                    <a:pt x="7982408" y="665089"/>
                    <a:pt x="7934148" y="680329"/>
                  </a:cubicBezTo>
                  <a:cubicBezTo>
                    <a:pt x="7897318" y="693029"/>
                    <a:pt x="7868108" y="712079"/>
                    <a:pt x="7847788" y="741289"/>
                  </a:cubicBezTo>
                  <a:cubicBezTo>
                    <a:pt x="7827468" y="771769"/>
                    <a:pt x="7826198" y="806059"/>
                    <a:pt x="7818578" y="860669"/>
                  </a:cubicBezTo>
                  <a:cubicBezTo>
                    <a:pt x="7802068" y="980049"/>
                    <a:pt x="7756348" y="1322949"/>
                    <a:pt x="7804608" y="1432169"/>
                  </a:cubicBezTo>
                  <a:cubicBezTo>
                    <a:pt x="7831278" y="1491859"/>
                    <a:pt x="7880808" y="1521069"/>
                    <a:pt x="7931608" y="1540119"/>
                  </a:cubicBezTo>
                  <a:cubicBezTo>
                    <a:pt x="7986218" y="1561709"/>
                    <a:pt x="8061148" y="1537579"/>
                    <a:pt x="8123378" y="1545199"/>
                  </a:cubicBezTo>
                  <a:cubicBezTo>
                    <a:pt x="8181798" y="1551549"/>
                    <a:pt x="8235138" y="1571869"/>
                    <a:pt x="8293558" y="1578219"/>
                  </a:cubicBezTo>
                  <a:cubicBezTo>
                    <a:pt x="8354518" y="1584569"/>
                    <a:pt x="8406588" y="1580759"/>
                    <a:pt x="8481518" y="1580759"/>
                  </a:cubicBezTo>
                  <a:cubicBezTo>
                    <a:pt x="8595818" y="1580759"/>
                    <a:pt x="8792668" y="1625209"/>
                    <a:pt x="8910778" y="1579489"/>
                  </a:cubicBezTo>
                  <a:cubicBezTo>
                    <a:pt x="9016188" y="1537579"/>
                    <a:pt x="9107628" y="1406769"/>
                    <a:pt x="9167318" y="1343269"/>
                  </a:cubicBezTo>
                  <a:cubicBezTo>
                    <a:pt x="9202878" y="1303899"/>
                    <a:pt x="9211768" y="1264529"/>
                    <a:pt x="9246058" y="1240399"/>
                  </a:cubicBezTo>
                  <a:cubicBezTo>
                    <a:pt x="9280348" y="1216269"/>
                    <a:pt x="9340038" y="1222619"/>
                    <a:pt x="9375598" y="1198489"/>
                  </a:cubicBezTo>
                  <a:cubicBezTo>
                    <a:pt x="9409888" y="1175629"/>
                    <a:pt x="9416238" y="1138799"/>
                    <a:pt x="9458148" y="1100699"/>
                  </a:cubicBezTo>
                  <a:cubicBezTo>
                    <a:pt x="9538158" y="1027039"/>
                    <a:pt x="9746438" y="872099"/>
                    <a:pt x="9856928" y="816219"/>
                  </a:cubicBezTo>
                  <a:cubicBezTo>
                    <a:pt x="9928048" y="779389"/>
                    <a:pt x="9989008" y="779389"/>
                    <a:pt x="10041078" y="753989"/>
                  </a:cubicBezTo>
                  <a:cubicBezTo>
                    <a:pt x="10084258" y="731129"/>
                    <a:pt x="10113468" y="695569"/>
                    <a:pt x="10151568" y="676519"/>
                  </a:cubicBezTo>
                  <a:cubicBezTo>
                    <a:pt x="10188398" y="657469"/>
                    <a:pt x="10231578" y="654929"/>
                    <a:pt x="10267138" y="637149"/>
                  </a:cubicBezTo>
                  <a:cubicBezTo>
                    <a:pt x="10302698" y="619369"/>
                    <a:pt x="10329368" y="587619"/>
                    <a:pt x="10364928" y="569839"/>
                  </a:cubicBezTo>
                  <a:cubicBezTo>
                    <a:pt x="10400488" y="550789"/>
                    <a:pt x="10447478" y="544439"/>
                    <a:pt x="10483038" y="527929"/>
                  </a:cubicBezTo>
                  <a:cubicBezTo>
                    <a:pt x="10513518" y="512689"/>
                    <a:pt x="10536378" y="488559"/>
                    <a:pt x="10565588" y="477129"/>
                  </a:cubicBezTo>
                  <a:cubicBezTo>
                    <a:pt x="10593528" y="465699"/>
                    <a:pt x="10617658" y="468239"/>
                    <a:pt x="10651948" y="456809"/>
                  </a:cubicBezTo>
                  <a:cubicBezTo>
                    <a:pt x="10707828" y="436489"/>
                    <a:pt x="10806888" y="376799"/>
                    <a:pt x="10862768" y="355209"/>
                  </a:cubicBezTo>
                  <a:cubicBezTo>
                    <a:pt x="10897058" y="341239"/>
                    <a:pt x="10913568" y="336159"/>
                    <a:pt x="10949128" y="329809"/>
                  </a:cubicBezTo>
                  <a:cubicBezTo>
                    <a:pt x="10997388" y="319649"/>
                    <a:pt x="11085018" y="324729"/>
                    <a:pt x="11132008" y="310759"/>
                  </a:cubicBezTo>
                  <a:cubicBezTo>
                    <a:pt x="11165028" y="300599"/>
                    <a:pt x="11182808" y="279009"/>
                    <a:pt x="11212018" y="267579"/>
                  </a:cubicBezTo>
                  <a:cubicBezTo>
                    <a:pt x="11245038" y="256149"/>
                    <a:pt x="11278058" y="251069"/>
                    <a:pt x="11321238" y="245989"/>
                  </a:cubicBezTo>
                  <a:cubicBezTo>
                    <a:pt x="11380928" y="238369"/>
                    <a:pt x="11482528" y="244719"/>
                    <a:pt x="11538408" y="233289"/>
                  </a:cubicBezTo>
                  <a:cubicBezTo>
                    <a:pt x="11576508" y="226939"/>
                    <a:pt x="11593018" y="214239"/>
                    <a:pt x="11629848" y="205349"/>
                  </a:cubicBezTo>
                  <a:cubicBezTo>
                    <a:pt x="11683188" y="192649"/>
                    <a:pt x="11763198" y="193919"/>
                    <a:pt x="11830508" y="173599"/>
                  </a:cubicBezTo>
                  <a:cubicBezTo>
                    <a:pt x="11900358" y="150739"/>
                    <a:pt x="12013388" y="56759"/>
                    <a:pt x="12041328" y="73269"/>
                  </a:cubicBezTo>
                  <a:cubicBezTo>
                    <a:pt x="12057838" y="84699"/>
                    <a:pt x="12055298" y="149469"/>
                    <a:pt x="12040058" y="168519"/>
                  </a:cubicBezTo>
                  <a:cubicBezTo>
                    <a:pt x="12024818" y="185029"/>
                    <a:pt x="11990528" y="178679"/>
                    <a:pt x="11952428" y="182489"/>
                  </a:cubicBezTo>
                  <a:cubicBezTo>
                    <a:pt x="11881308" y="187569"/>
                    <a:pt x="11750498" y="172329"/>
                    <a:pt x="11647628" y="182489"/>
                  </a:cubicBezTo>
                  <a:cubicBezTo>
                    <a:pt x="11543488" y="192649"/>
                    <a:pt x="11396168" y="211699"/>
                    <a:pt x="11332668" y="244719"/>
                  </a:cubicBezTo>
                  <a:cubicBezTo>
                    <a:pt x="11298378" y="262499"/>
                    <a:pt x="11261548" y="299329"/>
                    <a:pt x="11266628" y="308219"/>
                  </a:cubicBezTo>
                  <a:cubicBezTo>
                    <a:pt x="11270438" y="318379"/>
                    <a:pt x="11335208" y="294249"/>
                    <a:pt x="11365688" y="298059"/>
                  </a:cubicBezTo>
                  <a:cubicBezTo>
                    <a:pt x="11393628" y="301869"/>
                    <a:pt x="11416488" y="310759"/>
                    <a:pt x="11440618" y="327269"/>
                  </a:cubicBezTo>
                  <a:cubicBezTo>
                    <a:pt x="11471098" y="350129"/>
                    <a:pt x="11500308" y="388229"/>
                    <a:pt x="11529518" y="428869"/>
                  </a:cubicBezTo>
                  <a:cubicBezTo>
                    <a:pt x="11566348" y="478399"/>
                    <a:pt x="11604448" y="539359"/>
                    <a:pt x="11638738" y="609209"/>
                  </a:cubicBezTo>
                  <a:cubicBezTo>
                    <a:pt x="11680648" y="693029"/>
                    <a:pt x="11662868" y="842889"/>
                    <a:pt x="11753038" y="903849"/>
                  </a:cubicBezTo>
                  <a:cubicBezTo>
                    <a:pt x="11899088" y="1004179"/>
                    <a:pt x="12407088" y="889879"/>
                    <a:pt x="12605208" y="903849"/>
                  </a:cubicBezTo>
                  <a:cubicBezTo>
                    <a:pt x="12711888" y="911469"/>
                    <a:pt x="12790628" y="925439"/>
                    <a:pt x="12851588" y="938139"/>
                  </a:cubicBezTo>
                  <a:cubicBezTo>
                    <a:pt x="12887148" y="947029"/>
                    <a:pt x="12903658" y="958459"/>
                    <a:pt x="12936678" y="964809"/>
                  </a:cubicBezTo>
                  <a:cubicBezTo>
                    <a:pt x="12977319" y="973699"/>
                    <a:pt x="13007797" y="973699"/>
                    <a:pt x="13080188" y="976239"/>
                  </a:cubicBezTo>
                  <a:cubicBezTo>
                    <a:pt x="13294819" y="985129"/>
                    <a:pt x="14089838" y="1001639"/>
                    <a:pt x="14369238" y="980049"/>
                  </a:cubicBezTo>
                  <a:cubicBezTo>
                    <a:pt x="14505128" y="969889"/>
                    <a:pt x="14596569" y="949569"/>
                    <a:pt x="14668958" y="931789"/>
                  </a:cubicBezTo>
                  <a:cubicBezTo>
                    <a:pt x="14712138" y="921629"/>
                    <a:pt x="14741347" y="912739"/>
                    <a:pt x="14770558" y="897499"/>
                  </a:cubicBezTo>
                  <a:cubicBezTo>
                    <a:pt x="14795958" y="883529"/>
                    <a:pt x="14806119" y="863209"/>
                    <a:pt x="14836597" y="844159"/>
                  </a:cubicBezTo>
                  <a:cubicBezTo>
                    <a:pt x="14888669" y="812409"/>
                    <a:pt x="15011858" y="771769"/>
                    <a:pt x="15067738" y="741289"/>
                  </a:cubicBezTo>
                  <a:cubicBezTo>
                    <a:pt x="15100758" y="723509"/>
                    <a:pt x="15113458" y="713349"/>
                    <a:pt x="15145208" y="690489"/>
                  </a:cubicBezTo>
                  <a:cubicBezTo>
                    <a:pt x="15198547" y="652389"/>
                    <a:pt x="15295069" y="583809"/>
                    <a:pt x="15352219" y="529199"/>
                  </a:cubicBezTo>
                  <a:cubicBezTo>
                    <a:pt x="15400478" y="482209"/>
                    <a:pt x="15430958" y="423789"/>
                    <a:pt x="15471597" y="386959"/>
                  </a:cubicBezTo>
                  <a:cubicBezTo>
                    <a:pt x="15503347" y="357749"/>
                    <a:pt x="15526208" y="336159"/>
                    <a:pt x="15569388" y="317109"/>
                  </a:cubicBezTo>
                  <a:cubicBezTo>
                    <a:pt x="15636697" y="289169"/>
                    <a:pt x="15792908" y="257419"/>
                    <a:pt x="15847519" y="263769"/>
                  </a:cubicBezTo>
                  <a:cubicBezTo>
                    <a:pt x="15871647" y="266309"/>
                    <a:pt x="15884347" y="273929"/>
                    <a:pt x="15897047" y="285359"/>
                  </a:cubicBezTo>
                  <a:cubicBezTo>
                    <a:pt x="15909747" y="295519"/>
                    <a:pt x="15921178" y="313299"/>
                    <a:pt x="15922447" y="331079"/>
                  </a:cubicBezTo>
                  <a:cubicBezTo>
                    <a:pt x="15924988" y="352669"/>
                    <a:pt x="15916097" y="389499"/>
                    <a:pt x="15899588" y="406009"/>
                  </a:cubicBezTo>
                  <a:cubicBezTo>
                    <a:pt x="15883078" y="422519"/>
                    <a:pt x="15846247" y="431409"/>
                    <a:pt x="15824658" y="428869"/>
                  </a:cubicBezTo>
                  <a:cubicBezTo>
                    <a:pt x="15806878" y="427599"/>
                    <a:pt x="15789097" y="414899"/>
                    <a:pt x="15777669" y="403469"/>
                  </a:cubicBezTo>
                  <a:cubicBezTo>
                    <a:pt x="15767508" y="390769"/>
                    <a:pt x="15757347" y="371719"/>
                    <a:pt x="15757347" y="353939"/>
                  </a:cubicBezTo>
                  <a:cubicBezTo>
                    <a:pt x="15757347" y="332349"/>
                    <a:pt x="15770047" y="295519"/>
                    <a:pt x="15787828" y="281549"/>
                  </a:cubicBezTo>
                  <a:cubicBezTo>
                    <a:pt x="15806878" y="267579"/>
                    <a:pt x="15843708" y="262499"/>
                    <a:pt x="15865297" y="266309"/>
                  </a:cubicBezTo>
                  <a:cubicBezTo>
                    <a:pt x="15883078" y="271389"/>
                    <a:pt x="15899588" y="284089"/>
                    <a:pt x="15908478" y="298059"/>
                  </a:cubicBezTo>
                  <a:cubicBezTo>
                    <a:pt x="15918638" y="312029"/>
                    <a:pt x="15926258" y="331079"/>
                    <a:pt x="15924988" y="348859"/>
                  </a:cubicBezTo>
                  <a:cubicBezTo>
                    <a:pt x="15922447" y="370449"/>
                    <a:pt x="15911019" y="398389"/>
                    <a:pt x="15885619" y="417439"/>
                  </a:cubicBezTo>
                  <a:cubicBezTo>
                    <a:pt x="15836088" y="456809"/>
                    <a:pt x="15663369" y="455539"/>
                    <a:pt x="15589708" y="501259"/>
                  </a:cubicBezTo>
                  <a:cubicBezTo>
                    <a:pt x="15532558" y="538089"/>
                    <a:pt x="15507158" y="614289"/>
                    <a:pt x="15463978" y="646039"/>
                  </a:cubicBezTo>
                  <a:cubicBezTo>
                    <a:pt x="15433497" y="670169"/>
                    <a:pt x="15403019" y="666359"/>
                    <a:pt x="15368728" y="690489"/>
                  </a:cubicBezTo>
                  <a:cubicBezTo>
                    <a:pt x="15320469" y="726049"/>
                    <a:pt x="15278558" y="813679"/>
                    <a:pt x="15212519" y="859399"/>
                  </a:cubicBezTo>
                  <a:cubicBezTo>
                    <a:pt x="15137588" y="910199"/>
                    <a:pt x="15004238" y="929249"/>
                    <a:pt x="14935658" y="967349"/>
                  </a:cubicBezTo>
                  <a:cubicBezTo>
                    <a:pt x="14891208" y="991479"/>
                    <a:pt x="14873428" y="1020689"/>
                    <a:pt x="14831519" y="1042279"/>
                  </a:cubicBezTo>
                  <a:cubicBezTo>
                    <a:pt x="14781988" y="1067679"/>
                    <a:pt x="14722297" y="1087999"/>
                    <a:pt x="14654988" y="1103239"/>
                  </a:cubicBezTo>
                  <a:cubicBezTo>
                    <a:pt x="14572438" y="1122289"/>
                    <a:pt x="14500047" y="1128639"/>
                    <a:pt x="14369238" y="1137529"/>
                  </a:cubicBezTo>
                  <a:cubicBezTo>
                    <a:pt x="14082219" y="1154039"/>
                    <a:pt x="13308788" y="1164199"/>
                    <a:pt x="12991288" y="1137529"/>
                  </a:cubicBezTo>
                  <a:cubicBezTo>
                    <a:pt x="12822378" y="1122289"/>
                    <a:pt x="12760148" y="1084189"/>
                    <a:pt x="12605208" y="1071489"/>
                  </a:cubicBezTo>
                  <a:cubicBezTo>
                    <a:pt x="12377878" y="1052439"/>
                    <a:pt x="11899088" y="1086729"/>
                    <a:pt x="11753038" y="1070219"/>
                  </a:cubicBezTo>
                  <a:cubicBezTo>
                    <a:pt x="11702238" y="1065139"/>
                    <a:pt x="11678108" y="1067679"/>
                    <a:pt x="11651438" y="1047359"/>
                  </a:cubicBezTo>
                  <a:cubicBezTo>
                    <a:pt x="11622228" y="1025769"/>
                    <a:pt x="11612068" y="982589"/>
                    <a:pt x="11590478" y="935599"/>
                  </a:cubicBezTo>
                  <a:cubicBezTo>
                    <a:pt x="11556188" y="864479"/>
                    <a:pt x="11520628" y="723509"/>
                    <a:pt x="11481258" y="656199"/>
                  </a:cubicBezTo>
                  <a:cubicBezTo>
                    <a:pt x="11457128" y="613019"/>
                    <a:pt x="11431728" y="588889"/>
                    <a:pt x="11403788" y="557139"/>
                  </a:cubicBezTo>
                  <a:cubicBezTo>
                    <a:pt x="11375848" y="525389"/>
                    <a:pt x="11349178" y="482209"/>
                    <a:pt x="11314888" y="466969"/>
                  </a:cubicBezTo>
                  <a:cubicBezTo>
                    <a:pt x="11284408" y="452999"/>
                    <a:pt x="11243768" y="473319"/>
                    <a:pt x="11210748" y="461889"/>
                  </a:cubicBezTo>
                  <a:cubicBezTo>
                    <a:pt x="11175188" y="447919"/>
                    <a:pt x="11128198" y="417439"/>
                    <a:pt x="11110418" y="383149"/>
                  </a:cubicBezTo>
                  <a:cubicBezTo>
                    <a:pt x="11093908" y="348859"/>
                    <a:pt x="11097718" y="294249"/>
                    <a:pt x="11110418" y="254879"/>
                  </a:cubicBezTo>
                  <a:cubicBezTo>
                    <a:pt x="11123118" y="212969"/>
                    <a:pt x="11153598" y="172329"/>
                    <a:pt x="11191698" y="140579"/>
                  </a:cubicBezTo>
                  <a:cubicBezTo>
                    <a:pt x="11237418" y="101209"/>
                    <a:pt x="11322508" y="59299"/>
                    <a:pt x="11377118" y="50409"/>
                  </a:cubicBezTo>
                  <a:cubicBezTo>
                    <a:pt x="11417758" y="42789"/>
                    <a:pt x="11452048" y="65649"/>
                    <a:pt x="11488878" y="60569"/>
                  </a:cubicBezTo>
                  <a:cubicBezTo>
                    <a:pt x="11528248" y="55489"/>
                    <a:pt x="11551108" y="23739"/>
                    <a:pt x="11604448" y="13579"/>
                  </a:cubicBezTo>
                  <a:cubicBezTo>
                    <a:pt x="11704778" y="-5471"/>
                    <a:pt x="11979098" y="-5471"/>
                    <a:pt x="12067998" y="19929"/>
                  </a:cubicBezTo>
                  <a:cubicBezTo>
                    <a:pt x="12107368" y="30089"/>
                    <a:pt x="12136578" y="40249"/>
                    <a:pt x="12146738" y="65649"/>
                  </a:cubicBezTo>
                  <a:cubicBezTo>
                    <a:pt x="12161978" y="98669"/>
                    <a:pt x="12137848" y="179949"/>
                    <a:pt x="12116258" y="211699"/>
                  </a:cubicBezTo>
                  <a:cubicBezTo>
                    <a:pt x="12101018" y="235829"/>
                    <a:pt x="12076888" y="244719"/>
                    <a:pt x="12050218" y="254879"/>
                  </a:cubicBezTo>
                  <a:cubicBezTo>
                    <a:pt x="12017198" y="268849"/>
                    <a:pt x="11975288" y="266309"/>
                    <a:pt x="11930838" y="279009"/>
                  </a:cubicBezTo>
                  <a:cubicBezTo>
                    <a:pt x="11871148" y="296789"/>
                    <a:pt x="11782248" y="343779"/>
                    <a:pt x="11725098" y="356479"/>
                  </a:cubicBezTo>
                  <a:cubicBezTo>
                    <a:pt x="11685728" y="365369"/>
                    <a:pt x="11656518" y="359019"/>
                    <a:pt x="11624768" y="365369"/>
                  </a:cubicBezTo>
                  <a:cubicBezTo>
                    <a:pt x="11596828" y="370449"/>
                    <a:pt x="11576508" y="384419"/>
                    <a:pt x="11543488" y="389499"/>
                  </a:cubicBezTo>
                  <a:cubicBezTo>
                    <a:pt x="11491418" y="398389"/>
                    <a:pt x="11410138" y="384419"/>
                    <a:pt x="11344098" y="395849"/>
                  </a:cubicBezTo>
                  <a:cubicBezTo>
                    <a:pt x="11275518" y="408549"/>
                    <a:pt x="11204398" y="449189"/>
                    <a:pt x="11140898" y="461889"/>
                  </a:cubicBezTo>
                  <a:cubicBezTo>
                    <a:pt x="11088828" y="473319"/>
                    <a:pt x="11041838" y="468239"/>
                    <a:pt x="10994848" y="477129"/>
                  </a:cubicBezTo>
                  <a:cubicBezTo>
                    <a:pt x="10947858" y="484749"/>
                    <a:pt x="10905948" y="493639"/>
                    <a:pt x="10858958" y="512689"/>
                  </a:cubicBezTo>
                  <a:cubicBezTo>
                    <a:pt x="10803078" y="535549"/>
                    <a:pt x="10752278" y="581269"/>
                    <a:pt x="10684968" y="613019"/>
                  </a:cubicBezTo>
                  <a:cubicBezTo>
                    <a:pt x="10601148" y="652389"/>
                    <a:pt x="10450018" y="682869"/>
                    <a:pt x="10389058" y="720969"/>
                  </a:cubicBezTo>
                  <a:cubicBezTo>
                    <a:pt x="10354768" y="741289"/>
                    <a:pt x="10345878" y="767959"/>
                    <a:pt x="10320478" y="783199"/>
                  </a:cubicBezTo>
                  <a:cubicBezTo>
                    <a:pt x="10296348" y="797169"/>
                    <a:pt x="10269678" y="794629"/>
                    <a:pt x="10241738" y="808599"/>
                  </a:cubicBezTo>
                  <a:cubicBezTo>
                    <a:pt x="10202368" y="827649"/>
                    <a:pt x="10161728" y="873369"/>
                    <a:pt x="10113468" y="900039"/>
                  </a:cubicBezTo>
                  <a:cubicBezTo>
                    <a:pt x="10058858" y="930519"/>
                    <a:pt x="9980118" y="950839"/>
                    <a:pt x="9928048" y="976239"/>
                  </a:cubicBezTo>
                  <a:cubicBezTo>
                    <a:pt x="9886138" y="996559"/>
                    <a:pt x="9853118" y="1014339"/>
                    <a:pt x="9821368" y="1038469"/>
                  </a:cubicBezTo>
                  <a:cubicBezTo>
                    <a:pt x="9790888" y="1061329"/>
                    <a:pt x="9769298" y="1091809"/>
                    <a:pt x="9737548" y="1113399"/>
                  </a:cubicBezTo>
                  <a:cubicBezTo>
                    <a:pt x="9700718" y="1138799"/>
                    <a:pt x="9652458" y="1148959"/>
                    <a:pt x="9613088" y="1179439"/>
                  </a:cubicBezTo>
                  <a:cubicBezTo>
                    <a:pt x="9566098" y="1213729"/>
                    <a:pt x="9522918" y="1283579"/>
                    <a:pt x="9477198" y="1314059"/>
                  </a:cubicBezTo>
                  <a:cubicBezTo>
                    <a:pt x="9440368" y="1338189"/>
                    <a:pt x="9408618" y="1328029"/>
                    <a:pt x="9364168" y="1357239"/>
                  </a:cubicBezTo>
                  <a:cubicBezTo>
                    <a:pt x="9272728" y="1416929"/>
                    <a:pt x="9086038" y="1665849"/>
                    <a:pt x="9002218" y="1717919"/>
                  </a:cubicBezTo>
                  <a:cubicBezTo>
                    <a:pt x="8965388" y="1740779"/>
                    <a:pt x="8957768" y="1740779"/>
                    <a:pt x="8913318" y="1748399"/>
                  </a:cubicBezTo>
                  <a:cubicBezTo>
                    <a:pt x="8800288" y="1766179"/>
                    <a:pt x="8473898" y="1754749"/>
                    <a:pt x="8283398" y="1743319"/>
                  </a:cubicBezTo>
                  <a:cubicBezTo>
                    <a:pt x="8124648" y="1733159"/>
                    <a:pt x="7937958" y="1730619"/>
                    <a:pt x="7847788" y="1693789"/>
                  </a:cubicBezTo>
                  <a:cubicBezTo>
                    <a:pt x="7798258" y="1673469"/>
                    <a:pt x="7777938" y="1649339"/>
                    <a:pt x="7748728" y="1616319"/>
                  </a:cubicBezTo>
                  <a:cubicBezTo>
                    <a:pt x="7711898" y="1576949"/>
                    <a:pt x="7672528" y="1537579"/>
                    <a:pt x="7652208" y="1467729"/>
                  </a:cubicBezTo>
                  <a:cubicBezTo>
                    <a:pt x="7612838" y="1336919"/>
                    <a:pt x="7634428" y="1002909"/>
                    <a:pt x="7650938" y="860669"/>
                  </a:cubicBezTo>
                  <a:cubicBezTo>
                    <a:pt x="7661098" y="781929"/>
                    <a:pt x="7672528" y="729859"/>
                    <a:pt x="7696658" y="680329"/>
                  </a:cubicBezTo>
                  <a:cubicBezTo>
                    <a:pt x="7715708" y="639689"/>
                    <a:pt x="7742378" y="607939"/>
                    <a:pt x="7771588" y="581269"/>
                  </a:cubicBezTo>
                  <a:cubicBezTo>
                    <a:pt x="7800798" y="555869"/>
                    <a:pt x="7827468" y="538089"/>
                    <a:pt x="7870648" y="524119"/>
                  </a:cubicBezTo>
                  <a:cubicBezTo>
                    <a:pt x="7936688" y="505069"/>
                    <a:pt x="8070038" y="519039"/>
                    <a:pt x="8139888" y="506339"/>
                  </a:cubicBezTo>
                  <a:cubicBezTo>
                    <a:pt x="8186878" y="498719"/>
                    <a:pt x="8212278" y="479669"/>
                    <a:pt x="8254188" y="475859"/>
                  </a:cubicBezTo>
                  <a:cubicBezTo>
                    <a:pt x="8306258" y="470779"/>
                    <a:pt x="8382458" y="477129"/>
                    <a:pt x="8430718" y="491099"/>
                  </a:cubicBezTo>
                  <a:cubicBezTo>
                    <a:pt x="8465008" y="499989"/>
                    <a:pt x="8494218" y="512689"/>
                    <a:pt x="8515808" y="534279"/>
                  </a:cubicBezTo>
                  <a:cubicBezTo>
                    <a:pt x="8537398" y="554599"/>
                    <a:pt x="8551368" y="582539"/>
                    <a:pt x="8558988" y="616829"/>
                  </a:cubicBezTo>
                  <a:cubicBezTo>
                    <a:pt x="8570418" y="667629"/>
                    <a:pt x="8570418" y="759069"/>
                    <a:pt x="8553908" y="812409"/>
                  </a:cubicBezTo>
                  <a:cubicBezTo>
                    <a:pt x="8541208" y="855589"/>
                    <a:pt x="8510728" y="891149"/>
                    <a:pt x="8486598" y="917819"/>
                  </a:cubicBezTo>
                  <a:cubicBezTo>
                    <a:pt x="8466278" y="939409"/>
                    <a:pt x="8449768" y="950839"/>
                    <a:pt x="8420558" y="966079"/>
                  </a:cubicBezTo>
                  <a:cubicBezTo>
                    <a:pt x="8374838" y="990209"/>
                    <a:pt x="8310068" y="1020689"/>
                    <a:pt x="8228788" y="1034659"/>
                  </a:cubicBezTo>
                  <a:cubicBezTo>
                    <a:pt x="8103058" y="1056249"/>
                    <a:pt x="7837628" y="1037199"/>
                    <a:pt x="7728408" y="1033389"/>
                  </a:cubicBezTo>
                  <a:cubicBezTo>
                    <a:pt x="7676338" y="1030849"/>
                    <a:pt x="7649668" y="1030849"/>
                    <a:pt x="7611568" y="1025769"/>
                  </a:cubicBezTo>
                  <a:cubicBezTo>
                    <a:pt x="7574738" y="1019419"/>
                    <a:pt x="7545528" y="1004179"/>
                    <a:pt x="7501078" y="997829"/>
                  </a:cubicBezTo>
                  <a:cubicBezTo>
                    <a:pt x="7438848" y="990209"/>
                    <a:pt x="7330898" y="996559"/>
                    <a:pt x="7273748" y="988939"/>
                  </a:cubicBezTo>
                  <a:cubicBezTo>
                    <a:pt x="7236918" y="983859"/>
                    <a:pt x="7220408" y="980049"/>
                    <a:pt x="7186118" y="968619"/>
                  </a:cubicBezTo>
                  <a:cubicBezTo>
                    <a:pt x="7135318" y="952109"/>
                    <a:pt x="7061658" y="897499"/>
                    <a:pt x="6999428" y="884799"/>
                  </a:cubicBezTo>
                  <a:cubicBezTo>
                    <a:pt x="6942278" y="872099"/>
                    <a:pt x="6891478" y="892419"/>
                    <a:pt x="6827978" y="884799"/>
                  </a:cubicBezTo>
                  <a:cubicBezTo>
                    <a:pt x="6742888" y="874639"/>
                    <a:pt x="6601918" y="836539"/>
                    <a:pt x="6535878" y="812409"/>
                  </a:cubicBezTo>
                  <a:cubicBezTo>
                    <a:pt x="6499048" y="799709"/>
                    <a:pt x="6486348" y="785739"/>
                    <a:pt x="6453328" y="774309"/>
                  </a:cubicBezTo>
                  <a:cubicBezTo>
                    <a:pt x="6410148" y="760339"/>
                    <a:pt x="6347918" y="756529"/>
                    <a:pt x="6293308" y="740019"/>
                  </a:cubicBezTo>
                  <a:cubicBezTo>
                    <a:pt x="6234888" y="722239"/>
                    <a:pt x="6182818" y="701919"/>
                    <a:pt x="6112968" y="668899"/>
                  </a:cubicBezTo>
                  <a:cubicBezTo>
                    <a:pt x="6007558" y="619369"/>
                    <a:pt x="5837378" y="497449"/>
                    <a:pt x="5731968" y="460619"/>
                  </a:cubicBezTo>
                  <a:cubicBezTo>
                    <a:pt x="5663388" y="436489"/>
                    <a:pt x="5635448" y="435219"/>
                    <a:pt x="5555438" y="427599"/>
                  </a:cubicBezTo>
                  <a:cubicBezTo>
                    <a:pt x="5390338" y="412359"/>
                    <a:pt x="4978858" y="445379"/>
                    <a:pt x="4788358" y="421249"/>
                  </a:cubicBezTo>
                  <a:cubicBezTo>
                    <a:pt x="4674058" y="406009"/>
                    <a:pt x="4596588" y="378069"/>
                    <a:pt x="4515308" y="350129"/>
                  </a:cubicBezTo>
                  <a:cubicBezTo>
                    <a:pt x="4446728" y="327269"/>
                    <a:pt x="4380688" y="280279"/>
                    <a:pt x="4331158" y="273929"/>
                  </a:cubicBezTo>
                  <a:cubicBezTo>
                    <a:pt x="4298138" y="270119"/>
                    <a:pt x="4289248" y="282819"/>
                    <a:pt x="4248608" y="286629"/>
                  </a:cubicBezTo>
                  <a:cubicBezTo>
                    <a:pt x="4129228" y="295519"/>
                    <a:pt x="3721558" y="271389"/>
                    <a:pt x="3545028" y="289169"/>
                  </a:cubicBezTo>
                  <a:cubicBezTo>
                    <a:pt x="3435808" y="299329"/>
                    <a:pt x="3368498" y="312029"/>
                    <a:pt x="3283408" y="341239"/>
                  </a:cubicBezTo>
                  <a:cubicBezTo>
                    <a:pt x="3194508" y="371719"/>
                    <a:pt x="3097988" y="426329"/>
                    <a:pt x="3021788" y="470779"/>
                  </a:cubicBezTo>
                  <a:cubicBezTo>
                    <a:pt x="2957018" y="507609"/>
                    <a:pt x="2883358" y="541899"/>
                    <a:pt x="2850338" y="583809"/>
                  </a:cubicBezTo>
                  <a:cubicBezTo>
                    <a:pt x="2826208" y="614289"/>
                    <a:pt x="2837638" y="646039"/>
                    <a:pt x="2813508" y="679059"/>
                  </a:cubicBezTo>
                  <a:cubicBezTo>
                    <a:pt x="2772868" y="736209"/>
                    <a:pt x="2648408" y="826379"/>
                    <a:pt x="2592528" y="863209"/>
                  </a:cubicBezTo>
                  <a:cubicBezTo>
                    <a:pt x="2562048" y="882259"/>
                    <a:pt x="2544268" y="892419"/>
                    <a:pt x="2517598" y="898769"/>
                  </a:cubicBezTo>
                  <a:cubicBezTo>
                    <a:pt x="2488388" y="906389"/>
                    <a:pt x="2445208" y="888609"/>
                    <a:pt x="2423618" y="905119"/>
                  </a:cubicBezTo>
                  <a:cubicBezTo>
                    <a:pt x="2399488" y="921629"/>
                    <a:pt x="2405838" y="973699"/>
                    <a:pt x="2382978" y="1001639"/>
                  </a:cubicBezTo>
                  <a:cubicBezTo>
                    <a:pt x="2357578" y="1033389"/>
                    <a:pt x="2306778" y="1058789"/>
                    <a:pt x="2266138" y="1077839"/>
                  </a:cubicBezTo>
                  <a:cubicBezTo>
                    <a:pt x="2229308" y="1094349"/>
                    <a:pt x="2200098" y="1103239"/>
                    <a:pt x="2151838" y="1109589"/>
                  </a:cubicBezTo>
                  <a:cubicBezTo>
                    <a:pt x="2071828" y="1121019"/>
                    <a:pt x="1902918" y="1113399"/>
                    <a:pt x="1827988" y="1108319"/>
                  </a:cubicBezTo>
                  <a:cubicBezTo>
                    <a:pt x="1789888" y="1105779"/>
                    <a:pt x="1775918" y="1107049"/>
                    <a:pt x="1739088" y="1098159"/>
                  </a:cubicBezTo>
                  <a:cubicBezTo>
                    <a:pt x="1680668" y="1085459"/>
                    <a:pt x="1565098" y="1057519"/>
                    <a:pt x="1514298" y="1018149"/>
                  </a:cubicBezTo>
                  <a:cubicBezTo>
                    <a:pt x="1477468" y="988939"/>
                    <a:pt x="1476198" y="944489"/>
                    <a:pt x="1443178" y="912739"/>
                  </a:cubicBezTo>
                  <a:cubicBezTo>
                    <a:pt x="1405078" y="873369"/>
                    <a:pt x="1313638" y="851779"/>
                    <a:pt x="1288238" y="811139"/>
                  </a:cubicBezTo>
                  <a:cubicBezTo>
                    <a:pt x="1269188" y="781929"/>
                    <a:pt x="1276808" y="755259"/>
                    <a:pt x="1274268" y="712079"/>
                  </a:cubicBezTo>
                  <a:cubicBezTo>
                    <a:pt x="1269188" y="635879"/>
                    <a:pt x="1266648" y="469509"/>
                    <a:pt x="1274268" y="392039"/>
                  </a:cubicBezTo>
                  <a:cubicBezTo>
                    <a:pt x="1278078" y="348859"/>
                    <a:pt x="1312368" y="309489"/>
                    <a:pt x="1294588" y="289169"/>
                  </a:cubicBezTo>
                  <a:cubicBezTo>
                    <a:pt x="1266648" y="254879"/>
                    <a:pt x="1106628" y="272659"/>
                    <a:pt x="1024078" y="291709"/>
                  </a:cubicBezTo>
                  <a:cubicBezTo>
                    <a:pt x="945338" y="310759"/>
                    <a:pt x="864058" y="375529"/>
                    <a:pt x="806908" y="395849"/>
                  </a:cubicBezTo>
                  <a:cubicBezTo>
                    <a:pt x="772618" y="407279"/>
                    <a:pt x="758648" y="411089"/>
                    <a:pt x="719278" y="416169"/>
                  </a:cubicBezTo>
                  <a:cubicBezTo>
                    <a:pt x="641808" y="426329"/>
                    <a:pt x="450038" y="418709"/>
                    <a:pt x="368758" y="431409"/>
                  </a:cubicBezTo>
                  <a:cubicBezTo>
                    <a:pt x="323038" y="439029"/>
                    <a:pt x="303988" y="454269"/>
                    <a:pt x="263348" y="460619"/>
                  </a:cubicBezTo>
                  <a:cubicBezTo>
                    <a:pt x="211278" y="466969"/>
                    <a:pt x="121108" y="468239"/>
                    <a:pt x="79198" y="460619"/>
                  </a:cubicBezTo>
                  <a:cubicBezTo>
                    <a:pt x="55068" y="456809"/>
                    <a:pt x="39828" y="452999"/>
                    <a:pt x="27128" y="441569"/>
                  </a:cubicBezTo>
                  <a:cubicBezTo>
                    <a:pt x="14428" y="430139"/>
                    <a:pt x="4268" y="407279"/>
                    <a:pt x="458" y="392039"/>
                  </a:cubicBezTo>
                  <a:cubicBezTo>
                    <a:pt x="-812" y="379339"/>
                    <a:pt x="458" y="366639"/>
                    <a:pt x="5538" y="355209"/>
                  </a:cubicBezTo>
                  <a:cubicBezTo>
                    <a:pt x="11888" y="339969"/>
                    <a:pt x="28398" y="320919"/>
                    <a:pt x="42368" y="313299"/>
                  </a:cubicBezTo>
                  <a:cubicBezTo>
                    <a:pt x="53798" y="306949"/>
                    <a:pt x="79198" y="304409"/>
                    <a:pt x="79198" y="304409"/>
                  </a:cubicBezTo>
                </a:path>
              </a:pathLst>
            </a:custGeom>
            <a:solidFill>
              <a:srgbClr val="1E1E1E"/>
            </a:solidFill>
            <a:ln cap="sq">
              <a:noFill/>
              <a:prstDash val="solid"/>
              <a:miter/>
            </a:ln>
          </p:spPr>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2BBB2"/>
        </a:solidFill>
        <a:effectLst/>
      </p:bgPr>
    </p:bg>
    <p:spTree>
      <p:nvGrpSpPr>
        <p:cNvPr id="1" name=""/>
        <p:cNvGrpSpPr/>
        <p:nvPr/>
      </p:nvGrpSpPr>
      <p:grpSpPr>
        <a:xfrm>
          <a:off x="0" y="0"/>
          <a:ext cx="0" cy="0"/>
          <a:chOff x="0" y="0"/>
          <a:chExt cx="0" cy="0"/>
        </a:xfrm>
      </p:grpSpPr>
      <p:grpSp>
        <p:nvGrpSpPr>
          <p:cNvPr id="2" name="Group 2"/>
          <p:cNvGrpSpPr/>
          <p:nvPr/>
        </p:nvGrpSpPr>
        <p:grpSpPr>
          <a:xfrm>
            <a:off x="521304" y="339933"/>
            <a:ext cx="14670932" cy="2292590"/>
            <a:chOff x="0" y="0"/>
            <a:chExt cx="19561243" cy="3056787"/>
          </a:xfrm>
        </p:grpSpPr>
        <p:grpSp>
          <p:nvGrpSpPr>
            <p:cNvPr id="3" name="Group 3"/>
            <p:cNvGrpSpPr/>
            <p:nvPr/>
          </p:nvGrpSpPr>
          <p:grpSpPr>
            <a:xfrm>
              <a:off x="0" y="0"/>
              <a:ext cx="19561243" cy="3056787"/>
              <a:chOff x="0" y="0"/>
              <a:chExt cx="3863949" cy="603810"/>
            </a:xfrm>
          </p:grpSpPr>
          <p:sp>
            <p:nvSpPr>
              <p:cNvPr id="4" name="Freeform 4"/>
              <p:cNvSpPr/>
              <p:nvPr/>
            </p:nvSpPr>
            <p:spPr>
              <a:xfrm>
                <a:off x="0" y="0"/>
                <a:ext cx="3863949" cy="603810"/>
              </a:xfrm>
              <a:custGeom>
                <a:avLst/>
                <a:gdLst/>
                <a:ahLst/>
                <a:cxnLst/>
                <a:rect l="l" t="t" r="r" b="b"/>
                <a:pathLst>
                  <a:path w="3863949" h="603810">
                    <a:moveTo>
                      <a:pt x="0" y="0"/>
                    </a:moveTo>
                    <a:lnTo>
                      <a:pt x="3863949" y="0"/>
                    </a:lnTo>
                    <a:lnTo>
                      <a:pt x="3863949" y="603810"/>
                    </a:lnTo>
                    <a:lnTo>
                      <a:pt x="0" y="603810"/>
                    </a:lnTo>
                    <a:close/>
                  </a:path>
                </a:pathLst>
              </a:custGeom>
              <a:solidFill>
                <a:srgbClr val="39404D"/>
              </a:solidFill>
            </p:spPr>
          </p:sp>
          <p:sp>
            <p:nvSpPr>
              <p:cNvPr id="5" name="TextBox 5"/>
              <p:cNvSpPr txBox="1"/>
              <p:nvPr/>
            </p:nvSpPr>
            <p:spPr>
              <a:xfrm>
                <a:off x="0" y="-85725"/>
                <a:ext cx="3863949" cy="689535"/>
              </a:xfrm>
              <a:prstGeom prst="rect">
                <a:avLst/>
              </a:prstGeom>
            </p:spPr>
            <p:txBody>
              <a:bodyPr lIns="50800" tIns="50800" rIns="50800" bIns="50800" rtlCol="0" anchor="ctr"/>
              <a:lstStyle/>
              <a:p>
                <a:pPr algn="ctr">
                  <a:lnSpc>
                    <a:spcPts val="3499"/>
                  </a:lnSpc>
                </a:pPr>
                <a:endParaRPr/>
              </a:p>
            </p:txBody>
          </p:sp>
        </p:grpSp>
        <p:sp>
          <p:nvSpPr>
            <p:cNvPr id="6" name="TextBox 6"/>
            <p:cNvSpPr txBox="1"/>
            <p:nvPr/>
          </p:nvSpPr>
          <p:spPr>
            <a:xfrm>
              <a:off x="1238903" y="582393"/>
              <a:ext cx="17193765" cy="1882477"/>
            </a:xfrm>
            <a:prstGeom prst="rect">
              <a:avLst/>
            </a:prstGeom>
          </p:spPr>
          <p:txBody>
            <a:bodyPr lIns="0" tIns="0" rIns="0" bIns="0" rtlCol="0" anchor="t">
              <a:spAutoFit/>
            </a:bodyPr>
            <a:lstStyle/>
            <a:p>
              <a:pPr marL="0" lvl="0" indent="0" algn="l">
                <a:lnSpc>
                  <a:spcPts val="5053"/>
                </a:lnSpc>
                <a:spcBef>
                  <a:spcPct val="0"/>
                </a:spcBef>
              </a:pPr>
              <a:r>
                <a:rPr lang="en-US" sz="5053">
                  <a:solidFill>
                    <a:srgbClr val="FFFFFF"/>
                  </a:solidFill>
                  <a:latin typeface="ITC Benguiat"/>
                  <a:ea typeface="ITC Benguiat"/>
                  <a:cs typeface="ITC Benguiat"/>
                  <a:sym typeface="ITC Benguiat"/>
                </a:rPr>
                <a:t>HOW TO SUPPORT THE DEVELOPMENT OF INDEPENDENCE</a:t>
              </a:r>
            </a:p>
          </p:txBody>
        </p:sp>
      </p:grpSp>
      <p:sp>
        <p:nvSpPr>
          <p:cNvPr id="7" name="TextBox 7"/>
          <p:cNvSpPr txBox="1"/>
          <p:nvPr/>
        </p:nvSpPr>
        <p:spPr>
          <a:xfrm>
            <a:off x="521304" y="3266033"/>
            <a:ext cx="13727611" cy="5992267"/>
          </a:xfrm>
          <a:prstGeom prst="rect">
            <a:avLst/>
          </a:prstGeom>
        </p:spPr>
        <p:txBody>
          <a:bodyPr lIns="0" tIns="0" rIns="0" bIns="0" rtlCol="0" anchor="t">
            <a:spAutoFit/>
          </a:bodyPr>
          <a:lstStyle/>
          <a:p>
            <a:pPr marL="791914" lvl="1" indent="-395957" algn="l">
              <a:lnSpc>
                <a:spcPts val="4768"/>
              </a:lnSpc>
              <a:buFont typeface="Arial"/>
              <a:buChar char="•"/>
            </a:pPr>
            <a:r>
              <a:rPr lang="en-US" sz="3667" b="1">
                <a:solidFill>
                  <a:srgbClr val="39404D"/>
                </a:solidFill>
                <a:latin typeface="Arvo Bold"/>
                <a:ea typeface="Arvo Bold"/>
                <a:cs typeface="Arvo Bold"/>
                <a:sym typeface="Arvo Bold"/>
              </a:rPr>
              <a:t>Start by encouraging children to start with something easy and small- the discovery of doing things for themselves soon has a ripple effect.</a:t>
            </a:r>
          </a:p>
          <a:p>
            <a:pPr marL="791914" lvl="1" indent="-395957" algn="l">
              <a:lnSpc>
                <a:spcPts val="4768"/>
              </a:lnSpc>
              <a:buFont typeface="Arial"/>
              <a:buChar char="•"/>
            </a:pPr>
            <a:r>
              <a:rPr lang="en-US" sz="3667" b="1">
                <a:solidFill>
                  <a:srgbClr val="39404D"/>
                </a:solidFill>
                <a:latin typeface="Arvo Bold"/>
                <a:ea typeface="Arvo Bold"/>
                <a:cs typeface="Arvo Bold"/>
                <a:sym typeface="Arvo Bold"/>
              </a:rPr>
              <a:t>The key is to forget perfection- most will struggle with tasks at first. </a:t>
            </a:r>
          </a:p>
          <a:p>
            <a:pPr marL="791914" lvl="1" indent="-395957" algn="l">
              <a:lnSpc>
                <a:spcPts val="4768"/>
              </a:lnSpc>
              <a:buFont typeface="Arial"/>
              <a:buChar char="•"/>
            </a:pPr>
            <a:r>
              <a:rPr lang="en-US" sz="3667" b="1">
                <a:solidFill>
                  <a:srgbClr val="39404D"/>
                </a:solidFill>
                <a:latin typeface="Arvo Bold"/>
                <a:ea typeface="Arvo Bold"/>
                <a:cs typeface="Arvo Bold"/>
                <a:sym typeface="Arvo Bold"/>
              </a:rPr>
              <a:t>Positive praise is important as it will keep confidence levels high and encourage children to try again. </a:t>
            </a:r>
          </a:p>
          <a:p>
            <a:pPr marL="791914" lvl="1" indent="-395957" algn="l">
              <a:lnSpc>
                <a:spcPts val="4768"/>
              </a:lnSpc>
              <a:buFont typeface="Arial"/>
              <a:buChar char="•"/>
            </a:pPr>
            <a:r>
              <a:rPr lang="en-US" sz="3667" b="1">
                <a:solidFill>
                  <a:srgbClr val="39404D"/>
                </a:solidFill>
                <a:latin typeface="Arvo Bold"/>
                <a:ea typeface="Arvo Bold"/>
                <a:cs typeface="Arvo Bold"/>
                <a:sym typeface="Arvo Bold"/>
              </a:rPr>
              <a:t>Support parents by modelling your expectations, e.g. ‘I’m sure they can carry that lunch box themselves’.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2BBB2"/>
        </a:solidFill>
        <a:effectLst/>
      </p:bgPr>
    </p:bg>
    <p:spTree>
      <p:nvGrpSpPr>
        <p:cNvPr id="1" name=""/>
        <p:cNvGrpSpPr/>
        <p:nvPr/>
      </p:nvGrpSpPr>
      <p:grpSpPr>
        <a:xfrm>
          <a:off x="0" y="0"/>
          <a:ext cx="0" cy="0"/>
          <a:chOff x="0" y="0"/>
          <a:chExt cx="0" cy="0"/>
        </a:xfrm>
      </p:grpSpPr>
      <p:sp>
        <p:nvSpPr>
          <p:cNvPr id="2" name="Freeform 2"/>
          <p:cNvSpPr/>
          <p:nvPr/>
        </p:nvSpPr>
        <p:spPr>
          <a:xfrm>
            <a:off x="0" y="518030"/>
            <a:ext cx="8740270" cy="8740270"/>
          </a:xfrm>
          <a:custGeom>
            <a:avLst/>
            <a:gdLst/>
            <a:ahLst/>
            <a:cxnLst/>
            <a:rect l="l" t="t" r="r" b="b"/>
            <a:pathLst>
              <a:path w="8740270" h="8740270">
                <a:moveTo>
                  <a:pt x="0" y="0"/>
                </a:moveTo>
                <a:lnTo>
                  <a:pt x="8740270" y="0"/>
                </a:lnTo>
                <a:lnTo>
                  <a:pt x="8740270" y="8740270"/>
                </a:lnTo>
                <a:lnTo>
                  <a:pt x="0" y="8740270"/>
                </a:lnTo>
                <a:lnTo>
                  <a:pt x="0" y="0"/>
                </a:lnTo>
                <a:close/>
              </a:path>
            </a:pathLst>
          </a:custGeom>
          <a:blipFill>
            <a:blip r:embed="rId2"/>
            <a:stretch>
              <a:fillRect/>
            </a:stretch>
          </a:blipFill>
        </p:spPr>
      </p:sp>
      <p:grpSp>
        <p:nvGrpSpPr>
          <p:cNvPr id="3" name="Group 3"/>
          <p:cNvGrpSpPr/>
          <p:nvPr/>
        </p:nvGrpSpPr>
        <p:grpSpPr>
          <a:xfrm>
            <a:off x="255319" y="820178"/>
            <a:ext cx="8229633" cy="8229600"/>
            <a:chOff x="0" y="0"/>
            <a:chExt cx="6350000" cy="6349975"/>
          </a:xfrm>
        </p:grpSpPr>
        <p:sp>
          <p:nvSpPr>
            <p:cNvPr id="4" name="Freeform 4"/>
            <p:cNvSpPr/>
            <p:nvPr/>
          </p:nvSpPr>
          <p:spPr>
            <a:xfrm>
              <a:off x="0" y="0"/>
              <a:ext cx="6350000" cy="6349975"/>
            </a:xfrm>
            <a:custGeom>
              <a:avLst/>
              <a:gdLst/>
              <a:ahLst/>
              <a:cxnLst/>
              <a:rect l="l" t="t" r="r" b="b"/>
              <a:pathLst>
                <a:path w="6350000" h="6349975">
                  <a:moveTo>
                    <a:pt x="6350000" y="3175025"/>
                  </a:moveTo>
                  <a:cubicBezTo>
                    <a:pt x="6350000" y="4928451"/>
                    <a:pt x="4928476" y="6349975"/>
                    <a:pt x="3175000" y="6349975"/>
                  </a:cubicBezTo>
                  <a:cubicBezTo>
                    <a:pt x="1421498" y="6349975"/>
                    <a:pt x="0" y="4928451"/>
                    <a:pt x="0" y="3175025"/>
                  </a:cubicBezTo>
                  <a:cubicBezTo>
                    <a:pt x="0" y="1421511"/>
                    <a:pt x="1421498" y="0"/>
                    <a:pt x="3175000" y="0"/>
                  </a:cubicBezTo>
                  <a:cubicBezTo>
                    <a:pt x="4928502" y="0"/>
                    <a:pt x="6350000" y="1421511"/>
                    <a:pt x="6350000" y="3175025"/>
                  </a:cubicBezTo>
                  <a:close/>
                </a:path>
              </a:pathLst>
            </a:custGeom>
            <a:blipFill>
              <a:blip r:embed="rId3"/>
              <a:stretch>
                <a:fillRect t="-14722" b="-14722"/>
              </a:stretch>
            </a:blipFill>
          </p:spPr>
        </p:sp>
      </p:grpSp>
      <p:sp>
        <p:nvSpPr>
          <p:cNvPr id="5" name="TextBox 5"/>
          <p:cNvSpPr txBox="1"/>
          <p:nvPr/>
        </p:nvSpPr>
        <p:spPr>
          <a:xfrm>
            <a:off x="9315514" y="648728"/>
            <a:ext cx="8028861" cy="2339048"/>
          </a:xfrm>
          <a:prstGeom prst="rect">
            <a:avLst/>
          </a:prstGeom>
        </p:spPr>
        <p:txBody>
          <a:bodyPr lIns="0" tIns="0" rIns="0" bIns="0" rtlCol="0" anchor="t">
            <a:spAutoFit/>
          </a:bodyPr>
          <a:lstStyle/>
          <a:p>
            <a:pPr algn="ctr">
              <a:lnSpc>
                <a:spcPts val="9232"/>
              </a:lnSpc>
            </a:pPr>
            <a:r>
              <a:rPr lang="en-US" sz="6594">
                <a:solidFill>
                  <a:srgbClr val="000000"/>
                </a:solidFill>
                <a:latin typeface="ITC Motter Corpus Condensed"/>
                <a:ea typeface="ITC Motter Corpus Condensed"/>
                <a:cs typeface="ITC Motter Corpus Condensed"/>
                <a:sym typeface="ITC Motter Corpus Condensed"/>
              </a:rPr>
              <a:t>An Introduction to Independent Isla...</a:t>
            </a:r>
          </a:p>
        </p:txBody>
      </p:sp>
      <p:grpSp>
        <p:nvGrpSpPr>
          <p:cNvPr id="6" name="Group 6"/>
          <p:cNvGrpSpPr/>
          <p:nvPr/>
        </p:nvGrpSpPr>
        <p:grpSpPr>
          <a:xfrm>
            <a:off x="9283012" y="3710028"/>
            <a:ext cx="4046933" cy="2182506"/>
            <a:chOff x="0" y="0"/>
            <a:chExt cx="1065859" cy="574816"/>
          </a:xfrm>
        </p:grpSpPr>
        <p:sp>
          <p:nvSpPr>
            <p:cNvPr id="7" name="Freeform 7"/>
            <p:cNvSpPr/>
            <p:nvPr/>
          </p:nvSpPr>
          <p:spPr>
            <a:xfrm>
              <a:off x="0" y="0"/>
              <a:ext cx="1065859" cy="574816"/>
            </a:xfrm>
            <a:custGeom>
              <a:avLst/>
              <a:gdLst/>
              <a:ahLst/>
              <a:cxnLst/>
              <a:rect l="l" t="t" r="r" b="b"/>
              <a:pathLst>
                <a:path w="1065859" h="574816">
                  <a:moveTo>
                    <a:pt x="97565" y="0"/>
                  </a:moveTo>
                  <a:lnTo>
                    <a:pt x="968294" y="0"/>
                  </a:lnTo>
                  <a:cubicBezTo>
                    <a:pt x="1022178" y="0"/>
                    <a:pt x="1065859" y="43681"/>
                    <a:pt x="1065859" y="97565"/>
                  </a:cubicBezTo>
                  <a:lnTo>
                    <a:pt x="1065859" y="477252"/>
                  </a:lnTo>
                  <a:cubicBezTo>
                    <a:pt x="1065859" y="503128"/>
                    <a:pt x="1055580" y="527944"/>
                    <a:pt x="1037283" y="546240"/>
                  </a:cubicBezTo>
                  <a:cubicBezTo>
                    <a:pt x="1018986" y="564537"/>
                    <a:pt x="994170" y="574816"/>
                    <a:pt x="968294" y="574816"/>
                  </a:cubicBezTo>
                  <a:lnTo>
                    <a:pt x="97565" y="574816"/>
                  </a:lnTo>
                  <a:cubicBezTo>
                    <a:pt x="43681" y="574816"/>
                    <a:pt x="0" y="531135"/>
                    <a:pt x="0" y="477252"/>
                  </a:cubicBezTo>
                  <a:lnTo>
                    <a:pt x="0" y="97565"/>
                  </a:lnTo>
                  <a:cubicBezTo>
                    <a:pt x="0" y="43681"/>
                    <a:pt x="43681" y="0"/>
                    <a:pt x="97565" y="0"/>
                  </a:cubicBezTo>
                  <a:close/>
                </a:path>
              </a:pathLst>
            </a:custGeom>
            <a:solidFill>
              <a:srgbClr val="D9D9D9"/>
            </a:solidFill>
          </p:spPr>
        </p:sp>
        <p:sp>
          <p:nvSpPr>
            <p:cNvPr id="8" name="TextBox 8"/>
            <p:cNvSpPr txBox="1"/>
            <p:nvPr/>
          </p:nvSpPr>
          <p:spPr>
            <a:xfrm>
              <a:off x="0" y="-47625"/>
              <a:ext cx="1065859" cy="622441"/>
            </a:xfrm>
            <a:prstGeom prst="rect">
              <a:avLst/>
            </a:prstGeom>
          </p:spPr>
          <p:txBody>
            <a:bodyPr lIns="50800" tIns="50800" rIns="50800" bIns="50800" rtlCol="0" anchor="ctr"/>
            <a:lstStyle/>
            <a:p>
              <a:pPr algn="ctr">
                <a:lnSpc>
                  <a:spcPts val="4419"/>
                </a:lnSpc>
              </a:pPr>
              <a:r>
                <a:rPr lang="en-US" sz="3399" b="1">
                  <a:solidFill>
                    <a:srgbClr val="000000"/>
                  </a:solidFill>
                  <a:latin typeface="Arvo Bold"/>
                  <a:ea typeface="Arvo Bold"/>
                  <a:cs typeface="Arvo Bold"/>
                  <a:sym typeface="Arvo Bold"/>
                </a:rPr>
                <a:t>I can do it myself. </a:t>
              </a:r>
            </a:p>
          </p:txBody>
        </p:sp>
      </p:grpSp>
      <p:grpSp>
        <p:nvGrpSpPr>
          <p:cNvPr id="9" name="Group 9"/>
          <p:cNvGrpSpPr/>
          <p:nvPr/>
        </p:nvGrpSpPr>
        <p:grpSpPr>
          <a:xfrm>
            <a:off x="13872869" y="3710028"/>
            <a:ext cx="4036470" cy="2182506"/>
            <a:chOff x="0" y="0"/>
            <a:chExt cx="1063103" cy="574816"/>
          </a:xfrm>
        </p:grpSpPr>
        <p:sp>
          <p:nvSpPr>
            <p:cNvPr id="10" name="Freeform 10"/>
            <p:cNvSpPr/>
            <p:nvPr/>
          </p:nvSpPr>
          <p:spPr>
            <a:xfrm>
              <a:off x="0" y="0"/>
              <a:ext cx="1063103" cy="574816"/>
            </a:xfrm>
            <a:custGeom>
              <a:avLst/>
              <a:gdLst/>
              <a:ahLst/>
              <a:cxnLst/>
              <a:rect l="l" t="t" r="r" b="b"/>
              <a:pathLst>
                <a:path w="1063103" h="574816">
                  <a:moveTo>
                    <a:pt x="97818" y="0"/>
                  </a:moveTo>
                  <a:lnTo>
                    <a:pt x="965285" y="0"/>
                  </a:lnTo>
                  <a:cubicBezTo>
                    <a:pt x="1019309" y="0"/>
                    <a:pt x="1063103" y="43794"/>
                    <a:pt x="1063103" y="97818"/>
                  </a:cubicBezTo>
                  <a:lnTo>
                    <a:pt x="1063103" y="476999"/>
                  </a:lnTo>
                  <a:cubicBezTo>
                    <a:pt x="1063103" y="502942"/>
                    <a:pt x="1052797" y="527822"/>
                    <a:pt x="1034453" y="546166"/>
                  </a:cubicBezTo>
                  <a:cubicBezTo>
                    <a:pt x="1016109" y="564511"/>
                    <a:pt x="991228" y="574816"/>
                    <a:pt x="965285" y="574816"/>
                  </a:cubicBezTo>
                  <a:lnTo>
                    <a:pt x="97818" y="574816"/>
                  </a:lnTo>
                  <a:cubicBezTo>
                    <a:pt x="43794" y="574816"/>
                    <a:pt x="0" y="531022"/>
                    <a:pt x="0" y="476999"/>
                  </a:cubicBezTo>
                  <a:lnTo>
                    <a:pt x="0" y="97818"/>
                  </a:lnTo>
                  <a:cubicBezTo>
                    <a:pt x="0" y="43794"/>
                    <a:pt x="43794" y="0"/>
                    <a:pt x="97818" y="0"/>
                  </a:cubicBezTo>
                  <a:close/>
                </a:path>
              </a:pathLst>
            </a:custGeom>
            <a:solidFill>
              <a:srgbClr val="D9D9D9"/>
            </a:solidFill>
          </p:spPr>
        </p:sp>
        <p:sp>
          <p:nvSpPr>
            <p:cNvPr id="11" name="TextBox 11"/>
            <p:cNvSpPr txBox="1"/>
            <p:nvPr/>
          </p:nvSpPr>
          <p:spPr>
            <a:xfrm>
              <a:off x="0" y="-47625"/>
              <a:ext cx="1063103" cy="622441"/>
            </a:xfrm>
            <a:prstGeom prst="rect">
              <a:avLst/>
            </a:prstGeom>
          </p:spPr>
          <p:txBody>
            <a:bodyPr lIns="50800" tIns="50800" rIns="50800" bIns="50800" rtlCol="0" anchor="ctr"/>
            <a:lstStyle/>
            <a:p>
              <a:pPr algn="ctr">
                <a:lnSpc>
                  <a:spcPts val="4419"/>
                </a:lnSpc>
              </a:pPr>
              <a:r>
                <a:rPr lang="en-US" sz="3399" b="1">
                  <a:solidFill>
                    <a:srgbClr val="000000"/>
                  </a:solidFill>
                  <a:latin typeface="Arvo Bold"/>
                  <a:ea typeface="Arvo Bold"/>
                  <a:cs typeface="Arvo Bold"/>
                  <a:sym typeface="Arvo Bold"/>
                </a:rPr>
                <a:t>I can have a go. </a:t>
              </a:r>
            </a:p>
          </p:txBody>
        </p:sp>
      </p:grpSp>
      <p:grpSp>
        <p:nvGrpSpPr>
          <p:cNvPr id="12" name="Group 12"/>
          <p:cNvGrpSpPr/>
          <p:nvPr/>
        </p:nvGrpSpPr>
        <p:grpSpPr>
          <a:xfrm>
            <a:off x="9370172" y="6616434"/>
            <a:ext cx="3872612" cy="2073041"/>
            <a:chOff x="0" y="0"/>
            <a:chExt cx="1019947" cy="545986"/>
          </a:xfrm>
        </p:grpSpPr>
        <p:sp>
          <p:nvSpPr>
            <p:cNvPr id="13" name="Freeform 13"/>
            <p:cNvSpPr/>
            <p:nvPr/>
          </p:nvSpPr>
          <p:spPr>
            <a:xfrm>
              <a:off x="0" y="0"/>
              <a:ext cx="1019947" cy="545986"/>
            </a:xfrm>
            <a:custGeom>
              <a:avLst/>
              <a:gdLst/>
              <a:ahLst/>
              <a:cxnLst/>
              <a:rect l="l" t="t" r="r" b="b"/>
              <a:pathLst>
                <a:path w="1019947" h="545986">
                  <a:moveTo>
                    <a:pt x="101956" y="0"/>
                  </a:moveTo>
                  <a:lnTo>
                    <a:pt x="917991" y="0"/>
                  </a:lnTo>
                  <a:cubicBezTo>
                    <a:pt x="945031" y="0"/>
                    <a:pt x="970964" y="10742"/>
                    <a:pt x="990085" y="29862"/>
                  </a:cubicBezTo>
                  <a:cubicBezTo>
                    <a:pt x="1009205" y="48983"/>
                    <a:pt x="1019947" y="74916"/>
                    <a:pt x="1019947" y="101956"/>
                  </a:cubicBezTo>
                  <a:lnTo>
                    <a:pt x="1019947" y="444030"/>
                  </a:lnTo>
                  <a:cubicBezTo>
                    <a:pt x="1019947" y="500339"/>
                    <a:pt x="974300" y="545986"/>
                    <a:pt x="917991" y="545986"/>
                  </a:cubicBezTo>
                  <a:lnTo>
                    <a:pt x="101956" y="545986"/>
                  </a:lnTo>
                  <a:cubicBezTo>
                    <a:pt x="45647" y="545986"/>
                    <a:pt x="0" y="500339"/>
                    <a:pt x="0" y="444030"/>
                  </a:cubicBezTo>
                  <a:lnTo>
                    <a:pt x="0" y="101956"/>
                  </a:lnTo>
                  <a:cubicBezTo>
                    <a:pt x="0" y="45647"/>
                    <a:pt x="45647" y="0"/>
                    <a:pt x="101956" y="0"/>
                  </a:cubicBezTo>
                  <a:close/>
                </a:path>
              </a:pathLst>
            </a:custGeom>
            <a:solidFill>
              <a:srgbClr val="D9D9D9"/>
            </a:solidFill>
          </p:spPr>
        </p:sp>
        <p:sp>
          <p:nvSpPr>
            <p:cNvPr id="14" name="TextBox 14"/>
            <p:cNvSpPr txBox="1"/>
            <p:nvPr/>
          </p:nvSpPr>
          <p:spPr>
            <a:xfrm>
              <a:off x="0" y="-47625"/>
              <a:ext cx="1019947" cy="593611"/>
            </a:xfrm>
            <a:prstGeom prst="rect">
              <a:avLst/>
            </a:prstGeom>
          </p:spPr>
          <p:txBody>
            <a:bodyPr lIns="50800" tIns="50800" rIns="50800" bIns="50800" rtlCol="0" anchor="ctr"/>
            <a:lstStyle/>
            <a:p>
              <a:pPr algn="ctr">
                <a:lnSpc>
                  <a:spcPts val="4419"/>
                </a:lnSpc>
              </a:pPr>
              <a:r>
                <a:rPr lang="en-US" sz="3399" b="1">
                  <a:solidFill>
                    <a:srgbClr val="000000"/>
                  </a:solidFill>
                  <a:latin typeface="Arvo Bold"/>
                  <a:ea typeface="Arvo Bold"/>
                  <a:cs typeface="Arvo Bold"/>
                  <a:sym typeface="Arvo Bold"/>
                </a:rPr>
                <a:t>I will try new things. </a:t>
              </a:r>
            </a:p>
          </p:txBody>
        </p:sp>
      </p:grpSp>
      <p:grpSp>
        <p:nvGrpSpPr>
          <p:cNvPr id="15" name="Group 15"/>
          <p:cNvGrpSpPr/>
          <p:nvPr/>
        </p:nvGrpSpPr>
        <p:grpSpPr>
          <a:xfrm>
            <a:off x="13963713" y="6474817"/>
            <a:ext cx="3945626" cy="2214658"/>
            <a:chOff x="0" y="0"/>
            <a:chExt cx="1039177" cy="583284"/>
          </a:xfrm>
        </p:grpSpPr>
        <p:sp>
          <p:nvSpPr>
            <p:cNvPr id="16" name="Freeform 16"/>
            <p:cNvSpPr/>
            <p:nvPr/>
          </p:nvSpPr>
          <p:spPr>
            <a:xfrm>
              <a:off x="0" y="0"/>
              <a:ext cx="1039177" cy="583284"/>
            </a:xfrm>
            <a:custGeom>
              <a:avLst/>
              <a:gdLst/>
              <a:ahLst/>
              <a:cxnLst/>
              <a:rect l="l" t="t" r="r" b="b"/>
              <a:pathLst>
                <a:path w="1039177" h="583284">
                  <a:moveTo>
                    <a:pt x="100070" y="0"/>
                  </a:moveTo>
                  <a:lnTo>
                    <a:pt x="939108" y="0"/>
                  </a:lnTo>
                  <a:cubicBezTo>
                    <a:pt x="965648" y="0"/>
                    <a:pt x="991101" y="10543"/>
                    <a:pt x="1009868" y="29310"/>
                  </a:cubicBezTo>
                  <a:cubicBezTo>
                    <a:pt x="1028634" y="48076"/>
                    <a:pt x="1039177" y="73530"/>
                    <a:pt x="1039177" y="100070"/>
                  </a:cubicBezTo>
                  <a:lnTo>
                    <a:pt x="1039177" y="483215"/>
                  </a:lnTo>
                  <a:cubicBezTo>
                    <a:pt x="1039177" y="509755"/>
                    <a:pt x="1028634" y="535208"/>
                    <a:pt x="1009868" y="553975"/>
                  </a:cubicBezTo>
                  <a:cubicBezTo>
                    <a:pt x="991101" y="572741"/>
                    <a:pt x="965648" y="583284"/>
                    <a:pt x="939108" y="583284"/>
                  </a:cubicBezTo>
                  <a:lnTo>
                    <a:pt x="100070" y="583284"/>
                  </a:lnTo>
                  <a:cubicBezTo>
                    <a:pt x="44803" y="583284"/>
                    <a:pt x="0" y="538482"/>
                    <a:pt x="0" y="483215"/>
                  </a:cubicBezTo>
                  <a:lnTo>
                    <a:pt x="0" y="100070"/>
                  </a:lnTo>
                  <a:cubicBezTo>
                    <a:pt x="0" y="73530"/>
                    <a:pt x="10543" y="48076"/>
                    <a:pt x="29310" y="29310"/>
                  </a:cubicBezTo>
                  <a:cubicBezTo>
                    <a:pt x="48076" y="10543"/>
                    <a:pt x="73530" y="0"/>
                    <a:pt x="100070" y="0"/>
                  </a:cubicBezTo>
                  <a:close/>
                </a:path>
              </a:pathLst>
            </a:custGeom>
            <a:solidFill>
              <a:srgbClr val="D9D9D9"/>
            </a:solidFill>
          </p:spPr>
        </p:sp>
        <p:sp>
          <p:nvSpPr>
            <p:cNvPr id="17" name="TextBox 17"/>
            <p:cNvSpPr txBox="1"/>
            <p:nvPr/>
          </p:nvSpPr>
          <p:spPr>
            <a:xfrm>
              <a:off x="0" y="-47625"/>
              <a:ext cx="1039177" cy="630909"/>
            </a:xfrm>
            <a:prstGeom prst="rect">
              <a:avLst/>
            </a:prstGeom>
          </p:spPr>
          <p:txBody>
            <a:bodyPr lIns="50800" tIns="50800" rIns="50800" bIns="50800" rtlCol="0" anchor="ctr"/>
            <a:lstStyle/>
            <a:p>
              <a:pPr algn="ctr">
                <a:lnSpc>
                  <a:spcPts val="4419"/>
                </a:lnSpc>
              </a:pPr>
              <a:r>
                <a:rPr lang="en-US" sz="3399" b="1">
                  <a:solidFill>
                    <a:srgbClr val="000000"/>
                  </a:solidFill>
                  <a:latin typeface="Arvo Bold"/>
                  <a:ea typeface="Arvo Bold"/>
                  <a:cs typeface="Arvo Bold"/>
                  <a:sym typeface="Arvo Bold"/>
                </a:rPr>
                <a:t>I can ask for help if I need it. </a:t>
              </a: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666D77"/>
        </a:solidFill>
        <a:effectLst/>
      </p:bgPr>
    </p:bg>
    <p:spTree>
      <p:nvGrpSpPr>
        <p:cNvPr id="1" name=""/>
        <p:cNvGrpSpPr/>
        <p:nvPr/>
      </p:nvGrpSpPr>
      <p:grpSpPr>
        <a:xfrm>
          <a:off x="0" y="0"/>
          <a:ext cx="0" cy="0"/>
          <a:chOff x="0" y="0"/>
          <a:chExt cx="0" cy="0"/>
        </a:xfrm>
      </p:grpSpPr>
      <p:grpSp>
        <p:nvGrpSpPr>
          <p:cNvPr id="2" name="Group 2"/>
          <p:cNvGrpSpPr/>
          <p:nvPr/>
        </p:nvGrpSpPr>
        <p:grpSpPr>
          <a:xfrm>
            <a:off x="706413" y="1659260"/>
            <a:ext cx="8437587" cy="5994940"/>
            <a:chOff x="0" y="0"/>
            <a:chExt cx="11250116" cy="7993253"/>
          </a:xfrm>
        </p:grpSpPr>
        <p:sp>
          <p:nvSpPr>
            <p:cNvPr id="3" name="TextBox 3"/>
            <p:cNvSpPr txBox="1"/>
            <p:nvPr/>
          </p:nvSpPr>
          <p:spPr>
            <a:xfrm>
              <a:off x="0" y="2051123"/>
              <a:ext cx="11250116" cy="5942130"/>
            </a:xfrm>
            <a:prstGeom prst="rect">
              <a:avLst/>
            </a:prstGeom>
          </p:spPr>
          <p:txBody>
            <a:bodyPr lIns="0" tIns="0" rIns="0" bIns="0" rtlCol="0" anchor="t">
              <a:spAutoFit/>
            </a:bodyPr>
            <a:lstStyle/>
            <a:p>
              <a:pPr marL="856353" lvl="1" indent="-428177" algn="l">
                <a:lnSpc>
                  <a:spcPts val="5949"/>
                </a:lnSpc>
                <a:buFont typeface="Arial"/>
                <a:buChar char="•"/>
              </a:pPr>
              <a:r>
                <a:rPr lang="en-US" sz="3966">
                  <a:solidFill>
                    <a:srgbClr val="FFFFFF"/>
                  </a:solidFill>
                  <a:latin typeface="Arvo"/>
                  <a:ea typeface="Arvo"/>
                  <a:cs typeface="Arvo"/>
                  <a:sym typeface="Arvo"/>
                </a:rPr>
                <a:t>Growing up on Mars</a:t>
              </a:r>
            </a:p>
            <a:p>
              <a:pPr marL="856353" lvl="1" indent="-428177" algn="l">
                <a:lnSpc>
                  <a:spcPts val="5949"/>
                </a:lnSpc>
                <a:buFont typeface="Arial"/>
                <a:buChar char="•"/>
              </a:pPr>
              <a:r>
                <a:rPr lang="en-US" sz="3966">
                  <a:solidFill>
                    <a:srgbClr val="FFFFFF"/>
                  </a:solidFill>
                  <a:latin typeface="Arvo"/>
                  <a:ea typeface="Arvo"/>
                  <a:cs typeface="Arvo"/>
                  <a:sym typeface="Arvo"/>
                </a:rPr>
                <a:t>Screening out</a:t>
              </a:r>
            </a:p>
            <a:p>
              <a:pPr marL="856353" lvl="1" indent="-428177" algn="l">
                <a:lnSpc>
                  <a:spcPts val="5949"/>
                </a:lnSpc>
                <a:buFont typeface="Arial"/>
                <a:buChar char="•"/>
              </a:pPr>
              <a:r>
                <a:rPr lang="en-US" sz="3966">
                  <a:solidFill>
                    <a:srgbClr val="FFFFFF"/>
                  </a:solidFill>
                  <a:latin typeface="Arvo"/>
                  <a:ea typeface="Arvo"/>
                  <a:cs typeface="Arvo"/>
                  <a:sym typeface="Arvo"/>
                </a:rPr>
                <a:t>Outdoors and messy play </a:t>
              </a:r>
            </a:p>
            <a:p>
              <a:pPr marL="856353" lvl="1" indent="-428177" algn="l">
                <a:lnSpc>
                  <a:spcPts val="5949"/>
                </a:lnSpc>
                <a:buFont typeface="Arial"/>
                <a:buChar char="•"/>
              </a:pPr>
              <a:r>
                <a:rPr lang="en-US" sz="3966">
                  <a:solidFill>
                    <a:srgbClr val="FFFFFF"/>
                  </a:solidFill>
                  <a:latin typeface="Arvo"/>
                  <a:ea typeface="Arvo"/>
                  <a:cs typeface="Arvo"/>
                  <a:sym typeface="Arvo"/>
                </a:rPr>
                <a:t>Promoting communication at home </a:t>
              </a:r>
            </a:p>
            <a:p>
              <a:pPr marL="856353" lvl="1" indent="-428177" algn="l">
                <a:lnSpc>
                  <a:spcPts val="5949"/>
                </a:lnSpc>
                <a:spcBef>
                  <a:spcPct val="0"/>
                </a:spcBef>
                <a:buFont typeface="Arial"/>
                <a:buChar char="•"/>
              </a:pPr>
              <a:r>
                <a:rPr lang="en-US" sz="3966">
                  <a:solidFill>
                    <a:srgbClr val="FFFFFF"/>
                  </a:solidFill>
                  <a:latin typeface="Arvo"/>
                  <a:ea typeface="Arvo"/>
                  <a:cs typeface="Arvo"/>
                  <a:sym typeface="Arvo"/>
                </a:rPr>
                <a:t>Puppets </a:t>
              </a:r>
            </a:p>
          </p:txBody>
        </p:sp>
        <p:sp>
          <p:nvSpPr>
            <p:cNvPr id="4" name="TextBox 4"/>
            <p:cNvSpPr txBox="1"/>
            <p:nvPr/>
          </p:nvSpPr>
          <p:spPr>
            <a:xfrm>
              <a:off x="0" y="-9525"/>
              <a:ext cx="11250116" cy="1289719"/>
            </a:xfrm>
            <a:prstGeom prst="rect">
              <a:avLst/>
            </a:prstGeom>
          </p:spPr>
          <p:txBody>
            <a:bodyPr lIns="0" tIns="0" rIns="0" bIns="0" rtlCol="0" anchor="t">
              <a:spAutoFit/>
            </a:bodyPr>
            <a:lstStyle/>
            <a:p>
              <a:pPr marL="0" lvl="0" indent="0" algn="l">
                <a:lnSpc>
                  <a:spcPts val="6301"/>
                </a:lnSpc>
                <a:spcBef>
                  <a:spcPct val="0"/>
                </a:spcBef>
              </a:pPr>
              <a:r>
                <a:rPr lang="en-US" sz="6301">
                  <a:solidFill>
                    <a:srgbClr val="FFFFFF"/>
                  </a:solidFill>
                  <a:latin typeface="ITC Benguiat"/>
                  <a:ea typeface="ITC Benguiat"/>
                  <a:cs typeface="ITC Benguiat"/>
                  <a:sym typeface="ITC Benguiat"/>
                </a:rPr>
                <a:t>SCREENING OUT </a:t>
              </a:r>
            </a:p>
          </p:txBody>
        </p:sp>
      </p:grpSp>
      <p:sp>
        <p:nvSpPr>
          <p:cNvPr id="5" name="Freeform 5"/>
          <p:cNvSpPr/>
          <p:nvPr/>
        </p:nvSpPr>
        <p:spPr>
          <a:xfrm>
            <a:off x="10374428" y="0"/>
            <a:ext cx="7913572" cy="10287000"/>
          </a:xfrm>
          <a:custGeom>
            <a:avLst/>
            <a:gdLst/>
            <a:ahLst/>
            <a:cxnLst/>
            <a:rect l="l" t="t" r="r" b="b"/>
            <a:pathLst>
              <a:path w="7913572" h="10287000">
                <a:moveTo>
                  <a:pt x="0" y="0"/>
                </a:moveTo>
                <a:lnTo>
                  <a:pt x="7913572" y="0"/>
                </a:lnTo>
                <a:lnTo>
                  <a:pt x="7913572" y="10287000"/>
                </a:lnTo>
                <a:lnTo>
                  <a:pt x="0" y="10287000"/>
                </a:lnTo>
                <a:lnTo>
                  <a:pt x="0" y="0"/>
                </a:lnTo>
                <a:close/>
              </a:path>
            </a:pathLst>
          </a:custGeom>
          <a:blipFill>
            <a:blip r:embed="rId2"/>
            <a:stretch>
              <a:fillRect l="-70266" r="-21958"/>
            </a:stretch>
          </a:blipFill>
        </p:spPr>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9404D"/>
        </a:solidFill>
        <a:effectLst/>
      </p:bgPr>
    </p:bg>
    <p:spTree>
      <p:nvGrpSpPr>
        <p:cNvPr id="1" name=""/>
        <p:cNvGrpSpPr/>
        <p:nvPr/>
      </p:nvGrpSpPr>
      <p:grpSpPr>
        <a:xfrm>
          <a:off x="0" y="0"/>
          <a:ext cx="0" cy="0"/>
          <a:chOff x="0" y="0"/>
          <a:chExt cx="0" cy="0"/>
        </a:xfrm>
      </p:grpSpPr>
      <p:sp>
        <p:nvSpPr>
          <p:cNvPr id="2" name="Freeform 2"/>
          <p:cNvSpPr/>
          <p:nvPr/>
        </p:nvSpPr>
        <p:spPr>
          <a:xfrm>
            <a:off x="0" y="2188438"/>
            <a:ext cx="14630400" cy="8229600"/>
          </a:xfrm>
          <a:custGeom>
            <a:avLst/>
            <a:gdLst/>
            <a:ahLst/>
            <a:cxnLst/>
            <a:rect l="l" t="t" r="r" b="b"/>
            <a:pathLst>
              <a:path w="14630400" h="8229600">
                <a:moveTo>
                  <a:pt x="0" y="0"/>
                </a:moveTo>
                <a:lnTo>
                  <a:pt x="14630400" y="0"/>
                </a:lnTo>
                <a:lnTo>
                  <a:pt x="14630400" y="8229600"/>
                </a:lnTo>
                <a:lnTo>
                  <a:pt x="0" y="8229600"/>
                </a:lnTo>
                <a:lnTo>
                  <a:pt x="0" y="0"/>
                </a:lnTo>
                <a:close/>
              </a:path>
            </a:pathLst>
          </a:custGeom>
          <a:blipFill>
            <a:blip r:embed="rId3"/>
            <a:stretch>
              <a:fillRect/>
            </a:stretch>
          </a:blipFill>
        </p:spPr>
      </p:sp>
      <p:sp>
        <p:nvSpPr>
          <p:cNvPr id="3" name="TextBox 3"/>
          <p:cNvSpPr txBox="1"/>
          <p:nvPr/>
        </p:nvSpPr>
        <p:spPr>
          <a:xfrm>
            <a:off x="712408" y="733810"/>
            <a:ext cx="11061334" cy="925923"/>
          </a:xfrm>
          <a:prstGeom prst="rect">
            <a:avLst/>
          </a:prstGeom>
        </p:spPr>
        <p:txBody>
          <a:bodyPr lIns="0" tIns="0" rIns="0" bIns="0" rtlCol="0" anchor="t">
            <a:spAutoFit/>
          </a:bodyPr>
          <a:lstStyle/>
          <a:p>
            <a:pPr marL="0" lvl="0" indent="0" algn="l">
              <a:lnSpc>
                <a:spcPts val="6453"/>
              </a:lnSpc>
              <a:spcBef>
                <a:spcPct val="0"/>
              </a:spcBef>
            </a:pPr>
            <a:r>
              <a:rPr lang="en-US" sz="6453">
                <a:solidFill>
                  <a:srgbClr val="FFFFFF"/>
                </a:solidFill>
                <a:latin typeface="Telegraf"/>
                <a:ea typeface="Telegraf"/>
                <a:cs typeface="Telegraf"/>
                <a:sym typeface="Telegraf"/>
              </a:rPr>
              <a:t>Growing up on Mars </a:t>
            </a:r>
          </a:p>
        </p:txBody>
      </p:sp>
      <p:sp>
        <p:nvSpPr>
          <p:cNvPr id="4" name="TextBox 4"/>
          <p:cNvSpPr txBox="1"/>
          <p:nvPr/>
        </p:nvSpPr>
        <p:spPr>
          <a:xfrm>
            <a:off x="8487237" y="1621633"/>
            <a:ext cx="4928295" cy="356234"/>
          </a:xfrm>
          <a:prstGeom prst="rect">
            <a:avLst/>
          </a:prstGeom>
        </p:spPr>
        <p:txBody>
          <a:bodyPr lIns="0" tIns="0" rIns="0" bIns="0" rtlCol="0" anchor="t">
            <a:spAutoFit/>
          </a:bodyPr>
          <a:lstStyle/>
          <a:p>
            <a:pPr algn="ctr">
              <a:lnSpc>
                <a:spcPts val="2940"/>
              </a:lnSpc>
            </a:pPr>
            <a:r>
              <a:rPr lang="en-US" sz="2100">
                <a:solidFill>
                  <a:srgbClr val="FFFFFF"/>
                </a:solidFill>
                <a:latin typeface="Canva Sans"/>
                <a:ea typeface="Canva Sans"/>
                <a:cs typeface="Canva Sans"/>
                <a:sym typeface="Canva Sans"/>
              </a:rPr>
              <a:t>The Anxious Generation: J.Haidt: 2024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9404D"/>
        </a:solidFill>
        <a:effectLst/>
      </p:bgPr>
    </p:bg>
    <p:spTree>
      <p:nvGrpSpPr>
        <p:cNvPr id="1" name=""/>
        <p:cNvGrpSpPr/>
        <p:nvPr/>
      </p:nvGrpSpPr>
      <p:grpSpPr>
        <a:xfrm>
          <a:off x="0" y="0"/>
          <a:ext cx="0" cy="0"/>
          <a:chOff x="0" y="0"/>
          <a:chExt cx="0" cy="0"/>
        </a:xfrm>
      </p:grpSpPr>
      <p:sp>
        <p:nvSpPr>
          <p:cNvPr id="2" name="Freeform 2"/>
          <p:cNvSpPr/>
          <p:nvPr/>
        </p:nvSpPr>
        <p:spPr>
          <a:xfrm>
            <a:off x="0" y="3926193"/>
            <a:ext cx="11308102" cy="6360807"/>
          </a:xfrm>
          <a:custGeom>
            <a:avLst/>
            <a:gdLst/>
            <a:ahLst/>
            <a:cxnLst/>
            <a:rect l="l" t="t" r="r" b="b"/>
            <a:pathLst>
              <a:path w="11308102" h="6360807">
                <a:moveTo>
                  <a:pt x="0" y="0"/>
                </a:moveTo>
                <a:lnTo>
                  <a:pt x="11308102" y="0"/>
                </a:lnTo>
                <a:lnTo>
                  <a:pt x="11308102" y="6360807"/>
                </a:lnTo>
                <a:lnTo>
                  <a:pt x="0" y="6360807"/>
                </a:lnTo>
                <a:lnTo>
                  <a:pt x="0" y="0"/>
                </a:lnTo>
                <a:close/>
              </a:path>
            </a:pathLst>
          </a:custGeom>
          <a:blipFill>
            <a:blip r:embed="rId3"/>
            <a:stretch>
              <a:fillRect/>
            </a:stretch>
          </a:blipFill>
        </p:spPr>
      </p:sp>
      <p:sp>
        <p:nvSpPr>
          <p:cNvPr id="3" name="TextBox 3"/>
          <p:cNvSpPr txBox="1"/>
          <p:nvPr/>
        </p:nvSpPr>
        <p:spPr>
          <a:xfrm>
            <a:off x="546731" y="462702"/>
            <a:ext cx="11061334" cy="925923"/>
          </a:xfrm>
          <a:prstGeom prst="rect">
            <a:avLst/>
          </a:prstGeom>
        </p:spPr>
        <p:txBody>
          <a:bodyPr lIns="0" tIns="0" rIns="0" bIns="0" rtlCol="0" anchor="t">
            <a:spAutoFit/>
          </a:bodyPr>
          <a:lstStyle/>
          <a:p>
            <a:pPr marL="0" lvl="0" indent="0" algn="l">
              <a:lnSpc>
                <a:spcPts val="6453"/>
              </a:lnSpc>
              <a:spcBef>
                <a:spcPct val="0"/>
              </a:spcBef>
            </a:pPr>
            <a:r>
              <a:rPr lang="en-US" sz="6453">
                <a:solidFill>
                  <a:srgbClr val="FFFFFF"/>
                </a:solidFill>
                <a:latin typeface="Telegraf"/>
                <a:ea typeface="Telegraf"/>
                <a:cs typeface="Telegraf"/>
                <a:sym typeface="Telegraf"/>
              </a:rPr>
              <a:t>Would you let her go?</a:t>
            </a:r>
          </a:p>
        </p:txBody>
      </p:sp>
      <p:sp>
        <p:nvSpPr>
          <p:cNvPr id="4" name="TextBox 4"/>
          <p:cNvSpPr txBox="1"/>
          <p:nvPr/>
        </p:nvSpPr>
        <p:spPr>
          <a:xfrm>
            <a:off x="2554159" y="1682049"/>
            <a:ext cx="12398835" cy="1417320"/>
          </a:xfrm>
          <a:prstGeom prst="rect">
            <a:avLst/>
          </a:prstGeom>
        </p:spPr>
        <p:txBody>
          <a:bodyPr lIns="0" tIns="0" rIns="0" bIns="0" rtlCol="0" anchor="t">
            <a:spAutoFit/>
          </a:bodyPr>
          <a:lstStyle/>
          <a:p>
            <a:pPr algn="ctr">
              <a:lnSpc>
                <a:spcPts val="3780"/>
              </a:lnSpc>
            </a:pPr>
            <a:r>
              <a:rPr lang="en-US" sz="2700">
                <a:solidFill>
                  <a:srgbClr val="FFFFFF"/>
                </a:solidFill>
                <a:latin typeface="Canva Sans"/>
                <a:ea typeface="Canva Sans"/>
                <a:cs typeface="Canva Sans"/>
                <a:sym typeface="Canva Sans"/>
              </a:rPr>
              <a:t>No company could ever take our children away and endanger them without our consent, or they would face massive liabilities. </a:t>
            </a:r>
          </a:p>
          <a:p>
            <a:pPr algn="ctr">
              <a:lnSpc>
                <a:spcPts val="3780"/>
              </a:lnSpc>
            </a:pPr>
            <a:r>
              <a:rPr lang="en-US" sz="2700">
                <a:solidFill>
                  <a:srgbClr val="FFFFFF"/>
                </a:solidFill>
                <a:latin typeface="Canva Sans"/>
                <a:ea typeface="Canva Sans"/>
                <a:cs typeface="Canva Sans"/>
                <a:sym typeface="Canva Sans"/>
              </a:rPr>
              <a:t>Right?</a:t>
            </a:r>
          </a:p>
        </p:txBody>
      </p:sp>
      <p:sp>
        <p:nvSpPr>
          <p:cNvPr id="5" name="TextBox 5"/>
          <p:cNvSpPr txBox="1"/>
          <p:nvPr/>
        </p:nvSpPr>
        <p:spPr>
          <a:xfrm>
            <a:off x="8999329" y="3218156"/>
            <a:ext cx="4928295" cy="356234"/>
          </a:xfrm>
          <a:prstGeom prst="rect">
            <a:avLst/>
          </a:prstGeom>
        </p:spPr>
        <p:txBody>
          <a:bodyPr lIns="0" tIns="0" rIns="0" bIns="0" rtlCol="0" anchor="t">
            <a:spAutoFit/>
          </a:bodyPr>
          <a:lstStyle/>
          <a:p>
            <a:pPr algn="ctr">
              <a:lnSpc>
                <a:spcPts val="2940"/>
              </a:lnSpc>
            </a:pPr>
            <a:r>
              <a:rPr lang="en-US" sz="2100">
                <a:solidFill>
                  <a:srgbClr val="FFFFFF"/>
                </a:solidFill>
                <a:latin typeface="Canva Sans"/>
                <a:ea typeface="Canva Sans"/>
                <a:cs typeface="Canva Sans"/>
                <a:sym typeface="Canva Sans"/>
              </a:rPr>
              <a:t>The Anxious Generation: J.Haidt: 2024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666D77"/>
        </a:solidFill>
        <a:effectLst/>
      </p:bgPr>
    </p:bg>
    <p:spTree>
      <p:nvGrpSpPr>
        <p:cNvPr id="1" name=""/>
        <p:cNvGrpSpPr/>
        <p:nvPr/>
      </p:nvGrpSpPr>
      <p:grpSpPr>
        <a:xfrm>
          <a:off x="0" y="0"/>
          <a:ext cx="0" cy="0"/>
          <a:chOff x="0" y="0"/>
          <a:chExt cx="0" cy="0"/>
        </a:xfrm>
      </p:grpSpPr>
      <p:grpSp>
        <p:nvGrpSpPr>
          <p:cNvPr id="2" name="Group 2"/>
          <p:cNvGrpSpPr/>
          <p:nvPr/>
        </p:nvGrpSpPr>
        <p:grpSpPr>
          <a:xfrm>
            <a:off x="542191" y="2311765"/>
            <a:ext cx="17203618" cy="5663470"/>
            <a:chOff x="0" y="0"/>
            <a:chExt cx="22938158" cy="7551293"/>
          </a:xfrm>
        </p:grpSpPr>
        <p:sp>
          <p:nvSpPr>
            <p:cNvPr id="3" name="TextBox 3"/>
            <p:cNvSpPr txBox="1"/>
            <p:nvPr/>
          </p:nvSpPr>
          <p:spPr>
            <a:xfrm>
              <a:off x="0" y="2070173"/>
              <a:ext cx="22938158" cy="5481120"/>
            </a:xfrm>
            <a:prstGeom prst="rect">
              <a:avLst/>
            </a:prstGeom>
          </p:spPr>
          <p:txBody>
            <a:bodyPr lIns="0" tIns="0" rIns="0" bIns="0" rtlCol="0" anchor="t">
              <a:spAutoFit/>
            </a:bodyPr>
            <a:lstStyle/>
            <a:p>
              <a:pPr algn="ctr">
                <a:lnSpc>
                  <a:spcPts val="5499"/>
                </a:lnSpc>
              </a:pPr>
              <a:r>
                <a:rPr lang="en-US" sz="3666">
                  <a:solidFill>
                    <a:srgbClr val="FFFFFF"/>
                  </a:solidFill>
                  <a:latin typeface="Arvo"/>
                  <a:ea typeface="Arvo"/>
                  <a:cs typeface="Arvo"/>
                  <a:sym typeface="Arvo"/>
                </a:rPr>
                <a:t>1  - 2 years: 2 - 6 minutes </a:t>
              </a:r>
            </a:p>
            <a:p>
              <a:pPr algn="ctr">
                <a:lnSpc>
                  <a:spcPts val="5499"/>
                </a:lnSpc>
              </a:pPr>
              <a:r>
                <a:rPr lang="en-US" sz="3666">
                  <a:solidFill>
                    <a:srgbClr val="FFFFFF"/>
                  </a:solidFill>
                  <a:latin typeface="Arvo"/>
                  <a:ea typeface="Arvo"/>
                  <a:cs typeface="Arvo"/>
                  <a:sym typeface="Arvo"/>
                </a:rPr>
                <a:t>2 - 3 years: 6 - 8 minutes </a:t>
              </a:r>
            </a:p>
            <a:p>
              <a:pPr algn="ctr">
                <a:lnSpc>
                  <a:spcPts val="5499"/>
                </a:lnSpc>
              </a:pPr>
              <a:r>
                <a:rPr lang="en-US" sz="3666">
                  <a:solidFill>
                    <a:srgbClr val="FFFFFF"/>
                  </a:solidFill>
                  <a:latin typeface="Arvo"/>
                  <a:ea typeface="Arvo"/>
                  <a:cs typeface="Arvo"/>
                  <a:sym typeface="Arvo"/>
                </a:rPr>
                <a:t>3 - 4 years: 8 - 12 minutes </a:t>
              </a:r>
            </a:p>
            <a:p>
              <a:pPr algn="ctr">
                <a:lnSpc>
                  <a:spcPts val="5499"/>
                </a:lnSpc>
              </a:pPr>
              <a:r>
                <a:rPr lang="en-US" sz="3666">
                  <a:solidFill>
                    <a:srgbClr val="FFFFFF"/>
                  </a:solidFill>
                  <a:latin typeface="Arvo"/>
                  <a:ea typeface="Arvo"/>
                  <a:cs typeface="Arvo"/>
                  <a:sym typeface="Arvo"/>
                </a:rPr>
                <a:t>4 - 5 years: 12 - 25 minutes </a:t>
              </a:r>
            </a:p>
            <a:p>
              <a:pPr algn="ctr">
                <a:lnSpc>
                  <a:spcPts val="5499"/>
                </a:lnSpc>
              </a:pPr>
              <a:r>
                <a:rPr lang="en-US" sz="3666">
                  <a:solidFill>
                    <a:srgbClr val="FFFFFF"/>
                  </a:solidFill>
                  <a:latin typeface="Arvo"/>
                  <a:ea typeface="Arvo"/>
                  <a:cs typeface="Arvo"/>
                  <a:sym typeface="Arvo"/>
                </a:rPr>
                <a:t>5 - 6 years: 18 - 30 minutes </a:t>
              </a:r>
            </a:p>
            <a:p>
              <a:pPr algn="ctr">
                <a:lnSpc>
                  <a:spcPts val="5499"/>
                </a:lnSpc>
                <a:spcBef>
                  <a:spcPct val="0"/>
                </a:spcBef>
              </a:pPr>
              <a:endParaRPr lang="en-US" sz="3666">
                <a:solidFill>
                  <a:srgbClr val="FFFFFF"/>
                </a:solidFill>
                <a:latin typeface="Arvo"/>
                <a:ea typeface="Arvo"/>
                <a:cs typeface="Arvo"/>
                <a:sym typeface="Arvo"/>
              </a:endParaRPr>
            </a:p>
          </p:txBody>
        </p:sp>
        <p:sp>
          <p:nvSpPr>
            <p:cNvPr id="4" name="TextBox 4"/>
            <p:cNvSpPr txBox="1"/>
            <p:nvPr/>
          </p:nvSpPr>
          <p:spPr>
            <a:xfrm>
              <a:off x="0" y="-9525"/>
              <a:ext cx="22938158" cy="1289719"/>
            </a:xfrm>
            <a:prstGeom prst="rect">
              <a:avLst/>
            </a:prstGeom>
          </p:spPr>
          <p:txBody>
            <a:bodyPr lIns="0" tIns="0" rIns="0" bIns="0" rtlCol="0" anchor="t">
              <a:spAutoFit/>
            </a:bodyPr>
            <a:lstStyle/>
            <a:p>
              <a:pPr marL="0" lvl="0" indent="0" algn="ctr">
                <a:lnSpc>
                  <a:spcPts val="6301"/>
                </a:lnSpc>
                <a:spcBef>
                  <a:spcPct val="0"/>
                </a:spcBef>
              </a:pPr>
              <a:r>
                <a:rPr lang="en-US" sz="6301">
                  <a:solidFill>
                    <a:srgbClr val="FFFFFF"/>
                  </a:solidFill>
                  <a:latin typeface="ITC Benguiat"/>
                  <a:ea typeface="ITC Benguiat"/>
                  <a:cs typeface="ITC Benguiat"/>
                  <a:sym typeface="ITC Benguiat"/>
                </a:rPr>
                <a:t>CHILDREN’S ATTENTION SPAN</a:t>
              </a: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666D77"/>
        </a:solidFill>
        <a:effectLst/>
      </p:bgPr>
    </p:bg>
    <p:spTree>
      <p:nvGrpSpPr>
        <p:cNvPr id="1" name=""/>
        <p:cNvGrpSpPr/>
        <p:nvPr/>
      </p:nvGrpSpPr>
      <p:grpSpPr>
        <a:xfrm>
          <a:off x="0" y="0"/>
          <a:ext cx="0" cy="0"/>
          <a:chOff x="0" y="0"/>
          <a:chExt cx="0" cy="0"/>
        </a:xfrm>
      </p:grpSpPr>
      <p:sp>
        <p:nvSpPr>
          <p:cNvPr id="2" name="Freeform 2">
            <a:hlinkClick r:id="rId3" tooltip="https://assets.publishing.service.gov.uk/media/69c53daf4a06660f085442a7/EYSTAG_report.pdf"/>
          </p:cNvPr>
          <p:cNvSpPr/>
          <p:nvPr/>
        </p:nvSpPr>
        <p:spPr>
          <a:xfrm>
            <a:off x="11285938" y="2551673"/>
            <a:ext cx="6313167" cy="3298630"/>
          </a:xfrm>
          <a:custGeom>
            <a:avLst/>
            <a:gdLst/>
            <a:ahLst/>
            <a:cxnLst/>
            <a:rect l="l" t="t" r="r" b="b"/>
            <a:pathLst>
              <a:path w="6313167" h="3298630">
                <a:moveTo>
                  <a:pt x="0" y="0"/>
                </a:moveTo>
                <a:lnTo>
                  <a:pt x="6313167" y="0"/>
                </a:lnTo>
                <a:lnTo>
                  <a:pt x="6313167" y="3298630"/>
                </a:lnTo>
                <a:lnTo>
                  <a:pt x="0" y="3298630"/>
                </a:lnTo>
                <a:lnTo>
                  <a:pt x="0" y="0"/>
                </a:lnTo>
                <a:close/>
              </a:path>
            </a:pathLst>
          </a:custGeom>
          <a:blipFill>
            <a:blip r:embed="rId4"/>
            <a:stretch>
              <a:fillRect/>
            </a:stretch>
          </a:blipFill>
        </p:spPr>
      </p:sp>
      <p:sp>
        <p:nvSpPr>
          <p:cNvPr id="3" name="TextBox 3"/>
          <p:cNvSpPr txBox="1"/>
          <p:nvPr/>
        </p:nvSpPr>
        <p:spPr>
          <a:xfrm>
            <a:off x="509638" y="-133350"/>
            <a:ext cx="12578782" cy="1454142"/>
          </a:xfrm>
          <a:prstGeom prst="rect">
            <a:avLst/>
          </a:prstGeom>
        </p:spPr>
        <p:txBody>
          <a:bodyPr lIns="0" tIns="0" rIns="0" bIns="0" rtlCol="0" anchor="t">
            <a:spAutoFit/>
          </a:bodyPr>
          <a:lstStyle/>
          <a:p>
            <a:pPr algn="l">
              <a:lnSpc>
                <a:spcPts val="5600"/>
              </a:lnSpc>
            </a:pPr>
            <a:endParaRPr/>
          </a:p>
          <a:p>
            <a:pPr algn="l">
              <a:lnSpc>
                <a:spcPts val="5600"/>
              </a:lnSpc>
            </a:pPr>
            <a:r>
              <a:rPr lang="en-US" sz="4000" b="1" u="sng">
                <a:solidFill>
                  <a:srgbClr val="FFFFFF"/>
                </a:solidFill>
                <a:latin typeface="The Seasons Bold"/>
                <a:ea typeface="The Seasons Bold"/>
                <a:cs typeface="The Seasons Bold"/>
                <a:sym typeface="The Seasons Bold"/>
              </a:rPr>
              <a:t>New Screen Time Advice for Parents: </a:t>
            </a:r>
          </a:p>
        </p:txBody>
      </p:sp>
      <p:sp>
        <p:nvSpPr>
          <p:cNvPr id="4" name="TextBox 4"/>
          <p:cNvSpPr txBox="1"/>
          <p:nvPr/>
        </p:nvSpPr>
        <p:spPr>
          <a:xfrm>
            <a:off x="1028700" y="2019330"/>
            <a:ext cx="9773881" cy="8063898"/>
          </a:xfrm>
          <a:prstGeom prst="rect">
            <a:avLst/>
          </a:prstGeom>
        </p:spPr>
        <p:txBody>
          <a:bodyPr lIns="0" tIns="0" rIns="0" bIns="0" rtlCol="0" anchor="t">
            <a:spAutoFit/>
          </a:bodyPr>
          <a:lstStyle/>
          <a:p>
            <a:pPr algn="l">
              <a:lnSpc>
                <a:spcPts val="4933"/>
              </a:lnSpc>
            </a:pPr>
            <a:r>
              <a:rPr lang="en-US" sz="3523">
                <a:solidFill>
                  <a:srgbClr val="FFFFFF"/>
                </a:solidFill>
                <a:latin typeface="The Seasons"/>
                <a:ea typeface="The Seasons"/>
                <a:cs typeface="The Seasons"/>
                <a:sym typeface="The Seasons"/>
              </a:rPr>
              <a:t>Time spent on screens: </a:t>
            </a:r>
          </a:p>
          <a:p>
            <a:pPr marL="760766" lvl="1" indent="-380383" algn="l">
              <a:lnSpc>
                <a:spcPts val="4933"/>
              </a:lnSpc>
              <a:buFont typeface="Arial"/>
              <a:buChar char="•"/>
            </a:pPr>
            <a:r>
              <a:rPr lang="en-US" sz="3523">
                <a:solidFill>
                  <a:srgbClr val="FFFFFF"/>
                </a:solidFill>
                <a:latin typeface="The Seasons"/>
                <a:ea typeface="The Seasons"/>
                <a:cs typeface="The Seasons"/>
                <a:sym typeface="The Seasons"/>
              </a:rPr>
              <a:t>Children under 2: no screen time unless for interaction and conversation.</a:t>
            </a:r>
          </a:p>
          <a:p>
            <a:pPr marL="760766" lvl="1" indent="-380383" algn="l">
              <a:lnSpc>
                <a:spcPts val="4933"/>
              </a:lnSpc>
              <a:buFont typeface="Arial"/>
              <a:buChar char="•"/>
            </a:pPr>
            <a:r>
              <a:rPr lang="en-US" sz="3523">
                <a:solidFill>
                  <a:srgbClr val="FFFFFF"/>
                </a:solidFill>
                <a:latin typeface="The Seasons"/>
                <a:ea typeface="The Seasons"/>
                <a:cs typeface="The Seasons"/>
                <a:sym typeface="The Seasons"/>
              </a:rPr>
              <a:t>Children aged 2-5 years, no more than 1 hour of screen time per day. </a:t>
            </a:r>
          </a:p>
          <a:p>
            <a:pPr algn="l">
              <a:lnSpc>
                <a:spcPts val="4933"/>
              </a:lnSpc>
            </a:pPr>
            <a:endParaRPr lang="en-US" sz="3523">
              <a:solidFill>
                <a:srgbClr val="FFFFFF"/>
              </a:solidFill>
              <a:latin typeface="The Seasons"/>
              <a:ea typeface="The Seasons"/>
              <a:cs typeface="The Seasons"/>
              <a:sym typeface="The Seasons"/>
            </a:endParaRPr>
          </a:p>
          <a:p>
            <a:pPr algn="l">
              <a:lnSpc>
                <a:spcPts val="4933"/>
              </a:lnSpc>
            </a:pPr>
            <a:r>
              <a:rPr lang="en-US" sz="3523">
                <a:solidFill>
                  <a:srgbClr val="FFFFFF"/>
                </a:solidFill>
                <a:latin typeface="The Seasons"/>
                <a:ea typeface="The Seasons"/>
                <a:cs typeface="The Seasons"/>
                <a:sym typeface="The Seasons"/>
              </a:rPr>
              <a:t>Content: </a:t>
            </a:r>
          </a:p>
          <a:p>
            <a:pPr marL="760766" lvl="1" indent="-380383" algn="l">
              <a:lnSpc>
                <a:spcPts val="4933"/>
              </a:lnSpc>
              <a:buFont typeface="Arial"/>
              <a:buChar char="•"/>
            </a:pPr>
            <a:r>
              <a:rPr lang="en-US" sz="3523">
                <a:solidFill>
                  <a:srgbClr val="FFFFFF"/>
                </a:solidFill>
                <a:latin typeface="The Seasons"/>
                <a:ea typeface="The Seasons"/>
                <a:cs typeface="The Seasons"/>
                <a:sym typeface="The Seasons"/>
              </a:rPr>
              <a:t>Slow-paced age-appropriate content can support early childhood development. </a:t>
            </a:r>
          </a:p>
          <a:p>
            <a:pPr marL="760766" lvl="1" indent="-380383" algn="l">
              <a:lnSpc>
                <a:spcPts val="4933"/>
              </a:lnSpc>
              <a:buFont typeface="Arial"/>
              <a:buChar char="•"/>
            </a:pPr>
            <a:r>
              <a:rPr lang="en-US" sz="3523">
                <a:solidFill>
                  <a:srgbClr val="FFFFFF"/>
                </a:solidFill>
                <a:latin typeface="The Seasons"/>
                <a:ea typeface="The Seasons"/>
                <a:cs typeface="The Seasons"/>
                <a:sym typeface="The Seasons"/>
              </a:rPr>
              <a:t>Co-viewing is linked to better cognitive development. </a:t>
            </a:r>
          </a:p>
          <a:p>
            <a:pPr algn="l">
              <a:lnSpc>
                <a:spcPts val="4933"/>
              </a:lnSpc>
            </a:pPr>
            <a:endParaRPr lang="en-US" sz="3523">
              <a:solidFill>
                <a:srgbClr val="FFFFFF"/>
              </a:solidFill>
              <a:latin typeface="The Seasons"/>
              <a:ea typeface="The Seasons"/>
              <a:cs typeface="The Seasons"/>
              <a:sym typeface="The Seasons"/>
            </a:endParaRPr>
          </a:p>
          <a:p>
            <a:pPr algn="l">
              <a:lnSpc>
                <a:spcPts val="4933"/>
              </a:lnSpc>
            </a:pPr>
            <a:endParaRPr lang="en-US" sz="3523">
              <a:solidFill>
                <a:srgbClr val="FFFFFF"/>
              </a:solidFill>
              <a:latin typeface="The Seasons"/>
              <a:ea typeface="The Seasons"/>
              <a:cs typeface="The Seasons"/>
              <a:sym typeface="The Seasons"/>
            </a:endParaRPr>
          </a:p>
        </p:txBody>
      </p:sp>
      <p:sp>
        <p:nvSpPr>
          <p:cNvPr id="5" name="TextBox 5"/>
          <p:cNvSpPr txBox="1"/>
          <p:nvPr/>
        </p:nvSpPr>
        <p:spPr>
          <a:xfrm>
            <a:off x="11285938" y="7596505"/>
            <a:ext cx="5882667" cy="1661795"/>
          </a:xfrm>
          <a:prstGeom prst="rect">
            <a:avLst/>
          </a:prstGeom>
        </p:spPr>
        <p:txBody>
          <a:bodyPr lIns="0" tIns="0" rIns="0" bIns="0" rtlCol="0" anchor="t">
            <a:spAutoFit/>
          </a:bodyPr>
          <a:lstStyle/>
          <a:p>
            <a:pPr algn="ctr">
              <a:lnSpc>
                <a:spcPts val="4419"/>
              </a:lnSpc>
              <a:spcBef>
                <a:spcPct val="0"/>
              </a:spcBef>
            </a:pPr>
            <a:r>
              <a:rPr lang="en-US" sz="3399" b="1" u="sng">
                <a:solidFill>
                  <a:srgbClr val="FFFFFF"/>
                </a:solidFill>
                <a:latin typeface="Arvo Bold"/>
                <a:ea typeface="Arvo Bold"/>
                <a:cs typeface="Arvo Bold"/>
                <a:sym typeface="Arvo Bold"/>
                <a:hlinkClick r:id="rId5" tooltip="https://beststartinlife.gov.uk/screen-time-under-5s/"/>
              </a:rPr>
              <a:t>Baby and toddler screen time guidance - Best Start in Life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666D77"/>
        </a:solidFill>
        <a:effectLst/>
      </p:bgPr>
    </p:bg>
    <p:spTree>
      <p:nvGrpSpPr>
        <p:cNvPr id="1" name=""/>
        <p:cNvGrpSpPr/>
        <p:nvPr/>
      </p:nvGrpSpPr>
      <p:grpSpPr>
        <a:xfrm>
          <a:off x="0" y="0"/>
          <a:ext cx="0" cy="0"/>
          <a:chOff x="0" y="0"/>
          <a:chExt cx="0" cy="0"/>
        </a:xfrm>
      </p:grpSpPr>
      <p:sp>
        <p:nvSpPr>
          <p:cNvPr id="2" name="Freeform 2"/>
          <p:cNvSpPr/>
          <p:nvPr/>
        </p:nvSpPr>
        <p:spPr>
          <a:xfrm>
            <a:off x="9144000" y="790168"/>
            <a:ext cx="8782536" cy="8229600"/>
          </a:xfrm>
          <a:custGeom>
            <a:avLst/>
            <a:gdLst/>
            <a:ahLst/>
            <a:cxnLst/>
            <a:rect l="l" t="t" r="r" b="b"/>
            <a:pathLst>
              <a:path w="8782536" h="8229600">
                <a:moveTo>
                  <a:pt x="0" y="0"/>
                </a:moveTo>
                <a:lnTo>
                  <a:pt x="8782536" y="0"/>
                </a:lnTo>
                <a:lnTo>
                  <a:pt x="8782536" y="8229600"/>
                </a:lnTo>
                <a:lnTo>
                  <a:pt x="0" y="8229600"/>
                </a:lnTo>
                <a:lnTo>
                  <a:pt x="0" y="0"/>
                </a:lnTo>
                <a:close/>
              </a:path>
            </a:pathLst>
          </a:custGeom>
          <a:blipFill>
            <a:blip r:embed="rId3"/>
            <a:stretch>
              <a:fillRect r="-40644"/>
            </a:stretch>
          </a:blipFill>
        </p:spPr>
      </p:sp>
      <p:sp>
        <p:nvSpPr>
          <p:cNvPr id="3" name="TextBox 3"/>
          <p:cNvSpPr txBox="1"/>
          <p:nvPr/>
        </p:nvSpPr>
        <p:spPr>
          <a:xfrm>
            <a:off x="321936" y="944672"/>
            <a:ext cx="8686510" cy="1745073"/>
          </a:xfrm>
          <a:prstGeom prst="rect">
            <a:avLst/>
          </a:prstGeom>
        </p:spPr>
        <p:txBody>
          <a:bodyPr lIns="0" tIns="0" rIns="0" bIns="0" rtlCol="0" anchor="t">
            <a:spAutoFit/>
          </a:bodyPr>
          <a:lstStyle/>
          <a:p>
            <a:pPr marL="0" lvl="0" indent="0" algn="l">
              <a:lnSpc>
                <a:spcPts val="6453"/>
              </a:lnSpc>
              <a:spcBef>
                <a:spcPct val="0"/>
              </a:spcBef>
            </a:pPr>
            <a:r>
              <a:rPr lang="en-US" sz="6453">
                <a:solidFill>
                  <a:srgbClr val="FFFFFF"/>
                </a:solidFill>
                <a:latin typeface="Telegraf"/>
                <a:ea typeface="Telegraf"/>
                <a:cs typeface="Telegraf"/>
                <a:sym typeface="Telegraf"/>
              </a:rPr>
              <a:t>THE PROBLEM: THE BRAIN CABLES</a:t>
            </a:r>
          </a:p>
        </p:txBody>
      </p:sp>
      <p:sp>
        <p:nvSpPr>
          <p:cNvPr id="4" name="TextBox 4"/>
          <p:cNvSpPr txBox="1"/>
          <p:nvPr/>
        </p:nvSpPr>
        <p:spPr>
          <a:xfrm>
            <a:off x="321936" y="2859999"/>
            <a:ext cx="8511415" cy="6006347"/>
          </a:xfrm>
          <a:prstGeom prst="rect">
            <a:avLst/>
          </a:prstGeom>
        </p:spPr>
        <p:txBody>
          <a:bodyPr lIns="0" tIns="0" rIns="0" bIns="0" rtlCol="0" anchor="t">
            <a:spAutoFit/>
          </a:bodyPr>
          <a:lstStyle/>
          <a:p>
            <a:pPr algn="l">
              <a:lnSpc>
                <a:spcPts val="4302"/>
              </a:lnSpc>
            </a:pPr>
            <a:r>
              <a:rPr lang="en-US" sz="3309">
                <a:solidFill>
                  <a:srgbClr val="FFFFFF"/>
                </a:solidFill>
                <a:latin typeface="Telegraf"/>
                <a:ea typeface="Telegraf"/>
                <a:cs typeface="Telegraf"/>
                <a:sym typeface="Telegraf"/>
              </a:rPr>
              <a:t>In children who exceeded screen time guidance, brain scans shows ignificantly lower ‘white matter integrity’. </a:t>
            </a:r>
          </a:p>
          <a:p>
            <a:pPr algn="l">
              <a:lnSpc>
                <a:spcPts val="4302"/>
              </a:lnSpc>
            </a:pPr>
            <a:endParaRPr lang="en-US" sz="3309">
              <a:solidFill>
                <a:srgbClr val="FFFFFF"/>
              </a:solidFill>
              <a:latin typeface="Telegraf"/>
              <a:ea typeface="Telegraf"/>
              <a:cs typeface="Telegraf"/>
              <a:sym typeface="Telegraf"/>
            </a:endParaRPr>
          </a:p>
          <a:p>
            <a:pPr algn="l">
              <a:lnSpc>
                <a:spcPts val="4302"/>
              </a:lnSpc>
            </a:pPr>
            <a:r>
              <a:rPr lang="en-US" sz="3309">
                <a:solidFill>
                  <a:srgbClr val="FFFFFF"/>
                </a:solidFill>
                <a:latin typeface="Telegraf"/>
                <a:ea typeface="Telegraf"/>
                <a:cs typeface="Telegraf"/>
                <a:sym typeface="Telegraf"/>
              </a:rPr>
              <a:t>When this network is underdeveloped, the brain’s signals literally, travel slower resulting in: </a:t>
            </a:r>
          </a:p>
          <a:p>
            <a:pPr marL="714483" lvl="1" indent="-357241" algn="l">
              <a:lnSpc>
                <a:spcPts val="4302"/>
              </a:lnSpc>
              <a:buFont typeface="Arial"/>
              <a:buChar char="•"/>
            </a:pPr>
            <a:r>
              <a:rPr lang="en-US" sz="3309">
                <a:solidFill>
                  <a:srgbClr val="FFFFFF"/>
                </a:solidFill>
                <a:latin typeface="Telegraf"/>
                <a:ea typeface="Telegraf"/>
                <a:cs typeface="Telegraf"/>
                <a:sym typeface="Telegraf"/>
              </a:rPr>
              <a:t>slower early reading skills</a:t>
            </a:r>
          </a:p>
          <a:p>
            <a:pPr marL="714483" lvl="1" indent="-357241" algn="l">
              <a:lnSpc>
                <a:spcPts val="4302"/>
              </a:lnSpc>
              <a:buFont typeface="Arial"/>
              <a:buChar char="•"/>
            </a:pPr>
            <a:r>
              <a:rPr lang="en-US" sz="3309">
                <a:solidFill>
                  <a:srgbClr val="FFFFFF"/>
                </a:solidFill>
                <a:latin typeface="Telegraf"/>
                <a:ea typeface="Telegraf"/>
                <a:cs typeface="Telegraf"/>
                <a:sym typeface="Telegraf"/>
              </a:rPr>
              <a:t>lower scores on language assessments</a:t>
            </a:r>
          </a:p>
          <a:p>
            <a:pPr marL="714483" lvl="1" indent="-357241" algn="l">
              <a:lnSpc>
                <a:spcPts val="4302"/>
              </a:lnSpc>
              <a:buFont typeface="Arial"/>
              <a:buChar char="•"/>
            </a:pPr>
            <a:r>
              <a:rPr lang="en-US" sz="3309">
                <a:solidFill>
                  <a:srgbClr val="FFFFFF"/>
                </a:solidFill>
                <a:latin typeface="Telegraf"/>
                <a:ea typeface="Telegraf"/>
                <a:cs typeface="Telegraf"/>
                <a:sym typeface="Telegraf"/>
              </a:rPr>
              <a:t>a harder time to process new information.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666D77"/>
        </a:solidFill>
        <a:effectLst/>
      </p:bgPr>
    </p:bg>
    <p:spTree>
      <p:nvGrpSpPr>
        <p:cNvPr id="1" name=""/>
        <p:cNvGrpSpPr/>
        <p:nvPr/>
      </p:nvGrpSpPr>
      <p:grpSpPr>
        <a:xfrm>
          <a:off x="0" y="0"/>
          <a:ext cx="0" cy="0"/>
          <a:chOff x="0" y="0"/>
          <a:chExt cx="0" cy="0"/>
        </a:xfrm>
      </p:grpSpPr>
      <p:sp>
        <p:nvSpPr>
          <p:cNvPr id="2" name="Freeform 2"/>
          <p:cNvSpPr/>
          <p:nvPr/>
        </p:nvSpPr>
        <p:spPr>
          <a:xfrm>
            <a:off x="9866124" y="1379058"/>
            <a:ext cx="7667982" cy="8229600"/>
          </a:xfrm>
          <a:custGeom>
            <a:avLst/>
            <a:gdLst/>
            <a:ahLst/>
            <a:cxnLst/>
            <a:rect l="l" t="t" r="r" b="b"/>
            <a:pathLst>
              <a:path w="7667982" h="8229600">
                <a:moveTo>
                  <a:pt x="0" y="0"/>
                </a:moveTo>
                <a:lnTo>
                  <a:pt x="7667982" y="0"/>
                </a:lnTo>
                <a:lnTo>
                  <a:pt x="7667982" y="8229600"/>
                </a:lnTo>
                <a:lnTo>
                  <a:pt x="0" y="8229600"/>
                </a:lnTo>
                <a:lnTo>
                  <a:pt x="0" y="0"/>
                </a:lnTo>
                <a:close/>
              </a:path>
            </a:pathLst>
          </a:custGeom>
          <a:blipFill>
            <a:blip r:embed="rId3"/>
            <a:stretch>
              <a:fillRect l="-7071" r="-54015"/>
            </a:stretch>
          </a:blipFill>
        </p:spPr>
      </p:sp>
      <p:sp>
        <p:nvSpPr>
          <p:cNvPr id="3" name="TextBox 3"/>
          <p:cNvSpPr txBox="1"/>
          <p:nvPr/>
        </p:nvSpPr>
        <p:spPr>
          <a:xfrm>
            <a:off x="246629" y="453135"/>
            <a:ext cx="12030171" cy="925923"/>
          </a:xfrm>
          <a:prstGeom prst="rect">
            <a:avLst/>
          </a:prstGeom>
        </p:spPr>
        <p:txBody>
          <a:bodyPr lIns="0" tIns="0" rIns="0" bIns="0" rtlCol="0" anchor="t">
            <a:spAutoFit/>
          </a:bodyPr>
          <a:lstStyle/>
          <a:p>
            <a:pPr marL="0" lvl="0" indent="0" algn="l">
              <a:lnSpc>
                <a:spcPts val="6453"/>
              </a:lnSpc>
              <a:spcBef>
                <a:spcPct val="0"/>
              </a:spcBef>
            </a:pPr>
            <a:r>
              <a:rPr lang="en-US" sz="6453">
                <a:solidFill>
                  <a:srgbClr val="FFFFFF"/>
                </a:solidFill>
                <a:latin typeface="Telegraf"/>
                <a:ea typeface="Telegraf"/>
                <a:cs typeface="Telegraf"/>
                <a:sym typeface="Telegraf"/>
              </a:rPr>
              <a:t>FAST-PACED = BRAIN DRAIN</a:t>
            </a:r>
          </a:p>
        </p:txBody>
      </p:sp>
      <p:sp>
        <p:nvSpPr>
          <p:cNvPr id="4" name="TextBox 4"/>
          <p:cNvSpPr txBox="1"/>
          <p:nvPr/>
        </p:nvSpPr>
        <p:spPr>
          <a:xfrm>
            <a:off x="1028700" y="1820753"/>
            <a:ext cx="6929954" cy="6006347"/>
          </a:xfrm>
          <a:prstGeom prst="rect">
            <a:avLst/>
          </a:prstGeom>
        </p:spPr>
        <p:txBody>
          <a:bodyPr lIns="0" tIns="0" rIns="0" bIns="0" rtlCol="0" anchor="t">
            <a:spAutoFit/>
          </a:bodyPr>
          <a:lstStyle/>
          <a:p>
            <a:pPr algn="l">
              <a:lnSpc>
                <a:spcPts val="4302"/>
              </a:lnSpc>
            </a:pPr>
            <a:r>
              <a:rPr lang="en-US" sz="3309">
                <a:solidFill>
                  <a:srgbClr val="FFFFFF"/>
                </a:solidFill>
                <a:latin typeface="Telegraf"/>
                <a:ea typeface="Telegraf"/>
                <a:cs typeface="Telegraf"/>
                <a:sym typeface="Telegraf"/>
              </a:rPr>
              <a:t>New data found that short-form, fast-paced videos were associated with lower cognitive flexibility immediately after viewing. </a:t>
            </a:r>
          </a:p>
          <a:p>
            <a:pPr algn="l">
              <a:lnSpc>
                <a:spcPts val="4302"/>
              </a:lnSpc>
            </a:pPr>
            <a:endParaRPr lang="en-US" sz="3309">
              <a:solidFill>
                <a:srgbClr val="FFFFFF"/>
              </a:solidFill>
              <a:latin typeface="Telegraf"/>
              <a:ea typeface="Telegraf"/>
              <a:cs typeface="Telegraf"/>
              <a:sym typeface="Telegraf"/>
            </a:endParaRPr>
          </a:p>
          <a:p>
            <a:pPr algn="ctr">
              <a:lnSpc>
                <a:spcPts val="4302"/>
              </a:lnSpc>
            </a:pPr>
            <a:r>
              <a:rPr lang="en-US" sz="3309">
                <a:solidFill>
                  <a:srgbClr val="FFFFFF"/>
                </a:solidFill>
                <a:latin typeface="Telegraf"/>
                <a:ea typeface="Telegraf"/>
                <a:cs typeface="Telegraf"/>
                <a:sym typeface="Telegraf"/>
              </a:rPr>
              <a:t>The theory? </a:t>
            </a:r>
          </a:p>
          <a:p>
            <a:pPr algn="ctr">
              <a:lnSpc>
                <a:spcPts val="4302"/>
              </a:lnSpc>
            </a:pPr>
            <a:endParaRPr lang="en-US" sz="3309">
              <a:solidFill>
                <a:srgbClr val="FFFFFF"/>
              </a:solidFill>
              <a:latin typeface="Telegraf"/>
              <a:ea typeface="Telegraf"/>
              <a:cs typeface="Telegraf"/>
              <a:sym typeface="Telegraf"/>
            </a:endParaRPr>
          </a:p>
          <a:p>
            <a:pPr algn="l">
              <a:lnSpc>
                <a:spcPts val="4302"/>
              </a:lnSpc>
            </a:pPr>
            <a:r>
              <a:rPr lang="en-US" sz="3309">
                <a:solidFill>
                  <a:srgbClr val="FFFFFF"/>
                </a:solidFill>
                <a:latin typeface="Telegraf"/>
                <a:ea typeface="Telegraf"/>
                <a:cs typeface="Telegraf"/>
                <a:sym typeface="Telegraf"/>
              </a:rPr>
              <a:t>The brain gets used to the 15 second change, making real-life feel ‘boring’.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666D77"/>
        </a:solidFill>
        <a:effectLst/>
      </p:bgPr>
    </p:bg>
    <p:spTree>
      <p:nvGrpSpPr>
        <p:cNvPr id="1" name=""/>
        <p:cNvGrpSpPr/>
        <p:nvPr/>
      </p:nvGrpSpPr>
      <p:grpSpPr>
        <a:xfrm>
          <a:off x="0" y="0"/>
          <a:ext cx="0" cy="0"/>
          <a:chOff x="0" y="0"/>
          <a:chExt cx="0" cy="0"/>
        </a:xfrm>
      </p:grpSpPr>
      <p:sp>
        <p:nvSpPr>
          <p:cNvPr id="2" name="TextBox 2"/>
          <p:cNvSpPr txBox="1"/>
          <p:nvPr/>
        </p:nvSpPr>
        <p:spPr>
          <a:xfrm>
            <a:off x="646410" y="414367"/>
            <a:ext cx="9118396" cy="897348"/>
          </a:xfrm>
          <a:prstGeom prst="rect">
            <a:avLst/>
          </a:prstGeom>
        </p:spPr>
        <p:txBody>
          <a:bodyPr lIns="0" tIns="0" rIns="0" bIns="0" rtlCol="0" anchor="t">
            <a:spAutoFit/>
          </a:bodyPr>
          <a:lstStyle/>
          <a:p>
            <a:pPr marL="0" lvl="0" indent="0" algn="l">
              <a:lnSpc>
                <a:spcPts val="6453"/>
              </a:lnSpc>
              <a:spcBef>
                <a:spcPct val="0"/>
              </a:spcBef>
            </a:pPr>
            <a:r>
              <a:rPr lang="en-US" sz="6453">
                <a:solidFill>
                  <a:srgbClr val="FFFFFF"/>
                </a:solidFill>
                <a:latin typeface="ITC Motter Corpus Condensed"/>
                <a:ea typeface="ITC Motter Corpus Condensed"/>
                <a:cs typeface="ITC Motter Corpus Condensed"/>
                <a:sym typeface="ITC Motter Corpus Condensed"/>
              </a:rPr>
              <a:t>SUPPORTING LANGUAGE </a:t>
            </a:r>
          </a:p>
        </p:txBody>
      </p:sp>
      <p:sp>
        <p:nvSpPr>
          <p:cNvPr id="3" name="TextBox 3"/>
          <p:cNvSpPr txBox="1"/>
          <p:nvPr/>
        </p:nvSpPr>
        <p:spPr>
          <a:xfrm>
            <a:off x="1028700" y="1825211"/>
            <a:ext cx="16843672" cy="6648631"/>
          </a:xfrm>
          <a:prstGeom prst="rect">
            <a:avLst/>
          </a:prstGeom>
        </p:spPr>
        <p:txBody>
          <a:bodyPr lIns="0" tIns="0" rIns="0" bIns="0" rtlCol="0" anchor="t">
            <a:spAutoFit/>
          </a:bodyPr>
          <a:lstStyle/>
          <a:p>
            <a:pPr algn="ctr">
              <a:lnSpc>
                <a:spcPts val="4835"/>
              </a:lnSpc>
            </a:pPr>
            <a:r>
              <a:rPr lang="en-US" sz="3719" b="1">
                <a:solidFill>
                  <a:srgbClr val="FFFFFF"/>
                </a:solidFill>
                <a:latin typeface="Arvo Bold"/>
                <a:ea typeface="Arvo Bold"/>
                <a:cs typeface="Arvo Bold"/>
                <a:sym typeface="Arvo Bold"/>
              </a:rPr>
              <a:t>Reduced screen time supports back and forth conversations to take place.  Shared reading promotes vocabulary development.   </a:t>
            </a:r>
          </a:p>
          <a:p>
            <a:pPr algn="ctr">
              <a:lnSpc>
                <a:spcPts val="4835"/>
              </a:lnSpc>
            </a:pPr>
            <a:endParaRPr lang="en-US" sz="3719" b="1">
              <a:solidFill>
                <a:srgbClr val="FFFFFF"/>
              </a:solidFill>
              <a:latin typeface="Arvo Bold"/>
              <a:ea typeface="Arvo Bold"/>
              <a:cs typeface="Arvo Bold"/>
              <a:sym typeface="Arvo Bold"/>
            </a:endParaRPr>
          </a:p>
          <a:p>
            <a:pPr algn="ctr">
              <a:lnSpc>
                <a:spcPts val="4835"/>
              </a:lnSpc>
              <a:spcBef>
                <a:spcPct val="0"/>
              </a:spcBef>
            </a:pPr>
            <a:r>
              <a:rPr lang="en-US" sz="3719" b="1">
                <a:solidFill>
                  <a:srgbClr val="FFFFFF"/>
                </a:solidFill>
                <a:latin typeface="Arvo Bold"/>
                <a:ea typeface="Arvo Bold"/>
                <a:cs typeface="Arvo Bold"/>
                <a:sym typeface="Arvo Bold"/>
              </a:rPr>
              <a:t>Messy play helps to improve children’s vocabulary, playing with different messy activities to help them discover new words such as fluffy, slimy, sticky, smooth etc. It encourages children to communicate effectively with others. </a:t>
            </a:r>
          </a:p>
          <a:p>
            <a:pPr algn="ctr">
              <a:lnSpc>
                <a:spcPts val="4835"/>
              </a:lnSpc>
              <a:spcBef>
                <a:spcPct val="0"/>
              </a:spcBef>
            </a:pPr>
            <a:endParaRPr lang="en-US" sz="3719" b="1">
              <a:solidFill>
                <a:srgbClr val="FFFFFF"/>
              </a:solidFill>
              <a:latin typeface="Arvo Bold"/>
              <a:ea typeface="Arvo Bold"/>
              <a:cs typeface="Arvo Bold"/>
              <a:sym typeface="Arvo Bold"/>
            </a:endParaRPr>
          </a:p>
          <a:p>
            <a:pPr algn="ctr">
              <a:lnSpc>
                <a:spcPts val="4835"/>
              </a:lnSpc>
              <a:spcBef>
                <a:spcPct val="0"/>
              </a:spcBef>
            </a:pPr>
            <a:r>
              <a:rPr lang="en-US" sz="3719" b="1">
                <a:solidFill>
                  <a:srgbClr val="FFFFFF"/>
                </a:solidFill>
                <a:latin typeface="Arvo Bold"/>
                <a:ea typeface="Arvo Bold"/>
                <a:cs typeface="Arvo Bold"/>
                <a:sym typeface="Arvo Bold"/>
              </a:rPr>
              <a:t>Outdoors encourages improves children’s mental health and well-being. It supports their communication and language, physical development motivation and self-esteem.</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666D77"/>
        </a:solidFill>
        <a:effectLst/>
      </p:bgPr>
    </p:bg>
    <p:spTree>
      <p:nvGrpSpPr>
        <p:cNvPr id="1" name=""/>
        <p:cNvGrpSpPr/>
        <p:nvPr/>
      </p:nvGrpSpPr>
      <p:grpSpPr>
        <a:xfrm>
          <a:off x="0" y="0"/>
          <a:ext cx="0" cy="0"/>
          <a:chOff x="0" y="0"/>
          <a:chExt cx="0" cy="0"/>
        </a:xfrm>
      </p:grpSpPr>
      <p:sp>
        <p:nvSpPr>
          <p:cNvPr id="2" name="Freeform 2"/>
          <p:cNvSpPr/>
          <p:nvPr/>
        </p:nvSpPr>
        <p:spPr>
          <a:xfrm>
            <a:off x="0" y="518030"/>
            <a:ext cx="8740270" cy="8740270"/>
          </a:xfrm>
          <a:custGeom>
            <a:avLst/>
            <a:gdLst/>
            <a:ahLst/>
            <a:cxnLst/>
            <a:rect l="l" t="t" r="r" b="b"/>
            <a:pathLst>
              <a:path w="8740270" h="8740270">
                <a:moveTo>
                  <a:pt x="0" y="0"/>
                </a:moveTo>
                <a:lnTo>
                  <a:pt x="8740270" y="0"/>
                </a:lnTo>
                <a:lnTo>
                  <a:pt x="8740270" y="8740270"/>
                </a:lnTo>
                <a:lnTo>
                  <a:pt x="0" y="8740270"/>
                </a:lnTo>
                <a:lnTo>
                  <a:pt x="0" y="0"/>
                </a:lnTo>
                <a:close/>
              </a:path>
            </a:pathLst>
          </a:custGeom>
          <a:blipFill>
            <a:blip r:embed="rId2"/>
            <a:stretch>
              <a:fillRect/>
            </a:stretch>
          </a:blipFill>
        </p:spPr>
      </p:sp>
      <p:grpSp>
        <p:nvGrpSpPr>
          <p:cNvPr id="3" name="Group 3"/>
          <p:cNvGrpSpPr/>
          <p:nvPr/>
        </p:nvGrpSpPr>
        <p:grpSpPr>
          <a:xfrm>
            <a:off x="255319" y="820178"/>
            <a:ext cx="8229633" cy="8229600"/>
            <a:chOff x="0" y="0"/>
            <a:chExt cx="6350000" cy="6349975"/>
          </a:xfrm>
        </p:grpSpPr>
        <p:sp>
          <p:nvSpPr>
            <p:cNvPr id="4" name="Freeform 4"/>
            <p:cNvSpPr/>
            <p:nvPr/>
          </p:nvSpPr>
          <p:spPr>
            <a:xfrm>
              <a:off x="0" y="0"/>
              <a:ext cx="6350000" cy="6349975"/>
            </a:xfrm>
            <a:custGeom>
              <a:avLst/>
              <a:gdLst/>
              <a:ahLst/>
              <a:cxnLst/>
              <a:rect l="l" t="t" r="r" b="b"/>
              <a:pathLst>
                <a:path w="6350000" h="6349975">
                  <a:moveTo>
                    <a:pt x="6350000" y="3175025"/>
                  </a:moveTo>
                  <a:cubicBezTo>
                    <a:pt x="6350000" y="4928451"/>
                    <a:pt x="4928476" y="6349975"/>
                    <a:pt x="3175000" y="6349975"/>
                  </a:cubicBezTo>
                  <a:cubicBezTo>
                    <a:pt x="1421498" y="6349975"/>
                    <a:pt x="0" y="4928451"/>
                    <a:pt x="0" y="3175025"/>
                  </a:cubicBezTo>
                  <a:cubicBezTo>
                    <a:pt x="0" y="1421511"/>
                    <a:pt x="1421498" y="0"/>
                    <a:pt x="3175000" y="0"/>
                  </a:cubicBezTo>
                  <a:cubicBezTo>
                    <a:pt x="4928502" y="0"/>
                    <a:pt x="6350000" y="1421511"/>
                    <a:pt x="6350000" y="3175025"/>
                  </a:cubicBezTo>
                  <a:close/>
                </a:path>
              </a:pathLst>
            </a:custGeom>
            <a:blipFill>
              <a:blip r:embed="rId3"/>
              <a:stretch>
                <a:fillRect t="-8995" b="-8995"/>
              </a:stretch>
            </a:blipFill>
          </p:spPr>
        </p:sp>
      </p:grpSp>
      <p:grpSp>
        <p:nvGrpSpPr>
          <p:cNvPr id="5" name="Group 5"/>
          <p:cNvGrpSpPr/>
          <p:nvPr/>
        </p:nvGrpSpPr>
        <p:grpSpPr>
          <a:xfrm>
            <a:off x="9283012" y="3710028"/>
            <a:ext cx="4046933" cy="2182506"/>
            <a:chOff x="0" y="0"/>
            <a:chExt cx="1065859" cy="574816"/>
          </a:xfrm>
        </p:grpSpPr>
        <p:sp>
          <p:nvSpPr>
            <p:cNvPr id="6" name="Freeform 6"/>
            <p:cNvSpPr/>
            <p:nvPr/>
          </p:nvSpPr>
          <p:spPr>
            <a:xfrm>
              <a:off x="0" y="0"/>
              <a:ext cx="1065859" cy="574816"/>
            </a:xfrm>
            <a:custGeom>
              <a:avLst/>
              <a:gdLst/>
              <a:ahLst/>
              <a:cxnLst/>
              <a:rect l="l" t="t" r="r" b="b"/>
              <a:pathLst>
                <a:path w="1065859" h="574816">
                  <a:moveTo>
                    <a:pt x="97565" y="0"/>
                  </a:moveTo>
                  <a:lnTo>
                    <a:pt x="968294" y="0"/>
                  </a:lnTo>
                  <a:cubicBezTo>
                    <a:pt x="1022178" y="0"/>
                    <a:pt x="1065859" y="43681"/>
                    <a:pt x="1065859" y="97565"/>
                  </a:cubicBezTo>
                  <a:lnTo>
                    <a:pt x="1065859" y="477252"/>
                  </a:lnTo>
                  <a:cubicBezTo>
                    <a:pt x="1065859" y="503128"/>
                    <a:pt x="1055580" y="527944"/>
                    <a:pt x="1037283" y="546240"/>
                  </a:cubicBezTo>
                  <a:cubicBezTo>
                    <a:pt x="1018986" y="564537"/>
                    <a:pt x="994170" y="574816"/>
                    <a:pt x="968294" y="574816"/>
                  </a:cubicBezTo>
                  <a:lnTo>
                    <a:pt x="97565" y="574816"/>
                  </a:lnTo>
                  <a:cubicBezTo>
                    <a:pt x="43681" y="574816"/>
                    <a:pt x="0" y="531135"/>
                    <a:pt x="0" y="477252"/>
                  </a:cubicBezTo>
                  <a:lnTo>
                    <a:pt x="0" y="97565"/>
                  </a:lnTo>
                  <a:cubicBezTo>
                    <a:pt x="0" y="43681"/>
                    <a:pt x="43681" y="0"/>
                    <a:pt x="97565" y="0"/>
                  </a:cubicBezTo>
                  <a:close/>
                </a:path>
              </a:pathLst>
            </a:custGeom>
            <a:solidFill>
              <a:srgbClr val="D9D9D9"/>
            </a:solidFill>
          </p:spPr>
        </p:sp>
        <p:sp>
          <p:nvSpPr>
            <p:cNvPr id="7" name="TextBox 7"/>
            <p:cNvSpPr txBox="1"/>
            <p:nvPr/>
          </p:nvSpPr>
          <p:spPr>
            <a:xfrm>
              <a:off x="0" y="-47625"/>
              <a:ext cx="1065859" cy="622441"/>
            </a:xfrm>
            <a:prstGeom prst="rect">
              <a:avLst/>
            </a:prstGeom>
          </p:spPr>
          <p:txBody>
            <a:bodyPr lIns="50800" tIns="50800" rIns="50800" bIns="50800" rtlCol="0" anchor="ctr"/>
            <a:lstStyle/>
            <a:p>
              <a:pPr algn="ctr">
                <a:lnSpc>
                  <a:spcPts val="4419"/>
                </a:lnSpc>
              </a:pPr>
              <a:r>
                <a:rPr lang="en-US" sz="3399" b="1">
                  <a:solidFill>
                    <a:srgbClr val="000000"/>
                  </a:solidFill>
                  <a:latin typeface="Arvo Bold"/>
                  <a:ea typeface="Arvo Bold"/>
                  <a:cs typeface="Arvo Bold"/>
                  <a:sym typeface="Arvo Bold"/>
                </a:rPr>
                <a:t>I am friendly to others. </a:t>
              </a:r>
            </a:p>
          </p:txBody>
        </p:sp>
      </p:grpSp>
      <p:grpSp>
        <p:nvGrpSpPr>
          <p:cNvPr id="8" name="Group 8"/>
          <p:cNvGrpSpPr/>
          <p:nvPr/>
        </p:nvGrpSpPr>
        <p:grpSpPr>
          <a:xfrm>
            <a:off x="13872869" y="3710028"/>
            <a:ext cx="4036470" cy="2182506"/>
            <a:chOff x="0" y="0"/>
            <a:chExt cx="1063103" cy="574816"/>
          </a:xfrm>
        </p:grpSpPr>
        <p:sp>
          <p:nvSpPr>
            <p:cNvPr id="9" name="Freeform 9"/>
            <p:cNvSpPr/>
            <p:nvPr/>
          </p:nvSpPr>
          <p:spPr>
            <a:xfrm>
              <a:off x="0" y="0"/>
              <a:ext cx="1063103" cy="574816"/>
            </a:xfrm>
            <a:custGeom>
              <a:avLst/>
              <a:gdLst/>
              <a:ahLst/>
              <a:cxnLst/>
              <a:rect l="l" t="t" r="r" b="b"/>
              <a:pathLst>
                <a:path w="1063103" h="574816">
                  <a:moveTo>
                    <a:pt x="97818" y="0"/>
                  </a:moveTo>
                  <a:lnTo>
                    <a:pt x="965285" y="0"/>
                  </a:lnTo>
                  <a:cubicBezTo>
                    <a:pt x="1019309" y="0"/>
                    <a:pt x="1063103" y="43794"/>
                    <a:pt x="1063103" y="97818"/>
                  </a:cubicBezTo>
                  <a:lnTo>
                    <a:pt x="1063103" y="476999"/>
                  </a:lnTo>
                  <a:cubicBezTo>
                    <a:pt x="1063103" y="502942"/>
                    <a:pt x="1052797" y="527822"/>
                    <a:pt x="1034453" y="546166"/>
                  </a:cubicBezTo>
                  <a:cubicBezTo>
                    <a:pt x="1016109" y="564511"/>
                    <a:pt x="991228" y="574816"/>
                    <a:pt x="965285" y="574816"/>
                  </a:cubicBezTo>
                  <a:lnTo>
                    <a:pt x="97818" y="574816"/>
                  </a:lnTo>
                  <a:cubicBezTo>
                    <a:pt x="43794" y="574816"/>
                    <a:pt x="0" y="531022"/>
                    <a:pt x="0" y="476999"/>
                  </a:cubicBezTo>
                  <a:lnTo>
                    <a:pt x="0" y="97818"/>
                  </a:lnTo>
                  <a:cubicBezTo>
                    <a:pt x="0" y="43794"/>
                    <a:pt x="43794" y="0"/>
                    <a:pt x="97818" y="0"/>
                  </a:cubicBezTo>
                  <a:close/>
                </a:path>
              </a:pathLst>
            </a:custGeom>
            <a:solidFill>
              <a:srgbClr val="D9D9D9"/>
            </a:solidFill>
          </p:spPr>
        </p:sp>
        <p:sp>
          <p:nvSpPr>
            <p:cNvPr id="10" name="TextBox 10"/>
            <p:cNvSpPr txBox="1"/>
            <p:nvPr/>
          </p:nvSpPr>
          <p:spPr>
            <a:xfrm>
              <a:off x="0" y="-47625"/>
              <a:ext cx="1063103" cy="622441"/>
            </a:xfrm>
            <a:prstGeom prst="rect">
              <a:avLst/>
            </a:prstGeom>
          </p:spPr>
          <p:txBody>
            <a:bodyPr lIns="50800" tIns="50800" rIns="50800" bIns="50800" rtlCol="0" anchor="ctr"/>
            <a:lstStyle/>
            <a:p>
              <a:pPr algn="ctr">
                <a:lnSpc>
                  <a:spcPts val="4419"/>
                </a:lnSpc>
              </a:pPr>
              <a:r>
                <a:rPr lang="en-US" sz="3399" b="1">
                  <a:solidFill>
                    <a:srgbClr val="000000"/>
                  </a:solidFill>
                  <a:latin typeface="Arvo Bold"/>
                  <a:ea typeface="Arvo Bold"/>
                  <a:cs typeface="Arvo Bold"/>
                  <a:sym typeface="Arvo Bold"/>
                </a:rPr>
                <a:t>I can listen carefully. </a:t>
              </a:r>
            </a:p>
          </p:txBody>
        </p:sp>
      </p:grpSp>
      <p:grpSp>
        <p:nvGrpSpPr>
          <p:cNvPr id="11" name="Group 11"/>
          <p:cNvGrpSpPr/>
          <p:nvPr/>
        </p:nvGrpSpPr>
        <p:grpSpPr>
          <a:xfrm>
            <a:off x="9370172" y="6616434"/>
            <a:ext cx="3872612" cy="2073041"/>
            <a:chOff x="0" y="0"/>
            <a:chExt cx="1019947" cy="545986"/>
          </a:xfrm>
        </p:grpSpPr>
        <p:sp>
          <p:nvSpPr>
            <p:cNvPr id="12" name="Freeform 12"/>
            <p:cNvSpPr/>
            <p:nvPr/>
          </p:nvSpPr>
          <p:spPr>
            <a:xfrm>
              <a:off x="0" y="0"/>
              <a:ext cx="1019947" cy="545986"/>
            </a:xfrm>
            <a:custGeom>
              <a:avLst/>
              <a:gdLst/>
              <a:ahLst/>
              <a:cxnLst/>
              <a:rect l="l" t="t" r="r" b="b"/>
              <a:pathLst>
                <a:path w="1019947" h="545986">
                  <a:moveTo>
                    <a:pt x="101956" y="0"/>
                  </a:moveTo>
                  <a:lnTo>
                    <a:pt x="917991" y="0"/>
                  </a:lnTo>
                  <a:cubicBezTo>
                    <a:pt x="945031" y="0"/>
                    <a:pt x="970964" y="10742"/>
                    <a:pt x="990085" y="29862"/>
                  </a:cubicBezTo>
                  <a:cubicBezTo>
                    <a:pt x="1009205" y="48983"/>
                    <a:pt x="1019947" y="74916"/>
                    <a:pt x="1019947" y="101956"/>
                  </a:cubicBezTo>
                  <a:lnTo>
                    <a:pt x="1019947" y="444030"/>
                  </a:lnTo>
                  <a:cubicBezTo>
                    <a:pt x="1019947" y="500339"/>
                    <a:pt x="974300" y="545986"/>
                    <a:pt x="917991" y="545986"/>
                  </a:cubicBezTo>
                  <a:lnTo>
                    <a:pt x="101956" y="545986"/>
                  </a:lnTo>
                  <a:cubicBezTo>
                    <a:pt x="45647" y="545986"/>
                    <a:pt x="0" y="500339"/>
                    <a:pt x="0" y="444030"/>
                  </a:cubicBezTo>
                  <a:lnTo>
                    <a:pt x="0" y="101956"/>
                  </a:lnTo>
                  <a:cubicBezTo>
                    <a:pt x="0" y="45647"/>
                    <a:pt x="45647" y="0"/>
                    <a:pt x="101956" y="0"/>
                  </a:cubicBezTo>
                  <a:close/>
                </a:path>
              </a:pathLst>
            </a:custGeom>
            <a:solidFill>
              <a:srgbClr val="D9D9D9"/>
            </a:solidFill>
          </p:spPr>
        </p:sp>
        <p:sp>
          <p:nvSpPr>
            <p:cNvPr id="13" name="TextBox 13"/>
            <p:cNvSpPr txBox="1"/>
            <p:nvPr/>
          </p:nvSpPr>
          <p:spPr>
            <a:xfrm>
              <a:off x="0" y="-47625"/>
              <a:ext cx="1019947" cy="593611"/>
            </a:xfrm>
            <a:prstGeom prst="rect">
              <a:avLst/>
            </a:prstGeom>
          </p:spPr>
          <p:txBody>
            <a:bodyPr lIns="50800" tIns="50800" rIns="50800" bIns="50800" rtlCol="0" anchor="ctr"/>
            <a:lstStyle/>
            <a:p>
              <a:pPr algn="ctr">
                <a:lnSpc>
                  <a:spcPts val="4419"/>
                </a:lnSpc>
              </a:pPr>
              <a:r>
                <a:rPr lang="en-US" sz="3399" b="1">
                  <a:solidFill>
                    <a:srgbClr val="000000"/>
                  </a:solidFill>
                  <a:latin typeface="Arvo Bold"/>
                  <a:ea typeface="Arvo Bold"/>
                  <a:cs typeface="Arvo Bold"/>
                  <a:sym typeface="Arvo Bold"/>
                </a:rPr>
                <a:t>I can share my ideas with others.  </a:t>
              </a:r>
            </a:p>
          </p:txBody>
        </p:sp>
      </p:grpSp>
      <p:grpSp>
        <p:nvGrpSpPr>
          <p:cNvPr id="14" name="Group 14"/>
          <p:cNvGrpSpPr/>
          <p:nvPr/>
        </p:nvGrpSpPr>
        <p:grpSpPr>
          <a:xfrm>
            <a:off x="13963713" y="6474817"/>
            <a:ext cx="3945626" cy="2214658"/>
            <a:chOff x="0" y="0"/>
            <a:chExt cx="1039177" cy="583284"/>
          </a:xfrm>
        </p:grpSpPr>
        <p:sp>
          <p:nvSpPr>
            <p:cNvPr id="15" name="Freeform 15"/>
            <p:cNvSpPr/>
            <p:nvPr/>
          </p:nvSpPr>
          <p:spPr>
            <a:xfrm>
              <a:off x="0" y="0"/>
              <a:ext cx="1039177" cy="583284"/>
            </a:xfrm>
            <a:custGeom>
              <a:avLst/>
              <a:gdLst/>
              <a:ahLst/>
              <a:cxnLst/>
              <a:rect l="l" t="t" r="r" b="b"/>
              <a:pathLst>
                <a:path w="1039177" h="583284">
                  <a:moveTo>
                    <a:pt x="100070" y="0"/>
                  </a:moveTo>
                  <a:lnTo>
                    <a:pt x="939108" y="0"/>
                  </a:lnTo>
                  <a:cubicBezTo>
                    <a:pt x="965648" y="0"/>
                    <a:pt x="991101" y="10543"/>
                    <a:pt x="1009868" y="29310"/>
                  </a:cubicBezTo>
                  <a:cubicBezTo>
                    <a:pt x="1028634" y="48076"/>
                    <a:pt x="1039177" y="73530"/>
                    <a:pt x="1039177" y="100070"/>
                  </a:cubicBezTo>
                  <a:lnTo>
                    <a:pt x="1039177" y="483215"/>
                  </a:lnTo>
                  <a:cubicBezTo>
                    <a:pt x="1039177" y="509755"/>
                    <a:pt x="1028634" y="535208"/>
                    <a:pt x="1009868" y="553975"/>
                  </a:cubicBezTo>
                  <a:cubicBezTo>
                    <a:pt x="991101" y="572741"/>
                    <a:pt x="965648" y="583284"/>
                    <a:pt x="939108" y="583284"/>
                  </a:cubicBezTo>
                  <a:lnTo>
                    <a:pt x="100070" y="583284"/>
                  </a:lnTo>
                  <a:cubicBezTo>
                    <a:pt x="44803" y="583284"/>
                    <a:pt x="0" y="538482"/>
                    <a:pt x="0" y="483215"/>
                  </a:cubicBezTo>
                  <a:lnTo>
                    <a:pt x="0" y="100070"/>
                  </a:lnTo>
                  <a:cubicBezTo>
                    <a:pt x="0" y="73530"/>
                    <a:pt x="10543" y="48076"/>
                    <a:pt x="29310" y="29310"/>
                  </a:cubicBezTo>
                  <a:cubicBezTo>
                    <a:pt x="48076" y="10543"/>
                    <a:pt x="73530" y="0"/>
                    <a:pt x="100070" y="0"/>
                  </a:cubicBezTo>
                  <a:close/>
                </a:path>
              </a:pathLst>
            </a:custGeom>
            <a:solidFill>
              <a:srgbClr val="D9D9D9"/>
            </a:solidFill>
          </p:spPr>
        </p:sp>
        <p:sp>
          <p:nvSpPr>
            <p:cNvPr id="16" name="TextBox 16"/>
            <p:cNvSpPr txBox="1"/>
            <p:nvPr/>
          </p:nvSpPr>
          <p:spPr>
            <a:xfrm>
              <a:off x="0" y="-47625"/>
              <a:ext cx="1039177" cy="630909"/>
            </a:xfrm>
            <a:prstGeom prst="rect">
              <a:avLst/>
            </a:prstGeom>
          </p:spPr>
          <p:txBody>
            <a:bodyPr lIns="50800" tIns="50800" rIns="50800" bIns="50800" rtlCol="0" anchor="ctr"/>
            <a:lstStyle/>
            <a:p>
              <a:pPr algn="ctr">
                <a:lnSpc>
                  <a:spcPts val="4419"/>
                </a:lnSpc>
              </a:pPr>
              <a:r>
                <a:rPr lang="en-US" sz="3399" b="1">
                  <a:solidFill>
                    <a:srgbClr val="000000"/>
                  </a:solidFill>
                  <a:latin typeface="Arvo Bold"/>
                  <a:ea typeface="Arvo Bold"/>
                  <a:cs typeface="Arvo Bold"/>
                  <a:sym typeface="Arvo Bold"/>
                </a:rPr>
                <a:t>I can wait.  </a:t>
              </a:r>
            </a:p>
          </p:txBody>
        </p:sp>
      </p:grpSp>
      <p:sp>
        <p:nvSpPr>
          <p:cNvPr id="17" name="TextBox 17"/>
          <p:cNvSpPr txBox="1"/>
          <p:nvPr/>
        </p:nvSpPr>
        <p:spPr>
          <a:xfrm>
            <a:off x="8484952" y="203426"/>
            <a:ext cx="8859423" cy="3506602"/>
          </a:xfrm>
          <a:prstGeom prst="rect">
            <a:avLst/>
          </a:prstGeom>
        </p:spPr>
        <p:txBody>
          <a:bodyPr lIns="0" tIns="0" rIns="0" bIns="0" rtlCol="0" anchor="t">
            <a:spAutoFit/>
          </a:bodyPr>
          <a:lstStyle/>
          <a:p>
            <a:pPr algn="ctr">
              <a:lnSpc>
                <a:spcPts val="9232"/>
              </a:lnSpc>
            </a:pPr>
            <a:r>
              <a:rPr lang="en-US" sz="6594">
                <a:solidFill>
                  <a:srgbClr val="000000"/>
                </a:solidFill>
                <a:latin typeface="ITC Motter Corpus Condensed"/>
                <a:ea typeface="ITC Motter Corpus Condensed"/>
                <a:cs typeface="ITC Motter Corpus Condensed"/>
                <a:sym typeface="ITC Motter Corpus Condensed"/>
              </a:rPr>
              <a:t>An Introduction to Communicating Catherine...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2089</Words>
  <Application>Microsoft Office PowerPoint</Application>
  <PresentationFormat>Custom</PresentationFormat>
  <Paragraphs>222</Paragraphs>
  <Slides>20</Slides>
  <Notes>15</Notes>
  <HiddenSlides>0</HiddenSlides>
  <MMClips>1</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20</vt:i4>
      </vt:variant>
    </vt:vector>
  </HeadingPairs>
  <TitlesOfParts>
    <vt:vector size="32" baseType="lpstr">
      <vt:lpstr>ITC Motter Corpus Condensed</vt:lpstr>
      <vt:lpstr>Telegraf</vt:lpstr>
      <vt:lpstr>Calibri</vt:lpstr>
      <vt:lpstr>The Seasons</vt:lpstr>
      <vt:lpstr>Canva Sans</vt:lpstr>
      <vt:lpstr>Arvo Bold</vt:lpstr>
      <vt:lpstr>The Seasons Bold</vt:lpstr>
      <vt:lpstr>ITC Benguiat</vt:lpstr>
      <vt:lpstr>Canva Sans Bold</vt:lpstr>
      <vt:lpstr>Arvo</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25-26 Parent Workshop 2</dc:title>
  <dc:creator>Phillipa Houghton</dc:creator>
  <cp:lastModifiedBy>Phillipa Houghton</cp:lastModifiedBy>
  <cp:revision>2</cp:revision>
  <dcterms:created xsi:type="dcterms:W3CDTF">2006-08-16T00:00:00Z</dcterms:created>
  <dcterms:modified xsi:type="dcterms:W3CDTF">2026-10-05T07:14:22Z</dcterms:modified>
  <dc:identifier>DAHIC_4CnVo</dc:identifier>
</cp:coreProperties>
</file>