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40"/>
  </p:notesMasterIdLst>
  <p:sldIdLst>
    <p:sldId id="268" r:id="rId2"/>
    <p:sldId id="302" r:id="rId3"/>
    <p:sldId id="293" r:id="rId4"/>
    <p:sldId id="321" r:id="rId5"/>
    <p:sldId id="288" r:id="rId6"/>
    <p:sldId id="266" r:id="rId7"/>
    <p:sldId id="257" r:id="rId8"/>
    <p:sldId id="269" r:id="rId9"/>
    <p:sldId id="286" r:id="rId10"/>
    <p:sldId id="296" r:id="rId11"/>
    <p:sldId id="304" r:id="rId12"/>
    <p:sldId id="295" r:id="rId13"/>
    <p:sldId id="274" r:id="rId14"/>
    <p:sldId id="259" r:id="rId15"/>
    <p:sldId id="328" r:id="rId16"/>
    <p:sldId id="270" r:id="rId17"/>
    <p:sldId id="276" r:id="rId18"/>
    <p:sldId id="258" r:id="rId19"/>
    <p:sldId id="325" r:id="rId20"/>
    <p:sldId id="326" r:id="rId21"/>
    <p:sldId id="271" r:id="rId22"/>
    <p:sldId id="308" r:id="rId23"/>
    <p:sldId id="262" r:id="rId24"/>
    <p:sldId id="322" r:id="rId25"/>
    <p:sldId id="323" r:id="rId26"/>
    <p:sldId id="324" r:id="rId27"/>
    <p:sldId id="256" r:id="rId28"/>
    <p:sldId id="275" r:id="rId29"/>
    <p:sldId id="300" r:id="rId30"/>
    <p:sldId id="301" r:id="rId31"/>
    <p:sldId id="280" r:id="rId32"/>
    <p:sldId id="267" r:id="rId33"/>
    <p:sldId id="289" r:id="rId34"/>
    <p:sldId id="315" r:id="rId35"/>
    <p:sldId id="314" r:id="rId36"/>
    <p:sldId id="299" r:id="rId37"/>
    <p:sldId id="264" r:id="rId38"/>
    <p:sldId id="320" r:id="rId3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8" autoAdjust="0"/>
    <p:restoredTop sz="94660"/>
  </p:normalViewPr>
  <p:slideViewPr>
    <p:cSldViewPr>
      <p:cViewPr varScale="1">
        <p:scale>
          <a:sx n="54" d="100"/>
          <a:sy n="54" d="100"/>
        </p:scale>
        <p:origin x="1920" y="72"/>
      </p:cViewPr>
      <p:guideLst>
        <p:guide orient="horz" pos="2160"/>
        <p:guide pos="2880"/>
      </p:guideLst>
    </p:cSldViewPr>
  </p:slideViewPr>
  <p:notesTextViewPr>
    <p:cViewPr>
      <p:scale>
        <a:sx n="1" d="1"/>
        <a:sy n="1" d="1"/>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07/09/2026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24C63F37-613C-4BE6-90B3-973A5551C66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0C7AD5B7-8B52-40EB-8A05-3FC06398F2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8436" name="Slide Number Placeholder 3">
            <a:extLst>
              <a:ext uri="{FF2B5EF4-FFF2-40B4-BE49-F238E27FC236}">
                <a16:creationId xmlns:a16="http://schemas.microsoft.com/office/drawing/2014/main" id="{5556BFEC-3906-4CA6-B6B0-89B7F07FC00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0DCB17D-61C7-461B-87BA-2CE3C396FB36}" type="slidenum">
              <a:rPr lang="en-GB" altLang="en-US" smtClean="0"/>
              <a:pPr/>
              <a:t>22</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31372B61-F8AA-49BD-97E3-1D6E86148A2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9184995A-7B64-4E53-96FB-4CE15434467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0484" name="Slide Number Placeholder 3">
            <a:extLst>
              <a:ext uri="{FF2B5EF4-FFF2-40B4-BE49-F238E27FC236}">
                <a16:creationId xmlns:a16="http://schemas.microsoft.com/office/drawing/2014/main" id="{3BC88D53-E580-4591-8E69-C43BFBE5FCA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DFACE6C-0FA5-4EFD-83C7-3E62D91997FB}" type="slidenum">
              <a:rPr lang="en-GB" altLang="en-US" smtClean="0"/>
              <a:pPr/>
              <a:t>23</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07/09/2026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07/09/2026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82296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57200" y="3938588"/>
            <a:ext cx="82296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B6A1D10E-F061-4E07-B154-DD929C61D01D}"/>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3E07CBFD-588E-4730-B508-786F6F07966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81D73CA5-87EC-4666-A712-2E18FE433DC5}"/>
              </a:ext>
            </a:extLst>
          </p:cNvPr>
          <p:cNvSpPr>
            <a:spLocks noGrp="1" noChangeArrowheads="1"/>
          </p:cNvSpPr>
          <p:nvPr>
            <p:ph type="sldNum" sz="quarter" idx="12"/>
          </p:nvPr>
        </p:nvSpPr>
        <p:spPr>
          <a:ln/>
        </p:spPr>
        <p:txBody>
          <a:bodyPr/>
          <a:lstStyle>
            <a:lvl1pPr>
              <a:defRPr/>
            </a:lvl1pPr>
          </a:lstStyle>
          <a:p>
            <a:pPr>
              <a:defRPr/>
            </a:pPr>
            <a:fld id="{092E0050-E009-43B0-B3DA-D9A8263D331D}" type="slidenum">
              <a:rPr lang="en-US" altLang="en-US"/>
              <a:pPr>
                <a:defRPr/>
              </a:pPr>
              <a:t>‹#›</a:t>
            </a:fld>
            <a:endParaRPr lang="en-US" altLang="en-US"/>
          </a:p>
        </p:txBody>
      </p:sp>
    </p:spTree>
    <p:extLst>
      <p:ext uri="{BB962C8B-B14F-4D97-AF65-F5344CB8AC3E}">
        <p14:creationId xmlns:p14="http://schemas.microsoft.com/office/powerpoint/2010/main" val="3399660872"/>
      </p:ext>
    </p:extLst>
  </p:cSld>
  <p:clrMapOvr>
    <a:masterClrMapping/>
  </p:clrMapOvr>
  <p:transition>
    <p:blinds/>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07/09/2026</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tiff"/><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r>
              <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Welcome to Year 2!</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372027" y="5715000"/>
            <a:ext cx="7618906" cy="882352"/>
          </a:xfrm>
        </p:spPr>
        <p:txBody>
          <a:bodyPr/>
          <a:lstStyle/>
          <a:p>
            <a:pPr algn="l"/>
            <a:r>
              <a:rPr lang="en-GB" sz="1400" dirty="0"/>
              <a:t>We have codes of conduct for Governors,  staff and parents and expect all members of our school community to abide by these.</a:t>
            </a:r>
            <a:br>
              <a:rPr lang="en-GB" sz="1400" dirty="0"/>
            </a:br>
            <a:endParaRPr lang="en-GB" sz="1400" dirty="0"/>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372026" y="554805"/>
            <a:ext cx="7512342" cy="5178452"/>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5777" y="404664"/>
            <a:ext cx="3960439" cy="1143000"/>
          </a:xfrm>
        </p:spPr>
        <p:txBody>
          <a:bodyPr/>
          <a:lstStyle/>
          <a:p>
            <a:pPr marL="0" indent="0">
              <a:buNone/>
            </a:pPr>
            <a:r>
              <a:rPr lang="en-GB" dirty="0"/>
              <a:t>Year 2 staff</a:t>
            </a:r>
          </a:p>
        </p:txBody>
      </p:sp>
      <p:sp>
        <p:nvSpPr>
          <p:cNvPr id="3" name="TextBox 2"/>
          <p:cNvSpPr txBox="1"/>
          <p:nvPr/>
        </p:nvSpPr>
        <p:spPr>
          <a:xfrm>
            <a:off x="202178" y="2354562"/>
            <a:ext cx="8280920" cy="5016758"/>
          </a:xfrm>
          <a:prstGeom prst="rect">
            <a:avLst/>
          </a:prstGeom>
          <a:noFill/>
        </p:spPr>
        <p:txBody>
          <a:bodyPr wrap="square" rtlCol="0">
            <a:spAutoFit/>
          </a:bodyPr>
          <a:lstStyle/>
          <a:p>
            <a:r>
              <a:rPr lang="en-GB" sz="3200" dirty="0"/>
              <a:t>Teachers</a:t>
            </a:r>
          </a:p>
          <a:p>
            <a:r>
              <a:rPr lang="en-GB" sz="3200" dirty="0"/>
              <a:t>Mon – Wed – Mrs Parsons    </a:t>
            </a:r>
          </a:p>
          <a:p>
            <a:r>
              <a:rPr lang="en-GB" sz="3200" dirty="0"/>
              <a:t>Wed morning – Fri – Mrs Scott</a:t>
            </a:r>
          </a:p>
          <a:p>
            <a:endParaRPr lang="en-GB" sz="3200" dirty="0"/>
          </a:p>
          <a:p>
            <a:r>
              <a:rPr lang="en-GB" sz="3200" dirty="0"/>
              <a:t>Teaching assistants</a:t>
            </a:r>
          </a:p>
          <a:p>
            <a:r>
              <a:rPr lang="en-GB" sz="3200" dirty="0"/>
              <a:t>Mrs Parker and Mrs Edwards –</a:t>
            </a:r>
          </a:p>
          <a:p>
            <a:endParaRPr lang="en-GB" sz="3200" dirty="0"/>
          </a:p>
          <a:p>
            <a:r>
              <a:rPr lang="en-GB" sz="3200" dirty="0"/>
              <a:t>Lunchtime Supervisor –</a:t>
            </a:r>
          </a:p>
          <a:p>
            <a:r>
              <a:rPr lang="en-GB" sz="3200" dirty="0"/>
              <a:t>Mrs O’Neil</a:t>
            </a:r>
          </a:p>
          <a:p>
            <a:endParaRPr lang="en-GB" sz="3200" dirty="0"/>
          </a:p>
        </p:txBody>
      </p:sp>
      <p:pic>
        <p:nvPicPr>
          <p:cNvPr id="1027" name="Picture 3">
            <a:extLst>
              <a:ext uri="{FF2B5EF4-FFF2-40B4-BE49-F238E27FC236}">
                <a16:creationId xmlns:a16="http://schemas.microsoft.com/office/drawing/2014/main" id="{15059AFE-CF22-4AEA-84B2-C6918304614E}"/>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3616" t="19701" r="32954" b="17100"/>
          <a:stretch/>
        </p:blipFill>
        <p:spPr bwMode="auto">
          <a:xfrm rot="5400000">
            <a:off x="83096" y="69558"/>
            <a:ext cx="2110371" cy="187220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descr="IMG_3347">
            <a:extLst>
              <a:ext uri="{FF2B5EF4-FFF2-40B4-BE49-F238E27FC236}">
                <a16:creationId xmlns:a16="http://schemas.microsoft.com/office/drawing/2014/main" id="{8B6E11BE-CFD2-4EC1-994E-A4CE669C664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52860" y="334019"/>
            <a:ext cx="2008942" cy="26780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9" name="Picture 5">
            <a:extLst>
              <a:ext uri="{FF2B5EF4-FFF2-40B4-BE49-F238E27FC236}">
                <a16:creationId xmlns:a16="http://schemas.microsoft.com/office/drawing/2014/main" id="{8276D222-F8FF-4204-A655-A84587C1B78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5441668" y="4383215"/>
            <a:ext cx="1871916" cy="140364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31" name="Picture 7">
            <a:extLst>
              <a:ext uri="{FF2B5EF4-FFF2-40B4-BE49-F238E27FC236}">
                <a16:creationId xmlns:a16="http://schemas.microsoft.com/office/drawing/2014/main" id="{208851BC-9E8C-4782-AABE-82E786E3A2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48835" y="3845975"/>
            <a:ext cx="1403648" cy="217502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384569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949101"/>
            <a:ext cx="8640960" cy="5016758"/>
          </a:xfrm>
          <a:prstGeom prst="rect">
            <a:avLst/>
          </a:prstGeom>
          <a:noFill/>
        </p:spPr>
        <p:txBody>
          <a:bodyPr wrap="square" rtlCol="0">
            <a:spAutoFit/>
          </a:bodyPr>
          <a:lstStyle/>
          <a:p>
            <a:pPr marL="285750"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We will be using and updating our school website and class page frequently over the year. Please keep up to date of any announcements. </a:t>
            </a:r>
            <a:r>
              <a:rPr lang="en-GB" sz="1600" dirty="0">
                <a:solidFill>
                  <a:srgbClr val="002060"/>
                </a:solidFill>
                <a:latin typeface="Arial" panose="020B0604020202020204" pitchFamily="34" charset="0"/>
                <a:cs typeface="Arial" panose="020B0604020202020204" pitchFamily="34" charset="0"/>
                <a:hlinkClick r:id="rId2"/>
              </a:rPr>
              <a:t>https://www.stphilipssouthport.com/</a:t>
            </a:r>
            <a:endParaRPr lang="en-GB" sz="1600" dirty="0">
              <a:solidFill>
                <a:srgbClr val="002060"/>
              </a:solidFill>
              <a:latin typeface="Arial" panose="020B0604020202020204" pitchFamily="34" charset="0"/>
              <a:cs typeface="Arial" panose="020B0604020202020204" pitchFamily="34" charset="0"/>
            </a:endParaRPr>
          </a:p>
          <a:p>
            <a:pPr marL="342900" indent="-342900">
              <a:buFont typeface="Arial" pitchFamily="34" charset="0"/>
              <a:buChar char="•"/>
            </a:pPr>
            <a:endParaRPr lang="en-GB" sz="1600" dirty="0">
              <a:solidFill>
                <a:srgbClr val="002060"/>
              </a:solidFill>
              <a:latin typeface="Arial" panose="020B0604020202020204" pitchFamily="34" charset="0"/>
              <a:cs typeface="Arial" panose="020B0604020202020204" pitchFamily="34" charset="0"/>
            </a:endParaRPr>
          </a:p>
          <a:p>
            <a:pPr marL="342900" indent="-342900">
              <a:buFont typeface="Arial" pitchFamily="34" charset="0"/>
              <a:buChar char="•"/>
            </a:pPr>
            <a:r>
              <a:rPr lang="en-GB" sz="1600" dirty="0">
                <a:solidFill>
                  <a:srgbClr val="002060"/>
                </a:solidFill>
                <a:latin typeface="Arial" panose="020B0604020202020204" pitchFamily="34" charset="0"/>
                <a:cs typeface="Arial" panose="020B0604020202020204" pitchFamily="34" charset="0"/>
              </a:rPr>
              <a:t>Contact details are on the homepage so if you are needing to get in contact with school-</a:t>
            </a:r>
          </a:p>
          <a:p>
            <a:pPr marL="342900" indent="-342900">
              <a:buFont typeface="Arial" pitchFamily="34" charset="0"/>
              <a:buChar char="•"/>
            </a:pPr>
            <a:endParaRPr lang="en-GB" sz="1600" dirty="0">
              <a:solidFill>
                <a:srgbClr val="002060"/>
              </a:solidFill>
              <a:latin typeface="Arial" panose="020B0604020202020204" pitchFamily="34" charset="0"/>
              <a:cs typeface="Arial" panose="020B0604020202020204" pitchFamily="34" charset="0"/>
            </a:endParaRPr>
          </a:p>
          <a:p>
            <a:r>
              <a:rPr lang="en-GB" sz="1600" dirty="0">
                <a:solidFill>
                  <a:srgbClr val="002060"/>
                </a:solidFill>
                <a:latin typeface="Arial" panose="020B0604020202020204" pitchFamily="34" charset="0"/>
                <a:cs typeface="Arial" panose="020B0604020202020204" pitchFamily="34" charset="0"/>
              </a:rPr>
              <a:t> </a:t>
            </a:r>
            <a:r>
              <a:rPr lang="en-GB" sz="1600" dirty="0" err="1">
                <a:solidFill>
                  <a:srgbClr val="002060"/>
                </a:solidFill>
                <a:latin typeface="Arial" panose="020B0604020202020204" pitchFamily="34" charset="0"/>
                <a:cs typeface="Arial" panose="020B0604020202020204" pitchFamily="34" charset="0"/>
              </a:rPr>
              <a:t>head@sps.sefton.school</a:t>
            </a:r>
            <a:r>
              <a:rPr lang="en-GB" sz="1600" dirty="0">
                <a:solidFill>
                  <a:srgbClr val="002060"/>
                </a:solidFill>
                <a:latin typeface="Arial" panose="020B0604020202020204" pitchFamily="34" charset="0"/>
                <a:cs typeface="Arial" panose="020B0604020202020204" pitchFamily="34" charset="0"/>
              </a:rPr>
              <a:t> </a:t>
            </a:r>
          </a:p>
          <a:p>
            <a:r>
              <a:rPr lang="en-GB" sz="1600" dirty="0">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GB" sz="1600" dirty="0" err="1">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admin@sps.sefton.school</a:t>
            </a:r>
            <a:endParaRPr lang="en-GB" sz="1600" dirty="0">
              <a:solidFill>
                <a:schemeClr val="accent1">
                  <a:lumMod val="50000"/>
                </a:schemeClr>
              </a:solidFill>
              <a:latin typeface="Arial" panose="020B0604020202020204" pitchFamily="34" charset="0"/>
              <a:cs typeface="Arial" panose="020B0604020202020204" pitchFamily="34" charset="0"/>
            </a:endParaRPr>
          </a:p>
          <a:p>
            <a:r>
              <a:rPr lang="en-GB" sz="1600" dirty="0">
                <a:solidFill>
                  <a:srgbClr val="002060"/>
                </a:solidFill>
                <a:latin typeface="Arial" panose="020B0604020202020204" pitchFamily="34" charset="0"/>
                <a:cs typeface="Arial" panose="020B0604020202020204" pitchFamily="34" charset="0"/>
              </a:rPr>
              <a:t>parsonsh@sps-primary.uk</a:t>
            </a:r>
          </a:p>
          <a:p>
            <a:r>
              <a:rPr lang="en-GB" sz="1600" dirty="0">
                <a:solidFill>
                  <a:srgbClr val="002060"/>
                </a:solidFill>
                <a:latin typeface="Arial" panose="020B0604020202020204" pitchFamily="34" charset="0"/>
                <a:cs typeface="Arial" panose="020B0604020202020204" pitchFamily="34" charset="0"/>
              </a:rPr>
              <a:t> scottv@sps-primary.uk</a:t>
            </a:r>
          </a:p>
          <a:p>
            <a:endParaRPr lang="en-GB" sz="1600" dirty="0">
              <a:solidFill>
                <a:srgbClr val="00206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Mrs Edward says please be respectful of teachers work life balance.  Emails should be proportionate and at sensible times.</a:t>
            </a:r>
          </a:p>
          <a:p>
            <a:endParaRPr lang="en-GB" sz="1600" dirty="0">
              <a:solidFill>
                <a:srgbClr val="00206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Parent WhatsApp use should be respectful of all members of the school community.</a:t>
            </a:r>
          </a:p>
          <a:p>
            <a:endParaRPr lang="en-GB" sz="1600" dirty="0">
              <a:solidFill>
                <a:srgbClr val="00206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Staff are not able to have lengthy conversations at the start of the school day and any more than a brief chat at the end of the day needs to be a planned appointment.</a:t>
            </a:r>
          </a:p>
          <a:p>
            <a:endParaRPr lang="en-GB" sz="1600" dirty="0">
              <a:solidFill>
                <a:srgbClr val="00206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Mrs Edward is usually on the path at the start and end of each day if you need a quick word. </a:t>
            </a: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cs typeface="Calibri" panose="020F0502020204030204" pitchFamily="34"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20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000" dirty="0">
                <a:solidFill>
                  <a:schemeClr val="accent1">
                    <a:lumMod val="50000"/>
                  </a:schemeClr>
                </a:solidFill>
                <a:latin typeface="Arial" panose="020B0604020202020204" pitchFamily="34" charset="0"/>
                <a:cs typeface="Arial" panose="020B0604020202020204" pitchFamily="34" charset="0"/>
              </a:rPr>
              <a:t> Any medication updates – please let us know of any changes</a:t>
            </a:r>
          </a:p>
          <a:p>
            <a:pPr marL="45720" indent="0">
              <a:buNone/>
            </a:pPr>
            <a:endParaRPr lang="en-GB" sz="20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000" dirty="0">
                <a:solidFill>
                  <a:schemeClr val="accent1">
                    <a:lumMod val="50000"/>
                  </a:schemeClr>
                </a:solidFill>
                <a:latin typeface="Arial" panose="020B0604020202020204" pitchFamily="34" charset="0"/>
                <a:cs typeface="Arial" panose="020B0604020202020204" pitchFamily="34" charset="0"/>
              </a:rPr>
              <a:t>If your child needs any prescribed medication, a medical form needs to be filled in at the office before we are able to administer it. </a:t>
            </a:r>
          </a:p>
          <a:p>
            <a:pPr marL="45720" indent="0" algn="ctr">
              <a:buNone/>
            </a:pPr>
            <a:r>
              <a:rPr lang="en-GB" sz="2000" dirty="0">
                <a:solidFill>
                  <a:schemeClr val="accent1">
                    <a:lumMod val="50000"/>
                  </a:schemeClr>
                </a:solidFill>
                <a:latin typeface="Arial" panose="020B0604020202020204" pitchFamily="34" charset="0"/>
                <a:cs typeface="Arial" panose="020B0604020202020204" pitchFamily="34" charset="0"/>
              </a:rPr>
              <a:t>  </a:t>
            </a:r>
          </a:p>
          <a:p>
            <a:pPr marL="45720" indent="0" algn="ctr">
              <a:buNone/>
            </a:pPr>
            <a:r>
              <a:rPr lang="en-GB" sz="2000" dirty="0">
                <a:solidFill>
                  <a:schemeClr val="accent1">
                    <a:lumMod val="50000"/>
                  </a:schemeClr>
                </a:solidFill>
                <a:latin typeface="Arial" panose="020B0604020202020204" pitchFamily="34" charset="0"/>
                <a:cs typeface="Arial" panose="020B0604020202020204" pitchFamily="34"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Housekeeping!</a:t>
            </a:r>
          </a:p>
        </p:txBody>
      </p:sp>
      <p:sp>
        <p:nvSpPr>
          <p:cNvPr id="3" name="Content Placeholder 2"/>
          <p:cNvSpPr>
            <a:spLocks noGrp="1"/>
          </p:cNvSpPr>
          <p:nvPr>
            <p:ph sz="quarter" idx="13"/>
          </p:nvPr>
        </p:nvSpPr>
        <p:spPr>
          <a:xfrm>
            <a:off x="588405" y="980729"/>
            <a:ext cx="7920880" cy="5472608"/>
          </a:xfrm>
        </p:spPr>
        <p:txBody>
          <a:bodyPr>
            <a:noAutofit/>
          </a:bodyPr>
          <a:lstStyle/>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name all clothing</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PE is on </a:t>
            </a:r>
            <a:r>
              <a:rPr lang="en-GB" sz="2400" b="1" dirty="0">
                <a:solidFill>
                  <a:srgbClr val="FF0000"/>
                </a:solidFill>
                <a:latin typeface="Arial" panose="020B0604020202020204" pitchFamily="34" charset="0"/>
                <a:cs typeface="Arial" panose="020B0604020202020204" pitchFamily="34" charset="0"/>
              </a:rPr>
              <a:t>Tuesday and Thursday- no earrings</a:t>
            </a: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make sure your child has a named water bottle each day.</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bring in an apron/old oversized shirt for children to keep in school and use during art lessons.</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 Please see the office if you would like to pay for milk.</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Infants receive a piece of fruit each day.</a:t>
            </a:r>
          </a:p>
          <a:p>
            <a:pPr marL="45720" indent="0">
              <a:buNone/>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7633" y="5426087"/>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1143000"/>
          </a:xfrm>
        </p:spPr>
        <p:txBody>
          <a:bodyPr/>
          <a:lstStyle/>
          <a:p>
            <a:pPr marL="0" indent="0">
              <a:buNone/>
            </a:pPr>
            <a:r>
              <a:rPr lang="en-GB" dirty="0">
                <a:solidFill>
                  <a:srgbClr val="002060"/>
                </a:solidFill>
              </a:rPr>
              <a:t>Uniform</a:t>
            </a:r>
          </a:p>
        </p:txBody>
      </p:sp>
      <p:sp>
        <p:nvSpPr>
          <p:cNvPr id="3" name="Content Placeholder 2"/>
          <p:cNvSpPr>
            <a:spLocks noGrp="1"/>
          </p:cNvSpPr>
          <p:nvPr>
            <p:ph sz="quarter" idx="13"/>
          </p:nvPr>
        </p:nvSpPr>
        <p:spPr>
          <a:xfrm>
            <a:off x="467544" y="1496566"/>
            <a:ext cx="3816424" cy="4104456"/>
          </a:xfrm>
          <a:solidFill>
            <a:schemeClr val="accent2"/>
          </a:solidFill>
        </p:spPr>
        <p:txBody>
          <a:bodyPr>
            <a:normAutofit lnSpcReduction="10000"/>
          </a:bodyPr>
          <a:lstStyle/>
          <a:p>
            <a:r>
              <a:rPr lang="en-GB" b="1" u="sng" dirty="0">
                <a:effectLst>
                  <a:outerShdw blurRad="69850" dist="43180" dir="5400000" sx="0" sy="0">
                    <a:srgbClr val="000000">
                      <a:alpha val="65000"/>
                    </a:srgbClr>
                  </a:outerShdw>
                </a:effectLst>
              </a:rPr>
              <a:t>BOYS WINTER UNIFORM</a:t>
            </a:r>
            <a:endParaRPr lang="en-GB" b="1" dirty="0"/>
          </a:p>
          <a:p>
            <a:r>
              <a:rPr lang="en-GB" b="1" dirty="0">
                <a:effectLst>
                  <a:outerShdw blurRad="69850" dist="43180" dir="5400000" sx="0" sy="0">
                    <a:srgbClr val="000000">
                      <a:alpha val="65000"/>
                    </a:srgbClr>
                  </a:outerShdw>
                </a:effectLst>
              </a:rPr>
              <a:t>GREY TROUSERS (NO OTHER COLOUR)</a:t>
            </a:r>
            <a:endParaRPr lang="en-GB" b="1" dirty="0"/>
          </a:p>
          <a:p>
            <a:r>
              <a:rPr lang="en-GB" b="1" dirty="0">
                <a:effectLst>
                  <a:outerShdw blurRad="69850" dist="43180" dir="5400000" sx="0" sy="0">
                    <a:srgbClr val="000000">
                      <a:alpha val="65000"/>
                    </a:srgbClr>
                  </a:outerShdw>
                </a:effectLst>
              </a:rPr>
              <a:t>WHITE SHIRT</a:t>
            </a:r>
            <a:endParaRPr lang="en-GB" b="1" dirty="0"/>
          </a:p>
          <a:p>
            <a:r>
              <a:rPr lang="en-GB" b="1" dirty="0">
                <a:effectLst>
                  <a:outerShdw blurRad="69850" dist="43180" dir="5400000" sx="0" sy="0">
                    <a:srgbClr val="000000">
                      <a:alpha val="65000"/>
                    </a:srgbClr>
                  </a:outerShdw>
                </a:effectLst>
              </a:rPr>
              <a:t>NAVY LONG SLEEVED JUMPER</a:t>
            </a:r>
            <a:endParaRPr lang="en-GB" b="1" dirty="0"/>
          </a:p>
          <a:p>
            <a:r>
              <a:rPr lang="en-GB" b="1" dirty="0">
                <a:effectLst>
                  <a:outerShdw blurRad="69850" dist="43180" dir="5400000" sx="0" sy="0">
                    <a:srgbClr val="000000">
                      <a:alpha val="65000"/>
                    </a:srgbClr>
                  </a:outerShdw>
                </a:effectLst>
              </a:rPr>
              <a:t>SCHOOL TIE </a:t>
            </a:r>
            <a:endParaRPr lang="en-GB" b="1" dirty="0"/>
          </a:p>
          <a:p>
            <a:r>
              <a:rPr lang="en-GB" b="1" dirty="0">
                <a:effectLst>
                  <a:outerShdw blurRad="69850" dist="43180" dir="5400000" sx="0" sy="0">
                    <a:srgbClr val="000000">
                      <a:alpha val="65000"/>
                    </a:srgbClr>
                  </a:outerShdw>
                </a:effectLst>
              </a:rPr>
              <a:t>DARK COLOURED SCHOOL SHOES – not trainers</a:t>
            </a:r>
            <a:endParaRPr lang="en-GB" b="1" dirty="0"/>
          </a:p>
          <a:p>
            <a:r>
              <a:rPr lang="en-GB" b="1" dirty="0">
                <a:effectLst>
                  <a:outerShdw blurRad="69850" dist="43180" dir="5400000" sx="0" sy="0">
                    <a:srgbClr val="000000">
                      <a:alpha val="65000"/>
                    </a:srgbClr>
                  </a:outerShdw>
                </a:effectLst>
              </a:rPr>
              <a:t>DARK SOCKS</a:t>
            </a:r>
            <a:endParaRPr lang="en-GB" b="1" dirty="0"/>
          </a:p>
          <a:p>
            <a:pPr marL="45720" indent="0">
              <a:buNone/>
            </a:pPr>
            <a:endParaRPr lang="en-GB" dirty="0"/>
          </a:p>
        </p:txBody>
      </p:sp>
      <p:sp>
        <p:nvSpPr>
          <p:cNvPr id="4" name="Content Placeholder 2"/>
          <p:cNvSpPr txBox="1">
            <a:spLocks/>
          </p:cNvSpPr>
          <p:nvPr/>
        </p:nvSpPr>
        <p:spPr>
          <a:xfrm>
            <a:off x="4716016" y="1477516"/>
            <a:ext cx="3816424" cy="4104456"/>
          </a:xfrm>
          <a:prstGeom prst="rect">
            <a:avLst/>
          </a:prstGeom>
          <a:solidFill>
            <a:schemeClr val="accent2"/>
          </a:solidFill>
        </p:spPr>
        <p:txBody>
          <a:bodyPr vert="horz" lIns="91440" tIns="45720" rIns="91440" bIns="45720" rtlCol="0">
            <a:normAutofit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rPr>
              <a:t>GIRLS WINTER UNIFORM</a:t>
            </a:r>
            <a:endParaRPr lang="en-GB" dirty="0"/>
          </a:p>
          <a:p>
            <a:r>
              <a:rPr lang="en-GB" dirty="0">
                <a:effectLst>
                  <a:outerShdw blurRad="69850" dist="43180" dir="5400000" sx="0" sy="0">
                    <a:srgbClr val="000000">
                      <a:alpha val="65000"/>
                    </a:srgbClr>
                  </a:outerShdw>
                </a:effectLst>
              </a:rPr>
              <a:t>NAVY SKIRT OR PINAFORE DRESS</a:t>
            </a:r>
            <a:endParaRPr lang="en-GB" dirty="0"/>
          </a:p>
          <a:p>
            <a:r>
              <a:rPr lang="en-GB" dirty="0">
                <a:effectLst>
                  <a:outerShdw blurRad="69850" dist="43180" dir="5400000" sx="0" sy="0">
                    <a:srgbClr val="000000">
                      <a:alpha val="65000"/>
                    </a:srgbClr>
                  </a:outerShdw>
                </a:effectLst>
              </a:rPr>
              <a:t>WHITE BLOUSE</a:t>
            </a:r>
            <a:endParaRPr lang="en-GB" dirty="0"/>
          </a:p>
          <a:p>
            <a:r>
              <a:rPr lang="en-GB" dirty="0">
                <a:effectLst>
                  <a:outerShdw blurRad="69850" dist="43180" dir="5400000" sx="0" sy="0">
                    <a:srgbClr val="000000">
                      <a:alpha val="65000"/>
                    </a:srgbClr>
                  </a:outerShdw>
                </a:effectLst>
              </a:rPr>
              <a:t>NAVY LONG SLEEVED CARDIGAN</a:t>
            </a:r>
            <a:endParaRPr lang="en-GB" dirty="0"/>
          </a:p>
          <a:p>
            <a:r>
              <a:rPr lang="en-GB" dirty="0">
                <a:effectLst>
                  <a:outerShdw blurRad="69850" dist="43180" dir="5400000" sx="0" sy="0">
                    <a:srgbClr val="000000">
                      <a:alpha val="65000"/>
                    </a:srgbClr>
                  </a:outerShdw>
                </a:effectLst>
              </a:rPr>
              <a:t>SCHOOL TIE</a:t>
            </a:r>
            <a:endParaRPr lang="en-GB" dirty="0"/>
          </a:p>
          <a:p>
            <a:r>
              <a:rPr lang="en-GB" dirty="0">
                <a:effectLst>
                  <a:outerShdw blurRad="69850" dist="43180" dir="5400000" sx="0" sy="0">
                    <a:srgbClr val="000000">
                      <a:alpha val="65000"/>
                    </a:srgbClr>
                  </a:outerShdw>
                </a:effectLst>
              </a:rPr>
              <a:t>NAVY TIGHTS / NAVY OR WHITE SOCKS</a:t>
            </a:r>
            <a:endParaRPr lang="en-GB" dirty="0"/>
          </a:p>
          <a:p>
            <a:r>
              <a:rPr lang="en-GB" dirty="0">
                <a:effectLst>
                  <a:outerShdw blurRad="69850" dist="43180" dir="5400000" sx="0" sy="0">
                    <a:srgbClr val="000000">
                      <a:alpha val="65000"/>
                    </a:srgbClr>
                  </a:outerShdw>
                </a:effectLst>
              </a:rPr>
              <a:t>DARK COLOURED SCHOOL SHOES – not trainers</a:t>
            </a:r>
            <a:endParaRPr lang="en-GB" dirty="0"/>
          </a:p>
          <a:p>
            <a:pPr marL="45720" indent="0">
              <a:buFont typeface="Georgia" pitchFamily="18" charset="0"/>
              <a:buNone/>
            </a:pPr>
            <a:endParaRPr lang="en-GB" dirty="0"/>
          </a:p>
        </p:txBody>
      </p:sp>
      <p:sp>
        <p:nvSpPr>
          <p:cNvPr id="5" name="Rectangle 4">
            <a:extLst>
              <a:ext uri="{FF2B5EF4-FFF2-40B4-BE49-F238E27FC236}">
                <a16:creationId xmlns:a16="http://schemas.microsoft.com/office/drawing/2014/main" id="{1C80F9F5-0D3F-40F8-A710-BBF73799003F}"/>
              </a:ext>
            </a:extLst>
          </p:cNvPr>
          <p:cNvSpPr/>
          <p:nvPr/>
        </p:nvSpPr>
        <p:spPr>
          <a:xfrm>
            <a:off x="2430016" y="5581972"/>
            <a:ext cx="4572000" cy="1200329"/>
          </a:xfrm>
          <a:prstGeom prst="rect">
            <a:avLst/>
          </a:prstGeom>
        </p:spPr>
        <p:txBody>
          <a:bodyPr>
            <a:spAutoFit/>
          </a:bodyPr>
          <a:lstStyle/>
          <a:p>
            <a:pPr algn="ctr"/>
            <a:r>
              <a:rPr lang="en-US"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Long hair must be tied back, hair accessories should be minimal and school colours.</a:t>
            </a:r>
          </a:p>
          <a:p>
            <a:pPr algn="ctr"/>
            <a:r>
              <a:rPr lang="en-US"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Jewellery is not permitted. </a:t>
            </a:r>
            <a:endParaRPr lang="en-US" sz="11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52431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It is crucial for children to arrive on time to school. Children’s activities start at 8:45 which is a maths activity. If they are late- they are missing learning time.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If your child is being collected at the end of the day, please arrive on time for </a:t>
            </a:r>
            <a:r>
              <a:rPr lang="en-GB" sz="2400" dirty="0">
                <a:solidFill>
                  <a:srgbClr val="FF0000"/>
                </a:solidFill>
                <a:latin typeface="Arial" panose="020B0604020202020204" pitchFamily="34" charset="0"/>
                <a:cs typeface="Arial" panose="020B0604020202020204" pitchFamily="34" charset="0"/>
              </a:rPr>
              <a:t>3:25pm.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do not allow children on the adventure playground before and after the school day.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latin typeface="Arial" panose="020B0604020202020204" pitchFamily="34" charset="0"/>
                <a:cs typeface="Arial" panose="020B0604020202020204" pitchFamily="34" charset="0"/>
              </a:rPr>
              <a:t>First Response</a:t>
            </a:r>
          </a:p>
          <a:p>
            <a:pPr algn="l"/>
            <a:r>
              <a:rPr lang="en-GB" sz="2000" dirty="0">
                <a:latin typeface="Arial" panose="020B0604020202020204" pitchFamily="34" charset="0"/>
                <a:cs typeface="Arial" panose="020B0604020202020204" pitchFamily="34" charset="0"/>
              </a:rPr>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latin typeface="Arial" panose="020B0604020202020204" pitchFamily="34" charset="0"/>
                <a:cs typeface="Arial" panose="020B0604020202020204" pitchFamily="34" charset="0"/>
              </a:rPr>
              <a:t>  This is part of  our safeguarding response to ensure everyone is safe and well.   As you can imagine, a home visit takes up a lot of time and it is usually the case that families have forgotten to call us. </a:t>
            </a:r>
          </a:p>
          <a:p>
            <a:pPr algn="l"/>
            <a:endParaRPr lang="en-GB" sz="2000" dirty="0">
              <a:latin typeface="Arial" panose="020B0604020202020204" pitchFamily="34" charset="0"/>
              <a:cs typeface="Arial" panose="020B0604020202020204" pitchFamily="34" charset="0"/>
            </a:endParaRPr>
          </a:p>
          <a:p>
            <a:pPr algn="l"/>
            <a:r>
              <a:rPr lang="en-GB" sz="2000" dirty="0">
                <a:latin typeface="Arial" panose="020B0604020202020204" pitchFamily="34" charset="0"/>
                <a:cs typeface="Arial" panose="020B0604020202020204" pitchFamily="34" charset="0"/>
              </a:rPr>
              <a:t>TERM TIME HOLIDAYS ARE NEVER AUTHORISED. Families may be eligible for a fine from the Local Authority. </a:t>
            </a:r>
          </a:p>
          <a:p>
            <a:endParaRPr lang="en-GB" sz="900" dirty="0"/>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lstStyle/>
          <a:p>
            <a:r>
              <a:rPr lang="en-GB" dirty="0">
                <a:latin typeface="Arial" panose="020B0604020202020204" pitchFamily="34" charset="0"/>
                <a:cs typeface="Arial" panose="020B0604020202020204" pitchFamily="34" charset="0"/>
                <a:hlinkClick r:id="rId2"/>
              </a:rPr>
              <a:t>https://schoolgateway.co.uk/help/</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All payments are made electronically on our payment and booking system.</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lgn="ctr">
              <a:buNone/>
            </a:pPr>
            <a:r>
              <a:rPr lang="en-GB" dirty="0"/>
              <a:t>Class Timetable</a:t>
            </a:r>
          </a:p>
        </p:txBody>
      </p:sp>
      <p:pic>
        <p:nvPicPr>
          <p:cNvPr id="6" name="Picture 5">
            <a:extLst>
              <a:ext uri="{FF2B5EF4-FFF2-40B4-BE49-F238E27FC236}">
                <a16:creationId xmlns:a16="http://schemas.microsoft.com/office/drawing/2014/main" id="{08EB571A-43C9-473F-9423-381774678D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868" y="807888"/>
            <a:ext cx="7910264" cy="5611555"/>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349506"/>
            <a:ext cx="6512511" cy="1143000"/>
          </a:xfrm>
        </p:spPr>
        <p:txBody>
          <a:bodyPr/>
          <a:lstStyle/>
          <a:p>
            <a:pPr marL="0" indent="0" algn="ctr">
              <a:buNone/>
            </a:pPr>
            <a:r>
              <a:rPr lang="en-GB" dirty="0">
                <a:solidFill>
                  <a:schemeClr val="accent1">
                    <a:lumMod val="50000"/>
                  </a:schemeClr>
                </a:solidFill>
              </a:rPr>
              <a:t>Curriculum</a:t>
            </a:r>
          </a:p>
        </p:txBody>
      </p:sp>
      <p:sp>
        <p:nvSpPr>
          <p:cNvPr id="3" name="Content Placeholder 2"/>
          <p:cNvSpPr>
            <a:spLocks noGrp="1"/>
          </p:cNvSpPr>
          <p:nvPr>
            <p:ph sz="quarter" idx="13"/>
          </p:nvPr>
        </p:nvSpPr>
        <p:spPr>
          <a:xfrm>
            <a:off x="683568" y="1484784"/>
            <a:ext cx="7632848" cy="4482832"/>
          </a:xfrm>
        </p:spPr>
        <p:txBody>
          <a:bodyPr>
            <a:normAutofit/>
          </a:bodyPr>
          <a:lstStyle/>
          <a:p>
            <a:pPr marL="45720" indent="0" algn="ctr">
              <a:buNone/>
            </a:pPr>
            <a:r>
              <a:rPr lang="en-GB" sz="3600" dirty="0">
                <a:solidFill>
                  <a:schemeClr val="accent1">
                    <a:lumMod val="50000"/>
                  </a:schemeClr>
                </a:solidFill>
                <a:latin typeface="Arial" panose="020B0604020202020204" pitchFamily="34" charset="0"/>
                <a:cs typeface="Arial" panose="020B0604020202020204" pitchFamily="34" charset="0"/>
              </a:rPr>
              <a:t>Curriculum map/newsletter is on our website.</a:t>
            </a:r>
            <a:endParaRPr lang="en-GB" dirty="0">
              <a:solidFill>
                <a:schemeClr val="accent1">
                  <a:lumMod val="50000"/>
                </a:schemeClr>
              </a:solidFill>
              <a:latin typeface="Arial" panose="020B0604020202020204" pitchFamily="34" charset="0"/>
              <a:cs typeface="Arial" panose="020B0604020202020204" pitchFamily="34" charset="0"/>
            </a:endParaRPr>
          </a:p>
          <a:p>
            <a:pPr marL="45720" indent="0" algn="ctr">
              <a:buNone/>
            </a:pP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8225B-8E81-4B70-9553-01EB6E338CCA}"/>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69384B0D-C976-4CF8-A3E8-86F6D41FA08A}"/>
              </a:ext>
            </a:extLst>
          </p:cNvPr>
          <p:cNvSpPr>
            <a:spLocks noGrp="1"/>
          </p:cNvSpPr>
          <p:nvPr>
            <p:ph sz="quarter" idx="13"/>
          </p:nvPr>
        </p:nvSpPr>
        <p:spPr/>
        <p:txBody>
          <a:bodyPr/>
          <a:lstStyle/>
          <a:p>
            <a:r>
              <a:rPr lang="en-GB" b="1" dirty="0">
                <a:latin typeface="Arial Rounded MT Bold" panose="020F0704030504030204" pitchFamily="34" charset="0"/>
              </a:rPr>
              <a:t>White Rose resources – Maths mastery</a:t>
            </a:r>
          </a:p>
        </p:txBody>
      </p:sp>
      <p:pic>
        <p:nvPicPr>
          <p:cNvPr id="6" name="Picture 5">
            <a:extLst>
              <a:ext uri="{FF2B5EF4-FFF2-40B4-BE49-F238E27FC236}">
                <a16:creationId xmlns:a16="http://schemas.microsoft.com/office/drawing/2014/main" id="{B1D19F25-0EF2-43CA-991F-4125F0A7945F}"/>
              </a:ext>
            </a:extLst>
          </p:cNvPr>
          <p:cNvPicPr>
            <a:picLocks noChangeAspect="1"/>
          </p:cNvPicPr>
          <p:nvPr/>
        </p:nvPicPr>
        <p:blipFill>
          <a:blip r:embed="rId2"/>
          <a:stretch>
            <a:fillRect/>
          </a:stretch>
        </p:blipFill>
        <p:spPr>
          <a:xfrm>
            <a:off x="683567" y="1124744"/>
            <a:ext cx="7622233" cy="5547070"/>
          </a:xfrm>
          <a:prstGeom prst="rect">
            <a:avLst/>
          </a:prstGeom>
        </p:spPr>
      </p:pic>
    </p:spTree>
    <p:extLst>
      <p:ext uri="{BB962C8B-B14F-4D97-AF65-F5344CB8AC3E}">
        <p14:creationId xmlns:p14="http://schemas.microsoft.com/office/powerpoint/2010/main" val="8080970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064896" cy="1143000"/>
          </a:xfrm>
        </p:spPr>
        <p:txBody>
          <a:bodyPr/>
          <a:lstStyle/>
          <a:p>
            <a:pPr marL="0" indent="0">
              <a:buNone/>
            </a:pPr>
            <a:r>
              <a:rPr lang="en-GB" dirty="0">
                <a:solidFill>
                  <a:srgbClr val="002060"/>
                </a:solidFill>
                <a:latin typeface="CCW Cursive Writing 7" pitchFamily="66" charset="0"/>
              </a:rPr>
              <a:t>Subject ladders</a:t>
            </a:r>
          </a:p>
        </p:txBody>
      </p:sp>
      <p:sp>
        <p:nvSpPr>
          <p:cNvPr id="3" name="Content Placeholder 2"/>
          <p:cNvSpPr>
            <a:spLocks noGrp="1"/>
          </p:cNvSpPr>
          <p:nvPr>
            <p:ph sz="quarter" idx="13"/>
          </p:nvPr>
        </p:nvSpPr>
        <p:spPr>
          <a:xfrm>
            <a:off x="611560" y="1988840"/>
            <a:ext cx="7920880" cy="3474720"/>
          </a:xfrm>
        </p:spPr>
        <p:txBody>
          <a:bodyPr>
            <a:noAutofit/>
          </a:bodyPr>
          <a:lstStyle/>
          <a:p>
            <a:pPr marL="45720" indent="0" algn="ctr">
              <a:buNone/>
            </a:pPr>
            <a:r>
              <a:rPr lang="en-GB" sz="2800" dirty="0">
                <a:latin typeface="Arial" panose="020B0604020202020204" pitchFamily="34" charset="0"/>
                <a:cs typeface="Arial" panose="020B0604020202020204" pitchFamily="34" charset="0"/>
              </a:rPr>
              <a:t>We have English ladders for you to download on our website. Please read them and refer to them throughout the year as they show the expectations for your child in Year 2</a:t>
            </a:r>
          </a:p>
          <a:p>
            <a:pPr marL="45720" indent="0" algn="ctr">
              <a:buNone/>
            </a:pP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0996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953" y="158601"/>
            <a:ext cx="3567002"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mj-lt"/>
              </a:rPr>
              <a:t>Assessment</a:t>
            </a: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 </a:t>
            </a:r>
          </a:p>
        </p:txBody>
      </p:sp>
      <p:sp>
        <p:nvSpPr>
          <p:cNvPr id="3" name="TextBox 2">
            <a:extLst>
              <a:ext uri="{FF2B5EF4-FFF2-40B4-BE49-F238E27FC236}">
                <a16:creationId xmlns:a16="http://schemas.microsoft.com/office/drawing/2014/main" id="{0260E84D-A8CE-4B71-8403-9CDE41987B51}"/>
              </a:ext>
            </a:extLst>
          </p:cNvPr>
          <p:cNvSpPr txBox="1"/>
          <p:nvPr/>
        </p:nvSpPr>
        <p:spPr>
          <a:xfrm>
            <a:off x="251520" y="954952"/>
            <a:ext cx="8712968" cy="65248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Children’s attainment is assessed in relation to year group objectives, this could be…</a:t>
            </a:r>
          </a:p>
          <a:p>
            <a:pPr algn="ctr"/>
            <a:r>
              <a:rPr lang="en-GB" sz="2000" b="1" dirty="0">
                <a:latin typeface="Arial" panose="020B0604020202020204" pitchFamily="34" charset="0"/>
                <a:cs typeface="Arial" panose="020B0604020202020204" pitchFamily="34" charset="0"/>
              </a:rPr>
              <a:t>Below, Working towards, Expected , Greater Depth </a:t>
            </a:r>
          </a:p>
          <a:p>
            <a:endParaRPr lang="en-GB" sz="2000" b="1"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At the end of each term we will record your child’s attainment on Insight (our data system) using both teacher and test information.  This system allows us to analyse your child’s progress and attainment.  We will work closely with you if we feel your child is not making the progress that we would expect.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In February and at the end of the Summer term we will use NFER tests in Years 2- 5 to track progress in Maths, Reading and SPAG. We will share your child’s outcomes with you and will give advice around things that you can do at home to help. We will talk to you about the things that we are working on in school. </a:t>
            </a:r>
          </a:p>
          <a:p>
            <a:r>
              <a:rPr lang="en-GB" sz="2000" dirty="0">
                <a:latin typeface="Arial" panose="020B0604020202020204" pitchFamily="34" charset="0"/>
                <a:cs typeface="Arial" panose="020B0604020202020204" pitchFamily="34" charset="0"/>
              </a:rPr>
              <a:t>There will be:</a:t>
            </a:r>
          </a:p>
          <a:p>
            <a:r>
              <a:rPr lang="en-GB" sz="2000" dirty="0">
                <a:latin typeface="Arial" panose="020B0604020202020204" pitchFamily="34" charset="0"/>
                <a:cs typeface="Arial" panose="020B0604020202020204" pitchFamily="34" charset="0"/>
              </a:rPr>
              <a:t>2 parents evenings </a:t>
            </a:r>
          </a:p>
          <a:p>
            <a:r>
              <a:rPr lang="en-GB" sz="2000" dirty="0">
                <a:latin typeface="Arial" panose="020B0604020202020204" pitchFamily="34" charset="0"/>
                <a:cs typeface="Arial" panose="020B0604020202020204" pitchFamily="34" charset="0"/>
              </a:rPr>
              <a:t>An end of year report</a:t>
            </a:r>
          </a:p>
          <a:p>
            <a:r>
              <a:rPr lang="en-GB" sz="2000" dirty="0">
                <a:latin typeface="Arial" panose="020B0604020202020204" pitchFamily="34" charset="0"/>
                <a:cs typeface="Arial" panose="020B0604020202020204" pitchFamily="34" charset="0"/>
              </a:rPr>
              <a:t>An open door policy to discuss any concerns in relation to learning.</a:t>
            </a:r>
          </a:p>
          <a:p>
            <a:endParaRPr lang="en-GB" sz="2000" dirty="0"/>
          </a:p>
          <a:p>
            <a:endParaRPr lang="en-GB" dirty="0"/>
          </a:p>
        </p:txBody>
      </p:sp>
    </p:spTree>
    <p:extLst>
      <p:ext uri="{BB962C8B-B14F-4D97-AF65-F5344CB8AC3E}">
        <p14:creationId xmlns:p14="http://schemas.microsoft.com/office/powerpoint/2010/main" val="17147270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a:t>
            </a:r>
            <a:r>
              <a:rPr lang="en-GB" dirty="0">
                <a:solidFill>
                  <a:schemeClr val="accent1">
                    <a:lumMod val="50000"/>
                  </a:schemeClr>
                </a:solidFill>
              </a:rPr>
              <a:t>Homework</a:t>
            </a:r>
          </a:p>
        </p:txBody>
      </p:sp>
      <p:sp>
        <p:nvSpPr>
          <p:cNvPr id="3" name="Content Placeholder 2"/>
          <p:cNvSpPr>
            <a:spLocks noGrp="1"/>
          </p:cNvSpPr>
          <p:nvPr>
            <p:ph sz="quarter" idx="13"/>
          </p:nvPr>
        </p:nvSpPr>
        <p:spPr>
          <a:xfrm>
            <a:off x="395536" y="1628800"/>
            <a:ext cx="8352928" cy="4824536"/>
          </a:xfrm>
        </p:spPr>
        <p:txBody>
          <a:bodyPr>
            <a:normAutofit fontScale="77500" lnSpcReduction="20000"/>
          </a:bodyPr>
          <a:lstStyle/>
          <a:p>
            <a:pPr algn="ctr"/>
            <a:r>
              <a:rPr lang="en-GB" sz="3600" dirty="0">
                <a:solidFill>
                  <a:schemeClr val="accent1">
                    <a:lumMod val="50000"/>
                  </a:schemeClr>
                </a:solidFill>
                <a:latin typeface="Arial" panose="020B0604020202020204" pitchFamily="34" charset="0"/>
                <a:cs typeface="Arial" panose="020B0604020202020204" pitchFamily="34" charset="0"/>
              </a:rPr>
              <a:t>Homework will be given out on a Wednesday.</a:t>
            </a:r>
          </a:p>
          <a:p>
            <a:pPr algn="ctr"/>
            <a:r>
              <a:rPr lang="en-GB" sz="3600" dirty="0">
                <a:solidFill>
                  <a:schemeClr val="accent1">
                    <a:lumMod val="50000"/>
                  </a:schemeClr>
                </a:solidFill>
                <a:latin typeface="Arial" panose="020B0604020202020204" pitchFamily="34" charset="0"/>
                <a:cs typeface="Arial" panose="020B0604020202020204" pitchFamily="34" charset="0"/>
              </a:rPr>
              <a:t>Spelling test on the following </a:t>
            </a:r>
            <a:r>
              <a:rPr lang="en-GB" sz="3600" dirty="0">
                <a:solidFill>
                  <a:srgbClr val="FF0000"/>
                </a:solidFill>
                <a:latin typeface="Arial" panose="020B0604020202020204" pitchFamily="34" charset="0"/>
                <a:cs typeface="Arial" panose="020B0604020202020204" pitchFamily="34" charset="0"/>
              </a:rPr>
              <a:t>Friday.</a:t>
            </a:r>
          </a:p>
          <a:p>
            <a:pPr algn="ctr"/>
            <a:r>
              <a:rPr lang="en-GB" sz="3600" dirty="0">
                <a:solidFill>
                  <a:schemeClr val="accent1">
                    <a:lumMod val="50000"/>
                  </a:schemeClr>
                </a:solidFill>
                <a:latin typeface="Arial" panose="020B0604020202020204" pitchFamily="34" charset="0"/>
                <a:cs typeface="Arial" panose="020B0604020202020204" pitchFamily="34" charset="0"/>
              </a:rPr>
              <a:t>Homework to be given in </a:t>
            </a:r>
            <a:r>
              <a:rPr lang="en-GB" sz="3600" dirty="0">
                <a:solidFill>
                  <a:srgbClr val="FF0000"/>
                </a:solidFill>
                <a:latin typeface="Arial" panose="020B0604020202020204" pitchFamily="34" charset="0"/>
                <a:cs typeface="Arial" panose="020B0604020202020204" pitchFamily="34" charset="0"/>
              </a:rPr>
              <a:t>by Monday. </a:t>
            </a:r>
            <a:r>
              <a:rPr lang="en-GB" sz="3600" dirty="0">
                <a:solidFill>
                  <a:schemeClr val="accent1">
                    <a:lumMod val="50000"/>
                  </a:schemeClr>
                </a:solidFill>
                <a:latin typeface="Arial" panose="020B0604020202020204" pitchFamily="34" charset="0"/>
                <a:cs typeface="Arial" panose="020B0604020202020204" pitchFamily="34" charset="0"/>
              </a:rPr>
              <a:t>Please let us know if any homework is too difficult so we can give a little extra help at school. </a:t>
            </a:r>
          </a:p>
          <a:p>
            <a:pPr algn="ctr"/>
            <a:r>
              <a:rPr lang="en-GB" sz="3600" dirty="0">
                <a:solidFill>
                  <a:schemeClr val="accent1">
                    <a:lumMod val="50000"/>
                  </a:schemeClr>
                </a:solidFill>
                <a:latin typeface="Arial" panose="020B0604020202020204" pitchFamily="34" charset="0"/>
                <a:cs typeface="Arial" panose="020B0604020202020204" pitchFamily="34" charset="0"/>
              </a:rPr>
              <a:t>Please help your child to learn their spellings.</a:t>
            </a:r>
          </a:p>
          <a:p>
            <a:pPr marL="45720" indent="0" algn="ctr">
              <a:buNone/>
            </a:pPr>
            <a:r>
              <a:rPr lang="en-GB" sz="3600" dirty="0">
                <a:solidFill>
                  <a:srgbClr val="FF0000"/>
                </a:solidFill>
                <a:latin typeface="Arial" panose="020B0604020202020204" pitchFamily="34" charset="0"/>
                <a:cs typeface="Arial" panose="020B0604020202020204" pitchFamily="34" charset="0"/>
              </a:rPr>
              <a:t>*</a:t>
            </a:r>
            <a:r>
              <a:rPr lang="en-GB" sz="3600" dirty="0">
                <a:solidFill>
                  <a:schemeClr val="accent1">
                    <a:lumMod val="50000"/>
                  </a:schemeClr>
                </a:solidFill>
                <a:latin typeface="Arial" panose="020B0604020202020204" pitchFamily="34" charset="0"/>
                <a:cs typeface="Arial" panose="020B0604020202020204" pitchFamily="34" charset="0"/>
              </a:rPr>
              <a:t> Please try to read with your child every day.</a:t>
            </a:r>
          </a:p>
          <a:p>
            <a:pPr marL="45720" indent="0" algn="ctr">
              <a:buNone/>
            </a:pPr>
            <a:r>
              <a:rPr lang="en-GB" sz="3600" dirty="0">
                <a:solidFill>
                  <a:schemeClr val="accent1">
                    <a:lumMod val="50000"/>
                  </a:schemeClr>
                </a:solidFill>
                <a:latin typeface="Arial" panose="020B0604020202020204" pitchFamily="34" charset="0"/>
                <a:cs typeface="Arial" panose="020B0604020202020204" pitchFamily="34" charset="0"/>
              </a:rPr>
              <a:t>We would be grateful if you could write in your children’s reading record books every time you read at home. </a:t>
            </a:r>
          </a:p>
          <a:p>
            <a:pPr algn="ctr"/>
            <a:endParaRPr lang="en-GB" sz="3600" dirty="0">
              <a:solidFill>
                <a:schemeClr val="accent1">
                  <a:lumMod val="50000"/>
                </a:schemeClr>
              </a:solidFill>
              <a:latin typeface="CCW Cursive Writing 7" panose="03050602040000000000" pitchFamily="66" charset="0"/>
            </a:endParaRPr>
          </a:p>
          <a:p>
            <a:pPr marL="45720" indent="0" algn="ctr">
              <a:buNone/>
            </a:pPr>
            <a:endParaRPr lang="en-GB" sz="3600" dirty="0">
              <a:solidFill>
                <a:schemeClr val="accent1">
                  <a:lumMod val="50000"/>
                </a:schemeClr>
              </a:solidFill>
              <a:latin typeface="CCW Cursive Writing 7" panose="03050602040000000000"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5744" y="319835"/>
            <a:ext cx="6512511" cy="1143000"/>
          </a:xfrm>
        </p:spPr>
        <p:txBody>
          <a:bodyPr/>
          <a:lstStyle/>
          <a:p>
            <a:pPr marL="0" indent="0" algn="ctr">
              <a:buNone/>
            </a:pPr>
            <a:r>
              <a:rPr lang="en-GB" dirty="0"/>
              <a:t>Spellings</a:t>
            </a:r>
          </a:p>
        </p:txBody>
      </p:sp>
      <p:sp>
        <p:nvSpPr>
          <p:cNvPr id="3" name="Content Placeholder 2"/>
          <p:cNvSpPr>
            <a:spLocks noGrp="1"/>
          </p:cNvSpPr>
          <p:nvPr>
            <p:ph sz="quarter" idx="13"/>
          </p:nvPr>
        </p:nvSpPr>
        <p:spPr>
          <a:xfrm>
            <a:off x="-14114" y="1124744"/>
            <a:ext cx="7912289" cy="5315733"/>
          </a:xfrm>
        </p:spPr>
        <p:txBody>
          <a:bodyPr>
            <a:noAutofit/>
          </a:bodyPr>
          <a:lstStyle/>
          <a:p>
            <a:pPr marL="45720" indent="0" algn="ctr">
              <a:buNone/>
            </a:pPr>
            <a:r>
              <a:rPr lang="en-GB" dirty="0">
                <a:latin typeface="Arial" panose="020B0604020202020204" pitchFamily="34" charset="0"/>
                <a:cs typeface="Arial" panose="020B0604020202020204" pitchFamily="34" charset="0"/>
              </a:rPr>
              <a:t>We have a huge emphasis on spellings. Children need to be practising their spellings daily and not for a spelling test. </a:t>
            </a:r>
          </a:p>
          <a:p>
            <a:pPr marL="45720" indent="0" algn="ctr">
              <a:buNone/>
            </a:pPr>
            <a:r>
              <a:rPr lang="en-GB" dirty="0">
                <a:latin typeface="Arial" panose="020B0604020202020204" pitchFamily="34" charset="0"/>
                <a:cs typeface="Arial" panose="020B0604020202020204" pitchFamily="34" charset="0"/>
              </a:rPr>
              <a:t>In Year 2, children need to be able to spell words from the Year 1 and 2 curriculum list. They must show they can spell these words correctly in their writing. </a:t>
            </a:r>
          </a:p>
          <a:p>
            <a:pPr marL="45720" indent="0" algn="ctr">
              <a:buNone/>
            </a:pPr>
            <a:r>
              <a:rPr lang="en-GB" dirty="0">
                <a:latin typeface="Arial" panose="020B0604020202020204" pitchFamily="34" charset="0"/>
                <a:cs typeface="Arial" panose="020B0604020202020204" pitchFamily="34" charset="0"/>
              </a:rPr>
              <a:t>Spelling sheet for this half term has been sent home already..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dirty="0">
                <a:latin typeface="Arial" panose="020B0604020202020204" pitchFamily="34" charset="0"/>
                <a:cs typeface="Arial" panose="020B0604020202020204" pitchFamily="34" charset="0"/>
              </a:rPr>
              <a:t>We will be using spelling badges to reward spelling test scores- we have a new system in place this year.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b="1" dirty="0">
                <a:latin typeface="Arial" panose="020B0604020202020204" pitchFamily="34" charset="0"/>
                <a:cs typeface="Arial" panose="020B0604020202020204" pitchFamily="34" charset="0"/>
              </a:rPr>
              <a:t>IDL</a:t>
            </a:r>
            <a:r>
              <a:rPr lang="en-GB" dirty="0">
                <a:latin typeface="Arial" panose="020B0604020202020204" pitchFamily="34" charset="0"/>
                <a:cs typeface="Arial" panose="020B0604020202020204" pitchFamily="34" charset="0"/>
              </a:rPr>
              <a:t>- we may also use IDL to support your child's spelling- you will be given a password to access this at home if your child needs additional support.</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8175" y="9855"/>
            <a:ext cx="1245825" cy="1762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55815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F82BD-76C4-4DFC-98D2-2CAEBAC0FB0C}"/>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07F3DBD0-B9B4-4961-8A37-5904CDEE5A66}"/>
              </a:ext>
            </a:extLst>
          </p:cNvPr>
          <p:cNvPicPr>
            <a:picLocks noGrp="1" noChangeAspect="1"/>
          </p:cNvPicPr>
          <p:nvPr>
            <p:ph sz="quarter" idx="13"/>
          </p:nvPr>
        </p:nvPicPr>
        <p:blipFill rotWithShape="1">
          <a:blip r:embed="rId2"/>
          <a:srcRect l="2342" t="3499" r="2342" b="17220"/>
          <a:stretch/>
        </p:blipFill>
        <p:spPr>
          <a:xfrm>
            <a:off x="395536" y="764704"/>
            <a:ext cx="8352928" cy="4894480"/>
          </a:xfrm>
          <a:prstGeom prst="rect">
            <a:avLst/>
          </a:prstGeom>
        </p:spPr>
      </p:pic>
    </p:spTree>
    <p:extLst>
      <p:ext uri="{BB962C8B-B14F-4D97-AF65-F5344CB8AC3E}">
        <p14:creationId xmlns:p14="http://schemas.microsoft.com/office/powerpoint/2010/main" val="33004521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5756" y="188640"/>
            <a:ext cx="4464496" cy="1143000"/>
          </a:xfrm>
        </p:spPr>
        <p:txBody>
          <a:bodyPr/>
          <a:lstStyle/>
          <a:p>
            <a:pPr algn="ctr"/>
            <a:r>
              <a:rPr lang="en-GB" dirty="0"/>
              <a:t>Reading</a:t>
            </a:r>
          </a:p>
        </p:txBody>
      </p:sp>
      <p:sp>
        <p:nvSpPr>
          <p:cNvPr id="3" name="Rectangle 2"/>
          <p:cNvSpPr/>
          <p:nvPr/>
        </p:nvSpPr>
        <p:spPr>
          <a:xfrm>
            <a:off x="395536" y="1052736"/>
            <a:ext cx="8424936" cy="5656164"/>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a:t>
            </a:r>
            <a:r>
              <a:rPr lang="en-GB" sz="2400" dirty="0">
                <a:latin typeface="Arial" panose="020B0604020202020204" pitchFamily="34" charset="0"/>
                <a:cs typeface="Arial" panose="020B0604020202020204" pitchFamily="34" charset="0"/>
              </a:rPr>
              <a:t>Your children will continue reading through the colour bands and may also be given a second phonics book if needed.</a:t>
            </a:r>
          </a:p>
          <a:p>
            <a:pPr>
              <a:lnSpc>
                <a:spcPct val="150000"/>
              </a:lnSpc>
              <a:buFont typeface="Arial" charset="0"/>
              <a:buChar char="•"/>
              <a:defRPr/>
            </a:pPr>
            <a:r>
              <a:rPr lang="en-GB" sz="2400" dirty="0">
                <a:highlight>
                  <a:srgbClr val="FFFF00"/>
                </a:highlight>
                <a:latin typeface="Arial" panose="020B0604020202020204" pitchFamily="34" charset="0"/>
                <a:cs typeface="Arial" panose="020B0604020202020204" pitchFamily="34" charset="0"/>
              </a:rPr>
              <a:t>Please try and read at home every night.</a:t>
            </a:r>
          </a:p>
          <a:p>
            <a:pPr>
              <a:lnSpc>
                <a:spcPct val="150000"/>
              </a:lnSpc>
              <a:buFont typeface="Arial" charset="0"/>
              <a:buChar char="•"/>
              <a:defRPr/>
            </a:pPr>
            <a:endParaRPr lang="en-GB" sz="2400" dirty="0">
              <a:highlight>
                <a:srgbClr val="FFFF00"/>
              </a:highlight>
              <a:latin typeface="Arial" panose="020B0604020202020204" pitchFamily="34" charset="0"/>
              <a:cs typeface="Arial" panose="020B0604020202020204" pitchFamily="34" charset="0"/>
            </a:endParaRPr>
          </a:p>
          <a:p>
            <a:pPr>
              <a:lnSpc>
                <a:spcPct val="150000"/>
              </a:lnSpc>
              <a:defRPr/>
            </a:pPr>
            <a:r>
              <a:rPr lang="en-GB" sz="2400" dirty="0">
                <a:latin typeface="Arial" panose="020B0604020202020204" pitchFamily="34" charset="0"/>
                <a:cs typeface="Arial" panose="020B0604020202020204" pitchFamily="34" charset="0"/>
              </a:rPr>
              <a:t>In school the children will be involved in </a:t>
            </a:r>
          </a:p>
          <a:p>
            <a:pPr>
              <a:lnSpc>
                <a:spcPct val="150000"/>
              </a:lnSpc>
              <a:buFont typeface="Arial" charset="0"/>
              <a:buChar char="•"/>
              <a:defRPr/>
            </a:pPr>
            <a:r>
              <a:rPr lang="en-GB" sz="2400" dirty="0">
                <a:latin typeface="Arial" panose="020B0604020202020204" pitchFamily="34" charset="0"/>
                <a:cs typeface="Arial" panose="020B0604020202020204" pitchFamily="34" charset="0"/>
              </a:rPr>
              <a:t> Shared reading</a:t>
            </a:r>
          </a:p>
          <a:p>
            <a:pPr>
              <a:lnSpc>
                <a:spcPct val="150000"/>
              </a:lnSpc>
              <a:buFont typeface="Arial" charset="0"/>
              <a:buChar char="•"/>
              <a:defRPr/>
            </a:pPr>
            <a:r>
              <a:rPr lang="en-GB" sz="2400" dirty="0">
                <a:latin typeface="Arial" panose="020B0604020202020204" pitchFamily="34" charset="0"/>
                <a:cs typeface="Arial" panose="020B0604020202020204" pitchFamily="34" charset="0"/>
              </a:rPr>
              <a:t> 1:1 reading with an adult</a:t>
            </a:r>
          </a:p>
          <a:p>
            <a:pPr>
              <a:lnSpc>
                <a:spcPct val="150000"/>
              </a:lnSpc>
              <a:buFont typeface="Arial" charset="0"/>
              <a:buChar char="•"/>
              <a:defRPr/>
            </a:pPr>
            <a:r>
              <a:rPr lang="en-GB" sz="2400" dirty="0">
                <a:latin typeface="Arial" panose="020B0604020202020204" pitchFamily="34" charset="0"/>
                <a:cs typeface="Arial" panose="020B0604020202020204" pitchFamily="34" charset="0"/>
              </a:rPr>
              <a:t> Reading across the curriculum.</a:t>
            </a:r>
          </a:p>
          <a:p>
            <a:pPr>
              <a:lnSpc>
                <a:spcPct val="150000"/>
              </a:lnSpc>
              <a:buFont typeface="Arial" charset="0"/>
              <a:buChar char="•"/>
              <a:defRPr/>
            </a:pPr>
            <a:r>
              <a:rPr lang="en-GB" sz="2400" dirty="0">
                <a:latin typeface="Arial" panose="020B0604020202020204" pitchFamily="34" charset="0"/>
                <a:cs typeface="Arial" panose="020B0604020202020204" pitchFamily="34" charset="0"/>
              </a:rPr>
              <a:t> Story time at the end of the day. </a:t>
            </a:r>
          </a:p>
        </p:txBody>
      </p:sp>
    </p:spTree>
    <p:extLst>
      <p:ext uri="{BB962C8B-B14F-4D97-AF65-F5344CB8AC3E}">
        <p14:creationId xmlns:p14="http://schemas.microsoft.com/office/powerpoint/2010/main" val="6949322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73DFEDBE-5A60-48C2-AB23-BE5AB03581D6}"/>
              </a:ext>
            </a:extLst>
          </p:cNvPr>
          <p:cNvSpPr>
            <a:spLocks noGrp="1" noChangeArrowheads="1"/>
          </p:cNvSpPr>
          <p:nvPr>
            <p:ph type="title"/>
          </p:nvPr>
        </p:nvSpPr>
        <p:spPr/>
        <p:txBody>
          <a:bodyPr/>
          <a:lstStyle/>
          <a:p>
            <a:pPr algn="l" eaLnBrk="1" hangingPunct="1">
              <a:defRPr/>
            </a:pPr>
            <a:r>
              <a:rPr lang="en-GB" b="1" dirty="0">
                <a:solidFill>
                  <a:schemeClr val="accent1"/>
                </a:solidFill>
                <a:effectLst>
                  <a:outerShdw blurRad="38100" dist="38100" dir="2700000" algn="tl">
                    <a:srgbClr val="000000"/>
                  </a:outerShdw>
                </a:effectLst>
              </a:rPr>
              <a:t>Writing</a:t>
            </a:r>
            <a:endParaRPr lang="en-US" b="1" dirty="0">
              <a:solidFill>
                <a:schemeClr val="accent1"/>
              </a:solidFill>
              <a:effectLst>
                <a:outerShdw blurRad="38100" dist="38100" dir="2700000" algn="tl">
                  <a:srgbClr val="000000"/>
                </a:outerShdw>
              </a:effectLst>
            </a:endParaRPr>
          </a:p>
        </p:txBody>
      </p:sp>
      <p:sp>
        <p:nvSpPr>
          <p:cNvPr id="17411" name="Rectangle 3">
            <a:extLst>
              <a:ext uri="{FF2B5EF4-FFF2-40B4-BE49-F238E27FC236}">
                <a16:creationId xmlns:a16="http://schemas.microsoft.com/office/drawing/2014/main" id="{B4842018-8AA0-4E5D-82C6-4482E7C8B2C5}"/>
              </a:ext>
            </a:extLst>
          </p:cNvPr>
          <p:cNvSpPr>
            <a:spLocks noGrp="1" noChangeArrowheads="1"/>
          </p:cNvSpPr>
          <p:nvPr>
            <p:ph type="body" sz="half" idx="1"/>
          </p:nvPr>
        </p:nvSpPr>
        <p:spPr/>
        <p:txBody>
          <a:bodyPr>
            <a:normAutofit/>
          </a:bodyPr>
          <a:lstStyle/>
          <a:p>
            <a:pPr eaLnBrk="1" hangingPunct="1">
              <a:lnSpc>
                <a:spcPct val="90000"/>
              </a:lnSpc>
            </a:pPr>
            <a:r>
              <a:rPr lang="en-GB" altLang="en-US" dirty="0">
                <a:solidFill>
                  <a:schemeClr val="tx1"/>
                </a:solidFill>
                <a:latin typeface="Arial" panose="020B0604020202020204" pitchFamily="34" charset="0"/>
                <a:cs typeface="Arial" panose="020B0604020202020204" pitchFamily="34" charset="0"/>
              </a:rPr>
              <a:t>Shared and Guided writing tasks.</a:t>
            </a:r>
          </a:p>
          <a:p>
            <a:pPr eaLnBrk="1" hangingPunct="1">
              <a:lnSpc>
                <a:spcPct val="90000"/>
              </a:lnSpc>
            </a:pPr>
            <a:r>
              <a:rPr lang="en-GB" altLang="en-US" dirty="0">
                <a:solidFill>
                  <a:schemeClr val="tx1"/>
                </a:solidFill>
                <a:latin typeface="Arial" panose="020B0604020202020204" pitchFamily="34" charset="0"/>
                <a:cs typeface="Arial" panose="020B0604020202020204" pitchFamily="34" charset="0"/>
              </a:rPr>
              <a:t>Independent tasks.</a:t>
            </a:r>
          </a:p>
          <a:p>
            <a:pPr eaLnBrk="1" hangingPunct="1">
              <a:lnSpc>
                <a:spcPct val="90000"/>
              </a:lnSpc>
            </a:pPr>
            <a:r>
              <a:rPr lang="en-GB" altLang="en-US" dirty="0">
                <a:solidFill>
                  <a:schemeClr val="tx1"/>
                </a:solidFill>
                <a:latin typeface="Arial" panose="020B0604020202020204" pitchFamily="34" charset="0"/>
                <a:cs typeface="Arial" panose="020B0604020202020204" pitchFamily="34" charset="0"/>
              </a:rPr>
              <a:t>We will be starting to learn cursive font</a:t>
            </a:r>
          </a:p>
          <a:p>
            <a:pPr eaLnBrk="1" hangingPunct="1">
              <a:lnSpc>
                <a:spcPct val="90000"/>
              </a:lnSpc>
            </a:pPr>
            <a:r>
              <a:rPr lang="en-GB" altLang="en-US" dirty="0">
                <a:solidFill>
                  <a:schemeClr val="tx1"/>
                </a:solidFill>
                <a:latin typeface="Arial" panose="020B0604020202020204" pitchFamily="34" charset="0"/>
                <a:cs typeface="Arial" panose="020B0604020202020204" pitchFamily="34" charset="0"/>
              </a:rPr>
              <a:t>Lots of speaking and listening activities to help their writing.</a:t>
            </a:r>
          </a:p>
          <a:p>
            <a:pPr eaLnBrk="1" hangingPunct="1">
              <a:lnSpc>
                <a:spcPct val="90000"/>
              </a:lnSpc>
            </a:pPr>
            <a:endParaRPr lang="en-GB" altLang="en-US" sz="2400" dirty="0">
              <a:latin typeface="Comic Sans MS" panose="030F0702030302020204" pitchFamily="66" charset="0"/>
            </a:endParaRPr>
          </a:p>
          <a:p>
            <a:pPr eaLnBrk="1" hangingPunct="1">
              <a:lnSpc>
                <a:spcPct val="90000"/>
              </a:lnSpc>
              <a:buFontTx/>
              <a:buNone/>
            </a:pPr>
            <a:endParaRPr lang="en-US" altLang="en-US" sz="2800" dirty="0"/>
          </a:p>
        </p:txBody>
      </p:sp>
    </p:spTree>
  </p:cSld>
  <p:clrMapOvr>
    <a:masterClrMapping/>
  </p:clrMapOvr>
  <p:transition>
    <p:blinds/>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F85DF97D-DB3F-48D6-B785-B8C680F86036}"/>
              </a:ext>
            </a:extLst>
          </p:cNvPr>
          <p:cNvSpPr>
            <a:spLocks noGrp="1" noChangeArrowheads="1"/>
          </p:cNvSpPr>
          <p:nvPr>
            <p:ph type="title"/>
          </p:nvPr>
        </p:nvSpPr>
        <p:spPr>
          <a:xfrm>
            <a:off x="2395244" y="260648"/>
            <a:ext cx="6512511" cy="1143000"/>
          </a:xfrm>
        </p:spPr>
        <p:txBody>
          <a:bodyPr/>
          <a:lstStyle/>
          <a:p>
            <a:pPr algn="l" eaLnBrk="1" hangingPunct="1">
              <a:defRPr/>
            </a:pPr>
            <a:r>
              <a:rPr lang="en-GB" b="1" dirty="0">
                <a:solidFill>
                  <a:schemeClr val="accent1"/>
                </a:solidFill>
                <a:effectLst>
                  <a:outerShdw blurRad="38100" dist="38100" dir="2700000" algn="tl">
                    <a:srgbClr val="000000"/>
                  </a:outerShdw>
                </a:effectLst>
              </a:rPr>
              <a:t>Maths</a:t>
            </a:r>
            <a:endParaRPr lang="en-US" b="1" dirty="0">
              <a:solidFill>
                <a:schemeClr val="accent1"/>
              </a:solidFill>
              <a:effectLst>
                <a:outerShdw blurRad="38100" dist="38100" dir="2700000" algn="tl">
                  <a:srgbClr val="000000"/>
                </a:outerShdw>
              </a:effectLst>
            </a:endParaRPr>
          </a:p>
        </p:txBody>
      </p:sp>
      <p:sp>
        <p:nvSpPr>
          <p:cNvPr id="19459" name="Rectangle 3">
            <a:extLst>
              <a:ext uri="{FF2B5EF4-FFF2-40B4-BE49-F238E27FC236}">
                <a16:creationId xmlns:a16="http://schemas.microsoft.com/office/drawing/2014/main" id="{07F9EBB7-719E-477F-856D-B6ABFC4D2258}"/>
              </a:ext>
            </a:extLst>
          </p:cNvPr>
          <p:cNvSpPr>
            <a:spLocks noGrp="1" noChangeArrowheads="1"/>
          </p:cNvSpPr>
          <p:nvPr>
            <p:ph type="body" idx="4294967295"/>
          </p:nvPr>
        </p:nvSpPr>
        <p:spPr>
          <a:xfrm>
            <a:off x="629816" y="1052736"/>
            <a:ext cx="7884368" cy="4973116"/>
          </a:xfrm>
        </p:spPr>
        <p:txBody>
          <a:bodyPr>
            <a:normAutofit/>
          </a:bodyPr>
          <a:lstStyle/>
          <a:p>
            <a:pPr eaLnBrk="1" hangingPunct="1"/>
            <a:r>
              <a:rPr lang="en-GB" altLang="en-US" sz="2600" dirty="0">
                <a:solidFill>
                  <a:schemeClr val="tx1"/>
                </a:solidFill>
                <a:latin typeface="Arial" panose="020B0604020202020204" pitchFamily="34" charset="0"/>
                <a:cs typeface="Arial" panose="020B0604020202020204" pitchFamily="34" charset="0"/>
              </a:rPr>
              <a:t>Practical activities.</a:t>
            </a:r>
          </a:p>
          <a:p>
            <a:pPr eaLnBrk="1" hangingPunct="1"/>
            <a:r>
              <a:rPr lang="en-GB" altLang="en-US" sz="2600" dirty="0">
                <a:solidFill>
                  <a:schemeClr val="tx1"/>
                </a:solidFill>
                <a:latin typeface="Arial" panose="020B0604020202020204" pitchFamily="34" charset="0"/>
                <a:cs typeface="Arial" panose="020B0604020202020204" pitchFamily="34" charset="0"/>
              </a:rPr>
              <a:t>Recording in Maths books.</a:t>
            </a:r>
          </a:p>
          <a:p>
            <a:pPr eaLnBrk="1" hangingPunct="1"/>
            <a:r>
              <a:rPr lang="en-GB" altLang="en-US" sz="2600" dirty="0">
                <a:solidFill>
                  <a:schemeClr val="tx1"/>
                </a:solidFill>
                <a:latin typeface="Arial" panose="020B0604020202020204" pitchFamily="34" charset="0"/>
                <a:cs typeface="Arial" panose="020B0604020202020204" pitchFamily="34" charset="0"/>
              </a:rPr>
              <a:t>Use of different practical resources </a:t>
            </a:r>
            <a:r>
              <a:rPr lang="en-GB" altLang="en-US" sz="2600" dirty="0" err="1">
                <a:solidFill>
                  <a:schemeClr val="tx1"/>
                </a:solidFill>
                <a:latin typeface="Arial" panose="020B0604020202020204" pitchFamily="34" charset="0"/>
                <a:cs typeface="Arial" panose="020B0604020202020204" pitchFamily="34" charset="0"/>
              </a:rPr>
              <a:t>eg.</a:t>
            </a:r>
            <a:r>
              <a:rPr lang="en-GB" altLang="en-US" sz="2600" dirty="0">
                <a:solidFill>
                  <a:schemeClr val="tx1"/>
                </a:solidFill>
                <a:latin typeface="Arial" panose="020B0604020202020204" pitchFamily="34" charset="0"/>
                <a:cs typeface="Arial" panose="020B0604020202020204" pitchFamily="34" charset="0"/>
              </a:rPr>
              <a:t> Numicon, counters, cubes, base ten</a:t>
            </a:r>
          </a:p>
          <a:p>
            <a:pPr eaLnBrk="1" hangingPunct="1"/>
            <a:r>
              <a:rPr lang="en-GB" altLang="en-US" sz="2600" dirty="0">
                <a:solidFill>
                  <a:schemeClr val="tx1"/>
                </a:solidFill>
                <a:latin typeface="Arial" panose="020B0604020202020204" pitchFamily="34" charset="0"/>
                <a:cs typeface="Arial" panose="020B0604020202020204" pitchFamily="34" charset="0"/>
              </a:rPr>
              <a:t> 10/15 minutes per day developing number fluency using </a:t>
            </a:r>
            <a:r>
              <a:rPr lang="en-GB" altLang="en-US" sz="2600" dirty="0" err="1">
                <a:solidFill>
                  <a:schemeClr val="tx1"/>
                </a:solidFill>
                <a:latin typeface="Arial" panose="020B0604020202020204" pitchFamily="34" charset="0"/>
                <a:cs typeface="Arial" panose="020B0604020202020204" pitchFamily="34" charset="0"/>
              </a:rPr>
              <a:t>rekenreks</a:t>
            </a:r>
            <a:r>
              <a:rPr lang="en-GB" altLang="en-US" sz="2600" dirty="0">
                <a:solidFill>
                  <a:schemeClr val="tx1"/>
                </a:solidFill>
                <a:latin typeface="Arial" panose="020B0604020202020204" pitchFamily="34" charset="0"/>
                <a:cs typeface="Arial" panose="020B0604020202020204" pitchFamily="34" charset="0"/>
              </a:rPr>
              <a:t> and other equipment</a:t>
            </a:r>
            <a:r>
              <a:rPr lang="en-GB" altLang="en-US" sz="3200" dirty="0">
                <a:solidFill>
                  <a:schemeClr val="tx1"/>
                </a:solidFill>
                <a:latin typeface="Arial" panose="020B0604020202020204" pitchFamily="34" charset="0"/>
                <a:cs typeface="Arial" panose="020B0604020202020204" pitchFamily="34" charset="0"/>
              </a:rPr>
              <a:t>.</a:t>
            </a:r>
          </a:p>
          <a:p>
            <a:pPr marL="45720" indent="0" eaLnBrk="1" hangingPunct="1">
              <a:buNone/>
            </a:pPr>
            <a:endParaRPr lang="en-GB" altLang="en-US" sz="3200" dirty="0"/>
          </a:p>
          <a:p>
            <a:pPr eaLnBrk="1" hangingPunct="1"/>
            <a:endParaRPr lang="en-US" altLang="en-US" dirty="0"/>
          </a:p>
        </p:txBody>
      </p:sp>
      <p:pic>
        <p:nvPicPr>
          <p:cNvPr id="3" name="Picture 2">
            <a:extLst>
              <a:ext uri="{FF2B5EF4-FFF2-40B4-BE49-F238E27FC236}">
                <a16:creationId xmlns:a16="http://schemas.microsoft.com/office/drawing/2014/main" id="{443AB891-B4C7-4038-BA0E-BB42CE722569}"/>
              </a:ext>
            </a:extLst>
          </p:cNvPr>
          <p:cNvPicPr>
            <a:picLocks noChangeAspect="1"/>
          </p:cNvPicPr>
          <p:nvPr/>
        </p:nvPicPr>
        <p:blipFill>
          <a:blip r:embed="rId3"/>
          <a:stretch>
            <a:fillRect/>
          </a:stretch>
        </p:blipFill>
        <p:spPr>
          <a:xfrm>
            <a:off x="2987824" y="4814406"/>
            <a:ext cx="2445895" cy="1211446"/>
          </a:xfrm>
          <a:prstGeom prst="rect">
            <a:avLst/>
          </a:prstGeom>
        </p:spPr>
      </p:pic>
      <p:sp>
        <p:nvSpPr>
          <p:cNvPr id="2" name="AutoShape 2" descr="https://ukc-powerpoint.officeapps.live.com/pods/GetClipboardImage.ashx?Id=1aa1fe32-4599-4a91-abf1-9267de51c167&amp;DC=GUK3&amp;pkey=c287a2c6-a38b-4d61-bbc5-077d54be9646&amp;wdwaccluster=GUK3">
            <a:extLst>
              <a:ext uri="{FF2B5EF4-FFF2-40B4-BE49-F238E27FC236}">
                <a16:creationId xmlns:a16="http://schemas.microsoft.com/office/drawing/2014/main" id="{6AA39459-ACEE-46A9-9038-AF3E5CDA03F5}"/>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706538" y="171053"/>
            <a:ext cx="3730924" cy="1339306"/>
          </a:xfrm>
          <a:prstGeom prst="rect">
            <a:avLst/>
          </a:prstGeom>
          <a:noFill/>
          <a:ln w="9525">
            <a:noFill/>
            <a:miter lim="800000"/>
            <a:headEnd/>
            <a:tailEnd/>
          </a:ln>
          <a:effectLst/>
        </p:spPr>
      </p:pic>
      <p:sp>
        <p:nvSpPr>
          <p:cNvPr id="3" name="Rectangle 2"/>
          <p:cNvSpPr/>
          <p:nvPr/>
        </p:nvSpPr>
        <p:spPr>
          <a:xfrm>
            <a:off x="0" y="1613580"/>
            <a:ext cx="9144000" cy="2339102"/>
          </a:xfrm>
          <a:prstGeom prst="rect">
            <a:avLst/>
          </a:prstGeom>
        </p:spPr>
        <p:txBody>
          <a:bodyPr wrap="square">
            <a:spAutoFit/>
          </a:bodyPr>
          <a:lstStyle/>
          <a:p>
            <a:r>
              <a:rPr lang="en-US" sz="1400" dirty="0">
                <a:latin typeface="Arial" panose="020B0604020202020204" pitchFamily="34" charset="0"/>
                <a:cs typeface="Arial" panose="020B0604020202020204" pitchFamily="34" charset="0"/>
              </a:rPr>
              <a:t>Essential Letters and Sounds (ELS) is our chosen DfE validated phonics and spelling  programme.</a:t>
            </a:r>
          </a:p>
          <a:p>
            <a:endParaRPr lang="en-US" sz="1400" dirty="0">
              <a:latin typeface="Arial" panose="020B0604020202020204" pitchFamily="34" charset="0"/>
              <a:cs typeface="Arial" panose="020B0604020202020204" pitchFamily="34" charset="0"/>
            </a:endParaRPr>
          </a:p>
          <a:p>
            <a:r>
              <a:rPr lang="en-US" sz="1400" dirty="0">
                <a:latin typeface="Arial" panose="020B0604020202020204" pitchFamily="34" charset="0"/>
                <a:cs typeface="Arial" panose="020B0604020202020204" pitchFamily="34" charset="0"/>
              </a:rPr>
              <a:t>Children will experience the joy of language whilst rapidly acquiring the phonics skills they need to become fluent, independent readers and writers.</a:t>
            </a: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r>
              <a:rPr lang="en-US" dirty="0"/>
              <a:t> </a:t>
            </a:r>
          </a:p>
        </p:txBody>
      </p:sp>
      <p:sp>
        <p:nvSpPr>
          <p:cNvPr id="4" name="Rectangle 3"/>
          <p:cNvSpPr/>
          <p:nvPr/>
        </p:nvSpPr>
        <p:spPr>
          <a:xfrm>
            <a:off x="392877" y="3105373"/>
            <a:ext cx="8358246" cy="3200876"/>
          </a:xfrm>
          <a:prstGeom prst="rect">
            <a:avLst/>
          </a:prstGeom>
        </p:spPr>
        <p:txBody>
          <a:bodyPr wrap="square">
            <a:spAutoFit/>
          </a:bodyPr>
          <a:lstStyle/>
          <a:p>
            <a:pPr marL="457200" lvl="0" indent="-457200"/>
            <a:r>
              <a:rPr lang="en-GB" sz="1600" b="1" u="sng" dirty="0">
                <a:solidFill>
                  <a:srgbClr val="82368C"/>
                </a:solidFill>
                <a:latin typeface="Arial" panose="020B0604020202020204" pitchFamily="34" charset="0"/>
                <a:cs typeface="Arial" panose="020B0604020202020204" pitchFamily="34" charset="0"/>
              </a:rPr>
              <a:t>How do we teach phonics? </a:t>
            </a: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We use a simple, consistent approach to teaching phonics</a:t>
            </a:r>
          </a:p>
          <a:p>
            <a:pPr marL="457200" indent="-457200">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We have mnemonics and rhymes to support learning and recall</a:t>
            </a:r>
          </a:p>
          <a:p>
            <a:pPr marL="457200" indent="-457200">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We teach phonics every single day from the first days of Reception</a:t>
            </a:r>
          </a:p>
          <a:p>
            <a:pPr marL="457200" indent="-457200">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Phonics throughout the day to review new sounds and graphemes taught </a:t>
            </a:r>
          </a:p>
          <a:p>
            <a:pPr marL="457200" indent="-457200">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Lots of opportunities for oral blending - /c/ /</a:t>
            </a:r>
            <a:r>
              <a:rPr lang="en-US" sz="1400" dirty="0" err="1">
                <a:latin typeface="Arial" panose="020B0604020202020204" pitchFamily="34" charset="0"/>
                <a:cs typeface="Arial" panose="020B0604020202020204" pitchFamily="34" charset="0"/>
              </a:rPr>
              <a:t>oa</a:t>
            </a:r>
            <a:r>
              <a:rPr lang="en-US" sz="1400" dirty="0">
                <a:latin typeface="Arial" panose="020B0604020202020204" pitchFamily="34" charset="0"/>
                <a:cs typeface="Arial" panose="020B0604020202020204" pitchFamily="34" charset="0"/>
              </a:rPr>
              <a:t>/ /t/ </a:t>
            </a:r>
          </a:p>
          <a:p>
            <a:pPr marL="457200" indent="-457200">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We teach the ‘code’ for reading, alongside teaching vocabulary</a:t>
            </a:r>
          </a:p>
          <a:p>
            <a:pPr marL="457200" indent="-457200">
              <a:buFont typeface="Arial" panose="020B0604020202020204" pitchFamily="34" charset="0"/>
              <a:buChar char="•"/>
            </a:pPr>
            <a:endParaRPr lang="en-US" sz="1400" dirty="0"/>
          </a:p>
          <a:p>
            <a:pPr marL="457200" indent="-457200">
              <a:buFont typeface="Arial" panose="020B0604020202020204" pitchFamily="34" charset="0"/>
              <a:buChar char="•"/>
            </a:pP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571480"/>
            <a:ext cx="3214710" cy="461665"/>
          </a:xfrm>
          <a:prstGeom prst="rect">
            <a:avLst/>
          </a:prstGeom>
        </p:spPr>
        <p:txBody>
          <a:bodyPr wrap="square">
            <a:spAutoFit/>
          </a:bodyPr>
          <a:lstStyle/>
          <a:p>
            <a:r>
              <a:rPr lang="en-GB" sz="2400" b="1" dirty="0">
                <a:solidFill>
                  <a:srgbClr val="82368C"/>
                </a:solidFill>
              </a:rPr>
              <a:t>ELS Progression</a:t>
            </a:r>
            <a:endParaRPr lang="en-GB" sz="2400" b="1" dirty="0">
              <a:solidFill>
                <a:srgbClr val="82368C"/>
              </a:solidFill>
              <a:cs typeface="Calibri"/>
            </a:endParaRPr>
          </a:p>
        </p:txBody>
      </p:sp>
      <p:pic>
        <p:nvPicPr>
          <p:cNvPr id="3"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2"/>
          <a:stretch>
            <a:fillRect/>
          </a:stretch>
        </p:blipFill>
        <p:spPr>
          <a:xfrm>
            <a:off x="285720" y="1500174"/>
            <a:ext cx="8719352" cy="3357586"/>
          </a:xfrm>
          <a:prstGeom prst="rect">
            <a:avLst/>
          </a:prstGeom>
        </p:spPr>
      </p:pic>
      <p:pic>
        <p:nvPicPr>
          <p:cNvPr id="4"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3"/>
          <a:stretch>
            <a:fillRect/>
          </a:stretch>
        </p:blipFill>
        <p:spPr>
          <a:xfrm>
            <a:off x="7000892" y="500042"/>
            <a:ext cx="1724025" cy="581025"/>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571480"/>
            <a:ext cx="3214710" cy="461665"/>
          </a:xfrm>
          <a:prstGeom prst="rect">
            <a:avLst/>
          </a:prstGeom>
        </p:spPr>
        <p:txBody>
          <a:bodyPr wrap="square">
            <a:spAutoFit/>
          </a:bodyPr>
          <a:lstStyle/>
          <a:p>
            <a:r>
              <a:rPr lang="en-GB" sz="2400" b="1" dirty="0">
                <a:solidFill>
                  <a:srgbClr val="82368C"/>
                </a:solidFill>
              </a:rPr>
              <a:t>ELS Progression</a:t>
            </a:r>
            <a:endParaRPr lang="en-GB" sz="2400" b="1" dirty="0">
              <a:solidFill>
                <a:srgbClr val="82368C"/>
              </a:solidFill>
              <a:cs typeface="Calibri"/>
            </a:endParaRPr>
          </a:p>
        </p:txBody>
      </p:sp>
      <p:pic>
        <p:nvPicPr>
          <p:cNvPr id="4"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2"/>
          <a:stretch>
            <a:fillRect/>
          </a:stretch>
        </p:blipFill>
        <p:spPr>
          <a:xfrm>
            <a:off x="7000892" y="500042"/>
            <a:ext cx="1724025" cy="581025"/>
          </a:xfrm>
          <a:prstGeom prst="rect">
            <a:avLst/>
          </a:prstGeom>
        </p:spPr>
      </p:pic>
      <p:pic>
        <p:nvPicPr>
          <p:cNvPr id="5"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3"/>
          <a:stretch>
            <a:fillRect/>
          </a:stretch>
        </p:blipFill>
        <p:spPr>
          <a:xfrm>
            <a:off x="571472" y="1214422"/>
            <a:ext cx="8072494" cy="5539708"/>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t>Behaviour and</a:t>
            </a:r>
            <a:br>
              <a:rPr lang="en-GB" sz="4000" dirty="0"/>
            </a:br>
            <a:r>
              <a:rPr lang="en-GB" sz="4000" dirty="0"/>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467544" y="1844824"/>
            <a:ext cx="3960440" cy="27723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200329"/>
          </a:xfrm>
          <a:prstGeom prst="rect">
            <a:avLst/>
          </a:prstGeom>
          <a:noFill/>
        </p:spPr>
        <p:txBody>
          <a:bodyPr wrap="square" rtlCol="0">
            <a:spAutoFit/>
          </a:bodyPr>
          <a:lstStyle/>
          <a:p>
            <a:pPr marL="285750" indent="-285750">
              <a:buFont typeface="Wingdings" pitchFamily="2" charset="2"/>
              <a:buChar char="ü"/>
            </a:pPr>
            <a:r>
              <a:rPr lang="en-GB" dirty="0">
                <a:latin typeface="Arial" panose="020B0604020202020204" pitchFamily="34" charset="0"/>
                <a:cs typeface="Arial" panose="020B0604020202020204" pitchFamily="34" charset="0"/>
              </a:rPr>
              <a:t>Very high expectations</a:t>
            </a:r>
          </a:p>
          <a:p>
            <a:pPr marL="285750" indent="-285750">
              <a:buFont typeface="Wingdings" pitchFamily="2" charset="2"/>
              <a:buChar char="ü"/>
            </a:pPr>
            <a:r>
              <a:rPr lang="en-GB" dirty="0">
                <a:latin typeface="Arial" panose="020B0604020202020204" pitchFamily="34" charset="0"/>
                <a:cs typeface="Arial" panose="020B0604020202020204" pitchFamily="34" charset="0"/>
              </a:rPr>
              <a:t>Manners</a:t>
            </a:r>
          </a:p>
          <a:p>
            <a:pPr marL="285750" indent="-285750">
              <a:buFont typeface="Wingdings" pitchFamily="2" charset="2"/>
              <a:buChar char="ü"/>
            </a:pPr>
            <a:r>
              <a:rPr lang="en-GB" dirty="0">
                <a:latin typeface="Arial" panose="020B0604020202020204" pitchFamily="34" charset="0"/>
                <a:cs typeface="Arial" panose="020B0604020202020204" pitchFamily="34" charset="0"/>
              </a:rPr>
              <a:t>Greetings</a:t>
            </a:r>
          </a:p>
          <a:p>
            <a:pPr marL="285750" indent="-285750">
              <a:buFont typeface="Wingdings" pitchFamily="2" charset="2"/>
              <a:buChar char="ü"/>
            </a:pPr>
            <a:r>
              <a:rPr lang="en-GB" dirty="0">
                <a:latin typeface="Arial" panose="020B0604020202020204" pitchFamily="34" charset="0"/>
                <a:cs typeface="Arial" panose="020B0604020202020204" pitchFamily="34" charset="0"/>
              </a:rPr>
              <a:t>Can do attitudes</a:t>
            </a:r>
          </a:p>
        </p:txBody>
      </p:sp>
    </p:spTree>
    <p:extLst>
      <p:ext uri="{BB962C8B-B14F-4D97-AF65-F5344CB8AC3E}">
        <p14:creationId xmlns:p14="http://schemas.microsoft.com/office/powerpoint/2010/main" val="8016535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t>Behaviour and</a:t>
            </a:r>
            <a:br>
              <a:rPr lang="en-GB" sz="4000" dirty="0"/>
            </a:br>
            <a:r>
              <a:rPr lang="en-GB" sz="4000" dirty="0"/>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677656"/>
          </a:xfrm>
          <a:prstGeom prst="rect">
            <a:avLst/>
          </a:prstGeom>
          <a:noFill/>
        </p:spPr>
        <p:txBody>
          <a:bodyPr wrap="square" rtlCol="0">
            <a:spAutoFit/>
          </a:bodyPr>
          <a:lstStyle/>
          <a:p>
            <a:pPr marL="285750" indent="-285750">
              <a:buFont typeface="Wingdings" pitchFamily="2" charset="2"/>
              <a:buChar char="ü"/>
            </a:pPr>
            <a:r>
              <a:rPr lang="en-GB" sz="2800" dirty="0">
                <a:latin typeface="Arial" panose="020B0604020202020204" pitchFamily="34" charset="0"/>
                <a:cs typeface="Arial" panose="020B0604020202020204" pitchFamily="34" charset="0"/>
              </a:rPr>
              <a:t>Half termly- ‘Good to be Green’ certificates</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Red cards- letter home to parents on a Friday</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Yellow cards- miss some of break time</a:t>
            </a:r>
            <a:r>
              <a:rPr lang="en-GB"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4052499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pPr algn="ctr"/>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t>Walking properly makes you feel great.</a:t>
            </a:r>
          </a:p>
          <a:p>
            <a:pPr marL="0" indent="0">
              <a:buNone/>
            </a:pPr>
            <a:endParaRPr lang="en-US" dirty="0"/>
          </a:p>
          <a:p>
            <a:r>
              <a:rPr lang="en-US" dirty="0"/>
              <a:t>We are going to be doing fantastic walking,   </a:t>
            </a:r>
            <a:r>
              <a:rPr lang="en-US" dirty="0">
                <a:solidFill>
                  <a:schemeClr val="tx2">
                    <a:lumMod val="50000"/>
                    <a:lumOff val="50000"/>
                  </a:schemeClr>
                </a:solidFill>
              </a:rPr>
              <a:t>All THE TIME!</a:t>
            </a:r>
          </a:p>
          <a:p>
            <a:r>
              <a:rPr lang="en-US" dirty="0"/>
              <a:t>Head up</a:t>
            </a:r>
          </a:p>
          <a:p>
            <a:r>
              <a:rPr lang="en-US" dirty="0"/>
              <a:t>Arms by your sides</a:t>
            </a:r>
          </a:p>
          <a:p>
            <a:r>
              <a:rPr lang="en-US" dirty="0"/>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lgn="ctr">
              <a:buNone/>
            </a:pPr>
            <a:r>
              <a:rPr lang="en-GB" dirty="0"/>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2603306" y="1501995"/>
            <a:ext cx="3840902" cy="1938992"/>
          </a:xfrm>
          <a:prstGeom prst="rect">
            <a:avLst/>
          </a:prstGeom>
          <a:noFill/>
        </p:spPr>
        <p:txBody>
          <a:bodyPr wrap="squar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rPr>
              <a:t>Weds </a:t>
            </a:r>
            <a:r>
              <a:rPr lang="en-US" sz="4000" b="0" cap="none" spc="0" baseline="30000" dirty="0">
                <a:ln w="0"/>
                <a:solidFill>
                  <a:schemeClr val="accent1"/>
                </a:solidFill>
                <a:effectLst>
                  <a:outerShdw blurRad="38100" dist="25400" dir="5400000" algn="ctr" rotWithShape="0">
                    <a:srgbClr val="6E747A">
                      <a:alpha val="43000"/>
                    </a:srgbClr>
                  </a:outerShdw>
                </a:effectLst>
              </a:rPr>
              <a:t>21st</a:t>
            </a:r>
          </a:p>
          <a:p>
            <a:pPr algn="ctr"/>
            <a:r>
              <a:rPr lang="en-US" sz="4000" b="0" cap="none" spc="0" dirty="0">
                <a:ln w="0"/>
                <a:solidFill>
                  <a:schemeClr val="accent1"/>
                </a:solidFill>
                <a:effectLst>
                  <a:outerShdw blurRad="38100" dist="25400" dir="5400000" algn="ctr" rotWithShape="0">
                    <a:srgbClr val="6E747A">
                      <a:alpha val="43000"/>
                    </a:srgbClr>
                  </a:outerShdw>
                </a:effectLst>
              </a:rPr>
              <a:t> October </a:t>
            </a:r>
          </a:p>
          <a:p>
            <a:pPr algn="ctr"/>
            <a:r>
              <a:rPr lang="en-US" sz="40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1475656" y="5293973"/>
            <a:ext cx="6957392" cy="707886"/>
          </a:xfrm>
          <a:prstGeom prst="rect">
            <a:avLst/>
          </a:prstGeom>
          <a:noFill/>
        </p:spPr>
        <p:txBody>
          <a:bodyPr wrap="square" rtlCol="0">
            <a:spAutoFit/>
          </a:bodyPr>
          <a:lstStyle/>
          <a:p>
            <a:r>
              <a:rPr lang="en-GB" sz="4000" dirty="0"/>
              <a:t>Please check your filters </a:t>
            </a:r>
          </a:p>
        </p:txBody>
      </p:sp>
    </p:spTree>
    <p:extLst>
      <p:ext uri="{BB962C8B-B14F-4D97-AF65-F5344CB8AC3E}">
        <p14:creationId xmlns:p14="http://schemas.microsoft.com/office/powerpoint/2010/main" val="37230791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292D6B-0731-416D-9D1A-3FD24848E8CD}"/>
              </a:ext>
            </a:extLst>
          </p:cNvPr>
          <p:cNvPicPr>
            <a:picLocks noChangeAspect="1"/>
          </p:cNvPicPr>
          <p:nvPr/>
        </p:nvPicPr>
        <p:blipFill>
          <a:blip r:embed="rId2"/>
          <a:stretch>
            <a:fillRect/>
          </a:stretch>
        </p:blipFill>
        <p:spPr>
          <a:xfrm>
            <a:off x="427267" y="445162"/>
            <a:ext cx="8289465" cy="5967676"/>
          </a:xfrm>
          <a:prstGeom prst="rect">
            <a:avLst/>
          </a:prstGeom>
        </p:spPr>
      </p:pic>
    </p:spTree>
    <p:extLst>
      <p:ext uri="{BB962C8B-B14F-4D97-AF65-F5344CB8AC3E}">
        <p14:creationId xmlns:p14="http://schemas.microsoft.com/office/powerpoint/2010/main" val="8001604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539552" y="365060"/>
            <a:ext cx="4344313" cy="347545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447893" y="916750"/>
            <a:ext cx="4176464" cy="3341171"/>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539552" y="4809611"/>
            <a:ext cx="8496944" cy="1631216"/>
          </a:xfrm>
          <a:prstGeom prst="rect">
            <a:avLst/>
          </a:prstGeom>
          <a:noFill/>
        </p:spPr>
        <p:txBody>
          <a:bodyPr wrap="square" rtlCol="0">
            <a:spAutoFit/>
          </a:bodyPr>
          <a:lstStyle/>
          <a:p>
            <a:r>
              <a:rPr lang="en-GB" sz="2000" dirty="0">
                <a:solidFill>
                  <a:prstClr val="black"/>
                </a:solidFill>
                <a:latin typeface="Arial" panose="020B0604020202020204" pitchFamily="34" charset="0"/>
                <a:cs typeface="Arial" panose="020B0604020202020204" pitchFamily="34" charset="0"/>
              </a:rPr>
              <a:t>User friendly guides on all areas of ICT, gaming, social media and top tips for online safety.   Check all age recommendations on games and Apps.</a:t>
            </a:r>
          </a:p>
          <a:p>
            <a:endParaRPr lang="en-GB" sz="2000" dirty="0">
              <a:solidFill>
                <a:prstClr val="black"/>
              </a:solidFill>
              <a:latin typeface="Arial" panose="020B0604020202020204" pitchFamily="34" charset="0"/>
              <a:cs typeface="Arial" panose="020B0604020202020204" pitchFamily="34" charset="0"/>
            </a:endParaRPr>
          </a:p>
          <a:p>
            <a:r>
              <a:rPr lang="en-GB" sz="2000" dirty="0">
                <a:solidFill>
                  <a:prstClr val="black"/>
                </a:solidFill>
                <a:latin typeface="Arial" panose="020B0604020202020204" pitchFamily="34" charset="0"/>
                <a:cs typeface="Arial" panose="020B0604020202020204" pitchFamily="34" charset="0"/>
              </a:rPr>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a:xfrm>
            <a:off x="1371600" y="404664"/>
            <a:ext cx="6400800" cy="3474720"/>
          </a:xfrm>
        </p:spPr>
        <p:txBody>
          <a:bodyPr>
            <a:normAutofit/>
          </a:bodyPr>
          <a:lstStyle/>
          <a:p>
            <a:pPr algn="ctr"/>
            <a:r>
              <a:rPr lang="en-GB" sz="3600" dirty="0">
                <a:latin typeface="Arial" panose="020B0604020202020204" pitchFamily="34" charset="0"/>
                <a:cs typeface="Arial" panose="020B0604020202020204" pitchFamily="34" charset="0"/>
              </a:rPr>
              <a:t>Volunteers are very welcome!  </a:t>
            </a:r>
          </a:p>
          <a:p>
            <a:pPr algn="ctr"/>
            <a:r>
              <a:rPr lang="en-GB" sz="3600" dirty="0">
                <a:latin typeface="Arial" panose="020B0604020202020204" pitchFamily="34" charset="0"/>
                <a:cs typeface="Arial" panose="020B0604020202020204" pitchFamily="34" charset="0"/>
              </a:rPr>
              <a:t>Safer Recruitment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3539430"/>
          </a:xfrm>
          <a:prstGeom prst="rect">
            <a:avLst/>
          </a:prstGeom>
          <a:noFill/>
        </p:spPr>
        <p:txBody>
          <a:bodyPr wrap="square" rtlCol="0">
            <a:spAutoFit/>
          </a:bodyPr>
          <a:lstStyle/>
          <a:p>
            <a:pPr algn="ctr"/>
            <a:endParaRPr lang="en-GB" sz="3200" dirty="0">
              <a:solidFill>
                <a:schemeClr val="accent1">
                  <a:lumMod val="50000"/>
                </a:schemeClr>
              </a:solidFill>
              <a:latin typeface="CCW Cursive Writing 7" pitchFamily="66" charset="0"/>
            </a:endParaRPr>
          </a:p>
          <a:p>
            <a:pPr algn="ctr"/>
            <a:endParaRPr lang="en-GB" sz="3200"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rPr>
              <a:t>Check website for information:</a:t>
            </a:r>
          </a:p>
          <a:p>
            <a:pPr algn="ctr"/>
            <a:endParaRPr lang="en-GB" sz="3200" u="sng"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hlinkClick r:id="rId2"/>
              </a:rPr>
              <a:t>http://www.stphilipssouthport.com/</a:t>
            </a:r>
            <a:r>
              <a:rPr lang="en-GB" sz="3200" u="sng" dirty="0">
                <a:solidFill>
                  <a:schemeClr val="accent1">
                    <a:lumMod val="50000"/>
                  </a:schemeClr>
                </a:solidFill>
                <a:latin typeface="Arial" panose="020B0604020202020204" pitchFamily="34" charset="0"/>
                <a:cs typeface="Arial" panose="020B0604020202020204" pitchFamily="34" charset="0"/>
              </a:rPr>
              <a:t> </a:t>
            </a:r>
          </a:p>
          <a:p>
            <a:pPr algn="ctr"/>
            <a:r>
              <a:rPr lang="en-GB" sz="3200" u="sng" dirty="0">
                <a:solidFill>
                  <a:schemeClr val="accent1">
                    <a:lumMod val="50000"/>
                  </a:schemeClr>
                </a:solidFill>
                <a:latin typeface="Arial" panose="020B0604020202020204" pitchFamily="34" charset="0"/>
                <a:cs typeface="Arial" panose="020B0604020202020204" pitchFamily="34"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1947</TotalTime>
  <Words>1613</Words>
  <Application>Microsoft Office PowerPoint</Application>
  <PresentationFormat>On-screen Show (4:3)</PresentationFormat>
  <Paragraphs>212</Paragraphs>
  <Slides>38</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Arial</vt:lpstr>
      <vt:lpstr>Arial Rounded MT Bold</vt:lpstr>
      <vt:lpstr>Calibri</vt:lpstr>
      <vt:lpstr>CCW Cursive Writing 7</vt:lpstr>
      <vt:lpstr>Comic Sans MS</vt:lpstr>
      <vt:lpstr>Georgia</vt:lpstr>
      <vt:lpstr>Trebuchet MS</vt:lpstr>
      <vt:lpstr>Wingdings</vt:lpstr>
      <vt:lpstr>Slipstream</vt:lpstr>
      <vt:lpstr>PowerPoint Presentation</vt:lpstr>
      <vt:lpstr>PowerPoint Presentation</vt:lpstr>
      <vt:lpstr>We have codes of conduct for Governors,  staff and parents and expect all members of our school community to abide by these. </vt:lpstr>
      <vt:lpstr>Year 2 staff</vt:lpstr>
      <vt:lpstr>School website and how to contact us</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Subject ladders</vt:lpstr>
      <vt:lpstr>PowerPoint Presentation</vt:lpstr>
      <vt:lpstr> Homework</vt:lpstr>
      <vt:lpstr>Spellings</vt:lpstr>
      <vt:lpstr>PowerPoint Presentation</vt:lpstr>
      <vt:lpstr>Reading</vt:lpstr>
      <vt:lpstr>Writing</vt:lpstr>
      <vt:lpstr>Maths</vt:lpstr>
      <vt:lpstr>PowerPoint Presentation</vt:lpstr>
      <vt:lpstr>PowerPoint Presentation</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Parent’s meeting:</vt:lpstr>
      <vt:lpstr>PowerPoint Presentation</vt:lpstr>
      <vt:lpstr>PowerPoint Presentation</vt:lpstr>
      <vt:lpstr>PowerPoint Presentation</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Heather Parsons</cp:lastModifiedBy>
  <cp:revision>159</cp:revision>
  <cp:lastPrinted>2021-09-08T07:29:11Z</cp:lastPrinted>
  <dcterms:created xsi:type="dcterms:W3CDTF">2014-09-15T15:29:28Z</dcterms:created>
  <dcterms:modified xsi:type="dcterms:W3CDTF">2026-09-07T20:34:20Z</dcterms:modified>
</cp:coreProperties>
</file>