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6" r:id="rId1"/>
  </p:sldMasterIdLst>
  <p:notesMasterIdLst>
    <p:notesMasterId r:id="rId22"/>
  </p:notesMasterIdLst>
  <p:sldIdLst>
    <p:sldId id="256" r:id="rId2"/>
    <p:sldId id="269" r:id="rId3"/>
    <p:sldId id="323" r:id="rId4"/>
    <p:sldId id="266" r:id="rId5"/>
    <p:sldId id="270" r:id="rId6"/>
    <p:sldId id="286" r:id="rId7"/>
    <p:sldId id="259" r:id="rId8"/>
    <p:sldId id="257" r:id="rId9"/>
    <p:sldId id="324" r:id="rId10"/>
    <p:sldId id="288" r:id="rId11"/>
    <p:sldId id="322" r:id="rId12"/>
    <p:sldId id="258" r:id="rId13"/>
    <p:sldId id="321" r:id="rId14"/>
    <p:sldId id="271" r:id="rId15"/>
    <p:sldId id="265" r:id="rId16"/>
    <p:sldId id="272" r:id="rId17"/>
    <p:sldId id="326" r:id="rId18"/>
    <p:sldId id="316" r:id="rId19"/>
    <p:sldId id="267" r:id="rId20"/>
    <p:sldId id="325" r:id="rId2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99FF"/>
    <a:srgbClr val="99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5854"/>
    <p:restoredTop sz="93360" autoAdjust="0"/>
  </p:normalViewPr>
  <p:slideViewPr>
    <p:cSldViewPr>
      <p:cViewPr varScale="1">
        <p:scale>
          <a:sx n="105" d="100"/>
          <a:sy n="105" d="100"/>
        </p:scale>
        <p:origin x="2358" y="14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1A80773-5547-480B-B280-D5653E7BC868}" type="doc">
      <dgm:prSet loTypeId="urn:microsoft.com/office/officeart/2005/8/layout/pyramid1" loCatId="pyramid" qsTypeId="urn:microsoft.com/office/officeart/2005/8/quickstyle/simple1" qsCatId="simple" csTypeId="urn:microsoft.com/office/officeart/2005/8/colors/accent1_2" csCatId="accent1" phldr="1"/>
      <dgm:spPr/>
    </dgm:pt>
    <dgm:pt modelId="{F3FCFFCC-536A-441C-BD21-D18701E06397}">
      <dgm:prSet phldrT="[Text]" custT="1"/>
      <dgm:spPr>
        <a:solidFill>
          <a:srgbClr val="00B0F0"/>
        </a:solidFill>
      </dgm:spPr>
      <dgm:t>
        <a:bodyPr/>
        <a:lstStyle/>
        <a:p>
          <a:r>
            <a:rPr lang="en-US" sz="2800"/>
            <a:t>SEN Support</a:t>
          </a:r>
        </a:p>
        <a:p>
          <a:r>
            <a:rPr lang="en-US" sz="2800"/>
            <a:t>Targeted Support</a:t>
          </a:r>
        </a:p>
      </dgm:t>
    </dgm:pt>
    <dgm:pt modelId="{70F235CF-FF4B-403D-9F29-4C8C20F7C402}" type="parTrans" cxnId="{93D73412-D540-47DC-B475-EFCB88B4E6B4}">
      <dgm:prSet/>
      <dgm:spPr/>
      <dgm:t>
        <a:bodyPr/>
        <a:lstStyle/>
        <a:p>
          <a:endParaRPr lang="en-US"/>
        </a:p>
      </dgm:t>
    </dgm:pt>
    <dgm:pt modelId="{A9570E8D-3424-4AA2-924E-A89C90CD3A4A}" type="sibTrans" cxnId="{93D73412-D540-47DC-B475-EFCB88B4E6B4}">
      <dgm:prSet/>
      <dgm:spPr/>
      <dgm:t>
        <a:bodyPr/>
        <a:lstStyle/>
        <a:p>
          <a:endParaRPr lang="en-US"/>
        </a:p>
      </dgm:t>
    </dgm:pt>
    <dgm:pt modelId="{ED87D5A7-D68B-4CAA-B5C7-235BCE074444}">
      <dgm:prSet phldrT="[Text]" custT="1"/>
      <dgm:spPr>
        <a:solidFill>
          <a:srgbClr val="FFFF00"/>
        </a:solidFill>
      </dgm:spPr>
      <dgm:t>
        <a:bodyPr/>
        <a:lstStyle/>
        <a:p>
          <a:r>
            <a:rPr lang="en-US" sz="2800"/>
            <a:t>Enhanced Quality First, </a:t>
          </a:r>
        </a:p>
      </dgm:t>
    </dgm:pt>
    <dgm:pt modelId="{30BDDEDC-4640-43A4-9B28-8E5C0559CADA}" type="parTrans" cxnId="{6E4A686B-0A25-4B41-9A90-526557D7D807}">
      <dgm:prSet/>
      <dgm:spPr/>
      <dgm:t>
        <a:bodyPr/>
        <a:lstStyle/>
        <a:p>
          <a:endParaRPr lang="en-US"/>
        </a:p>
      </dgm:t>
    </dgm:pt>
    <dgm:pt modelId="{AEA029E0-2A3E-48D5-B9D7-4C8D2746EEAA}" type="sibTrans" cxnId="{6E4A686B-0A25-4B41-9A90-526557D7D807}">
      <dgm:prSet/>
      <dgm:spPr/>
      <dgm:t>
        <a:bodyPr/>
        <a:lstStyle/>
        <a:p>
          <a:endParaRPr lang="en-US"/>
        </a:p>
      </dgm:t>
    </dgm:pt>
    <dgm:pt modelId="{C26BBB30-F785-4500-83E0-909E47F2B750}">
      <dgm:prSet phldrT="[Text]" custT="1"/>
      <dgm:spPr>
        <a:solidFill>
          <a:srgbClr val="FF0000"/>
        </a:solidFill>
      </dgm:spPr>
      <dgm:t>
        <a:bodyPr/>
        <a:lstStyle/>
        <a:p>
          <a:r>
            <a:rPr lang="en-US" sz="2800"/>
            <a:t>Quality First – Universal Offer for all</a:t>
          </a:r>
        </a:p>
      </dgm:t>
    </dgm:pt>
    <dgm:pt modelId="{62B30D4E-D046-4D81-93A1-2CB556609789}" type="parTrans" cxnId="{48A81D2B-9610-4687-9B19-644976832745}">
      <dgm:prSet/>
      <dgm:spPr/>
      <dgm:t>
        <a:bodyPr/>
        <a:lstStyle/>
        <a:p>
          <a:endParaRPr lang="en-US"/>
        </a:p>
      </dgm:t>
    </dgm:pt>
    <dgm:pt modelId="{B17D7417-62E5-42EB-A716-3599A8A8B8CE}" type="sibTrans" cxnId="{48A81D2B-9610-4687-9B19-644976832745}">
      <dgm:prSet/>
      <dgm:spPr/>
      <dgm:t>
        <a:bodyPr/>
        <a:lstStyle/>
        <a:p>
          <a:endParaRPr lang="en-US"/>
        </a:p>
      </dgm:t>
    </dgm:pt>
    <dgm:pt modelId="{AA845E50-5151-48D4-AE5A-DF7713462DE6}">
      <dgm:prSet custT="1"/>
      <dgm:spPr>
        <a:solidFill>
          <a:srgbClr val="92D050"/>
        </a:solidFill>
      </dgm:spPr>
      <dgm:t>
        <a:bodyPr/>
        <a:lstStyle/>
        <a:p>
          <a:r>
            <a:rPr lang="en-US" sz="2000"/>
            <a:t>High Needs Funding</a:t>
          </a:r>
        </a:p>
      </dgm:t>
    </dgm:pt>
    <dgm:pt modelId="{1BB140D6-C72A-4D19-8BB8-92A8222F9E9D}" type="parTrans" cxnId="{F3EE64E5-542B-4AE4-8F1A-FE2ED6BE55B4}">
      <dgm:prSet/>
      <dgm:spPr/>
      <dgm:t>
        <a:bodyPr/>
        <a:lstStyle/>
        <a:p>
          <a:endParaRPr lang="en-US"/>
        </a:p>
      </dgm:t>
    </dgm:pt>
    <dgm:pt modelId="{7C0CF175-A7A2-4462-A597-ECA56F448C87}" type="sibTrans" cxnId="{F3EE64E5-542B-4AE4-8F1A-FE2ED6BE55B4}">
      <dgm:prSet/>
      <dgm:spPr/>
      <dgm:t>
        <a:bodyPr/>
        <a:lstStyle/>
        <a:p>
          <a:endParaRPr lang="en-US"/>
        </a:p>
      </dgm:t>
    </dgm:pt>
    <dgm:pt modelId="{CD30C95B-DF67-403C-A0D4-41006DEBB419}">
      <dgm:prSet custT="1"/>
      <dgm:spPr/>
      <dgm:t>
        <a:bodyPr/>
        <a:lstStyle/>
        <a:p>
          <a:endParaRPr lang="en-US" sz="2800"/>
        </a:p>
        <a:p>
          <a:r>
            <a:rPr lang="en-US" sz="1600" b="1"/>
            <a:t>EHCP’s</a:t>
          </a:r>
        </a:p>
        <a:p>
          <a:r>
            <a:rPr lang="en-US" sz="1600" b="1"/>
            <a:t>Specialist</a:t>
          </a:r>
        </a:p>
      </dgm:t>
    </dgm:pt>
    <dgm:pt modelId="{D860BF6E-F5FD-45B7-A530-9A816505D9BE}" type="parTrans" cxnId="{223BC15A-5052-48A7-BDED-DCCA4F2F1FD6}">
      <dgm:prSet/>
      <dgm:spPr/>
      <dgm:t>
        <a:bodyPr/>
        <a:lstStyle/>
        <a:p>
          <a:endParaRPr lang="en-US"/>
        </a:p>
      </dgm:t>
    </dgm:pt>
    <dgm:pt modelId="{2B398BC2-207F-457B-99D8-F92FF8EBAA29}" type="sibTrans" cxnId="{223BC15A-5052-48A7-BDED-DCCA4F2F1FD6}">
      <dgm:prSet/>
      <dgm:spPr/>
      <dgm:t>
        <a:bodyPr/>
        <a:lstStyle/>
        <a:p>
          <a:endParaRPr lang="en-US"/>
        </a:p>
      </dgm:t>
    </dgm:pt>
    <dgm:pt modelId="{6DCAE61A-0380-44BB-924E-6F303F9422AE}" type="pres">
      <dgm:prSet presAssocID="{B1A80773-5547-480B-B280-D5653E7BC868}" presName="Name0" presStyleCnt="0">
        <dgm:presLayoutVars>
          <dgm:dir/>
          <dgm:animLvl val="lvl"/>
          <dgm:resizeHandles val="exact"/>
        </dgm:presLayoutVars>
      </dgm:prSet>
      <dgm:spPr/>
    </dgm:pt>
    <dgm:pt modelId="{21D63B44-EBA8-49B1-8499-A4B5EBE1CA8F}" type="pres">
      <dgm:prSet presAssocID="{CD30C95B-DF67-403C-A0D4-41006DEBB419}" presName="Name8" presStyleCnt="0"/>
      <dgm:spPr/>
    </dgm:pt>
    <dgm:pt modelId="{20682B21-C6FB-4207-A777-8BB02F46DF56}" type="pres">
      <dgm:prSet presAssocID="{CD30C95B-DF67-403C-A0D4-41006DEBB419}" presName="level" presStyleLbl="node1" presStyleIdx="0" presStyleCnt="5" custScaleY="155126" custLinFactNeighborX="0" custLinFactNeighborY="-1617">
        <dgm:presLayoutVars>
          <dgm:chMax val="1"/>
          <dgm:bulletEnabled val="1"/>
        </dgm:presLayoutVars>
      </dgm:prSet>
      <dgm:spPr/>
    </dgm:pt>
    <dgm:pt modelId="{4D0EC1C1-692F-4E0C-845E-A492963C64A1}" type="pres">
      <dgm:prSet presAssocID="{CD30C95B-DF67-403C-A0D4-41006DEBB419}" presName="levelTx" presStyleLbl="revTx" presStyleIdx="0" presStyleCnt="0">
        <dgm:presLayoutVars>
          <dgm:chMax val="1"/>
          <dgm:bulletEnabled val="1"/>
        </dgm:presLayoutVars>
      </dgm:prSet>
      <dgm:spPr/>
    </dgm:pt>
    <dgm:pt modelId="{FA4C7FC7-73CB-4206-9F00-C15A2A2F71EE}" type="pres">
      <dgm:prSet presAssocID="{AA845E50-5151-48D4-AE5A-DF7713462DE6}" presName="Name8" presStyleCnt="0"/>
      <dgm:spPr/>
    </dgm:pt>
    <dgm:pt modelId="{2BA592B7-5AEA-4B41-AAFF-99CC2F351E7B}" type="pres">
      <dgm:prSet presAssocID="{AA845E50-5151-48D4-AE5A-DF7713462DE6}" presName="level" presStyleLbl="node1" presStyleIdx="1" presStyleCnt="5" custLinFactNeighborX="-870" custLinFactNeighborY="1740">
        <dgm:presLayoutVars>
          <dgm:chMax val="1"/>
          <dgm:bulletEnabled val="1"/>
        </dgm:presLayoutVars>
      </dgm:prSet>
      <dgm:spPr/>
    </dgm:pt>
    <dgm:pt modelId="{76EC1544-D41D-4E8F-AF04-9EEB48BB40A6}" type="pres">
      <dgm:prSet presAssocID="{AA845E50-5151-48D4-AE5A-DF7713462DE6}" presName="levelTx" presStyleLbl="revTx" presStyleIdx="0" presStyleCnt="0">
        <dgm:presLayoutVars>
          <dgm:chMax val="1"/>
          <dgm:bulletEnabled val="1"/>
        </dgm:presLayoutVars>
      </dgm:prSet>
      <dgm:spPr/>
    </dgm:pt>
    <dgm:pt modelId="{74D89FEF-FB78-4B86-A9C9-B2B4F4FA9BD9}" type="pres">
      <dgm:prSet presAssocID="{F3FCFFCC-536A-441C-BD21-D18701E06397}" presName="Name8" presStyleCnt="0"/>
      <dgm:spPr/>
    </dgm:pt>
    <dgm:pt modelId="{757098AE-F6B3-4A87-A5DC-13722A00D83E}" type="pres">
      <dgm:prSet presAssocID="{F3FCFFCC-536A-441C-BD21-D18701E06397}" presName="level" presStyleLbl="node1" presStyleIdx="2" presStyleCnt="5" custScaleY="127130">
        <dgm:presLayoutVars>
          <dgm:chMax val="1"/>
          <dgm:bulletEnabled val="1"/>
        </dgm:presLayoutVars>
      </dgm:prSet>
      <dgm:spPr/>
    </dgm:pt>
    <dgm:pt modelId="{DE9B0034-A602-4ABA-BEC9-4716EED4805A}" type="pres">
      <dgm:prSet presAssocID="{F3FCFFCC-536A-441C-BD21-D18701E06397}" presName="levelTx" presStyleLbl="revTx" presStyleIdx="0" presStyleCnt="0">
        <dgm:presLayoutVars>
          <dgm:chMax val="1"/>
          <dgm:bulletEnabled val="1"/>
        </dgm:presLayoutVars>
      </dgm:prSet>
      <dgm:spPr/>
    </dgm:pt>
    <dgm:pt modelId="{092F67BB-9A49-4DB2-8F9D-D6CF2CEFD5E6}" type="pres">
      <dgm:prSet presAssocID="{ED87D5A7-D68B-4CAA-B5C7-235BCE074444}" presName="Name8" presStyleCnt="0"/>
      <dgm:spPr/>
    </dgm:pt>
    <dgm:pt modelId="{D74C3C4E-93EE-469B-821E-6315587D3C3C}" type="pres">
      <dgm:prSet presAssocID="{ED87D5A7-D68B-4CAA-B5C7-235BCE074444}" presName="level" presStyleLbl="node1" presStyleIdx="3" presStyleCnt="5">
        <dgm:presLayoutVars>
          <dgm:chMax val="1"/>
          <dgm:bulletEnabled val="1"/>
        </dgm:presLayoutVars>
      </dgm:prSet>
      <dgm:spPr/>
    </dgm:pt>
    <dgm:pt modelId="{0A17BFD5-EF15-40D8-AEB5-17F0E814FF73}" type="pres">
      <dgm:prSet presAssocID="{ED87D5A7-D68B-4CAA-B5C7-235BCE074444}" presName="levelTx" presStyleLbl="revTx" presStyleIdx="0" presStyleCnt="0">
        <dgm:presLayoutVars>
          <dgm:chMax val="1"/>
          <dgm:bulletEnabled val="1"/>
        </dgm:presLayoutVars>
      </dgm:prSet>
      <dgm:spPr/>
    </dgm:pt>
    <dgm:pt modelId="{74D54154-6044-4DA6-B14B-35A0A7A403D2}" type="pres">
      <dgm:prSet presAssocID="{C26BBB30-F785-4500-83E0-909E47F2B750}" presName="Name8" presStyleCnt="0"/>
      <dgm:spPr/>
    </dgm:pt>
    <dgm:pt modelId="{DE5806A3-17B2-4A4C-BF40-3EDA4692F54F}" type="pres">
      <dgm:prSet presAssocID="{C26BBB30-F785-4500-83E0-909E47F2B750}" presName="level" presStyleLbl="node1" presStyleIdx="4" presStyleCnt="5">
        <dgm:presLayoutVars>
          <dgm:chMax val="1"/>
          <dgm:bulletEnabled val="1"/>
        </dgm:presLayoutVars>
      </dgm:prSet>
      <dgm:spPr/>
    </dgm:pt>
    <dgm:pt modelId="{17D9C4AD-A056-4ABF-8DD0-502D11A9597C}" type="pres">
      <dgm:prSet presAssocID="{C26BBB30-F785-4500-83E0-909E47F2B750}" presName="levelTx" presStyleLbl="revTx" presStyleIdx="0" presStyleCnt="0">
        <dgm:presLayoutVars>
          <dgm:chMax val="1"/>
          <dgm:bulletEnabled val="1"/>
        </dgm:presLayoutVars>
      </dgm:prSet>
      <dgm:spPr/>
    </dgm:pt>
  </dgm:ptLst>
  <dgm:cxnLst>
    <dgm:cxn modelId="{93D73412-D540-47DC-B475-EFCB88B4E6B4}" srcId="{B1A80773-5547-480B-B280-D5653E7BC868}" destId="{F3FCFFCC-536A-441C-BD21-D18701E06397}" srcOrd="2" destOrd="0" parTransId="{70F235CF-FF4B-403D-9F29-4C8C20F7C402}" sibTransId="{A9570E8D-3424-4AA2-924E-A89C90CD3A4A}"/>
    <dgm:cxn modelId="{E1277E28-18F6-40AC-A17C-6B99B9BB26EC}" type="presOf" srcId="{AA845E50-5151-48D4-AE5A-DF7713462DE6}" destId="{2BA592B7-5AEA-4B41-AAFF-99CC2F351E7B}" srcOrd="0" destOrd="0" presId="urn:microsoft.com/office/officeart/2005/8/layout/pyramid1"/>
    <dgm:cxn modelId="{4EA0772A-846C-4289-99BE-08B4FA26BE76}" type="presOf" srcId="{F3FCFFCC-536A-441C-BD21-D18701E06397}" destId="{757098AE-F6B3-4A87-A5DC-13722A00D83E}" srcOrd="0" destOrd="0" presId="urn:microsoft.com/office/officeart/2005/8/layout/pyramid1"/>
    <dgm:cxn modelId="{48A81D2B-9610-4687-9B19-644976832745}" srcId="{B1A80773-5547-480B-B280-D5653E7BC868}" destId="{C26BBB30-F785-4500-83E0-909E47F2B750}" srcOrd="4" destOrd="0" parTransId="{62B30D4E-D046-4D81-93A1-2CB556609789}" sibTransId="{B17D7417-62E5-42EB-A716-3599A8A8B8CE}"/>
    <dgm:cxn modelId="{6B05925E-759F-4091-98F4-54AE6AD37755}" type="presOf" srcId="{CD30C95B-DF67-403C-A0D4-41006DEBB419}" destId="{20682B21-C6FB-4207-A777-8BB02F46DF56}" srcOrd="0" destOrd="0" presId="urn:microsoft.com/office/officeart/2005/8/layout/pyramid1"/>
    <dgm:cxn modelId="{2E8ABD4A-8B1A-45F7-8DFB-459C6DCBCCB8}" type="presOf" srcId="{C26BBB30-F785-4500-83E0-909E47F2B750}" destId="{17D9C4AD-A056-4ABF-8DD0-502D11A9597C}" srcOrd="1" destOrd="0" presId="urn:microsoft.com/office/officeart/2005/8/layout/pyramid1"/>
    <dgm:cxn modelId="{6E4A686B-0A25-4B41-9A90-526557D7D807}" srcId="{B1A80773-5547-480B-B280-D5653E7BC868}" destId="{ED87D5A7-D68B-4CAA-B5C7-235BCE074444}" srcOrd="3" destOrd="0" parTransId="{30BDDEDC-4640-43A4-9B28-8E5C0559CADA}" sibTransId="{AEA029E0-2A3E-48D5-B9D7-4C8D2746EEAA}"/>
    <dgm:cxn modelId="{223BC15A-5052-48A7-BDED-DCCA4F2F1FD6}" srcId="{B1A80773-5547-480B-B280-D5653E7BC868}" destId="{CD30C95B-DF67-403C-A0D4-41006DEBB419}" srcOrd="0" destOrd="0" parTransId="{D860BF6E-F5FD-45B7-A530-9A816505D9BE}" sibTransId="{2B398BC2-207F-457B-99D8-F92FF8EBAA29}"/>
    <dgm:cxn modelId="{F750E3BE-09D7-4254-B7FC-3090BD2B4B2B}" type="presOf" srcId="{AA845E50-5151-48D4-AE5A-DF7713462DE6}" destId="{76EC1544-D41D-4E8F-AF04-9EEB48BB40A6}" srcOrd="1" destOrd="0" presId="urn:microsoft.com/office/officeart/2005/8/layout/pyramid1"/>
    <dgm:cxn modelId="{0404C0C4-E80F-4099-BE5B-67412BA9B188}" type="presOf" srcId="{C26BBB30-F785-4500-83E0-909E47F2B750}" destId="{DE5806A3-17B2-4A4C-BF40-3EDA4692F54F}" srcOrd="0" destOrd="0" presId="urn:microsoft.com/office/officeart/2005/8/layout/pyramid1"/>
    <dgm:cxn modelId="{36BF47D0-6346-4F52-A3C3-52C14F600066}" type="presOf" srcId="{B1A80773-5547-480B-B280-D5653E7BC868}" destId="{6DCAE61A-0380-44BB-924E-6F303F9422AE}" srcOrd="0" destOrd="0" presId="urn:microsoft.com/office/officeart/2005/8/layout/pyramid1"/>
    <dgm:cxn modelId="{8D162AD3-DE48-4750-B148-B480BDF8EAEB}" type="presOf" srcId="{F3FCFFCC-536A-441C-BD21-D18701E06397}" destId="{DE9B0034-A602-4ABA-BEC9-4716EED4805A}" srcOrd="1" destOrd="0" presId="urn:microsoft.com/office/officeart/2005/8/layout/pyramid1"/>
    <dgm:cxn modelId="{3C6B54D5-2C6B-457D-AA89-24254655AD67}" type="presOf" srcId="{ED87D5A7-D68B-4CAA-B5C7-235BCE074444}" destId="{0A17BFD5-EF15-40D8-AEB5-17F0E814FF73}" srcOrd="1" destOrd="0" presId="urn:microsoft.com/office/officeart/2005/8/layout/pyramid1"/>
    <dgm:cxn modelId="{A47ACEDA-5420-4946-A33E-AA29D859C2D9}" type="presOf" srcId="{CD30C95B-DF67-403C-A0D4-41006DEBB419}" destId="{4D0EC1C1-692F-4E0C-845E-A492963C64A1}" srcOrd="1" destOrd="0" presId="urn:microsoft.com/office/officeart/2005/8/layout/pyramid1"/>
    <dgm:cxn modelId="{17A21BE3-25E6-4745-94EE-B01E5A90F2FA}" type="presOf" srcId="{ED87D5A7-D68B-4CAA-B5C7-235BCE074444}" destId="{D74C3C4E-93EE-469B-821E-6315587D3C3C}" srcOrd="0" destOrd="0" presId="urn:microsoft.com/office/officeart/2005/8/layout/pyramid1"/>
    <dgm:cxn modelId="{F3EE64E5-542B-4AE4-8F1A-FE2ED6BE55B4}" srcId="{B1A80773-5547-480B-B280-D5653E7BC868}" destId="{AA845E50-5151-48D4-AE5A-DF7713462DE6}" srcOrd="1" destOrd="0" parTransId="{1BB140D6-C72A-4D19-8BB8-92A8222F9E9D}" sibTransId="{7C0CF175-A7A2-4462-A597-ECA56F448C87}"/>
    <dgm:cxn modelId="{B845A8F5-07A4-4D09-9D85-CFA21AD71A60}" type="presParOf" srcId="{6DCAE61A-0380-44BB-924E-6F303F9422AE}" destId="{21D63B44-EBA8-49B1-8499-A4B5EBE1CA8F}" srcOrd="0" destOrd="0" presId="urn:microsoft.com/office/officeart/2005/8/layout/pyramid1"/>
    <dgm:cxn modelId="{BAE97573-094C-429F-B777-8700D7A3EC6A}" type="presParOf" srcId="{21D63B44-EBA8-49B1-8499-A4B5EBE1CA8F}" destId="{20682B21-C6FB-4207-A777-8BB02F46DF56}" srcOrd="0" destOrd="0" presId="urn:microsoft.com/office/officeart/2005/8/layout/pyramid1"/>
    <dgm:cxn modelId="{FB82C999-5329-4D52-8C99-9699BBC6221F}" type="presParOf" srcId="{21D63B44-EBA8-49B1-8499-A4B5EBE1CA8F}" destId="{4D0EC1C1-692F-4E0C-845E-A492963C64A1}" srcOrd="1" destOrd="0" presId="urn:microsoft.com/office/officeart/2005/8/layout/pyramid1"/>
    <dgm:cxn modelId="{D583FA80-DC9B-46D4-B999-8456E9419DCA}" type="presParOf" srcId="{6DCAE61A-0380-44BB-924E-6F303F9422AE}" destId="{FA4C7FC7-73CB-4206-9F00-C15A2A2F71EE}" srcOrd="1" destOrd="0" presId="urn:microsoft.com/office/officeart/2005/8/layout/pyramid1"/>
    <dgm:cxn modelId="{E487CA32-C5F3-4C34-97F0-5F9C7D13401B}" type="presParOf" srcId="{FA4C7FC7-73CB-4206-9F00-C15A2A2F71EE}" destId="{2BA592B7-5AEA-4B41-AAFF-99CC2F351E7B}" srcOrd="0" destOrd="0" presId="urn:microsoft.com/office/officeart/2005/8/layout/pyramid1"/>
    <dgm:cxn modelId="{C96EC044-71DA-4A0D-A61A-721CF9E48FE1}" type="presParOf" srcId="{FA4C7FC7-73CB-4206-9F00-C15A2A2F71EE}" destId="{76EC1544-D41D-4E8F-AF04-9EEB48BB40A6}" srcOrd="1" destOrd="0" presId="urn:microsoft.com/office/officeart/2005/8/layout/pyramid1"/>
    <dgm:cxn modelId="{34060769-A92B-4317-A967-55B1FA35FA77}" type="presParOf" srcId="{6DCAE61A-0380-44BB-924E-6F303F9422AE}" destId="{74D89FEF-FB78-4B86-A9C9-B2B4F4FA9BD9}" srcOrd="2" destOrd="0" presId="urn:microsoft.com/office/officeart/2005/8/layout/pyramid1"/>
    <dgm:cxn modelId="{6A70D8EA-2F3D-4BDF-9765-052EA1831E6A}" type="presParOf" srcId="{74D89FEF-FB78-4B86-A9C9-B2B4F4FA9BD9}" destId="{757098AE-F6B3-4A87-A5DC-13722A00D83E}" srcOrd="0" destOrd="0" presId="urn:microsoft.com/office/officeart/2005/8/layout/pyramid1"/>
    <dgm:cxn modelId="{E384707D-892E-479F-B9E7-A7E40E70B340}" type="presParOf" srcId="{74D89FEF-FB78-4B86-A9C9-B2B4F4FA9BD9}" destId="{DE9B0034-A602-4ABA-BEC9-4716EED4805A}" srcOrd="1" destOrd="0" presId="urn:microsoft.com/office/officeart/2005/8/layout/pyramid1"/>
    <dgm:cxn modelId="{8C941938-7C77-4178-96FF-D23A55EC90C2}" type="presParOf" srcId="{6DCAE61A-0380-44BB-924E-6F303F9422AE}" destId="{092F67BB-9A49-4DB2-8F9D-D6CF2CEFD5E6}" srcOrd="3" destOrd="0" presId="urn:microsoft.com/office/officeart/2005/8/layout/pyramid1"/>
    <dgm:cxn modelId="{FE9566A0-D5FA-444C-BDCF-9EE51A68D771}" type="presParOf" srcId="{092F67BB-9A49-4DB2-8F9D-D6CF2CEFD5E6}" destId="{D74C3C4E-93EE-469B-821E-6315587D3C3C}" srcOrd="0" destOrd="0" presId="urn:microsoft.com/office/officeart/2005/8/layout/pyramid1"/>
    <dgm:cxn modelId="{3C6B0B79-FAB8-4677-A36D-FA5BA8FE09BE}" type="presParOf" srcId="{092F67BB-9A49-4DB2-8F9D-D6CF2CEFD5E6}" destId="{0A17BFD5-EF15-40D8-AEB5-17F0E814FF73}" srcOrd="1" destOrd="0" presId="urn:microsoft.com/office/officeart/2005/8/layout/pyramid1"/>
    <dgm:cxn modelId="{E9D76195-97CE-4C2C-988F-F36D89B8664F}" type="presParOf" srcId="{6DCAE61A-0380-44BB-924E-6F303F9422AE}" destId="{74D54154-6044-4DA6-B14B-35A0A7A403D2}" srcOrd="4" destOrd="0" presId="urn:microsoft.com/office/officeart/2005/8/layout/pyramid1"/>
    <dgm:cxn modelId="{D85B149D-29E0-4853-9E22-726B4795FC4C}" type="presParOf" srcId="{74D54154-6044-4DA6-B14B-35A0A7A403D2}" destId="{DE5806A3-17B2-4A4C-BF40-3EDA4692F54F}" srcOrd="0" destOrd="0" presId="urn:microsoft.com/office/officeart/2005/8/layout/pyramid1"/>
    <dgm:cxn modelId="{77ADB9EF-1C1F-48A2-A5EA-D9BC6CE39672}" type="presParOf" srcId="{74D54154-6044-4DA6-B14B-35A0A7A403D2}" destId="{17D9C4AD-A056-4ABF-8DD0-502D11A9597C}" srcOrd="1" destOrd="0" presId="urn:microsoft.com/office/officeart/2005/8/layout/pyramid1"/>
  </dgm:cxnLst>
  <dgm:bg>
    <a:solidFill>
      <a:schemeClr val="accent1">
        <a:lumMod val="20000"/>
        <a:lumOff val="80000"/>
      </a:schemeClr>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682B21-C6FB-4207-A777-8BB02F46DF56}">
      <dsp:nvSpPr>
        <dsp:cNvPr id="0" name=""/>
        <dsp:cNvSpPr/>
      </dsp:nvSpPr>
      <dsp:spPr>
        <a:xfrm>
          <a:off x="2704095" y="0"/>
          <a:ext cx="1964158" cy="1056159"/>
        </a:xfrm>
        <a:prstGeom prst="trapezoid">
          <a:avLst>
            <a:gd name="adj" fmla="val 92986"/>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endParaRPr lang="en-US" sz="2800" kern="1200"/>
        </a:p>
        <a:p>
          <a:pPr marL="0" lvl="0" indent="0" algn="ctr" defTabSz="1244600">
            <a:lnSpc>
              <a:spcPct val="90000"/>
            </a:lnSpc>
            <a:spcBef>
              <a:spcPct val="0"/>
            </a:spcBef>
            <a:spcAft>
              <a:spcPct val="35000"/>
            </a:spcAft>
            <a:buNone/>
          </a:pPr>
          <a:r>
            <a:rPr lang="en-US" sz="1600" b="1" kern="1200"/>
            <a:t>EHCP’s</a:t>
          </a:r>
        </a:p>
        <a:p>
          <a:pPr marL="0" lvl="0" indent="0" algn="ctr" defTabSz="1244600">
            <a:lnSpc>
              <a:spcPct val="90000"/>
            </a:lnSpc>
            <a:spcBef>
              <a:spcPct val="0"/>
            </a:spcBef>
            <a:spcAft>
              <a:spcPct val="35000"/>
            </a:spcAft>
            <a:buNone/>
          </a:pPr>
          <a:r>
            <a:rPr lang="en-US" sz="1600" b="1" kern="1200"/>
            <a:t>Specialist</a:t>
          </a:r>
        </a:p>
      </dsp:txBody>
      <dsp:txXfrm>
        <a:off x="2704095" y="0"/>
        <a:ext cx="1964158" cy="1056159"/>
      </dsp:txXfrm>
    </dsp:sp>
    <dsp:sp modelId="{2BA592B7-5AEA-4B41-AAFF-99CC2F351E7B}">
      <dsp:nvSpPr>
        <dsp:cNvPr id="0" name=""/>
        <dsp:cNvSpPr/>
      </dsp:nvSpPr>
      <dsp:spPr>
        <a:xfrm>
          <a:off x="2042906" y="1068006"/>
          <a:ext cx="3230328" cy="680839"/>
        </a:xfrm>
        <a:prstGeom prst="trapezoid">
          <a:avLst>
            <a:gd name="adj" fmla="val 92986"/>
          </a:avLst>
        </a:prstGeom>
        <a:solidFill>
          <a:srgbClr val="92D05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sz="2000" kern="1200"/>
            <a:t>High Needs Funding</a:t>
          </a:r>
        </a:p>
      </dsp:txBody>
      <dsp:txXfrm>
        <a:off x="2608214" y="1068006"/>
        <a:ext cx="2099713" cy="680839"/>
      </dsp:txXfrm>
    </dsp:sp>
    <dsp:sp modelId="{757098AE-F6B3-4A87-A5DC-13722A00D83E}">
      <dsp:nvSpPr>
        <dsp:cNvPr id="0" name=""/>
        <dsp:cNvSpPr/>
      </dsp:nvSpPr>
      <dsp:spPr>
        <a:xfrm>
          <a:off x="1266169" y="1736999"/>
          <a:ext cx="4840010" cy="865551"/>
        </a:xfrm>
        <a:prstGeom prst="trapezoid">
          <a:avLst>
            <a:gd name="adj" fmla="val 92986"/>
          </a:avLst>
        </a:prstGeom>
        <a:solidFill>
          <a:srgbClr val="00B0F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US" sz="2800" kern="1200"/>
            <a:t>SEN Support</a:t>
          </a:r>
        </a:p>
        <a:p>
          <a:pPr marL="0" lvl="0" indent="0" algn="ctr" defTabSz="1244600">
            <a:lnSpc>
              <a:spcPct val="90000"/>
            </a:lnSpc>
            <a:spcBef>
              <a:spcPct val="0"/>
            </a:spcBef>
            <a:spcAft>
              <a:spcPct val="35000"/>
            </a:spcAft>
            <a:buNone/>
          </a:pPr>
          <a:r>
            <a:rPr lang="en-US" sz="2800" kern="1200"/>
            <a:t>Targeted Support</a:t>
          </a:r>
        </a:p>
      </dsp:txBody>
      <dsp:txXfrm>
        <a:off x="2113171" y="1736999"/>
        <a:ext cx="3146006" cy="865551"/>
      </dsp:txXfrm>
    </dsp:sp>
    <dsp:sp modelId="{D74C3C4E-93EE-469B-821E-6315587D3C3C}">
      <dsp:nvSpPr>
        <dsp:cNvPr id="0" name=""/>
        <dsp:cNvSpPr/>
      </dsp:nvSpPr>
      <dsp:spPr>
        <a:xfrm>
          <a:off x="633084" y="2602551"/>
          <a:ext cx="6106180" cy="680839"/>
        </a:xfrm>
        <a:prstGeom prst="trapezoid">
          <a:avLst>
            <a:gd name="adj" fmla="val 92986"/>
          </a:avLst>
        </a:prstGeom>
        <a:solidFill>
          <a:srgbClr val="FFFF0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US" sz="2800" kern="1200"/>
            <a:t>Enhanced Quality First, </a:t>
          </a:r>
        </a:p>
      </dsp:txBody>
      <dsp:txXfrm>
        <a:off x="1701666" y="2602551"/>
        <a:ext cx="3969017" cy="680839"/>
      </dsp:txXfrm>
    </dsp:sp>
    <dsp:sp modelId="{DE5806A3-17B2-4A4C-BF40-3EDA4692F54F}">
      <dsp:nvSpPr>
        <dsp:cNvPr id="0" name=""/>
        <dsp:cNvSpPr/>
      </dsp:nvSpPr>
      <dsp:spPr>
        <a:xfrm>
          <a:off x="0" y="3283391"/>
          <a:ext cx="7372349" cy="680839"/>
        </a:xfrm>
        <a:prstGeom prst="trapezoid">
          <a:avLst>
            <a:gd name="adj" fmla="val 92986"/>
          </a:avLst>
        </a:prstGeom>
        <a:solidFill>
          <a:srgbClr val="FF000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US" sz="2800" kern="1200"/>
            <a:t>Quality First – Universal Offer for all</a:t>
          </a:r>
        </a:p>
      </dsp:txBody>
      <dsp:txXfrm>
        <a:off x="1290161" y="3283391"/>
        <a:ext cx="4792027" cy="680839"/>
      </dsp:txXfrm>
    </dsp:sp>
  </dsp:spTree>
</dsp:drawing>
</file>

<file path=ppt/diagrams/layout1.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C0D6C64-0303-4D98-985E-CBCF57AFFECC}" type="datetimeFigureOut">
              <a:rPr lang="en-GB" smtClean="0"/>
              <a:t>09/09/2026</a:t>
            </a:fld>
            <a:endParaRPr lang="en-GB"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A84ACFE-DF82-4871-BA94-449F9B759132}" type="slidenum">
              <a:rPr lang="en-GB" smtClean="0"/>
              <a:t>‹#›</a:t>
            </a:fld>
            <a:endParaRPr lang="en-GB" dirty="0"/>
          </a:p>
        </p:txBody>
      </p:sp>
    </p:spTree>
    <p:extLst>
      <p:ext uri="{BB962C8B-B14F-4D97-AF65-F5344CB8AC3E}">
        <p14:creationId xmlns:p14="http://schemas.microsoft.com/office/powerpoint/2010/main" val="12144827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69E927E-E2F7-410A-819E-0ABCA94C8DE9}" type="slidenum">
              <a:rPr lang="en-GB" smtClean="0"/>
              <a:t>10</a:t>
            </a:fld>
            <a:endParaRPr lang="en-GB"/>
          </a:p>
        </p:txBody>
      </p:sp>
    </p:spTree>
    <p:extLst>
      <p:ext uri="{BB962C8B-B14F-4D97-AF65-F5344CB8AC3E}">
        <p14:creationId xmlns:p14="http://schemas.microsoft.com/office/powerpoint/2010/main" val="19808443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1"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18B2A77-80F8-492C-B96F-04511807F2CD}" type="datetimeFigureOut">
              <a:rPr lang="en-GB" smtClean="0"/>
              <a:t>09/09/2026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463FFD1-C584-42B0-BE86-368BF8A2AC3F}" type="slidenum">
              <a:rPr lang="en-GB" smtClean="0"/>
              <a:t>‹#›</a:t>
            </a:fld>
            <a:endParaRPr lang="en-GB" dirty="0"/>
          </a:p>
        </p:txBody>
      </p:sp>
      <p:sp>
        <p:nvSpPr>
          <p:cNvPr id="2" name="Title 1"/>
          <p:cNvSpPr>
            <a:spLocks noGrp="1"/>
          </p:cNvSpPr>
          <p:nvPr>
            <p:ph type="ctrTitle"/>
          </p:nvPr>
        </p:nvSpPr>
        <p:spPr>
          <a:xfrm>
            <a:off x="817581" y="3132290"/>
            <a:ext cx="7175351" cy="1793167"/>
          </a:xfrm>
          <a:effectLst/>
        </p:spPr>
        <p:txBody>
          <a:bodyPr>
            <a:noAutofit/>
          </a:bodyPr>
          <a:lstStyle>
            <a:lvl1pPr marL="640080" indent="-457200" algn="l">
              <a:defRPr sz="5400"/>
            </a:lvl1pPr>
          </a:lstStyle>
          <a:p>
            <a:r>
              <a:rPr lang="en-US"/>
              <a:t>Click to edit Master title style</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F18B2A77-80F8-492C-B96F-04511807F2CD}" type="datetimeFigureOut">
              <a:rPr lang="en-GB" smtClean="0"/>
              <a:t>09/09/2026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463FFD1-C584-42B0-BE86-368BF8A2AC3F}" type="slidenum">
              <a:rPr lang="en-GB" smtClean="0"/>
              <a:t>‹#›</a:t>
            </a:fld>
            <a:endParaRPr lang="en-GB" dirty="0"/>
          </a:p>
        </p:txBody>
      </p:sp>
      <p:sp>
        <p:nvSpPr>
          <p:cNvPr id="8" name="Title 7"/>
          <p:cNvSpPr>
            <a:spLocks noGrp="1"/>
          </p:cNvSpPr>
          <p:nvPr>
            <p:ph type="title"/>
          </p:nvPr>
        </p:nvSpPr>
        <p:spPr/>
        <p:txBody>
          <a:bodyPr/>
          <a:lstStyle/>
          <a:p>
            <a:r>
              <a:rPr lang="en-US"/>
              <a:t>Click to edit Master title style</a:t>
            </a:r>
          </a:p>
        </p:txBody>
      </p:sp>
      <p:sp>
        <p:nvSpPr>
          <p:cNvPr id="10" name="Content Placeholder 9"/>
          <p:cNvSpPr>
            <a:spLocks noGrp="1"/>
          </p:cNvSpPr>
          <p:nvPr>
            <p:ph sz="quarter" idx="13"/>
          </p:nvPr>
        </p:nvSpPr>
        <p:spPr>
          <a:xfrm>
            <a:off x="1143000" y="731520"/>
            <a:ext cx="6400800"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en-US"/>
              <a:t>Click to edit Master title style</a:t>
            </a:r>
            <a:endParaRPr lang="en-US" dirty="0"/>
          </a:p>
        </p:txBody>
      </p:sp>
      <p:sp>
        <p:nvSpPr>
          <p:cNvPr id="3" name="Text Placeholder 2"/>
          <p:cNvSpPr>
            <a:spLocks noGrp="1"/>
          </p:cNvSpPr>
          <p:nvPr>
            <p:ph type="body" idx="1"/>
          </p:nvPr>
        </p:nvSpPr>
        <p:spPr>
          <a:xfrm>
            <a:off x="2022438" y="4607511"/>
            <a:ext cx="5970494"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18B2A77-80F8-492C-B96F-04511807F2CD}" type="datetimeFigureOut">
              <a:rPr lang="en-GB" smtClean="0"/>
              <a:t>09/09/2026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463FFD1-C584-42B0-BE86-368BF8A2AC3F}" type="slidenum">
              <a:rPr lang="en-GB" smtClean="0"/>
              <a:t>‹#›</a:t>
            </a:fld>
            <a:endParaRPr lang="en-GB"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F18B2A77-80F8-492C-B96F-04511807F2CD}" type="datetimeFigureOut">
              <a:rPr lang="en-GB" smtClean="0"/>
              <a:t>09/09/2026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2463FFD1-C584-42B0-BE86-368BF8A2AC3F}" type="slidenum">
              <a:rPr lang="en-GB" smtClean="0"/>
              <a:t>‹#›</a:t>
            </a:fld>
            <a:endParaRPr lang="en-GB" dirty="0"/>
          </a:p>
        </p:txBody>
      </p:sp>
      <p:sp>
        <p:nvSpPr>
          <p:cNvPr id="8" name="Title 7"/>
          <p:cNvSpPr>
            <a:spLocks noGrp="1"/>
          </p:cNvSpPr>
          <p:nvPr>
            <p:ph type="title"/>
          </p:nvPr>
        </p:nvSpPr>
        <p:spPr/>
        <p:txBody>
          <a:bodyPr/>
          <a:lstStyle/>
          <a:p>
            <a:r>
              <a:rPr lang="en-US"/>
              <a:t>Click to edit Master title style</a:t>
            </a:r>
          </a:p>
        </p:txBody>
      </p:sp>
      <p:sp>
        <p:nvSpPr>
          <p:cNvPr id="9" name="Content Placeholder 8"/>
          <p:cNvSpPr>
            <a:spLocks noGrp="1"/>
          </p:cNvSpPr>
          <p:nvPr>
            <p:ph sz="quarter" idx="13"/>
          </p:nvPr>
        </p:nvSpPr>
        <p:spPr>
          <a:xfrm>
            <a:off x="1142999" y="731519"/>
            <a:ext cx="3346704"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14"/>
          </p:nvPr>
        </p:nvSpPr>
        <p:spPr>
          <a:xfrm>
            <a:off x="4645152" y="731520"/>
            <a:ext cx="3346704"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en-US"/>
              <a:t>Click to edit Master text styles</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18B2A77-80F8-492C-B96F-04511807F2CD}" type="datetimeFigureOut">
              <a:rPr lang="en-GB" smtClean="0"/>
              <a:t>09/09/2026</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2463FFD1-C584-42B0-BE86-368BF8A2AC3F}" type="slidenum">
              <a:rPr lang="en-GB" smtClean="0"/>
              <a:t>‹#›</a:t>
            </a:fld>
            <a:endParaRPr lang="en-GB" dirty="0"/>
          </a:p>
        </p:txBody>
      </p:sp>
      <p:sp>
        <p:nvSpPr>
          <p:cNvPr id="10" name="Title 9"/>
          <p:cNvSpPr>
            <a:spLocks noGrp="1"/>
          </p:cNvSpPr>
          <p:nvPr>
            <p:ph type="title"/>
          </p:nvPr>
        </p:nvSpPr>
        <p:spPr/>
        <p:txBody>
          <a:bodyPr/>
          <a:lstStyle/>
          <a:p>
            <a:r>
              <a:rPr lang="en-US"/>
              <a:t>Click to edit Master title style</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18B2A77-80F8-492C-B96F-04511807F2CD}" type="datetimeFigureOut">
              <a:rPr lang="en-GB" smtClean="0"/>
              <a:t>09/09/2026</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2463FFD1-C584-42B0-BE86-368BF8A2AC3F}" type="slidenum">
              <a:rPr lang="en-GB" smtClean="0"/>
              <a:t>‹#›</a:t>
            </a:fld>
            <a:endParaRPr lang="en-GB"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18B2A77-80F8-492C-B96F-04511807F2CD}" type="datetimeFigureOut">
              <a:rPr lang="en-GB" smtClean="0"/>
              <a:t>09/09/2026</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2463FFD1-C584-42B0-BE86-368BF8A2AC3F}" type="slidenum">
              <a:rPr lang="en-GB" smtClean="0"/>
              <a:t>‹#›</a:t>
            </a:fld>
            <a:endParaRPr lang="en-GB"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noAutofit/>
          </a:bodyPr>
          <a:lstStyle>
            <a:lvl1pPr marL="228600" indent="-228600" algn="l">
              <a:defRPr sz="2800" b="1">
                <a:effectLst/>
              </a:defRPr>
            </a:lvl1pPr>
          </a:lstStyle>
          <a:p>
            <a:r>
              <a:rPr lang="en-US"/>
              <a:t>Click to edit Master title style</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18B2A77-80F8-492C-B96F-04511807F2CD}" type="datetimeFigureOut">
              <a:rPr lang="en-GB" smtClean="0"/>
              <a:t>09/09/2026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2463FFD1-C584-42B0-BE86-368BF8A2AC3F}" type="slidenum">
              <a:rPr lang="en-GB" smtClean="0"/>
              <a:t>‹#›</a:t>
            </a:fld>
            <a:endParaRPr lang="en-GB"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18B2A77-80F8-492C-B96F-04511807F2CD}" type="datetimeFigureOut">
              <a:rPr lang="en-GB" smtClean="0"/>
              <a:t>09/09/2026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2463FFD1-C584-42B0-BE86-368BF8A2AC3F}" type="slidenum">
              <a:rPr lang="en-GB" smtClean="0"/>
              <a:t>‹#›</a:t>
            </a:fld>
            <a:endParaRPr lang="en-GB" dirty="0"/>
          </a:p>
        </p:txBody>
      </p:sp>
      <p:sp>
        <p:nvSpPr>
          <p:cNvPr id="2" name="Title 1"/>
          <p:cNvSpPr>
            <a:spLocks noGrp="1"/>
          </p:cNvSpPr>
          <p:nvPr>
            <p:ph type="title"/>
          </p:nvPr>
        </p:nvSpPr>
        <p:spPr>
          <a:xfrm>
            <a:off x="727268" y="4464421"/>
            <a:ext cx="6383538" cy="1143000"/>
          </a:xfrm>
        </p:spPr>
        <p:txBody>
          <a:bodyPr anchor="b">
            <a:noAutofit/>
          </a:bodyPr>
          <a:lstStyle>
            <a:lvl1pPr algn="l">
              <a:defRPr sz="4600" b="1"/>
            </a:lvl1pPr>
          </a:lstStyle>
          <a:p>
            <a:r>
              <a:rPr lang="en-US"/>
              <a:t>Click to edit Master title style</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18B2A77-80F8-492C-B96F-04511807F2CD}" type="datetimeFigureOut">
              <a:rPr lang="en-GB" smtClean="0"/>
              <a:t>09/09/2026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463FFD1-C584-42B0-BE86-368BF8A2AC3F}" type="slidenum">
              <a:rPr lang="en-GB" smtClean="0"/>
              <a:t>‹#›</a:t>
            </a:fld>
            <a:endParaRPr lang="en-GB"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en-US"/>
              <a:t>Click to edit Master title style</a:t>
            </a:r>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18B2A77-80F8-492C-B96F-04511807F2CD}" type="datetimeFigureOut">
              <a:rPr lang="en-GB" smtClean="0"/>
              <a:t>09/09/2026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463FFD1-C584-42B0-BE86-368BF8A2AC3F}" type="slidenum">
              <a:rPr lang="en-GB" smtClean="0"/>
              <a:t>‹#›</a:t>
            </a:fld>
            <a:endParaRPr lang="en-GB"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8DA32ED-F43D-41AA-A8BC-F411145C3FC3}" type="datetimeFigureOut">
              <a:rPr lang="en-GB" smtClean="0"/>
              <a:t>09/09/2026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A5BD431E-BD01-4CA8-A71D-7471FA27CF02}" type="slidenum">
              <a:rPr lang="en-GB" smtClean="0"/>
              <a:t>‹#›</a:t>
            </a:fld>
            <a:endParaRPr lang="en-GB" dirty="0"/>
          </a:p>
        </p:txBody>
      </p:sp>
    </p:spTree>
    <p:extLst>
      <p:ext uri="{BB962C8B-B14F-4D97-AF65-F5344CB8AC3E}">
        <p14:creationId xmlns:p14="http://schemas.microsoft.com/office/powerpoint/2010/main" val="12202543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a:xfrm>
            <a:off x="1793289" y="4372168"/>
            <a:ext cx="6512511" cy="1143000"/>
          </a:xfrm>
          <a:prstGeom prst="rect">
            <a:avLst/>
          </a:prstGeom>
          <a:effectLst/>
        </p:spPr>
        <p:txBody>
          <a:bodyPr vert="horz" lIns="91440" tIns="45720" rIns="91440" bIns="45720" rtlCol="0" anchor="t" anchorCtr="0">
            <a:noAutofit/>
          </a:bodyPr>
          <a:lstStyle/>
          <a:p>
            <a:r>
              <a:rPr lang="en-US"/>
              <a:t>Click to edit Master title style</a:t>
            </a:r>
            <a:endParaRPr lang="en-US" dirty="0"/>
          </a:p>
        </p:txBody>
      </p:sp>
      <p:sp>
        <p:nvSpPr>
          <p:cNvPr id="3" name="Text Placeholder 2"/>
          <p:cNvSpPr>
            <a:spLocks noGrp="1"/>
          </p:cNvSpPr>
          <p:nvPr>
            <p:ph type="body" idx="1"/>
          </p:nvPr>
        </p:nvSpPr>
        <p:spPr>
          <a:xfrm>
            <a:off x="1143000" y="732260"/>
            <a:ext cx="6400800" cy="347472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F18B2A77-80F8-492C-B96F-04511807F2CD}" type="datetimeFigureOut">
              <a:rPr lang="en-GB" smtClean="0"/>
              <a:t>09/09/2026</a:t>
            </a:fld>
            <a:endParaRPr lang="en-GB" dirty="0"/>
          </a:p>
        </p:txBody>
      </p:sp>
      <p:sp>
        <p:nvSpPr>
          <p:cNvPr id="5" name="Footer Placeholder 4"/>
          <p:cNvSpPr>
            <a:spLocks noGrp="1"/>
          </p:cNvSpPr>
          <p:nvPr>
            <p:ph type="ftr" sz="quarter" idx="3"/>
          </p:nvPr>
        </p:nvSpPr>
        <p:spPr>
          <a:xfrm>
            <a:off x="457199" y="6172200"/>
            <a:ext cx="33528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endParaRPr lang="en-GB" dirty="0"/>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2463FFD1-C584-42B0-BE86-368BF8A2AC3F}" type="slidenum">
              <a:rPr lang="en-GB" smtClean="0"/>
              <a:t>‹#›</a:t>
            </a:fld>
            <a:endParaRPr lang="en-GB" dirty="0"/>
          </a:p>
        </p:txBody>
      </p:sp>
    </p:spTree>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 id="2147483768" r:id="rId12"/>
  </p:sldLayoutIdLst>
  <p:txStyles>
    <p:title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6.xml"/><Relationship Id="rId5" Type="http://schemas.openxmlformats.org/officeDocument/2006/relationships/image" Target="../media/image5.png"/><Relationship Id="rId4" Type="http://schemas.openxmlformats.org/officeDocument/2006/relationships/image" Target="../media/image4.jpg"/></Relationships>
</file>

<file path=ppt/slides/_rels/slide3.xml.rels><?xml version="1.0" encoding="UTF-8" standalone="yes"?>
<Relationships xmlns="http://schemas.openxmlformats.org/package/2006/relationships"><Relationship Id="rId3" Type="http://schemas.openxmlformats.org/officeDocument/2006/relationships/hyperlink" Target="mailto:admin@sps.sefton.school" TargetMode="External"/><Relationship Id="rId2" Type="http://schemas.openxmlformats.org/officeDocument/2006/relationships/hyperlink" Target="https://www.stphilipssouthport.com/" TargetMode="External"/><Relationship Id="rId1" Type="http://schemas.openxmlformats.org/officeDocument/2006/relationships/slideLayout" Target="../slideLayouts/slideLayout2.xml"/><Relationship Id="rId4" Type="http://schemas.openxmlformats.org/officeDocument/2006/relationships/hyperlink" Target="mailto:coopeere@sps.sefton.school" TargetMode="Externa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hyperlink" Target="https://schoolgateway.co.uk/help/"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xml"/><Relationship Id="rId1" Type="http://schemas.openxmlformats.org/officeDocument/2006/relationships/slideLayout" Target="../slideLayouts/slideLayout9.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2" Type="http://schemas.openxmlformats.org/officeDocument/2006/relationships/image" Target="../media/image13.tiff"/><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 Id="rId5" Type="http://schemas.openxmlformats.org/officeDocument/2006/relationships/image" Target="../media/image20.jpeg"/><Relationship Id="rId4" Type="http://schemas.openxmlformats.org/officeDocument/2006/relationships/image" Target="../media/image19.png"/></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23528" y="260648"/>
            <a:ext cx="8496944" cy="2736304"/>
          </a:xfrm>
          <a:solidFill>
            <a:srgbClr val="CC99FF"/>
          </a:solidFill>
          <a:ln w="76200">
            <a:solidFill>
              <a:srgbClr val="7030A0"/>
            </a:solidFill>
          </a:ln>
        </p:spPr>
        <p:txBody>
          <a:bodyPr/>
          <a:lstStyle/>
          <a:p>
            <a:pPr marL="182880" indent="0" algn="ctr">
              <a:buNone/>
            </a:pPr>
            <a:br>
              <a:rPr lang="en-GB" b="1">
                <a:solidFill>
                  <a:schemeClr val="tx1"/>
                </a:solidFill>
              </a:rPr>
            </a:br>
            <a:r>
              <a:rPr lang="en-GB" b="1">
                <a:solidFill>
                  <a:schemeClr val="tx1"/>
                </a:solidFill>
              </a:rPr>
              <a:t>Meet The </a:t>
            </a:r>
            <a:r>
              <a:rPr lang="en-GB" dirty="0">
                <a:solidFill>
                  <a:schemeClr val="tx1"/>
                </a:solidFill>
              </a:rPr>
              <a:t>T</a:t>
            </a:r>
            <a:r>
              <a:rPr lang="en-GB" b="1">
                <a:solidFill>
                  <a:schemeClr val="tx1"/>
                </a:solidFill>
              </a:rPr>
              <a:t>eacher</a:t>
            </a:r>
            <a:br>
              <a:rPr lang="en-GB" b="1" dirty="0">
                <a:solidFill>
                  <a:schemeClr val="tx1"/>
                </a:solidFill>
              </a:rPr>
            </a:br>
            <a:r>
              <a:rPr lang="en-GB" b="1" dirty="0">
                <a:solidFill>
                  <a:schemeClr val="tx1"/>
                </a:solidFill>
              </a:rPr>
              <a:t>Reception 202</a:t>
            </a:r>
            <a:r>
              <a:rPr lang="en-GB" dirty="0">
                <a:solidFill>
                  <a:schemeClr val="tx1"/>
                </a:solidFill>
              </a:rPr>
              <a:t>6</a:t>
            </a:r>
            <a:br>
              <a:rPr lang="en-GB" b="1" dirty="0">
                <a:solidFill>
                  <a:schemeClr val="tx1"/>
                </a:solidFill>
              </a:rPr>
            </a:br>
            <a:br>
              <a:rPr lang="en-GB" b="1" dirty="0">
                <a:solidFill>
                  <a:schemeClr val="tx1"/>
                </a:solidFill>
              </a:rPr>
            </a:br>
            <a:endParaRPr lang="en-GB" b="1" dirty="0">
              <a:solidFill>
                <a:schemeClr val="tx1"/>
              </a:solidFill>
            </a:endParaRPr>
          </a:p>
        </p:txBody>
      </p:sp>
      <p:pic>
        <p:nvPicPr>
          <p:cNvPr id="6" name="Picture 2" descr="LOGO St Philips 2018">
            <a:extLst>
              <a:ext uri="{FF2B5EF4-FFF2-40B4-BE49-F238E27FC236}">
                <a16:creationId xmlns:a16="http://schemas.microsoft.com/office/drawing/2014/main" id="{18D612AE-5F62-4A48-87F2-D24C80F75FB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99792" y="3212976"/>
            <a:ext cx="3474005" cy="3142689"/>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Tree>
    <p:extLst>
      <p:ext uri="{BB962C8B-B14F-4D97-AF65-F5344CB8AC3E}">
        <p14:creationId xmlns:p14="http://schemas.microsoft.com/office/powerpoint/2010/main" val="20389173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79712" y="272177"/>
            <a:ext cx="4680520" cy="1143000"/>
          </a:xfrm>
        </p:spPr>
        <p:txBody>
          <a:bodyPr/>
          <a:lstStyle/>
          <a:p>
            <a:pPr marL="0" indent="0">
              <a:buNone/>
            </a:pPr>
            <a:r>
              <a:rPr lang="en-GB" dirty="0"/>
              <a:t>Reception staff</a:t>
            </a:r>
          </a:p>
        </p:txBody>
      </p:sp>
      <p:sp>
        <p:nvSpPr>
          <p:cNvPr id="3" name="TextBox 2"/>
          <p:cNvSpPr txBox="1"/>
          <p:nvPr/>
        </p:nvSpPr>
        <p:spPr>
          <a:xfrm>
            <a:off x="323528" y="323183"/>
            <a:ext cx="8964488" cy="5386090"/>
          </a:xfrm>
          <a:prstGeom prst="rect">
            <a:avLst/>
          </a:prstGeom>
          <a:noFill/>
        </p:spPr>
        <p:txBody>
          <a:bodyPr wrap="square" rtlCol="0">
            <a:spAutoFit/>
          </a:bodyPr>
          <a:lstStyle/>
          <a:p>
            <a:endParaRPr lang="en-GB" sz="2000" b="1" dirty="0"/>
          </a:p>
          <a:p>
            <a:endParaRPr lang="en-GB" sz="2000" b="1" dirty="0"/>
          </a:p>
          <a:p>
            <a:endParaRPr lang="en-GB" sz="2000" b="1" dirty="0"/>
          </a:p>
          <a:p>
            <a:r>
              <a:rPr lang="en-GB" sz="2000" b="1" dirty="0"/>
              <a:t>Class teacher – Miss Houghton </a:t>
            </a:r>
          </a:p>
          <a:p>
            <a:r>
              <a:rPr lang="en-GB" sz="3200" b="1" dirty="0"/>
              <a:t>                      </a:t>
            </a:r>
            <a:r>
              <a:rPr lang="en-GB" sz="2000" b="1" dirty="0"/>
              <a:t>Mrs Klaassen – Wednesday mornings </a:t>
            </a:r>
            <a:endParaRPr lang="en-GB" sz="3200" b="1" dirty="0"/>
          </a:p>
          <a:p>
            <a:r>
              <a:rPr lang="en-GB" sz="3200" b="1" dirty="0"/>
              <a:t>                                              </a:t>
            </a:r>
            <a:endParaRPr lang="en-GB" sz="2000" b="1" dirty="0"/>
          </a:p>
          <a:p>
            <a:r>
              <a:rPr lang="en-GB" sz="2000" b="1" dirty="0"/>
              <a:t>                                                                Teaching Assistant –Mrs Rimmer                             </a:t>
            </a:r>
            <a:endParaRPr lang="en-GB" sz="3200" b="1" dirty="0"/>
          </a:p>
          <a:p>
            <a:endParaRPr lang="en-GB" sz="3200" b="1" dirty="0"/>
          </a:p>
          <a:p>
            <a:endParaRPr lang="en-GB" sz="3200" b="1" dirty="0"/>
          </a:p>
          <a:p>
            <a:endParaRPr lang="en-GB" sz="3200" b="1" dirty="0"/>
          </a:p>
          <a:p>
            <a:endParaRPr lang="en-GB" sz="3200" b="1" dirty="0"/>
          </a:p>
          <a:p>
            <a:endParaRPr lang="en-GB" sz="3200" b="1" dirty="0"/>
          </a:p>
          <a:p>
            <a:endParaRPr lang="en-GB" sz="2000" b="1" u="sng" dirty="0"/>
          </a:p>
        </p:txBody>
      </p:sp>
      <p:pic>
        <p:nvPicPr>
          <p:cNvPr id="4" name="Picture 3">
            <a:extLst>
              <a:ext uri="{FF2B5EF4-FFF2-40B4-BE49-F238E27FC236}">
                <a16:creationId xmlns:a16="http://schemas.microsoft.com/office/drawing/2014/main" id="{D9B48D95-A3D1-124D-9005-B101EBC2780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9552" y="1861796"/>
            <a:ext cx="2088232" cy="2257454"/>
          </a:xfrm>
          <a:prstGeom prst="rect">
            <a:avLst/>
          </a:prstGeom>
        </p:spPr>
      </p:pic>
      <p:pic>
        <p:nvPicPr>
          <p:cNvPr id="5" name="Picture 4">
            <a:extLst>
              <a:ext uri="{FF2B5EF4-FFF2-40B4-BE49-F238E27FC236}">
                <a16:creationId xmlns:a16="http://schemas.microsoft.com/office/drawing/2014/main" id="{0BD55B5F-1317-5043-BAAA-CFE333BE2376}"/>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086" t="-127" r="21076" b="127"/>
          <a:stretch/>
        </p:blipFill>
        <p:spPr>
          <a:xfrm rot="5400000">
            <a:off x="6442937" y="3718303"/>
            <a:ext cx="1955120" cy="1808562"/>
          </a:xfrm>
          <a:prstGeom prst="rect">
            <a:avLst/>
          </a:prstGeom>
          <a:ln w="88900" cap="sq" cmpd="thickThin">
            <a:solidFill>
              <a:srgbClr val="000000"/>
            </a:solidFill>
            <a:prstDash val="solid"/>
            <a:miter lim="800000"/>
          </a:ln>
          <a:effectLst>
            <a:innerShdw blurRad="76200">
              <a:srgbClr val="000000"/>
            </a:innerShdw>
          </a:effectLst>
        </p:spPr>
      </p:pic>
      <p:pic>
        <p:nvPicPr>
          <p:cNvPr id="7" name="Picture 6">
            <a:extLst>
              <a:ext uri="{FF2B5EF4-FFF2-40B4-BE49-F238E27FC236}">
                <a16:creationId xmlns:a16="http://schemas.microsoft.com/office/drawing/2014/main" id="{7F1917A5-F261-DC4D-8BC0-B13EC377AE7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491880" y="2132856"/>
            <a:ext cx="1469909" cy="2204864"/>
          </a:xfrm>
          <a:prstGeom prst="rect">
            <a:avLst/>
          </a:prstGeom>
        </p:spPr>
      </p:pic>
      <p:pic>
        <p:nvPicPr>
          <p:cNvPr id="6" name="Picture 5">
            <a:extLst>
              <a:ext uri="{FF2B5EF4-FFF2-40B4-BE49-F238E27FC236}">
                <a16:creationId xmlns:a16="http://schemas.microsoft.com/office/drawing/2014/main" id="{A1029B33-80ED-63B3-BC6D-CE9EA63A6D9D}"/>
              </a:ext>
            </a:extLst>
          </p:cNvPr>
          <p:cNvPicPr>
            <a:picLocks noChangeAspect="1"/>
          </p:cNvPicPr>
          <p:nvPr/>
        </p:nvPicPr>
        <p:blipFill>
          <a:blip r:embed="rId5"/>
          <a:stretch>
            <a:fillRect/>
          </a:stretch>
        </p:blipFill>
        <p:spPr>
          <a:xfrm>
            <a:off x="987774" y="4437112"/>
            <a:ext cx="1443309" cy="1955121"/>
          </a:xfrm>
          <a:prstGeom prst="rect">
            <a:avLst/>
          </a:prstGeom>
        </p:spPr>
      </p:pic>
      <p:sp>
        <p:nvSpPr>
          <p:cNvPr id="8" name="TextBox 7">
            <a:extLst>
              <a:ext uri="{FF2B5EF4-FFF2-40B4-BE49-F238E27FC236}">
                <a16:creationId xmlns:a16="http://schemas.microsoft.com/office/drawing/2014/main" id="{A2414E57-90E7-AFFB-D3E5-40D0C805F017}"/>
              </a:ext>
            </a:extLst>
          </p:cNvPr>
          <p:cNvSpPr txBox="1"/>
          <p:nvPr/>
        </p:nvSpPr>
        <p:spPr>
          <a:xfrm>
            <a:off x="2669616" y="5600144"/>
            <a:ext cx="2880320" cy="646331"/>
          </a:xfrm>
          <a:prstGeom prst="rect">
            <a:avLst/>
          </a:prstGeom>
          <a:noFill/>
        </p:spPr>
        <p:txBody>
          <a:bodyPr wrap="square" rtlCol="0">
            <a:spAutoFit/>
          </a:bodyPr>
          <a:lstStyle/>
          <a:p>
            <a:r>
              <a:rPr lang="en-GB" b="1" dirty="0"/>
              <a:t>Teaching Assistant – Mrs Adkins </a:t>
            </a:r>
          </a:p>
        </p:txBody>
      </p:sp>
    </p:spTree>
    <p:extLst>
      <p:ext uri="{BB962C8B-B14F-4D97-AF65-F5344CB8AC3E}">
        <p14:creationId xmlns:p14="http://schemas.microsoft.com/office/powerpoint/2010/main" val="33845693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5616" y="188640"/>
            <a:ext cx="6512511" cy="576064"/>
          </a:xfrm>
        </p:spPr>
        <p:txBody>
          <a:bodyPr/>
          <a:lstStyle/>
          <a:p>
            <a:pPr marL="0" indent="0" algn="ctr">
              <a:buNone/>
            </a:pPr>
            <a:r>
              <a:rPr lang="en-GB" sz="2800"/>
              <a:t>School website and how to contact us</a:t>
            </a:r>
          </a:p>
        </p:txBody>
      </p:sp>
      <p:sp>
        <p:nvSpPr>
          <p:cNvPr id="4" name="TextBox 3"/>
          <p:cNvSpPr txBox="1"/>
          <p:nvPr/>
        </p:nvSpPr>
        <p:spPr>
          <a:xfrm>
            <a:off x="251520" y="949101"/>
            <a:ext cx="8640960" cy="5016758"/>
          </a:xfrm>
          <a:prstGeom prst="rect">
            <a:avLst/>
          </a:prstGeom>
          <a:noFill/>
        </p:spPr>
        <p:txBody>
          <a:bodyPr wrap="square" rtlCol="0">
            <a:spAutoFit/>
          </a:bodyPr>
          <a:lstStyle/>
          <a:p>
            <a:pPr marL="342900" indent="-342900">
              <a:buFont typeface="Arial" pitchFamily="34" charset="0"/>
              <a:buChar char="•"/>
            </a:pPr>
            <a:r>
              <a:rPr lang="en-GB" sz="1600" dirty="0">
                <a:solidFill>
                  <a:srgbClr val="002060"/>
                </a:solidFill>
              </a:rPr>
              <a:t>We will be using and updating our school website and class page frequently over the year. Please keep up to date of any announcements. </a:t>
            </a:r>
            <a:r>
              <a:rPr lang="en-GB" sz="1600" dirty="0">
                <a:solidFill>
                  <a:srgbClr val="002060"/>
                </a:solidFill>
                <a:hlinkClick r:id="rId2"/>
              </a:rPr>
              <a:t>https://www.stphilipssouthport.com/</a:t>
            </a:r>
            <a:endParaRPr lang="en-GB" sz="1600" dirty="0">
              <a:solidFill>
                <a:srgbClr val="002060"/>
              </a:solidFill>
            </a:endParaRPr>
          </a:p>
          <a:p>
            <a:pPr marL="342900" indent="-342900">
              <a:buFont typeface="Arial" pitchFamily="34" charset="0"/>
              <a:buChar char="•"/>
            </a:pPr>
            <a:endParaRPr lang="en-GB" sz="1600" dirty="0">
              <a:solidFill>
                <a:srgbClr val="002060"/>
              </a:solidFill>
            </a:endParaRPr>
          </a:p>
          <a:p>
            <a:pPr marL="342900" indent="-342900">
              <a:buFont typeface="Arial" pitchFamily="34" charset="0"/>
              <a:buChar char="•"/>
            </a:pPr>
            <a:r>
              <a:rPr lang="en-GB" sz="1600" dirty="0">
                <a:solidFill>
                  <a:srgbClr val="002060"/>
                </a:solidFill>
              </a:rPr>
              <a:t>Contact details are on the homepage so if you are needing to get in contact with school-</a:t>
            </a:r>
          </a:p>
          <a:p>
            <a:pPr marL="342900" indent="-342900">
              <a:buFont typeface="Arial" pitchFamily="34" charset="0"/>
              <a:buChar char="•"/>
            </a:pPr>
            <a:endParaRPr lang="en-GB" sz="1600" dirty="0">
              <a:solidFill>
                <a:srgbClr val="002060"/>
              </a:solidFill>
            </a:endParaRPr>
          </a:p>
          <a:p>
            <a:r>
              <a:rPr lang="en-GB" sz="1600" dirty="0">
                <a:solidFill>
                  <a:srgbClr val="002060"/>
                </a:solidFill>
              </a:rPr>
              <a:t> </a:t>
            </a:r>
            <a:r>
              <a:rPr lang="en-GB" sz="1600" dirty="0" err="1">
                <a:solidFill>
                  <a:srgbClr val="002060"/>
                </a:solidFill>
              </a:rPr>
              <a:t>head@sps.sefton.school</a:t>
            </a:r>
            <a:r>
              <a:rPr lang="en-GB" sz="1600" dirty="0">
                <a:solidFill>
                  <a:srgbClr val="002060"/>
                </a:solidFill>
              </a:rPr>
              <a:t> </a:t>
            </a:r>
          </a:p>
          <a:p>
            <a:r>
              <a:rPr lang="en-GB" sz="1600" u="sng" dirty="0">
                <a:solidFill>
                  <a:schemeClr val="accent1">
                    <a:lumMod val="50000"/>
                  </a:schemeClr>
                </a:solidFill>
                <a:hlinkClick r:id="rId3">
                  <a:extLst>
                    <a:ext uri="{A12FA001-AC4F-418D-AE19-62706E023703}">
                      <ahyp:hlinkClr xmlns:ahyp="http://schemas.microsoft.com/office/drawing/2018/hyperlinkcolor" val="tx"/>
                    </a:ext>
                  </a:extLst>
                </a:hlinkClick>
              </a:rPr>
              <a:t> </a:t>
            </a:r>
            <a:r>
              <a:rPr lang="en-GB" sz="1600" u="sng" dirty="0" err="1">
                <a:solidFill>
                  <a:schemeClr val="accent1">
                    <a:lumMod val="50000"/>
                  </a:schemeClr>
                </a:solidFill>
                <a:hlinkClick r:id="rId3">
                  <a:extLst>
                    <a:ext uri="{A12FA001-AC4F-418D-AE19-62706E023703}">
                      <ahyp:hlinkClr xmlns:ahyp="http://schemas.microsoft.com/office/drawing/2018/hyperlinkcolor" val="tx"/>
                    </a:ext>
                  </a:extLst>
                </a:hlinkClick>
              </a:rPr>
              <a:t>admin@sps.sefton.school</a:t>
            </a:r>
            <a:endParaRPr lang="en-GB" sz="1600" u="sng" dirty="0">
              <a:solidFill>
                <a:schemeClr val="accent1">
                  <a:lumMod val="50000"/>
                </a:schemeClr>
              </a:solidFill>
            </a:endParaRPr>
          </a:p>
          <a:p>
            <a:r>
              <a:rPr lang="en-GB" sz="1600" dirty="0">
                <a:solidFill>
                  <a:srgbClr val="002060"/>
                </a:solidFill>
                <a:hlinkClick r:id="rId4"/>
              </a:rPr>
              <a:t> </a:t>
            </a:r>
            <a:endParaRPr lang="en-GB" sz="1600" dirty="0">
              <a:solidFill>
                <a:srgbClr val="002060"/>
              </a:solidFill>
            </a:endParaRPr>
          </a:p>
          <a:p>
            <a:r>
              <a:rPr lang="en-GB" sz="1600" dirty="0">
                <a:solidFill>
                  <a:srgbClr val="002060"/>
                </a:solidFill>
              </a:rPr>
              <a:t>Mrs Edward says please be respectful of teachers work life balance.  Emails should be proportionate and at sensible times.</a:t>
            </a:r>
          </a:p>
          <a:p>
            <a:endParaRPr lang="en-GB" sz="1600" dirty="0">
              <a:solidFill>
                <a:srgbClr val="002060"/>
              </a:solidFill>
            </a:endParaRPr>
          </a:p>
          <a:p>
            <a:r>
              <a:rPr lang="en-GB" sz="1600" dirty="0">
                <a:solidFill>
                  <a:srgbClr val="002060"/>
                </a:solidFill>
              </a:rPr>
              <a:t>Parent </a:t>
            </a:r>
            <a:r>
              <a:rPr lang="en-GB" sz="1600" dirty="0" err="1">
                <a:solidFill>
                  <a:srgbClr val="002060"/>
                </a:solidFill>
              </a:rPr>
              <a:t>Whatsapp</a:t>
            </a:r>
            <a:r>
              <a:rPr lang="en-GB" sz="1600" dirty="0">
                <a:solidFill>
                  <a:srgbClr val="002060"/>
                </a:solidFill>
              </a:rPr>
              <a:t> use should be respectful of all members of the school community.</a:t>
            </a:r>
          </a:p>
          <a:p>
            <a:endParaRPr lang="en-GB" sz="1600" dirty="0">
              <a:solidFill>
                <a:srgbClr val="002060"/>
              </a:solidFill>
            </a:endParaRPr>
          </a:p>
          <a:p>
            <a:r>
              <a:rPr lang="en-GB" sz="1600" dirty="0">
                <a:solidFill>
                  <a:srgbClr val="002060"/>
                </a:solidFill>
              </a:rPr>
              <a:t>Staff are not able to have lengthy conversations at the start of the school day and any more than a brief chat at the end of the day needs to be a planned appointment.</a:t>
            </a:r>
          </a:p>
          <a:p>
            <a:endParaRPr lang="en-GB" sz="1600" dirty="0">
              <a:solidFill>
                <a:srgbClr val="002060"/>
              </a:solidFill>
            </a:endParaRPr>
          </a:p>
          <a:p>
            <a:r>
              <a:rPr lang="en-GB" sz="1600" dirty="0">
                <a:solidFill>
                  <a:srgbClr val="002060"/>
                </a:solidFill>
              </a:rPr>
              <a:t>Mrs Edward is usually on the path at the start and end of each day if you need a quick word. </a:t>
            </a:r>
          </a:p>
        </p:txBody>
      </p:sp>
    </p:spTree>
    <p:extLst>
      <p:ext uri="{BB962C8B-B14F-4D97-AF65-F5344CB8AC3E}">
        <p14:creationId xmlns:p14="http://schemas.microsoft.com/office/powerpoint/2010/main" val="30114987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06090"/>
          </a:xfrm>
          <a:ln w="57150">
            <a:solidFill>
              <a:schemeClr val="bg1"/>
            </a:solidFill>
          </a:ln>
        </p:spPr>
        <p:txBody>
          <a:bodyPr>
            <a:normAutofit fontScale="90000"/>
          </a:bodyPr>
          <a:lstStyle/>
          <a:p>
            <a:pPr marL="0" indent="0" algn="ctr">
              <a:buNone/>
            </a:pPr>
            <a:r>
              <a:rPr lang="en-GB"/>
              <a:t>Medical</a:t>
            </a:r>
          </a:p>
        </p:txBody>
      </p:sp>
      <p:sp>
        <p:nvSpPr>
          <p:cNvPr id="3" name="Content Placeholder 2"/>
          <p:cNvSpPr>
            <a:spLocks noGrp="1"/>
          </p:cNvSpPr>
          <p:nvPr>
            <p:ph sz="quarter" idx="13"/>
          </p:nvPr>
        </p:nvSpPr>
        <p:spPr>
          <a:xfrm>
            <a:off x="611560" y="994846"/>
            <a:ext cx="7920880" cy="4608512"/>
          </a:xfrm>
        </p:spPr>
        <p:txBody>
          <a:bodyPr>
            <a:normAutofit fontScale="40000" lnSpcReduction="20000"/>
          </a:bodyPr>
          <a:lstStyle/>
          <a:p>
            <a:pPr marL="45720" indent="0">
              <a:buNone/>
            </a:pPr>
            <a:endParaRPr lang="en-GB" sz="4000">
              <a:solidFill>
                <a:schemeClr val="accent1">
                  <a:lumMod val="50000"/>
                </a:schemeClr>
              </a:solidFill>
            </a:endParaRPr>
          </a:p>
          <a:p>
            <a:pPr>
              <a:buFont typeface="Arial" pitchFamily="34" charset="0"/>
              <a:buChar char="•"/>
            </a:pPr>
            <a:r>
              <a:rPr lang="en-GB" sz="4000">
                <a:solidFill>
                  <a:schemeClr val="accent1">
                    <a:lumMod val="50000"/>
                  </a:schemeClr>
                </a:solidFill>
              </a:rPr>
              <a:t> </a:t>
            </a:r>
            <a:r>
              <a:rPr lang="en-GB" sz="5100">
                <a:solidFill>
                  <a:schemeClr val="accent1">
                    <a:lumMod val="50000"/>
                  </a:schemeClr>
                </a:solidFill>
              </a:rPr>
              <a:t>Any medication updates – please let us know of any changes</a:t>
            </a:r>
          </a:p>
          <a:p>
            <a:pPr>
              <a:buFont typeface="Arial" pitchFamily="34" charset="0"/>
              <a:buChar char="•"/>
            </a:pPr>
            <a:endParaRPr lang="en-GB" sz="5100">
              <a:solidFill>
                <a:schemeClr val="accent1">
                  <a:lumMod val="50000"/>
                </a:schemeClr>
              </a:solidFill>
            </a:endParaRPr>
          </a:p>
          <a:p>
            <a:pPr>
              <a:buFont typeface="Arial" pitchFamily="34" charset="0"/>
              <a:buChar char="•"/>
            </a:pPr>
            <a:r>
              <a:rPr lang="en-GB" sz="5100">
                <a:solidFill>
                  <a:schemeClr val="accent1">
                    <a:lumMod val="50000"/>
                  </a:schemeClr>
                </a:solidFill>
              </a:rPr>
              <a:t>Please check that your child’s inhaler is in date. </a:t>
            </a:r>
          </a:p>
          <a:p>
            <a:pPr>
              <a:buFont typeface="Arial" pitchFamily="34" charset="0"/>
              <a:buChar char="•"/>
            </a:pPr>
            <a:endParaRPr lang="en-GB" sz="5100">
              <a:solidFill>
                <a:schemeClr val="accent1">
                  <a:lumMod val="50000"/>
                </a:schemeClr>
              </a:solidFill>
            </a:endParaRPr>
          </a:p>
          <a:p>
            <a:pPr>
              <a:buFont typeface="Arial" pitchFamily="34" charset="0"/>
              <a:buChar char="•"/>
            </a:pPr>
            <a:r>
              <a:rPr lang="en-GB" sz="5100">
                <a:solidFill>
                  <a:schemeClr val="accent1">
                    <a:lumMod val="50000"/>
                  </a:schemeClr>
                </a:solidFill>
              </a:rPr>
              <a:t>We have been advised that children should use a spacer when taking their inhaler -  if possible please send one into school.</a:t>
            </a:r>
          </a:p>
          <a:p>
            <a:pPr marL="45720" indent="0">
              <a:buNone/>
            </a:pPr>
            <a:endParaRPr lang="en-GB" sz="5100">
              <a:solidFill>
                <a:schemeClr val="accent1">
                  <a:lumMod val="50000"/>
                </a:schemeClr>
              </a:solidFill>
            </a:endParaRPr>
          </a:p>
          <a:p>
            <a:pPr>
              <a:buFont typeface="Arial" pitchFamily="34" charset="0"/>
              <a:buChar char="•"/>
            </a:pPr>
            <a:r>
              <a:rPr lang="en-GB" sz="5100">
                <a:solidFill>
                  <a:schemeClr val="accent1">
                    <a:lumMod val="50000"/>
                  </a:schemeClr>
                </a:solidFill>
              </a:rPr>
              <a:t>If your child needs any prescribed medication, a medical form needs to be filled in at the office before we are able to administer it. </a:t>
            </a:r>
          </a:p>
          <a:p>
            <a:pPr marL="45720" indent="0" algn="ctr">
              <a:buNone/>
            </a:pPr>
            <a:r>
              <a:rPr lang="en-GB" sz="5100">
                <a:solidFill>
                  <a:schemeClr val="accent1">
                    <a:lumMod val="50000"/>
                  </a:schemeClr>
                </a:solidFill>
              </a:rPr>
              <a:t>  </a:t>
            </a:r>
          </a:p>
          <a:p>
            <a:pPr marL="45720" indent="0" algn="ctr">
              <a:buNone/>
            </a:pPr>
            <a:r>
              <a:rPr lang="en-GB" sz="5100">
                <a:solidFill>
                  <a:schemeClr val="accent1">
                    <a:lumMod val="50000"/>
                  </a:schemeClr>
                </a:solidFill>
              </a:rPr>
              <a:t>Thank you</a:t>
            </a:r>
          </a:p>
          <a:p>
            <a:pPr marL="45720" indent="0">
              <a:buNone/>
            </a:pPr>
            <a:endParaRPr lang="en-GB" sz="4000">
              <a:solidFill>
                <a:schemeClr val="accent1">
                  <a:lumMod val="50000"/>
                </a:schemeClr>
              </a:solidFill>
            </a:endParaRPr>
          </a:p>
          <a:p>
            <a:pPr>
              <a:buFont typeface="Wingdings" pitchFamily="2" charset="2"/>
              <a:buChar char="v"/>
            </a:pPr>
            <a:endParaRPr lang="en-GB" sz="4000">
              <a:solidFill>
                <a:schemeClr val="accent1">
                  <a:lumMod val="50000"/>
                </a:schemeClr>
              </a:solidFill>
            </a:endParaRPr>
          </a:p>
          <a:p>
            <a:pPr>
              <a:buFont typeface="Wingdings" pitchFamily="2" charset="2"/>
              <a:buChar char="q"/>
            </a:pPr>
            <a:endParaRPr lang="en-GB" sz="4000">
              <a:solidFill>
                <a:schemeClr val="accent1">
                  <a:lumMod val="50000"/>
                </a:schemeClr>
              </a:solidFill>
            </a:endParaRPr>
          </a:p>
          <a:p>
            <a:pPr>
              <a:buFont typeface="Wingdings" pitchFamily="2" charset="2"/>
              <a:buChar char="v"/>
            </a:pPr>
            <a:endParaRPr lang="en-GB">
              <a:solidFill>
                <a:schemeClr val="bg1">
                  <a:lumMod val="95000"/>
                  <a:lumOff val="5000"/>
                </a:schemeClr>
              </a:solidFill>
            </a:endParaRPr>
          </a:p>
        </p:txBody>
      </p:sp>
      <p:pic>
        <p:nvPicPr>
          <p:cNvPr id="2052" name="Picture 4" descr="C:\Users\Home\AppData\Local\Microsoft\Windows\Temporary Internet Files\Content.IE5\QUNOSLT8\Blue_asthma_inhaler_graphic.svg[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96336" y="4869160"/>
            <a:ext cx="1373932" cy="17728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368830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39752" y="188640"/>
            <a:ext cx="3848215" cy="1143000"/>
          </a:xfrm>
        </p:spPr>
        <p:txBody>
          <a:bodyPr/>
          <a:lstStyle/>
          <a:p>
            <a:r>
              <a:rPr lang="en-GB"/>
              <a:t>Routines</a:t>
            </a:r>
          </a:p>
        </p:txBody>
      </p:sp>
      <p:sp>
        <p:nvSpPr>
          <p:cNvPr id="3" name="TextBox 2"/>
          <p:cNvSpPr txBox="1"/>
          <p:nvPr/>
        </p:nvSpPr>
        <p:spPr>
          <a:xfrm>
            <a:off x="107504" y="903264"/>
            <a:ext cx="8928992" cy="4433842"/>
          </a:xfrm>
          <a:prstGeom prst="rect">
            <a:avLst/>
          </a:prstGeom>
          <a:noFill/>
        </p:spPr>
        <p:txBody>
          <a:bodyPr wrap="square" rtlCol="0">
            <a:spAutoFit/>
          </a:bodyPr>
          <a:lstStyle/>
          <a:p>
            <a:pPr marL="457200" indent="-457200">
              <a:lnSpc>
                <a:spcPct val="150000"/>
              </a:lnSpc>
              <a:buFont typeface="Wingdings" pitchFamily="2" charset="2"/>
              <a:buChar char="Ø"/>
            </a:pPr>
            <a:r>
              <a:rPr lang="en-GB" sz="3200" dirty="0">
                <a:latin typeface="+mj-lt"/>
              </a:rPr>
              <a:t>Doors open at 8.45 and close at 8.55.</a:t>
            </a:r>
            <a:endParaRPr lang="en-US" sz="3200" dirty="0">
              <a:latin typeface="+mj-lt"/>
            </a:endParaRPr>
          </a:p>
          <a:p>
            <a:pPr marL="457200" indent="-457200">
              <a:lnSpc>
                <a:spcPct val="150000"/>
              </a:lnSpc>
              <a:buFont typeface="Wingdings" pitchFamily="2" charset="2"/>
              <a:buChar char="Ø"/>
            </a:pPr>
            <a:r>
              <a:rPr lang="en-US" sz="3200" dirty="0">
                <a:latin typeface="+mj-lt"/>
              </a:rPr>
              <a:t>Finish at 3.20pm. </a:t>
            </a:r>
          </a:p>
          <a:p>
            <a:pPr marL="457200" indent="-457200">
              <a:lnSpc>
                <a:spcPct val="150000"/>
              </a:lnSpc>
              <a:buFont typeface="Wingdings" pitchFamily="2" charset="2"/>
              <a:buChar char="Ø"/>
            </a:pPr>
            <a:r>
              <a:rPr lang="en-US" sz="3200" dirty="0">
                <a:latin typeface="+mj-lt"/>
              </a:rPr>
              <a:t>If your child is absent from school please  telephone the school as soon as possible. </a:t>
            </a:r>
          </a:p>
          <a:p>
            <a:pPr marL="457200" indent="-457200">
              <a:lnSpc>
                <a:spcPct val="150000"/>
              </a:lnSpc>
              <a:buFont typeface="Wingdings" pitchFamily="2" charset="2"/>
              <a:buChar char="Ø"/>
            </a:pPr>
            <a:r>
              <a:rPr lang="en-US" sz="3200" dirty="0">
                <a:latin typeface="+mj-lt"/>
              </a:rPr>
              <a:t>On the day your child returns, please let the teacher know why they were absent.  </a:t>
            </a:r>
          </a:p>
        </p:txBody>
      </p:sp>
    </p:spTree>
    <p:extLst>
      <p:ext uri="{BB962C8B-B14F-4D97-AF65-F5344CB8AC3E}">
        <p14:creationId xmlns:p14="http://schemas.microsoft.com/office/powerpoint/2010/main" val="17008063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2576" y="188640"/>
            <a:ext cx="8892480" cy="1143000"/>
          </a:xfrm>
        </p:spPr>
        <p:txBody>
          <a:bodyPr/>
          <a:lstStyle/>
          <a:p>
            <a:pPr marL="0" indent="0">
              <a:buNone/>
            </a:pPr>
            <a:r>
              <a:rPr lang="en-GB"/>
              <a:t>Attendance and punctuality</a:t>
            </a:r>
          </a:p>
        </p:txBody>
      </p:sp>
      <p:sp>
        <p:nvSpPr>
          <p:cNvPr id="4" name="TextBox 3"/>
          <p:cNvSpPr txBox="1"/>
          <p:nvPr/>
        </p:nvSpPr>
        <p:spPr>
          <a:xfrm>
            <a:off x="431540" y="1484784"/>
            <a:ext cx="8280920" cy="3139321"/>
          </a:xfrm>
          <a:prstGeom prst="rect">
            <a:avLst/>
          </a:prstGeom>
          <a:noFill/>
        </p:spPr>
        <p:txBody>
          <a:bodyPr wrap="square" rtlCol="0">
            <a:spAutoFit/>
          </a:bodyPr>
          <a:lstStyle/>
          <a:p>
            <a:r>
              <a:rPr lang="en-GB" dirty="0"/>
              <a:t>It is crucial for children to arrive on time to school. Children’s activities start at 8:45am. If they are late- they are missing learning time. </a:t>
            </a:r>
          </a:p>
          <a:p>
            <a:endParaRPr lang="en-GB" dirty="0"/>
          </a:p>
          <a:p>
            <a:r>
              <a:rPr lang="en-GB" dirty="0"/>
              <a:t>If your child is being collected at the end of the day, please arrive on time for </a:t>
            </a:r>
            <a:r>
              <a:rPr lang="en-GB" dirty="0">
                <a:solidFill>
                  <a:srgbClr val="FF0000"/>
                </a:solidFill>
              </a:rPr>
              <a:t>3:20pm. </a:t>
            </a:r>
          </a:p>
          <a:p>
            <a:endParaRPr lang="en-GB" dirty="0">
              <a:solidFill>
                <a:srgbClr val="FF0000"/>
              </a:solidFill>
            </a:endParaRPr>
          </a:p>
          <a:p>
            <a:r>
              <a:rPr lang="en-GB" dirty="0">
                <a:solidFill>
                  <a:srgbClr val="FF0000"/>
                </a:solidFill>
              </a:rPr>
              <a:t>Please do not allow children on the adventure playground before and after the school day. </a:t>
            </a:r>
          </a:p>
          <a:p>
            <a:endParaRPr lang="en-GB" dirty="0">
              <a:solidFill>
                <a:srgbClr val="FF0000"/>
              </a:solidFill>
            </a:endParaRPr>
          </a:p>
          <a:p>
            <a:r>
              <a:rPr lang="en-GB" dirty="0">
                <a:solidFill>
                  <a:srgbClr val="FF0000"/>
                </a:solidFill>
              </a:rPr>
              <a:t>Please note that no term time holidays will be authorised and fines will be in place. </a:t>
            </a:r>
          </a:p>
        </p:txBody>
      </p:sp>
    </p:spTree>
    <p:extLst>
      <p:ext uri="{BB962C8B-B14F-4D97-AF65-F5344CB8AC3E}">
        <p14:creationId xmlns:p14="http://schemas.microsoft.com/office/powerpoint/2010/main" val="34654584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5656" y="260648"/>
            <a:ext cx="6512511" cy="1143000"/>
          </a:xfrm>
        </p:spPr>
        <p:txBody>
          <a:bodyPr/>
          <a:lstStyle/>
          <a:p>
            <a:pPr algn="ctr"/>
            <a:r>
              <a:rPr lang="en-GB">
                <a:solidFill>
                  <a:schemeClr val="accent1">
                    <a:lumMod val="50000"/>
                  </a:schemeClr>
                </a:solidFill>
              </a:rPr>
              <a:t>Curriculum</a:t>
            </a:r>
          </a:p>
        </p:txBody>
      </p:sp>
      <p:sp>
        <p:nvSpPr>
          <p:cNvPr id="3" name="Content Placeholder 2"/>
          <p:cNvSpPr>
            <a:spLocks noGrp="1"/>
          </p:cNvSpPr>
          <p:nvPr>
            <p:ph sz="quarter" idx="13"/>
          </p:nvPr>
        </p:nvSpPr>
        <p:spPr>
          <a:xfrm>
            <a:off x="683568" y="1196752"/>
            <a:ext cx="7632848" cy="4482832"/>
          </a:xfrm>
        </p:spPr>
        <p:txBody>
          <a:bodyPr>
            <a:normAutofit fontScale="77500" lnSpcReduction="20000"/>
          </a:bodyPr>
          <a:lstStyle/>
          <a:p>
            <a:pPr marL="45720" indent="0" algn="ctr">
              <a:buNone/>
            </a:pPr>
            <a:r>
              <a:rPr lang="en-GB" sz="2800">
                <a:solidFill>
                  <a:schemeClr val="accent1">
                    <a:lumMod val="50000"/>
                  </a:schemeClr>
                </a:solidFill>
              </a:rPr>
              <a:t>Curriculum map and autumn newsletter is on the website.</a:t>
            </a:r>
          </a:p>
          <a:p>
            <a:pPr marL="45720" indent="0" algn="ctr">
              <a:buNone/>
            </a:pPr>
            <a:endParaRPr lang="en-GB" sz="3600">
              <a:solidFill>
                <a:schemeClr val="accent1">
                  <a:lumMod val="50000"/>
                </a:schemeClr>
              </a:solidFill>
            </a:endParaRPr>
          </a:p>
          <a:p>
            <a:pPr marL="45720" indent="0" algn="ctr">
              <a:buNone/>
            </a:pPr>
            <a:r>
              <a:rPr lang="en-GB" sz="3600">
                <a:solidFill>
                  <a:schemeClr val="accent1">
                    <a:lumMod val="50000"/>
                  </a:schemeClr>
                </a:solidFill>
              </a:rPr>
              <a:t>Website</a:t>
            </a:r>
          </a:p>
          <a:p>
            <a:pPr marL="45720" indent="0" algn="ctr">
              <a:buNone/>
            </a:pPr>
            <a:r>
              <a:rPr lang="en-GB" sz="3100">
                <a:solidFill>
                  <a:schemeClr val="accent1">
                    <a:lumMod val="50000"/>
                  </a:schemeClr>
                </a:solidFill>
              </a:rPr>
              <a:t>Please keep checking the website dates and news.</a:t>
            </a:r>
          </a:p>
          <a:p>
            <a:pPr marL="45720" indent="0" algn="ctr">
              <a:buNone/>
            </a:pPr>
            <a:r>
              <a:rPr lang="en-GB" sz="3100">
                <a:solidFill>
                  <a:schemeClr val="accent1">
                    <a:lumMod val="50000"/>
                  </a:schemeClr>
                </a:solidFill>
              </a:rPr>
              <a:t>We will try to keep the website updated with lots of photos of your children at work and play.</a:t>
            </a:r>
          </a:p>
          <a:p>
            <a:pPr marL="45720" indent="0" algn="ctr">
              <a:buNone/>
            </a:pPr>
            <a:endParaRPr lang="en-GB">
              <a:solidFill>
                <a:schemeClr val="accent1">
                  <a:lumMod val="50000"/>
                </a:schemeClr>
              </a:solidFill>
            </a:endParaRPr>
          </a:p>
          <a:p>
            <a:pPr marL="45720" indent="0" algn="ctr">
              <a:buNone/>
            </a:pPr>
            <a:endParaRPr lang="en-GB">
              <a:solidFill>
                <a:schemeClr val="accent1">
                  <a:lumMod val="50000"/>
                </a:schemeClr>
              </a:solidFill>
            </a:endParaRPr>
          </a:p>
          <a:p>
            <a:pPr marL="45720" indent="0" algn="ctr">
              <a:buNone/>
            </a:pPr>
            <a:r>
              <a:rPr lang="en-GB">
                <a:solidFill>
                  <a:schemeClr val="accent1">
                    <a:lumMod val="50000"/>
                  </a:schemeClr>
                </a:solidFill>
              </a:rPr>
              <a:t>Trips </a:t>
            </a:r>
          </a:p>
          <a:p>
            <a:pPr marL="45720" indent="0" algn="ctr">
              <a:buNone/>
            </a:pPr>
            <a:endParaRPr lang="en-GB">
              <a:solidFill>
                <a:schemeClr val="accent1">
                  <a:lumMod val="50000"/>
                </a:schemeClr>
              </a:solidFill>
            </a:endParaRPr>
          </a:p>
          <a:p>
            <a:pPr marL="45720" indent="0" algn="ctr">
              <a:buNone/>
            </a:pPr>
            <a:r>
              <a:rPr lang="en-GB">
                <a:solidFill>
                  <a:schemeClr val="accent1">
                    <a:lumMod val="50000"/>
                  </a:schemeClr>
                </a:solidFill>
              </a:rPr>
              <a:t>You will also find information about after school clubs on the website. </a:t>
            </a:r>
          </a:p>
          <a:p>
            <a:pPr marL="45720" indent="0" algn="ctr">
              <a:buNone/>
            </a:pPr>
            <a:endParaRPr lang="en-GB">
              <a:solidFill>
                <a:schemeClr val="accent1">
                  <a:lumMod val="50000"/>
                </a:schemeClr>
              </a:solidFill>
            </a:endParaRPr>
          </a:p>
        </p:txBody>
      </p:sp>
      <p:pic>
        <p:nvPicPr>
          <p:cNvPr id="5" name="Picture 4">
            <a:extLst>
              <a:ext uri="{FF2B5EF4-FFF2-40B4-BE49-F238E27FC236}">
                <a16:creationId xmlns:a16="http://schemas.microsoft.com/office/drawing/2014/main" id="{5190B1C5-ED79-4678-BFAC-9ABAC8EA70A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91667"/>
            <a:ext cx="9144000" cy="6474665"/>
          </a:xfrm>
          <a:prstGeom prst="rect">
            <a:avLst/>
          </a:prstGeom>
        </p:spPr>
      </p:pic>
    </p:spTree>
    <p:extLst>
      <p:ext uri="{BB962C8B-B14F-4D97-AF65-F5344CB8AC3E}">
        <p14:creationId xmlns:p14="http://schemas.microsoft.com/office/powerpoint/2010/main" val="17159076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06090"/>
          </a:xfrm>
          <a:ln w="57150">
            <a:solidFill>
              <a:schemeClr val="bg1"/>
            </a:solidFill>
          </a:ln>
        </p:spPr>
        <p:txBody>
          <a:bodyPr>
            <a:normAutofit fontScale="90000"/>
          </a:bodyPr>
          <a:lstStyle/>
          <a:p>
            <a:pPr marL="0" indent="0" algn="ctr">
              <a:buNone/>
            </a:pPr>
            <a:r>
              <a:rPr lang="en-GB"/>
              <a:t>Housekeeping!</a:t>
            </a:r>
          </a:p>
        </p:txBody>
      </p:sp>
      <p:sp>
        <p:nvSpPr>
          <p:cNvPr id="3" name="Content Placeholder 2"/>
          <p:cNvSpPr>
            <a:spLocks noGrp="1"/>
          </p:cNvSpPr>
          <p:nvPr>
            <p:ph sz="quarter" idx="13"/>
          </p:nvPr>
        </p:nvSpPr>
        <p:spPr>
          <a:xfrm>
            <a:off x="179512" y="1124743"/>
            <a:ext cx="8728564" cy="5588049"/>
          </a:xfrm>
        </p:spPr>
        <p:txBody>
          <a:bodyPr>
            <a:normAutofit fontScale="85000" lnSpcReduction="10000"/>
          </a:bodyPr>
          <a:lstStyle/>
          <a:p>
            <a:pPr>
              <a:buFont typeface="Arial" pitchFamily="34" charset="0"/>
              <a:buChar char="•"/>
            </a:pPr>
            <a:r>
              <a:rPr lang="en-GB" sz="3000" u="sng" dirty="0">
                <a:solidFill>
                  <a:schemeClr val="accent1">
                    <a:lumMod val="50000"/>
                  </a:schemeClr>
                </a:solidFill>
                <a:highlight>
                  <a:srgbClr val="FFFF00"/>
                </a:highlight>
              </a:rPr>
              <a:t>Please  name all uniform </a:t>
            </a:r>
            <a:r>
              <a:rPr lang="en-GB" sz="3000" dirty="0">
                <a:solidFill>
                  <a:schemeClr val="accent1">
                    <a:lumMod val="50000"/>
                  </a:schemeClr>
                </a:solidFill>
                <a:highlight>
                  <a:srgbClr val="FFFF00"/>
                </a:highlight>
              </a:rPr>
              <a:t>– </a:t>
            </a:r>
          </a:p>
          <a:p>
            <a:pPr marL="45720" indent="0">
              <a:buNone/>
            </a:pPr>
            <a:r>
              <a:rPr lang="en-GB" sz="2600" u="sng" dirty="0">
                <a:solidFill>
                  <a:schemeClr val="accent1">
                    <a:lumMod val="50000"/>
                  </a:schemeClr>
                </a:solidFill>
              </a:rPr>
              <a:t>Winter uniform option 1</a:t>
            </a:r>
            <a:r>
              <a:rPr lang="en-GB" sz="2600" dirty="0">
                <a:solidFill>
                  <a:schemeClr val="accent1">
                    <a:lumMod val="50000"/>
                  </a:schemeClr>
                </a:solidFill>
              </a:rPr>
              <a:t>           </a:t>
            </a:r>
            <a:r>
              <a:rPr lang="en-GB" sz="2600" u="sng" dirty="0">
                <a:solidFill>
                  <a:schemeClr val="accent1">
                    <a:lumMod val="50000"/>
                  </a:schemeClr>
                </a:solidFill>
              </a:rPr>
              <a:t>Winter uniform option 2</a:t>
            </a:r>
          </a:p>
          <a:p>
            <a:pPr marL="45720" indent="0">
              <a:buNone/>
            </a:pPr>
            <a:r>
              <a:rPr lang="en-GB" sz="2600" dirty="0">
                <a:solidFill>
                  <a:schemeClr val="accent1"/>
                </a:solidFill>
                <a:effectLst>
                  <a:outerShdw blurRad="69850" dist="43180" dir="5400000" sx="0" sy="0">
                    <a:srgbClr val="000000">
                      <a:alpha val="65000"/>
                    </a:srgbClr>
                  </a:outerShdw>
                </a:effectLst>
              </a:rPr>
              <a:t>Grey trousers                          Navy skirt or pinafore</a:t>
            </a:r>
            <a:endParaRPr lang="en-GB" sz="2600" dirty="0">
              <a:solidFill>
                <a:schemeClr val="accent1"/>
              </a:solidFill>
            </a:endParaRPr>
          </a:p>
          <a:p>
            <a:pPr marL="45720" indent="0">
              <a:buNone/>
            </a:pPr>
            <a:r>
              <a:rPr lang="en-GB" sz="2600" dirty="0">
                <a:solidFill>
                  <a:schemeClr val="accent1"/>
                </a:solidFill>
                <a:effectLst>
                  <a:outerShdw blurRad="69850" dist="43180" dir="5400000" sx="0" sy="0">
                    <a:srgbClr val="000000">
                      <a:alpha val="65000"/>
                    </a:srgbClr>
                  </a:outerShdw>
                </a:effectLst>
              </a:rPr>
              <a:t>White shirt                              White blouse</a:t>
            </a:r>
            <a:endParaRPr lang="en-GB" sz="2600" dirty="0">
              <a:solidFill>
                <a:schemeClr val="accent1"/>
              </a:solidFill>
            </a:endParaRPr>
          </a:p>
          <a:p>
            <a:pPr marL="45720" indent="0">
              <a:buNone/>
            </a:pPr>
            <a:r>
              <a:rPr lang="en-GB" sz="2600" dirty="0">
                <a:solidFill>
                  <a:schemeClr val="accent1"/>
                </a:solidFill>
                <a:effectLst>
                  <a:outerShdw blurRad="69850" dist="43180" dir="5400000" sx="0" sy="0">
                    <a:srgbClr val="000000">
                      <a:alpha val="65000"/>
                    </a:srgbClr>
                  </a:outerShdw>
                </a:effectLst>
              </a:rPr>
              <a:t>Navy long sleeved jumper        Navy long sleeved cardigan</a:t>
            </a:r>
            <a:endParaRPr lang="en-GB" sz="2600" dirty="0">
              <a:solidFill>
                <a:schemeClr val="accent1"/>
              </a:solidFill>
            </a:endParaRPr>
          </a:p>
          <a:p>
            <a:pPr marL="45720" indent="0">
              <a:buNone/>
            </a:pPr>
            <a:r>
              <a:rPr lang="en-GB" sz="2600" dirty="0">
                <a:solidFill>
                  <a:schemeClr val="accent1"/>
                </a:solidFill>
                <a:effectLst>
                  <a:outerShdw blurRad="69850" dist="43180" dir="5400000" sx="0" sy="0">
                    <a:srgbClr val="000000">
                      <a:alpha val="65000"/>
                    </a:srgbClr>
                  </a:outerShdw>
                </a:effectLst>
              </a:rPr>
              <a:t>School tie                                School tie</a:t>
            </a:r>
          </a:p>
          <a:p>
            <a:pPr>
              <a:buFont typeface="Arial" panose="020B0604020202020204" pitchFamily="34" charset="0"/>
              <a:buChar char="•"/>
            </a:pPr>
            <a:r>
              <a:rPr lang="en-GB" sz="2600" dirty="0"/>
              <a:t>PE will be on Mondays and Wednesdays so please come to school in your PE kit on those days (including blue jogging bottoms and blue jumpers/hoodies when it’s cold). White or black trainers suitable for sport NOT fashion, may be worn. You are not allowed to wear jewellery for PE (including earrings) so please make sure you have removed these before you come to school. </a:t>
            </a:r>
          </a:p>
          <a:p>
            <a:pPr>
              <a:buFont typeface="Arial" panose="020B0604020202020204" pitchFamily="34" charset="0"/>
              <a:buChar char="•"/>
            </a:pPr>
            <a:r>
              <a:rPr lang="en-GB" sz="2600" dirty="0">
                <a:solidFill>
                  <a:schemeClr val="accent1">
                    <a:lumMod val="50000"/>
                  </a:schemeClr>
                </a:solidFill>
              </a:rPr>
              <a:t>Please make sure your child has a full water bottle each day.</a:t>
            </a:r>
          </a:p>
          <a:p>
            <a:pPr>
              <a:buFont typeface="Arial" panose="020B0604020202020204" pitchFamily="34" charset="0"/>
              <a:buChar char="•"/>
            </a:pPr>
            <a:r>
              <a:rPr lang="en-GB" sz="2600" dirty="0">
                <a:solidFill>
                  <a:schemeClr val="accent1">
                    <a:lumMod val="50000"/>
                  </a:schemeClr>
                </a:solidFill>
              </a:rPr>
              <a:t>Please make sure your child brings </a:t>
            </a:r>
            <a:r>
              <a:rPr lang="en-GB" sz="2600" b="1" dirty="0">
                <a:solidFill>
                  <a:schemeClr val="accent1">
                    <a:lumMod val="50000"/>
                  </a:schemeClr>
                </a:solidFill>
              </a:rPr>
              <a:t>school </a:t>
            </a:r>
            <a:r>
              <a:rPr lang="en-GB" sz="2600" dirty="0">
                <a:solidFill>
                  <a:schemeClr val="accent1">
                    <a:lumMod val="50000"/>
                  </a:schemeClr>
                </a:solidFill>
              </a:rPr>
              <a:t>book bags each day. No rucksacks please. </a:t>
            </a:r>
          </a:p>
          <a:p>
            <a:pPr>
              <a:buFont typeface="Arial" panose="020B0604020202020204" pitchFamily="34" charset="0"/>
              <a:buChar char="•"/>
            </a:pPr>
            <a:endParaRPr lang="en-GB" sz="3800" dirty="0">
              <a:solidFill>
                <a:schemeClr val="accent1">
                  <a:lumMod val="50000"/>
                </a:schemeClr>
              </a:solidFill>
            </a:endParaRPr>
          </a:p>
          <a:p>
            <a:pPr>
              <a:buFont typeface="Arial" panose="020B0604020202020204" pitchFamily="34" charset="0"/>
              <a:buChar char="•"/>
            </a:pPr>
            <a:endParaRPr lang="en-GB" sz="3800" dirty="0">
              <a:solidFill>
                <a:schemeClr val="accent1">
                  <a:lumMod val="50000"/>
                </a:schemeClr>
              </a:solidFill>
            </a:endParaRPr>
          </a:p>
          <a:p>
            <a:pPr>
              <a:buFont typeface="Arial" panose="020B0604020202020204" pitchFamily="34" charset="0"/>
              <a:buChar char="•"/>
            </a:pPr>
            <a:endParaRPr lang="en-GB" sz="4000" dirty="0">
              <a:solidFill>
                <a:schemeClr val="accent1">
                  <a:lumMod val="50000"/>
                </a:schemeClr>
              </a:solidFill>
            </a:endParaRPr>
          </a:p>
          <a:p>
            <a:pPr>
              <a:buFont typeface="Arial" panose="020B0604020202020204" pitchFamily="34" charset="0"/>
              <a:buChar char="•"/>
            </a:pPr>
            <a:endParaRPr lang="en-GB" sz="4000" dirty="0">
              <a:solidFill>
                <a:schemeClr val="accent1">
                  <a:lumMod val="50000"/>
                </a:schemeClr>
              </a:solidFill>
            </a:endParaRPr>
          </a:p>
          <a:p>
            <a:pPr>
              <a:buFont typeface="Arial" panose="020B0604020202020204" pitchFamily="34" charset="0"/>
              <a:buChar char="•"/>
            </a:pPr>
            <a:endParaRPr lang="en-GB" sz="4000" dirty="0">
              <a:solidFill>
                <a:schemeClr val="accent1">
                  <a:lumMod val="50000"/>
                </a:schemeClr>
              </a:solidFill>
            </a:endParaRPr>
          </a:p>
          <a:p>
            <a:pPr>
              <a:buFont typeface="Arial" panose="020B0604020202020204" pitchFamily="34" charset="0"/>
              <a:buChar char="•"/>
            </a:pPr>
            <a:endParaRPr lang="en-GB" sz="4000" dirty="0">
              <a:solidFill>
                <a:schemeClr val="accent1">
                  <a:lumMod val="50000"/>
                </a:schemeClr>
              </a:solidFill>
            </a:endParaRPr>
          </a:p>
          <a:p>
            <a:pPr>
              <a:buFont typeface="Wingdings" pitchFamily="2" charset="2"/>
              <a:buChar char="v"/>
            </a:pPr>
            <a:endParaRPr lang="en-GB" sz="4000" dirty="0">
              <a:solidFill>
                <a:schemeClr val="accent1">
                  <a:lumMod val="50000"/>
                </a:schemeClr>
              </a:solidFill>
            </a:endParaRPr>
          </a:p>
          <a:p>
            <a:pPr>
              <a:buFont typeface="Wingdings" pitchFamily="2" charset="2"/>
              <a:buChar char="q"/>
            </a:pPr>
            <a:endParaRPr lang="en-GB" sz="4000" dirty="0">
              <a:solidFill>
                <a:schemeClr val="accent1">
                  <a:lumMod val="50000"/>
                </a:schemeClr>
              </a:solidFill>
            </a:endParaRPr>
          </a:p>
          <a:p>
            <a:pPr>
              <a:buFont typeface="Wingdings" pitchFamily="2" charset="2"/>
              <a:buChar char="v"/>
            </a:pPr>
            <a:endParaRPr lang="en-GB" dirty="0">
              <a:solidFill>
                <a:schemeClr val="bg1">
                  <a:lumMod val="95000"/>
                  <a:lumOff val="5000"/>
                </a:schemeClr>
              </a:solidFill>
            </a:endParaRPr>
          </a:p>
        </p:txBody>
      </p:sp>
      <p:pic>
        <p:nvPicPr>
          <p:cNvPr id="1031" name="Picture 7" descr="C:\Users\Home\AppData\Local\Microsoft\Windows\Temporary Internet Files\Content.IE5\GKM1KWU5\bottle_of_water_by_orialas-d48tb32[1].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259391" y="2852936"/>
            <a:ext cx="854817" cy="9361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054438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F3B4FE24-0D17-CEDE-72E1-656711185994}"/>
              </a:ext>
            </a:extLst>
          </p:cNvPr>
          <p:cNvSpPr>
            <a:spLocks noGrp="1"/>
          </p:cNvSpPr>
          <p:nvPr>
            <p:ph sz="quarter" idx="13"/>
          </p:nvPr>
        </p:nvSpPr>
        <p:spPr>
          <a:xfrm>
            <a:off x="1143000" y="731838"/>
            <a:ext cx="6400800" cy="3475037"/>
          </a:xfrm>
        </p:spPr>
        <p:txBody>
          <a:bodyPr>
            <a:normAutofit/>
          </a:bodyPr>
          <a:lstStyle/>
          <a:p>
            <a:r>
              <a:rPr lang="en-GB" sz="2400" dirty="0">
                <a:latin typeface="Arial" panose="020B0604020202020204" pitchFamily="34" charset="0"/>
                <a:cs typeface="Arial" panose="020B0604020202020204" pitchFamily="34" charset="0"/>
                <a:hlinkClick r:id="rId2"/>
              </a:rPr>
              <a:t>https://schoolgateway.co.uk/help/</a:t>
            </a:r>
            <a:endParaRPr lang="en-GB" sz="2400" dirty="0">
              <a:latin typeface="Arial" panose="020B0604020202020204" pitchFamily="34" charset="0"/>
              <a:cs typeface="Arial" panose="020B0604020202020204" pitchFamily="34" charset="0"/>
            </a:endParaRPr>
          </a:p>
          <a:p>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All payments are made electronically on our payment and booking system.</a:t>
            </a:r>
          </a:p>
        </p:txBody>
      </p:sp>
      <p:sp>
        <p:nvSpPr>
          <p:cNvPr id="5" name="Title 1">
            <a:extLst>
              <a:ext uri="{FF2B5EF4-FFF2-40B4-BE49-F238E27FC236}">
                <a16:creationId xmlns:a16="http://schemas.microsoft.com/office/drawing/2014/main" id="{1A12AAE2-2120-0876-8F78-C9149C5DC16D}"/>
              </a:ext>
            </a:extLst>
          </p:cNvPr>
          <p:cNvSpPr>
            <a:spLocks noGrp="1"/>
          </p:cNvSpPr>
          <p:nvPr>
            <p:ph type="title"/>
          </p:nvPr>
        </p:nvSpPr>
        <p:spPr>
          <a:xfrm>
            <a:off x="1793875" y="4371975"/>
            <a:ext cx="6511925" cy="1143000"/>
          </a:xfrm>
        </p:spPr>
        <p:txBody>
          <a:bodyPr/>
          <a:lstStyle/>
          <a:p>
            <a:r>
              <a:rPr lang="en-GB" dirty="0"/>
              <a:t>Cashless school payments </a:t>
            </a:r>
          </a:p>
        </p:txBody>
      </p:sp>
    </p:spTree>
    <p:extLst>
      <p:ext uri="{BB962C8B-B14F-4D97-AF65-F5344CB8AC3E}">
        <p14:creationId xmlns:p14="http://schemas.microsoft.com/office/powerpoint/2010/main" val="210089242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3201816"/>
            <a:ext cx="4475443" cy="982089"/>
          </a:xfrm>
        </p:spPr>
        <p:txBody>
          <a:bodyPr/>
          <a:lstStyle/>
          <a:p>
            <a:pPr algn="l"/>
            <a:r>
              <a:rPr lang="en-GB"/>
              <a:t>Positive Behaviour </a:t>
            </a:r>
            <a:br>
              <a:rPr lang="en-GB"/>
            </a:br>
            <a:r>
              <a:rPr lang="en-GB"/>
              <a:t>and rewards</a:t>
            </a:r>
          </a:p>
        </p:txBody>
      </p:sp>
      <p:sp>
        <p:nvSpPr>
          <p:cNvPr id="4" name="Text Placeholder 3"/>
          <p:cNvSpPr>
            <a:spLocks noGrp="1"/>
          </p:cNvSpPr>
          <p:nvPr>
            <p:ph type="body" sz="half" idx="2"/>
          </p:nvPr>
        </p:nvSpPr>
        <p:spPr>
          <a:xfrm>
            <a:off x="4644008" y="3429000"/>
            <a:ext cx="4214242" cy="2994178"/>
          </a:xfrm>
        </p:spPr>
        <p:txBody>
          <a:bodyPr>
            <a:normAutofit/>
          </a:bodyPr>
          <a:lstStyle/>
          <a:p>
            <a:pPr marL="342900" indent="-342900">
              <a:buFont typeface="Arial" pitchFamily="34" charset="0"/>
              <a:buChar char="•"/>
            </a:pPr>
            <a:r>
              <a:rPr lang="en-GB" sz="2400"/>
              <a:t>Stickers</a:t>
            </a:r>
          </a:p>
          <a:p>
            <a:pPr marL="342900" indent="-342900">
              <a:buFont typeface="Arial" pitchFamily="34" charset="0"/>
              <a:buChar char="•"/>
            </a:pPr>
            <a:r>
              <a:rPr lang="en-GB" sz="2400"/>
              <a:t>Star of the Week</a:t>
            </a:r>
          </a:p>
          <a:p>
            <a:pPr marL="342900" indent="-342900">
              <a:buFont typeface="Arial" pitchFamily="34" charset="0"/>
              <a:buChar char="•"/>
            </a:pPr>
            <a:r>
              <a:rPr lang="en-GB" sz="2400"/>
              <a:t>Behaviour Buddy </a:t>
            </a:r>
          </a:p>
          <a:p>
            <a:pPr marL="342900" indent="-342900">
              <a:buFont typeface="Arial" pitchFamily="34" charset="0"/>
              <a:buChar char="•"/>
            </a:pPr>
            <a:r>
              <a:rPr lang="en-GB" sz="2400"/>
              <a:t>Mathematician </a:t>
            </a:r>
          </a:p>
          <a:p>
            <a:pPr marL="342900" indent="-342900">
              <a:buFont typeface="Arial" pitchFamily="34" charset="0"/>
              <a:buChar char="•"/>
            </a:pPr>
            <a:r>
              <a:rPr lang="en-GB" sz="2400"/>
              <a:t>Head Teacher Stickers </a:t>
            </a:r>
          </a:p>
          <a:p>
            <a:pPr marL="342900" indent="-342900">
              <a:buFont typeface="Arial" pitchFamily="34" charset="0"/>
              <a:buChar char="•"/>
            </a:pPr>
            <a:r>
              <a:rPr lang="en-GB" sz="2400"/>
              <a:t>You’ve been spotted! </a:t>
            </a:r>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3001" y="216732"/>
            <a:ext cx="1860798" cy="177396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90263" y="223989"/>
            <a:ext cx="1908867" cy="190886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5"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627783" y="216733"/>
            <a:ext cx="3452427" cy="206013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7">
            <a:extLst>
              <a:ext uri="{FF2B5EF4-FFF2-40B4-BE49-F238E27FC236}">
                <a16:creationId xmlns:a16="http://schemas.microsoft.com/office/drawing/2014/main" id="{1341636D-02BB-446E-B738-0E6A16ADA4F5}"/>
              </a:ext>
            </a:extLst>
          </p:cNvPr>
          <p:cNvPicPr/>
          <p:nvPr/>
        </p:nvPicPr>
        <p:blipFill>
          <a:blip r:embed="rId6"/>
          <a:stretch>
            <a:fillRect/>
          </a:stretch>
        </p:blipFill>
        <p:spPr>
          <a:xfrm>
            <a:off x="491404" y="4411089"/>
            <a:ext cx="3720555" cy="2236679"/>
          </a:xfrm>
          <a:prstGeom prst="rect">
            <a:avLst/>
          </a:prstGeom>
        </p:spPr>
      </p:pic>
    </p:spTree>
    <p:extLst>
      <p:ext uri="{BB962C8B-B14F-4D97-AF65-F5344CB8AC3E}">
        <p14:creationId xmlns:p14="http://schemas.microsoft.com/office/powerpoint/2010/main" val="53037755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F23E6803-9D78-944E-8764-5B5306E4EA86}"/>
              </a:ext>
            </a:extLst>
          </p:cNvPr>
          <p:cNvSpPr>
            <a:spLocks noGrp="1"/>
          </p:cNvSpPr>
          <p:nvPr>
            <p:ph type="title"/>
          </p:nvPr>
        </p:nvSpPr>
        <p:spPr>
          <a:xfrm>
            <a:off x="1259632" y="476672"/>
            <a:ext cx="6383538" cy="1143000"/>
          </a:xfrm>
        </p:spPr>
        <p:txBody>
          <a:bodyPr/>
          <a:lstStyle/>
          <a:p>
            <a:pPr marL="0" indent="0" algn="ctr">
              <a:buNone/>
            </a:pPr>
            <a:r>
              <a:rPr lang="en-US"/>
              <a:t>Class Dojos </a:t>
            </a:r>
          </a:p>
        </p:txBody>
      </p:sp>
      <p:pic>
        <p:nvPicPr>
          <p:cNvPr id="5" name="Picture 4">
            <a:extLst>
              <a:ext uri="{FF2B5EF4-FFF2-40B4-BE49-F238E27FC236}">
                <a16:creationId xmlns:a16="http://schemas.microsoft.com/office/drawing/2014/main" id="{37BCC7D2-B8E2-6A4C-8229-66754DA67ED0}"/>
              </a:ext>
            </a:extLst>
          </p:cNvPr>
          <p:cNvPicPr>
            <a:picLocks noChangeAspect="1"/>
          </p:cNvPicPr>
          <p:nvPr/>
        </p:nvPicPr>
        <p:blipFill>
          <a:blip r:embed="rId2"/>
          <a:stretch>
            <a:fillRect/>
          </a:stretch>
        </p:blipFill>
        <p:spPr>
          <a:xfrm>
            <a:off x="727268" y="2348880"/>
            <a:ext cx="7663596" cy="2489696"/>
          </a:xfrm>
          <a:prstGeom prst="rect">
            <a:avLst/>
          </a:prstGeom>
        </p:spPr>
      </p:pic>
    </p:spTree>
    <p:extLst>
      <p:ext uri="{BB962C8B-B14F-4D97-AF65-F5344CB8AC3E}">
        <p14:creationId xmlns:p14="http://schemas.microsoft.com/office/powerpoint/2010/main" val="6281990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9592" y="332656"/>
            <a:ext cx="6768751" cy="1143000"/>
          </a:xfrm>
        </p:spPr>
        <p:txBody>
          <a:bodyPr/>
          <a:lstStyle/>
          <a:p>
            <a:pPr algn="ctr"/>
            <a:r>
              <a:rPr lang="en-GB">
                <a:solidFill>
                  <a:schemeClr val="accent1">
                    <a:lumMod val="50000"/>
                  </a:schemeClr>
                </a:solidFill>
              </a:rPr>
              <a:t>Homework</a:t>
            </a:r>
          </a:p>
        </p:txBody>
      </p:sp>
      <p:sp>
        <p:nvSpPr>
          <p:cNvPr id="3" name="Content Placeholder 2"/>
          <p:cNvSpPr>
            <a:spLocks noGrp="1"/>
          </p:cNvSpPr>
          <p:nvPr>
            <p:ph sz="quarter" idx="13"/>
          </p:nvPr>
        </p:nvSpPr>
        <p:spPr>
          <a:xfrm>
            <a:off x="395536" y="1268760"/>
            <a:ext cx="8352928" cy="5328592"/>
          </a:xfrm>
        </p:spPr>
        <p:txBody>
          <a:bodyPr>
            <a:normAutofit fontScale="85000" lnSpcReduction="10000"/>
          </a:bodyPr>
          <a:lstStyle/>
          <a:p>
            <a:pPr marL="45720" indent="0" algn="ctr">
              <a:buNone/>
            </a:pPr>
            <a:r>
              <a:rPr lang="en-GB" sz="3600" dirty="0">
                <a:solidFill>
                  <a:schemeClr val="accent1">
                    <a:lumMod val="50000"/>
                  </a:schemeClr>
                </a:solidFill>
              </a:rPr>
              <a:t>Homework will be given out on a Friday to be returned the following Wednesday.</a:t>
            </a:r>
          </a:p>
          <a:p>
            <a:pPr marL="45720" indent="0" algn="ctr">
              <a:buNone/>
            </a:pPr>
            <a:endParaRPr lang="en-GB" sz="3600" dirty="0">
              <a:solidFill>
                <a:schemeClr val="accent1">
                  <a:lumMod val="50000"/>
                </a:schemeClr>
              </a:solidFill>
            </a:endParaRPr>
          </a:p>
          <a:p>
            <a:pPr marL="45720" indent="0" algn="ctr">
              <a:buNone/>
            </a:pPr>
            <a:r>
              <a:rPr lang="en-GB" sz="3600" dirty="0">
                <a:solidFill>
                  <a:schemeClr val="accent1">
                    <a:lumMod val="50000"/>
                  </a:schemeClr>
                </a:solidFill>
              </a:rPr>
              <a:t>Homework needs to be returned on time and on the day it is supposed to be handed in. </a:t>
            </a:r>
          </a:p>
          <a:p>
            <a:pPr marL="45720" indent="0" algn="ctr">
              <a:buNone/>
            </a:pPr>
            <a:endParaRPr lang="en-GB" sz="3600" dirty="0">
              <a:solidFill>
                <a:schemeClr val="accent1">
                  <a:lumMod val="50000"/>
                </a:schemeClr>
              </a:solidFill>
            </a:endParaRPr>
          </a:p>
          <a:p>
            <a:pPr marL="45720" indent="0" algn="ctr">
              <a:buNone/>
            </a:pPr>
            <a:r>
              <a:rPr lang="en-GB" sz="3600" dirty="0">
                <a:solidFill>
                  <a:schemeClr val="accent1">
                    <a:lumMod val="50000"/>
                  </a:schemeClr>
                </a:solidFill>
              </a:rPr>
              <a:t>Weekly phonics sounds will be put on the website and in homework books. </a:t>
            </a:r>
          </a:p>
          <a:p>
            <a:pPr marL="45720" indent="0" algn="ctr">
              <a:buNone/>
            </a:pPr>
            <a:endParaRPr lang="en-GB" sz="3600" dirty="0">
              <a:solidFill>
                <a:schemeClr val="accent1">
                  <a:lumMod val="50000"/>
                </a:schemeClr>
              </a:solidFill>
            </a:endParaRPr>
          </a:p>
          <a:p>
            <a:pPr marL="45720" indent="0" algn="ctr">
              <a:buNone/>
            </a:pPr>
            <a:r>
              <a:rPr lang="en-GB" sz="3600" dirty="0">
                <a:solidFill>
                  <a:schemeClr val="accent1">
                    <a:lumMod val="50000"/>
                  </a:schemeClr>
                </a:solidFill>
              </a:rPr>
              <a:t>Please try to read with your child every day.</a:t>
            </a:r>
          </a:p>
          <a:p>
            <a:pPr marL="45720" indent="0" algn="ctr">
              <a:buNone/>
            </a:pPr>
            <a:endParaRPr lang="en-GB" sz="3600" dirty="0">
              <a:solidFill>
                <a:schemeClr val="accent1">
                  <a:lumMod val="50000"/>
                </a:schemeClr>
              </a:solidFill>
            </a:endParaRPr>
          </a:p>
          <a:p>
            <a:pPr marL="45720" indent="0" algn="ctr">
              <a:buNone/>
            </a:pPr>
            <a:endParaRPr lang="en-GB" sz="3600" dirty="0">
              <a:solidFill>
                <a:schemeClr val="accent1">
                  <a:lumMod val="50000"/>
                </a:schemeClr>
              </a:solidFill>
            </a:endParaRPr>
          </a:p>
          <a:p>
            <a:pPr marL="45720" indent="0" algn="ctr">
              <a:buNone/>
            </a:pPr>
            <a:endParaRPr lang="en-GB" sz="3600" dirty="0">
              <a:solidFill>
                <a:schemeClr val="accent1">
                  <a:lumMod val="50000"/>
                </a:schemeClr>
              </a:solidFill>
            </a:endParaRPr>
          </a:p>
        </p:txBody>
      </p:sp>
    </p:spTree>
    <p:extLst>
      <p:ext uri="{BB962C8B-B14F-4D97-AF65-F5344CB8AC3E}">
        <p14:creationId xmlns:p14="http://schemas.microsoft.com/office/powerpoint/2010/main" val="237256354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srcRect/>
          <a:stretch>
            <a:fillRect/>
          </a:stretch>
        </p:blipFill>
        <p:spPr bwMode="auto">
          <a:xfrm>
            <a:off x="2706538" y="171053"/>
            <a:ext cx="3730924" cy="1339306"/>
          </a:xfrm>
          <a:prstGeom prst="rect">
            <a:avLst/>
          </a:prstGeom>
          <a:noFill/>
          <a:ln w="9525">
            <a:noFill/>
            <a:miter lim="800000"/>
            <a:headEnd/>
            <a:tailEnd/>
          </a:ln>
          <a:effectLst/>
        </p:spPr>
      </p:pic>
      <p:sp>
        <p:nvSpPr>
          <p:cNvPr id="3" name="Rectangle 2"/>
          <p:cNvSpPr/>
          <p:nvPr/>
        </p:nvSpPr>
        <p:spPr>
          <a:xfrm>
            <a:off x="0" y="1613580"/>
            <a:ext cx="9144000" cy="2585323"/>
          </a:xfrm>
          <a:prstGeom prst="rect">
            <a:avLst/>
          </a:prstGeom>
        </p:spPr>
        <p:txBody>
          <a:bodyPr wrap="square">
            <a:spAutoFit/>
          </a:bodyPr>
          <a:lstStyle/>
          <a:p>
            <a:r>
              <a:rPr lang="en-US" dirty="0"/>
              <a:t>Essential Letters and Sounds (ELS) is our chosen DfE validated phonics programme.</a:t>
            </a:r>
          </a:p>
          <a:p>
            <a:endParaRPr lang="en-US" dirty="0"/>
          </a:p>
          <a:p>
            <a:r>
              <a:rPr lang="en-US" dirty="0"/>
              <a:t>Children will experience the joy of language whilst rapidly acquiring the phonics skills they need to become fluent, independent readers and writers.</a:t>
            </a:r>
          </a:p>
          <a:p>
            <a:endParaRPr lang="en-US" dirty="0">
              <a:latin typeface="Comic Sans MS" pitchFamily="66" charset="0"/>
            </a:endParaRPr>
          </a:p>
          <a:p>
            <a:endParaRPr lang="en-US" dirty="0">
              <a:latin typeface="Comic Sans MS" pitchFamily="66" charset="0"/>
            </a:endParaRPr>
          </a:p>
          <a:p>
            <a:endParaRPr lang="en-US" dirty="0">
              <a:latin typeface="Comic Sans MS" pitchFamily="66" charset="0"/>
            </a:endParaRPr>
          </a:p>
          <a:p>
            <a:endParaRPr lang="en-US" dirty="0">
              <a:latin typeface="Comic Sans MS" pitchFamily="66" charset="0"/>
            </a:endParaRPr>
          </a:p>
          <a:p>
            <a:r>
              <a:rPr lang="en-US" dirty="0"/>
              <a:t> </a:t>
            </a:r>
          </a:p>
        </p:txBody>
      </p:sp>
      <p:sp>
        <p:nvSpPr>
          <p:cNvPr id="4" name="Rectangle 3"/>
          <p:cNvSpPr/>
          <p:nvPr/>
        </p:nvSpPr>
        <p:spPr>
          <a:xfrm>
            <a:off x="392877" y="3105373"/>
            <a:ext cx="8358246" cy="3939540"/>
          </a:xfrm>
          <a:prstGeom prst="rect">
            <a:avLst/>
          </a:prstGeom>
        </p:spPr>
        <p:txBody>
          <a:bodyPr wrap="square">
            <a:spAutoFit/>
          </a:bodyPr>
          <a:lstStyle/>
          <a:p>
            <a:pPr marL="457200" lvl="0" indent="-457200"/>
            <a:r>
              <a:rPr lang="en-GB" sz="2000" b="1" u="sng" dirty="0">
                <a:solidFill>
                  <a:srgbClr val="82368C"/>
                </a:solidFill>
                <a:latin typeface="Trebuchet MS" panose="020B0603020202020204" pitchFamily="34" charset="0"/>
              </a:rPr>
              <a:t>How do we teach phonics? </a:t>
            </a:r>
            <a:endParaRPr lang="en-US" dirty="0">
              <a:latin typeface="Trebuchet MS" panose="020B0603020202020204" pitchFamily="34" charset="0"/>
            </a:endParaRPr>
          </a:p>
          <a:p>
            <a:pPr marL="457200" indent="-457200">
              <a:buFont typeface="Arial" panose="020B0604020202020204" pitchFamily="34" charset="0"/>
              <a:buChar char="•"/>
            </a:pPr>
            <a:r>
              <a:rPr lang="en-US" dirty="0">
                <a:latin typeface="Trebuchet MS" panose="020B0603020202020204" pitchFamily="34" charset="0"/>
              </a:rPr>
              <a:t>We use a simple, consistent approach to teaching phonics</a:t>
            </a:r>
          </a:p>
          <a:p>
            <a:pPr marL="457200" indent="-457200">
              <a:buFont typeface="Arial" panose="020B0604020202020204" pitchFamily="34" charset="0"/>
              <a:buChar char="•"/>
            </a:pPr>
            <a:endParaRPr lang="en-US" dirty="0">
              <a:latin typeface="Trebuchet MS" panose="020B0603020202020204" pitchFamily="34" charset="0"/>
            </a:endParaRPr>
          </a:p>
          <a:p>
            <a:pPr marL="457200" indent="-457200">
              <a:buFont typeface="Arial" panose="020B0604020202020204" pitchFamily="34" charset="0"/>
              <a:buChar char="•"/>
            </a:pPr>
            <a:r>
              <a:rPr lang="en-US" dirty="0">
                <a:latin typeface="Trebuchet MS" panose="020B0603020202020204" pitchFamily="34" charset="0"/>
              </a:rPr>
              <a:t>We have mnemonics and rhymes to support learning and recall</a:t>
            </a:r>
          </a:p>
          <a:p>
            <a:pPr marL="457200" indent="-457200">
              <a:buFont typeface="Arial" panose="020B0604020202020204" pitchFamily="34" charset="0"/>
              <a:buChar char="•"/>
            </a:pPr>
            <a:endParaRPr lang="en-US" dirty="0">
              <a:latin typeface="Trebuchet MS" panose="020B0603020202020204" pitchFamily="34" charset="0"/>
            </a:endParaRPr>
          </a:p>
          <a:p>
            <a:pPr marL="457200" indent="-457200">
              <a:buFont typeface="Arial" panose="020B0604020202020204" pitchFamily="34" charset="0"/>
              <a:buChar char="•"/>
            </a:pPr>
            <a:r>
              <a:rPr lang="en-US" dirty="0">
                <a:latin typeface="Trebuchet MS" panose="020B0603020202020204" pitchFamily="34" charset="0"/>
              </a:rPr>
              <a:t>We teach phonics every single day from the first days of Reception</a:t>
            </a:r>
          </a:p>
          <a:p>
            <a:pPr marL="457200" indent="-457200">
              <a:buFont typeface="Arial" panose="020B0604020202020204" pitchFamily="34" charset="0"/>
              <a:buChar char="•"/>
            </a:pPr>
            <a:endParaRPr lang="en-US" dirty="0">
              <a:latin typeface="Trebuchet MS" panose="020B0603020202020204" pitchFamily="34" charset="0"/>
            </a:endParaRPr>
          </a:p>
          <a:p>
            <a:pPr marL="457200" indent="-457200">
              <a:buFont typeface="Arial" panose="020B0604020202020204" pitchFamily="34" charset="0"/>
              <a:buChar char="•"/>
            </a:pPr>
            <a:r>
              <a:rPr lang="en-US" dirty="0">
                <a:latin typeface="Trebuchet MS" panose="020B0603020202020204" pitchFamily="34" charset="0"/>
                <a:cs typeface="Calibri"/>
              </a:rPr>
              <a:t>Phonics throughout the day to review new sounds and graphemes taught </a:t>
            </a:r>
          </a:p>
          <a:p>
            <a:pPr marL="457200" indent="-457200">
              <a:buFont typeface="Arial" panose="020B0604020202020204" pitchFamily="34" charset="0"/>
              <a:buChar char="•"/>
            </a:pPr>
            <a:endParaRPr lang="en-US" dirty="0">
              <a:latin typeface="Trebuchet MS" panose="020B0603020202020204" pitchFamily="34" charset="0"/>
              <a:cs typeface="Calibri"/>
            </a:endParaRPr>
          </a:p>
          <a:p>
            <a:pPr marL="457200" indent="-457200">
              <a:buFont typeface="Arial" panose="020B0604020202020204" pitchFamily="34" charset="0"/>
              <a:buChar char="•"/>
            </a:pPr>
            <a:r>
              <a:rPr lang="en-US" dirty="0">
                <a:latin typeface="Trebuchet MS" panose="020B0603020202020204" pitchFamily="34" charset="0"/>
                <a:cs typeface="Calibri"/>
              </a:rPr>
              <a:t>Lots of opportunities for oral blending - /c/ /</a:t>
            </a:r>
            <a:r>
              <a:rPr lang="en-US" dirty="0" err="1">
                <a:latin typeface="Trebuchet MS" panose="020B0603020202020204" pitchFamily="34" charset="0"/>
                <a:cs typeface="Calibri"/>
              </a:rPr>
              <a:t>oa</a:t>
            </a:r>
            <a:r>
              <a:rPr lang="en-US" dirty="0">
                <a:latin typeface="Trebuchet MS" panose="020B0603020202020204" pitchFamily="34" charset="0"/>
                <a:cs typeface="Calibri"/>
              </a:rPr>
              <a:t>/ /t/ </a:t>
            </a:r>
          </a:p>
          <a:p>
            <a:pPr marL="457200" indent="-457200">
              <a:buFont typeface="Arial" panose="020B0604020202020204" pitchFamily="34" charset="0"/>
              <a:buChar char="•"/>
            </a:pPr>
            <a:endParaRPr lang="en-US" dirty="0">
              <a:latin typeface="Trebuchet MS" panose="020B0603020202020204" pitchFamily="34" charset="0"/>
              <a:cs typeface="Calibri"/>
            </a:endParaRPr>
          </a:p>
          <a:p>
            <a:pPr marL="457200" indent="-457200">
              <a:buFont typeface="Arial" panose="020B0604020202020204" pitchFamily="34" charset="0"/>
              <a:buChar char="•"/>
            </a:pPr>
            <a:r>
              <a:rPr lang="en-US" dirty="0">
                <a:latin typeface="Trebuchet MS" panose="020B0603020202020204" pitchFamily="34" charset="0"/>
                <a:cs typeface="Calibri"/>
              </a:rPr>
              <a:t>We teach the ‘code’ for reading, alongside teaching vocabulary</a:t>
            </a:r>
          </a:p>
          <a:p>
            <a:pPr marL="457200" indent="-457200">
              <a:buFont typeface="Arial" panose="020B0604020202020204" pitchFamily="34" charset="0"/>
              <a:buChar char="•"/>
            </a:pPr>
            <a:endParaRPr lang="en-US" sz="1400" dirty="0"/>
          </a:p>
          <a:p>
            <a:pPr marL="457200" indent="-457200">
              <a:buFont typeface="Arial" panose="020B0604020202020204" pitchFamily="34" charset="0"/>
              <a:buChar char="•"/>
            </a:pPr>
            <a:endParaRPr lang="en-US" dirty="0"/>
          </a:p>
        </p:txBody>
      </p:sp>
    </p:spTree>
    <p:extLst>
      <p:ext uri="{BB962C8B-B14F-4D97-AF65-F5344CB8AC3E}">
        <p14:creationId xmlns:p14="http://schemas.microsoft.com/office/powerpoint/2010/main" val="407942185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27784" y="188640"/>
            <a:ext cx="3488175" cy="1143000"/>
          </a:xfrm>
        </p:spPr>
        <p:txBody>
          <a:bodyPr/>
          <a:lstStyle/>
          <a:p>
            <a:r>
              <a:rPr lang="en-GB"/>
              <a:t>Reading</a:t>
            </a:r>
          </a:p>
        </p:txBody>
      </p:sp>
      <p:sp>
        <p:nvSpPr>
          <p:cNvPr id="3" name="Rectangle 2"/>
          <p:cNvSpPr/>
          <p:nvPr/>
        </p:nvSpPr>
        <p:spPr>
          <a:xfrm>
            <a:off x="395536" y="998449"/>
            <a:ext cx="8208912" cy="5656805"/>
          </a:xfrm>
          <a:prstGeom prst="rect">
            <a:avLst/>
          </a:prstGeom>
        </p:spPr>
        <p:txBody>
          <a:bodyPr wrap="square">
            <a:spAutoFit/>
          </a:bodyPr>
          <a:lstStyle/>
          <a:p>
            <a:pPr>
              <a:lnSpc>
                <a:spcPct val="150000"/>
              </a:lnSpc>
              <a:buFont typeface="Arial" charset="0"/>
              <a:buChar char="•"/>
              <a:defRPr/>
            </a:pPr>
            <a:r>
              <a:rPr lang="en-GB" sz="2800" dirty="0">
                <a:solidFill>
                  <a:schemeClr val="accent1">
                    <a:lumMod val="50000"/>
                  </a:schemeClr>
                </a:solidFill>
              </a:rPr>
              <a:t> </a:t>
            </a:r>
            <a:r>
              <a:rPr lang="en-GB" sz="2400" dirty="0">
                <a:solidFill>
                  <a:schemeClr val="accent1">
                    <a:lumMod val="50000"/>
                  </a:schemeClr>
                </a:solidFill>
              </a:rPr>
              <a:t>Your child will be assessed against the reading bands when they know some initial sounds</a:t>
            </a:r>
          </a:p>
          <a:p>
            <a:pPr>
              <a:lnSpc>
                <a:spcPct val="150000"/>
              </a:lnSpc>
              <a:buFont typeface="Arial" charset="0"/>
              <a:buChar char="•"/>
              <a:defRPr/>
            </a:pPr>
            <a:r>
              <a:rPr lang="en-GB" sz="2400" dirty="0">
                <a:solidFill>
                  <a:schemeClr val="accent1">
                    <a:lumMod val="50000"/>
                  </a:schemeClr>
                </a:solidFill>
              </a:rPr>
              <a:t> The children will then read through the colour bands</a:t>
            </a:r>
          </a:p>
          <a:p>
            <a:pPr>
              <a:lnSpc>
                <a:spcPct val="150000"/>
              </a:lnSpc>
              <a:buFont typeface="Arial" charset="0"/>
              <a:buChar char="•"/>
              <a:defRPr/>
            </a:pPr>
            <a:r>
              <a:rPr lang="en-GB" sz="2400" dirty="0">
                <a:solidFill>
                  <a:schemeClr val="accent1">
                    <a:lumMod val="50000"/>
                  </a:schemeClr>
                </a:solidFill>
                <a:highlight>
                  <a:srgbClr val="FFFF00"/>
                </a:highlight>
              </a:rPr>
              <a:t>Please try and read at home every night.</a:t>
            </a:r>
          </a:p>
          <a:p>
            <a:pPr>
              <a:lnSpc>
                <a:spcPct val="150000"/>
              </a:lnSpc>
              <a:defRPr/>
            </a:pPr>
            <a:r>
              <a:rPr lang="en-GB" sz="2400" b="1" dirty="0">
                <a:solidFill>
                  <a:schemeClr val="accent1">
                    <a:lumMod val="50000"/>
                  </a:schemeClr>
                </a:solidFill>
              </a:rPr>
              <a:t>In school the children will be involved in: </a:t>
            </a:r>
          </a:p>
          <a:p>
            <a:pPr>
              <a:lnSpc>
                <a:spcPct val="150000"/>
              </a:lnSpc>
              <a:buFont typeface="Arial" charset="0"/>
              <a:buChar char="•"/>
              <a:defRPr/>
            </a:pPr>
            <a:r>
              <a:rPr lang="en-GB" sz="2400" dirty="0">
                <a:solidFill>
                  <a:schemeClr val="accent1">
                    <a:lumMod val="50000"/>
                  </a:schemeClr>
                </a:solidFill>
              </a:rPr>
              <a:t>1:1 reading</a:t>
            </a:r>
          </a:p>
          <a:p>
            <a:pPr>
              <a:lnSpc>
                <a:spcPct val="150000"/>
              </a:lnSpc>
              <a:buFont typeface="Arial" charset="0"/>
              <a:buChar char="•"/>
              <a:defRPr/>
            </a:pPr>
            <a:r>
              <a:rPr lang="en-GB" sz="2400" dirty="0">
                <a:solidFill>
                  <a:schemeClr val="accent1">
                    <a:lumMod val="50000"/>
                  </a:schemeClr>
                </a:solidFill>
              </a:rPr>
              <a:t>Reading across the curriculum.</a:t>
            </a:r>
          </a:p>
          <a:p>
            <a:pPr>
              <a:lnSpc>
                <a:spcPct val="150000"/>
              </a:lnSpc>
              <a:buFont typeface="Arial" charset="0"/>
              <a:buChar char="•"/>
              <a:defRPr/>
            </a:pPr>
            <a:r>
              <a:rPr lang="en-GB" sz="2400" dirty="0">
                <a:solidFill>
                  <a:schemeClr val="accent1">
                    <a:lumMod val="50000"/>
                  </a:schemeClr>
                </a:solidFill>
              </a:rPr>
              <a:t> Story time each day. </a:t>
            </a:r>
          </a:p>
          <a:p>
            <a:pPr>
              <a:lnSpc>
                <a:spcPct val="150000"/>
              </a:lnSpc>
              <a:buFont typeface="Arial" charset="0"/>
              <a:buChar char="•"/>
              <a:defRPr/>
            </a:pPr>
            <a:endParaRPr lang="en-GB" sz="2400" dirty="0">
              <a:solidFill>
                <a:schemeClr val="accent1">
                  <a:lumMod val="50000"/>
                </a:schemeClr>
              </a:solidFill>
            </a:endParaRPr>
          </a:p>
          <a:p>
            <a:pPr>
              <a:lnSpc>
                <a:spcPct val="150000"/>
              </a:lnSpc>
              <a:defRPr/>
            </a:pPr>
            <a:r>
              <a:rPr lang="en-GB" sz="2400" dirty="0">
                <a:solidFill>
                  <a:schemeClr val="accent1">
                    <a:lumMod val="50000"/>
                  </a:schemeClr>
                </a:solidFill>
              </a:rPr>
              <a:t>Library books – please bring these back every Wednesday. </a:t>
            </a:r>
          </a:p>
        </p:txBody>
      </p:sp>
    </p:spTree>
    <p:extLst>
      <p:ext uri="{BB962C8B-B14F-4D97-AF65-F5344CB8AC3E}">
        <p14:creationId xmlns:p14="http://schemas.microsoft.com/office/powerpoint/2010/main" val="69493225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73609" y="52334"/>
            <a:ext cx="6512511" cy="1143000"/>
          </a:xfrm>
          <a:solidFill>
            <a:schemeClr val="accent6">
              <a:lumMod val="40000"/>
              <a:lumOff val="60000"/>
            </a:schemeClr>
          </a:solidFill>
          <a:ln>
            <a:solidFill>
              <a:schemeClr val="tx1"/>
            </a:solidFill>
          </a:ln>
        </p:spPr>
        <p:txBody>
          <a:bodyPr/>
          <a:lstStyle/>
          <a:p>
            <a:pPr algn="ctr"/>
            <a:r>
              <a:rPr lang="en-GB"/>
              <a:t>Other</a:t>
            </a:r>
          </a:p>
        </p:txBody>
      </p:sp>
      <p:sp>
        <p:nvSpPr>
          <p:cNvPr id="3" name="Content Placeholder 2"/>
          <p:cNvSpPr>
            <a:spLocks noGrp="1"/>
          </p:cNvSpPr>
          <p:nvPr>
            <p:ph idx="1"/>
          </p:nvPr>
        </p:nvSpPr>
        <p:spPr>
          <a:xfrm>
            <a:off x="1035976" y="2250486"/>
            <a:ext cx="6400800" cy="3474720"/>
          </a:xfrm>
        </p:spPr>
        <p:txBody>
          <a:bodyPr>
            <a:normAutofit fontScale="70000" lnSpcReduction="20000"/>
          </a:bodyPr>
          <a:lstStyle/>
          <a:p>
            <a:r>
              <a:rPr lang="en-GB" dirty="0"/>
              <a:t>Writing, pencil grip, robot arms and blending hands </a:t>
            </a:r>
          </a:p>
          <a:p>
            <a:r>
              <a:rPr lang="en-GB" dirty="0"/>
              <a:t>Homework books – Each Friday to be returned the following Wednesday </a:t>
            </a:r>
          </a:p>
          <a:p>
            <a:r>
              <a:rPr lang="en-GB" dirty="0"/>
              <a:t>Library books – changed weekly on a Wednesday</a:t>
            </a:r>
          </a:p>
          <a:p>
            <a:r>
              <a:rPr lang="en-GB" dirty="0"/>
              <a:t>Children come to school in PE kits – Monday and Wednesday</a:t>
            </a:r>
          </a:p>
          <a:p>
            <a:r>
              <a:rPr lang="en-GB" dirty="0"/>
              <a:t>Lunches, water bottles, milk &amp; fruit. </a:t>
            </a:r>
          </a:p>
          <a:p>
            <a:r>
              <a:rPr lang="en-GB" dirty="0"/>
              <a:t>Please collect water bottles off the trolley everyday at pick up. Please do not leave them overnight. </a:t>
            </a:r>
          </a:p>
          <a:p>
            <a:r>
              <a:rPr lang="en-GB" dirty="0"/>
              <a:t>Information, newsletters, website, text messages &amp; twitter</a:t>
            </a:r>
          </a:p>
          <a:p>
            <a:r>
              <a:rPr lang="en-GB" dirty="0"/>
              <a:t>No nuts in lunchboxes, this includes peanut butter or Nutella spread. </a:t>
            </a:r>
          </a:p>
          <a:p>
            <a:r>
              <a:rPr lang="en-GB" dirty="0"/>
              <a:t>Please try and refrain </a:t>
            </a:r>
            <a:r>
              <a:rPr lang="en-GB"/>
              <a:t>from bringing </a:t>
            </a:r>
            <a:r>
              <a:rPr lang="en-GB" dirty="0"/>
              <a:t>your child to the door in the morning. Encourage independence by getting your child to walk up the ramp by themselves. </a:t>
            </a:r>
          </a:p>
          <a:p>
            <a:endParaRPr lang="en-GB" dirty="0"/>
          </a:p>
        </p:txBody>
      </p:sp>
      <p:pic>
        <p:nvPicPr>
          <p:cNvPr id="5122" name="Picture 2" descr="C:\Users\Home\AppData\Local\Microsoft\Windows\Temporary Internet Files\Content.IE5\LLQYV6CB\5529526696_157a2a1ace_z[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940152" y="1247174"/>
            <a:ext cx="1211796" cy="908847"/>
          </a:xfrm>
          <a:prstGeom prst="rect">
            <a:avLst/>
          </a:prstGeom>
          <a:noFill/>
          <a:extLst>
            <a:ext uri="{909E8E84-426E-40DD-AFC4-6F175D3DCCD1}">
              <a14:hiddenFill xmlns:a14="http://schemas.microsoft.com/office/drawing/2010/main">
                <a:solidFill>
                  <a:srgbClr val="FFFFFF"/>
                </a:solidFill>
              </a14:hiddenFill>
            </a:ext>
          </a:extLst>
        </p:spPr>
      </p:pic>
      <p:pic>
        <p:nvPicPr>
          <p:cNvPr id="5123" name="Picture 3" descr="C:\Users\Home\AppData\Local\Microsoft\Windows\Temporary Internet Files\Content.IE5\OXPIZWFJ\RCK012_LRG[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926449">
            <a:off x="7462106" y="1604705"/>
            <a:ext cx="1164468" cy="9315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973061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5656" y="260648"/>
            <a:ext cx="6512511" cy="1143000"/>
          </a:xfrm>
        </p:spPr>
        <p:txBody>
          <a:bodyPr/>
          <a:lstStyle/>
          <a:p>
            <a:pPr algn="ctr"/>
            <a:r>
              <a:rPr lang="en-GB">
                <a:solidFill>
                  <a:schemeClr val="accent1">
                    <a:lumMod val="50000"/>
                  </a:schemeClr>
                </a:solidFill>
              </a:rPr>
              <a:t>Assessment</a:t>
            </a:r>
          </a:p>
        </p:txBody>
      </p:sp>
      <p:sp>
        <p:nvSpPr>
          <p:cNvPr id="3" name="Content Placeholder 2"/>
          <p:cNvSpPr>
            <a:spLocks noGrp="1"/>
          </p:cNvSpPr>
          <p:nvPr>
            <p:ph sz="quarter" idx="13"/>
          </p:nvPr>
        </p:nvSpPr>
        <p:spPr>
          <a:xfrm>
            <a:off x="251520" y="1196752"/>
            <a:ext cx="8640960" cy="5472608"/>
          </a:xfrm>
        </p:spPr>
        <p:txBody>
          <a:bodyPr>
            <a:normAutofit/>
          </a:bodyPr>
          <a:lstStyle/>
          <a:p>
            <a:pPr>
              <a:buFont typeface="Arial" panose="020B0604020202020204" pitchFamily="34" charset="0"/>
              <a:buChar char="•"/>
            </a:pPr>
            <a:r>
              <a:rPr lang="en-GB" sz="3200"/>
              <a:t>Baseline </a:t>
            </a:r>
          </a:p>
          <a:p>
            <a:pPr>
              <a:buFont typeface="Arial" panose="020B0604020202020204" pitchFamily="34" charset="0"/>
              <a:buChar char="•"/>
            </a:pPr>
            <a:r>
              <a:rPr lang="en-GB" sz="3200"/>
              <a:t>On-going assessment using the EYFS profile</a:t>
            </a:r>
          </a:p>
          <a:p>
            <a:pPr>
              <a:buFont typeface="Arial" panose="020B0604020202020204" pitchFamily="34" charset="0"/>
              <a:buChar char="•"/>
            </a:pPr>
            <a:r>
              <a:rPr lang="en-GB" sz="3200"/>
              <a:t> Parents/carers meetings to discuss development</a:t>
            </a:r>
          </a:p>
          <a:p>
            <a:pPr>
              <a:buFont typeface="Arial" panose="020B0604020202020204" pitchFamily="34" charset="0"/>
              <a:buChar char="•"/>
            </a:pPr>
            <a:r>
              <a:rPr lang="en-GB" sz="3200"/>
              <a:t> End of year written report</a:t>
            </a:r>
          </a:p>
          <a:p>
            <a:pPr>
              <a:buFont typeface="Arial" panose="020B0604020202020204" pitchFamily="34" charset="0"/>
              <a:buChar char="•"/>
            </a:pPr>
            <a:r>
              <a:rPr lang="en-GB" sz="3200"/>
              <a:t>YOU may spot your child doing something amazing – please tell us so we can celebrate this. </a:t>
            </a:r>
          </a:p>
          <a:p>
            <a:pPr marL="45720" indent="0" algn="ctr">
              <a:buNone/>
            </a:pPr>
            <a:endParaRPr lang="en-GB">
              <a:solidFill>
                <a:schemeClr val="accent1">
                  <a:lumMod val="50000"/>
                </a:schemeClr>
              </a:solidFill>
            </a:endParaRPr>
          </a:p>
        </p:txBody>
      </p:sp>
    </p:spTree>
    <p:extLst>
      <p:ext uri="{BB962C8B-B14F-4D97-AF65-F5344CB8AC3E}">
        <p14:creationId xmlns:p14="http://schemas.microsoft.com/office/powerpoint/2010/main" val="42117396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F11184-B02D-68B5-7482-B2601068DDE5}"/>
              </a:ext>
            </a:extLst>
          </p:cNvPr>
          <p:cNvSpPr>
            <a:spLocks noGrp="1"/>
          </p:cNvSpPr>
          <p:nvPr>
            <p:ph type="title"/>
          </p:nvPr>
        </p:nvSpPr>
        <p:spPr>
          <a:xfrm>
            <a:off x="539552" y="548680"/>
            <a:ext cx="6512511" cy="1143000"/>
          </a:xfrm>
        </p:spPr>
        <p:txBody>
          <a:bodyPr/>
          <a:lstStyle/>
          <a:p>
            <a:pPr marL="0" indent="0">
              <a:buNone/>
            </a:pPr>
            <a:r>
              <a:rPr lang="en-GB" dirty="0"/>
              <a:t>Life long learners </a:t>
            </a:r>
          </a:p>
        </p:txBody>
      </p:sp>
      <p:pic>
        <p:nvPicPr>
          <p:cNvPr id="4" name="Content Placeholder 3">
            <a:extLst>
              <a:ext uri="{FF2B5EF4-FFF2-40B4-BE49-F238E27FC236}">
                <a16:creationId xmlns:a16="http://schemas.microsoft.com/office/drawing/2014/main" id="{4B3D209E-7C21-DA86-E528-1579B1FEAAD4}"/>
              </a:ext>
            </a:extLst>
          </p:cNvPr>
          <p:cNvPicPr>
            <a:picLocks noGrp="1" noChangeAspect="1"/>
          </p:cNvPicPr>
          <p:nvPr>
            <p:ph sz="quarter" idx="13"/>
          </p:nvPr>
        </p:nvPicPr>
        <p:blipFill>
          <a:blip r:embed="rId2"/>
          <a:stretch>
            <a:fillRect/>
          </a:stretch>
        </p:blipFill>
        <p:spPr>
          <a:xfrm>
            <a:off x="6876256" y="2240360"/>
            <a:ext cx="1714415" cy="2682949"/>
          </a:xfrm>
          <a:prstGeom prst="rect">
            <a:avLst/>
          </a:prstGeom>
        </p:spPr>
      </p:pic>
      <p:pic>
        <p:nvPicPr>
          <p:cNvPr id="5" name="Picture 4">
            <a:extLst>
              <a:ext uri="{FF2B5EF4-FFF2-40B4-BE49-F238E27FC236}">
                <a16:creationId xmlns:a16="http://schemas.microsoft.com/office/drawing/2014/main" id="{62A99BC9-2BC1-D8E3-F389-ACDF456C5CCA}"/>
              </a:ext>
            </a:extLst>
          </p:cNvPr>
          <p:cNvPicPr>
            <a:picLocks noChangeAspect="1"/>
          </p:cNvPicPr>
          <p:nvPr/>
        </p:nvPicPr>
        <p:blipFill>
          <a:blip r:embed="rId3"/>
          <a:srcRect l="14072" t="12627" r="-510" b="17686"/>
          <a:stretch/>
        </p:blipFill>
        <p:spPr>
          <a:xfrm>
            <a:off x="4301009" y="2033662"/>
            <a:ext cx="2560438" cy="3096344"/>
          </a:xfrm>
          <a:prstGeom prst="rect">
            <a:avLst/>
          </a:prstGeom>
        </p:spPr>
      </p:pic>
      <p:pic>
        <p:nvPicPr>
          <p:cNvPr id="6" name="Picture 5">
            <a:extLst>
              <a:ext uri="{FF2B5EF4-FFF2-40B4-BE49-F238E27FC236}">
                <a16:creationId xmlns:a16="http://schemas.microsoft.com/office/drawing/2014/main" id="{3981A91C-9F84-77B2-6816-EA48459F6323}"/>
              </a:ext>
            </a:extLst>
          </p:cNvPr>
          <p:cNvPicPr>
            <a:picLocks noChangeAspect="1"/>
          </p:cNvPicPr>
          <p:nvPr/>
        </p:nvPicPr>
        <p:blipFill>
          <a:blip r:embed="rId4"/>
          <a:srcRect l="14258" r="13973"/>
          <a:stretch/>
        </p:blipFill>
        <p:spPr>
          <a:xfrm>
            <a:off x="2282553" y="2311346"/>
            <a:ext cx="1874587" cy="2611963"/>
          </a:xfrm>
          <a:prstGeom prst="rect">
            <a:avLst/>
          </a:prstGeom>
        </p:spPr>
      </p:pic>
      <p:pic>
        <p:nvPicPr>
          <p:cNvPr id="1026" name="Picture 2" descr="People Puppet Buddies: Medium Girl (Red/Yellow Outfit) – The Puppet Company">
            <a:extLst>
              <a:ext uri="{FF2B5EF4-FFF2-40B4-BE49-F238E27FC236}">
                <a16:creationId xmlns:a16="http://schemas.microsoft.com/office/drawing/2014/main" id="{C8333703-7997-E309-D3E3-2AF6D98BE129}"/>
              </a:ext>
            </a:extLst>
          </p:cNvPr>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r="16722"/>
          <a:stretch/>
        </p:blipFill>
        <p:spPr bwMode="auto">
          <a:xfrm>
            <a:off x="0" y="2313172"/>
            <a:ext cx="2175196" cy="2611963"/>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410F63E4-00D7-B970-1D19-3D708C51C167}"/>
              </a:ext>
            </a:extLst>
          </p:cNvPr>
          <p:cNvSpPr txBox="1"/>
          <p:nvPr/>
        </p:nvSpPr>
        <p:spPr>
          <a:xfrm>
            <a:off x="395536" y="5130006"/>
            <a:ext cx="2175196" cy="646331"/>
          </a:xfrm>
          <a:prstGeom prst="rect">
            <a:avLst/>
          </a:prstGeom>
          <a:noFill/>
        </p:spPr>
        <p:txBody>
          <a:bodyPr wrap="square" rtlCol="0">
            <a:spAutoFit/>
          </a:bodyPr>
          <a:lstStyle/>
          <a:p>
            <a:r>
              <a:rPr lang="en-GB" dirty="0"/>
              <a:t>Communicating Catherine </a:t>
            </a:r>
          </a:p>
        </p:txBody>
      </p:sp>
      <p:sp>
        <p:nvSpPr>
          <p:cNvPr id="8" name="TextBox 7">
            <a:extLst>
              <a:ext uri="{FF2B5EF4-FFF2-40B4-BE49-F238E27FC236}">
                <a16:creationId xmlns:a16="http://schemas.microsoft.com/office/drawing/2014/main" id="{5411D733-66B3-117C-F1F8-3FCFF01E6D9C}"/>
              </a:ext>
            </a:extLst>
          </p:cNvPr>
          <p:cNvSpPr txBox="1"/>
          <p:nvPr/>
        </p:nvSpPr>
        <p:spPr>
          <a:xfrm>
            <a:off x="2175196" y="5148822"/>
            <a:ext cx="2175196" cy="369332"/>
          </a:xfrm>
          <a:prstGeom prst="rect">
            <a:avLst/>
          </a:prstGeom>
          <a:noFill/>
        </p:spPr>
        <p:txBody>
          <a:bodyPr wrap="square" rtlCol="0">
            <a:spAutoFit/>
          </a:bodyPr>
          <a:lstStyle/>
          <a:p>
            <a:r>
              <a:rPr lang="en-GB" dirty="0"/>
              <a:t>Independent Isla</a:t>
            </a:r>
          </a:p>
        </p:txBody>
      </p:sp>
      <p:sp>
        <p:nvSpPr>
          <p:cNvPr id="9" name="TextBox 8">
            <a:extLst>
              <a:ext uri="{FF2B5EF4-FFF2-40B4-BE49-F238E27FC236}">
                <a16:creationId xmlns:a16="http://schemas.microsoft.com/office/drawing/2014/main" id="{1AFD1C7F-0FD3-AB99-794D-1199641A8828}"/>
              </a:ext>
            </a:extLst>
          </p:cNvPr>
          <p:cNvSpPr txBox="1"/>
          <p:nvPr/>
        </p:nvSpPr>
        <p:spPr>
          <a:xfrm>
            <a:off x="4701060" y="5196369"/>
            <a:ext cx="2175196" cy="369332"/>
          </a:xfrm>
          <a:prstGeom prst="rect">
            <a:avLst/>
          </a:prstGeom>
          <a:noFill/>
        </p:spPr>
        <p:txBody>
          <a:bodyPr wrap="square" rtlCol="0">
            <a:spAutoFit/>
          </a:bodyPr>
          <a:lstStyle/>
          <a:p>
            <a:r>
              <a:rPr lang="en-GB" dirty="0"/>
              <a:t>Resilient Robert</a:t>
            </a:r>
          </a:p>
        </p:txBody>
      </p:sp>
      <p:sp>
        <p:nvSpPr>
          <p:cNvPr id="10" name="TextBox 9">
            <a:extLst>
              <a:ext uri="{FF2B5EF4-FFF2-40B4-BE49-F238E27FC236}">
                <a16:creationId xmlns:a16="http://schemas.microsoft.com/office/drawing/2014/main" id="{125C5960-45AE-870D-95C7-D6E73C10BA2C}"/>
              </a:ext>
            </a:extLst>
          </p:cNvPr>
          <p:cNvSpPr txBox="1"/>
          <p:nvPr/>
        </p:nvSpPr>
        <p:spPr>
          <a:xfrm>
            <a:off x="6831388" y="5196369"/>
            <a:ext cx="2175196" cy="369332"/>
          </a:xfrm>
          <a:prstGeom prst="rect">
            <a:avLst/>
          </a:prstGeom>
          <a:noFill/>
        </p:spPr>
        <p:txBody>
          <a:bodyPr wrap="square" rtlCol="0">
            <a:spAutoFit/>
          </a:bodyPr>
          <a:lstStyle/>
          <a:p>
            <a:r>
              <a:rPr lang="en-GB" dirty="0"/>
              <a:t>Learning Luke </a:t>
            </a:r>
          </a:p>
        </p:txBody>
      </p:sp>
    </p:spTree>
    <p:extLst>
      <p:ext uri="{BB962C8B-B14F-4D97-AF65-F5344CB8AC3E}">
        <p14:creationId xmlns:p14="http://schemas.microsoft.com/office/powerpoint/2010/main" val="185420206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02595B-2412-405E-824A-C4A18ABD9A11}"/>
              </a:ext>
            </a:extLst>
          </p:cNvPr>
          <p:cNvSpPr>
            <a:spLocks noGrp="1"/>
          </p:cNvSpPr>
          <p:nvPr>
            <p:ph type="ctrTitle"/>
          </p:nvPr>
        </p:nvSpPr>
        <p:spPr>
          <a:xfrm>
            <a:off x="395536" y="620688"/>
            <a:ext cx="8424936" cy="1349745"/>
          </a:xfrm>
          <a:solidFill>
            <a:schemeClr val="accent1">
              <a:lumMod val="20000"/>
              <a:lumOff val="80000"/>
            </a:schemeClr>
          </a:solidFill>
        </p:spPr>
        <p:txBody>
          <a:bodyPr>
            <a:noAutofit/>
          </a:bodyPr>
          <a:lstStyle/>
          <a:p>
            <a:r>
              <a:rPr lang="en-GB" sz="2800"/>
              <a:t>ST PHILIP’S CE PRIMARY SUPPORT TRIANGLE</a:t>
            </a:r>
            <a:br>
              <a:rPr lang="en-GB" sz="2800"/>
            </a:br>
            <a:r>
              <a:rPr lang="en-GB" sz="2800"/>
              <a:t>SENDCO - Mrs Klaassen</a:t>
            </a:r>
          </a:p>
        </p:txBody>
      </p:sp>
      <p:sp>
        <p:nvSpPr>
          <p:cNvPr id="3" name="Subtitle 2">
            <a:extLst>
              <a:ext uri="{FF2B5EF4-FFF2-40B4-BE49-F238E27FC236}">
                <a16:creationId xmlns:a16="http://schemas.microsoft.com/office/drawing/2014/main" id="{FBC419E7-5AA7-43A5-9240-3AEC799971C0}"/>
              </a:ext>
            </a:extLst>
          </p:cNvPr>
          <p:cNvSpPr>
            <a:spLocks noGrp="1"/>
          </p:cNvSpPr>
          <p:nvPr>
            <p:ph type="subTitle" idx="1"/>
          </p:nvPr>
        </p:nvSpPr>
        <p:spPr/>
        <p:txBody>
          <a:bodyPr/>
          <a:lstStyle/>
          <a:p>
            <a:endParaRPr lang="en-GB"/>
          </a:p>
        </p:txBody>
      </p:sp>
      <p:graphicFrame>
        <p:nvGraphicFramePr>
          <p:cNvPr id="4" name="Content Placeholder 3">
            <a:extLst>
              <a:ext uri="{FF2B5EF4-FFF2-40B4-BE49-F238E27FC236}">
                <a16:creationId xmlns:a16="http://schemas.microsoft.com/office/drawing/2014/main" id="{952ECF61-C652-4103-80D5-908630FB0F0E}"/>
              </a:ext>
            </a:extLst>
          </p:cNvPr>
          <p:cNvGraphicFramePr>
            <a:graphicFrameLocks noGrp="1"/>
          </p:cNvGraphicFramePr>
          <p:nvPr>
            <p:ph idx="1"/>
            <p:extLst>
              <p:ext uri="{D42A27DB-BD31-4B8C-83A1-F6EECF244321}">
                <p14:modId xmlns:p14="http://schemas.microsoft.com/office/powerpoint/2010/main" val="786069748"/>
              </p:ext>
            </p:extLst>
          </p:nvPr>
        </p:nvGraphicFramePr>
        <p:xfrm>
          <a:off x="1115616" y="1970433"/>
          <a:ext cx="7372350" cy="396423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56977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60648"/>
            <a:ext cx="8208912" cy="1143000"/>
          </a:xfrm>
        </p:spPr>
        <p:txBody>
          <a:bodyPr/>
          <a:lstStyle/>
          <a:p>
            <a:pPr marL="0" indent="0">
              <a:buNone/>
            </a:pPr>
            <a:r>
              <a:rPr lang="en-GB" dirty="0">
                <a:latin typeface="CCW Cursive Writing 7" pitchFamily="66" charset="0"/>
              </a:rPr>
              <a:t>Important dates for your diary :</a:t>
            </a:r>
          </a:p>
        </p:txBody>
      </p:sp>
      <p:sp>
        <p:nvSpPr>
          <p:cNvPr id="3" name="Rectangle 2">
            <a:extLst>
              <a:ext uri="{FF2B5EF4-FFF2-40B4-BE49-F238E27FC236}">
                <a16:creationId xmlns:a16="http://schemas.microsoft.com/office/drawing/2014/main" id="{F6F5624A-21BC-4D18-B8D0-BC37D3F156ED}"/>
              </a:ext>
            </a:extLst>
          </p:cNvPr>
          <p:cNvSpPr/>
          <p:nvPr/>
        </p:nvSpPr>
        <p:spPr>
          <a:xfrm>
            <a:off x="35496" y="1403648"/>
            <a:ext cx="9361040" cy="3477875"/>
          </a:xfrm>
          <a:prstGeom prst="rect">
            <a:avLst/>
          </a:prstGeom>
          <a:noFill/>
        </p:spPr>
        <p:txBody>
          <a:bodyPr wrap="square" lIns="91440" tIns="45720" rIns="91440" bIns="45720">
            <a:spAutoFit/>
          </a:bodyPr>
          <a:lstStyle/>
          <a:p>
            <a:pPr algn="ctr"/>
            <a:endParaRPr lang="en-US" sz="2000" dirty="0">
              <a:ln w="0"/>
              <a:solidFill>
                <a:schemeClr val="accent1"/>
              </a:solidFill>
              <a:effectLst>
                <a:outerShdw blurRad="38100" dist="25400" dir="5400000" algn="ctr" rotWithShape="0">
                  <a:srgbClr val="6E747A">
                    <a:alpha val="43000"/>
                  </a:srgbClr>
                </a:outerShdw>
              </a:effectLst>
            </a:endParaRPr>
          </a:p>
          <a:p>
            <a:pPr algn="ctr"/>
            <a:r>
              <a:rPr lang="en-US" sz="2000" dirty="0">
                <a:ln w="0"/>
                <a:solidFill>
                  <a:schemeClr val="accent1"/>
                </a:solidFill>
                <a:effectLst>
                  <a:outerShdw blurRad="38100" dist="25400" dir="5400000" algn="ctr" rotWithShape="0">
                    <a:srgbClr val="6E747A">
                      <a:alpha val="43000"/>
                    </a:srgbClr>
                  </a:outerShdw>
                </a:effectLst>
              </a:rPr>
              <a:t>MHST workshop – Tuesday </a:t>
            </a:r>
            <a:r>
              <a:rPr lang="en-US" sz="2000">
                <a:ln w="0"/>
                <a:solidFill>
                  <a:schemeClr val="accent1"/>
                </a:solidFill>
                <a:effectLst>
                  <a:outerShdw blurRad="38100" dist="25400" dir="5400000" algn="ctr" rotWithShape="0">
                    <a:srgbClr val="6E747A">
                      <a:alpha val="43000"/>
                    </a:srgbClr>
                  </a:outerShdw>
                </a:effectLst>
              </a:rPr>
              <a:t>15</a:t>
            </a:r>
            <a:r>
              <a:rPr lang="en-US" sz="2000" baseline="30000">
                <a:ln w="0"/>
                <a:solidFill>
                  <a:schemeClr val="accent1"/>
                </a:solidFill>
                <a:effectLst>
                  <a:outerShdw blurRad="38100" dist="25400" dir="5400000" algn="ctr" rotWithShape="0">
                    <a:srgbClr val="6E747A">
                      <a:alpha val="43000"/>
                    </a:srgbClr>
                  </a:outerShdw>
                </a:effectLst>
              </a:rPr>
              <a:t>th</a:t>
            </a:r>
            <a:r>
              <a:rPr lang="en-US" sz="2000">
                <a:ln w="0"/>
                <a:solidFill>
                  <a:schemeClr val="accent1"/>
                </a:solidFill>
                <a:effectLst>
                  <a:outerShdw blurRad="38100" dist="25400" dir="5400000" algn="ctr" rotWithShape="0">
                    <a:srgbClr val="6E747A">
                      <a:alpha val="43000"/>
                    </a:srgbClr>
                  </a:outerShdw>
                </a:effectLst>
              </a:rPr>
              <a:t> September 9am </a:t>
            </a:r>
          </a:p>
          <a:p>
            <a:pPr algn="ctr"/>
            <a:endParaRPr lang="en-US" sz="2000">
              <a:ln w="0"/>
              <a:solidFill>
                <a:schemeClr val="accent1"/>
              </a:solidFill>
              <a:effectLst>
                <a:outerShdw blurRad="38100" dist="25400" dir="5400000" algn="ctr" rotWithShape="0">
                  <a:srgbClr val="6E747A">
                    <a:alpha val="43000"/>
                  </a:srgbClr>
                </a:outerShdw>
              </a:effectLst>
            </a:endParaRPr>
          </a:p>
          <a:p>
            <a:pPr algn="ctr"/>
            <a:r>
              <a:rPr lang="en-US" sz="2000" dirty="0">
                <a:ln w="0"/>
                <a:solidFill>
                  <a:schemeClr val="accent1"/>
                </a:solidFill>
                <a:effectLst>
                  <a:outerShdw blurRad="38100" dist="25400" dir="5400000" algn="ctr" rotWithShape="0">
                    <a:srgbClr val="6E747A">
                      <a:alpha val="43000"/>
                    </a:srgbClr>
                  </a:outerShdw>
                </a:effectLst>
              </a:rPr>
              <a:t>Phonics workshop – Tuesday 22</a:t>
            </a:r>
            <a:r>
              <a:rPr lang="en-US" sz="2000" baseline="30000" dirty="0">
                <a:ln w="0"/>
                <a:solidFill>
                  <a:schemeClr val="accent1"/>
                </a:solidFill>
                <a:effectLst>
                  <a:outerShdw blurRad="38100" dist="25400" dir="5400000" algn="ctr" rotWithShape="0">
                    <a:srgbClr val="6E747A">
                      <a:alpha val="43000"/>
                    </a:srgbClr>
                  </a:outerShdw>
                </a:effectLst>
              </a:rPr>
              <a:t>nd</a:t>
            </a:r>
            <a:r>
              <a:rPr lang="en-US" sz="2000" dirty="0">
                <a:ln w="0"/>
                <a:solidFill>
                  <a:schemeClr val="accent1"/>
                </a:solidFill>
                <a:effectLst>
                  <a:outerShdw blurRad="38100" dist="25400" dir="5400000" algn="ctr" rotWithShape="0">
                    <a:srgbClr val="6E747A">
                      <a:alpha val="43000"/>
                    </a:srgbClr>
                  </a:outerShdw>
                </a:effectLst>
              </a:rPr>
              <a:t> September 9am </a:t>
            </a:r>
          </a:p>
          <a:p>
            <a:pPr algn="ctr"/>
            <a:endParaRPr lang="en-US" sz="2000" dirty="0">
              <a:ln w="0"/>
              <a:solidFill>
                <a:schemeClr val="accent1"/>
              </a:solidFill>
              <a:effectLst>
                <a:outerShdw blurRad="38100" dist="25400" dir="5400000" algn="ctr" rotWithShape="0">
                  <a:srgbClr val="6E747A">
                    <a:alpha val="43000"/>
                  </a:srgbClr>
                </a:outerShdw>
              </a:effectLst>
            </a:endParaRPr>
          </a:p>
          <a:p>
            <a:pPr algn="ctr"/>
            <a:r>
              <a:rPr lang="en-US" sz="2000" b="0" cap="none" spc="0" dirty="0">
                <a:ln w="0"/>
                <a:solidFill>
                  <a:schemeClr val="accent1"/>
                </a:solidFill>
                <a:effectLst>
                  <a:outerShdw blurRad="38100" dist="25400" dir="5400000" algn="ctr" rotWithShape="0">
                    <a:srgbClr val="6E747A">
                      <a:alpha val="43000"/>
                    </a:srgbClr>
                  </a:outerShdw>
                </a:effectLst>
              </a:rPr>
              <a:t>Communication and language workshop</a:t>
            </a:r>
            <a:r>
              <a:rPr lang="en-US" sz="2000" dirty="0">
                <a:ln w="0"/>
                <a:solidFill>
                  <a:schemeClr val="accent1"/>
                </a:solidFill>
                <a:effectLst>
                  <a:outerShdw blurRad="38100" dist="25400" dir="5400000" algn="ctr" rotWithShape="0">
                    <a:srgbClr val="6E747A">
                      <a:alpha val="43000"/>
                    </a:srgbClr>
                  </a:outerShdw>
                </a:effectLst>
              </a:rPr>
              <a:t> – Tuesday 29</a:t>
            </a:r>
            <a:r>
              <a:rPr lang="en-US" sz="2000" baseline="30000" dirty="0">
                <a:ln w="0"/>
                <a:solidFill>
                  <a:schemeClr val="accent1"/>
                </a:solidFill>
                <a:effectLst>
                  <a:outerShdw blurRad="38100" dist="25400" dir="5400000" algn="ctr" rotWithShape="0">
                    <a:srgbClr val="6E747A">
                      <a:alpha val="43000"/>
                    </a:srgbClr>
                  </a:outerShdw>
                </a:effectLst>
              </a:rPr>
              <a:t>th</a:t>
            </a:r>
            <a:r>
              <a:rPr lang="en-US" sz="2000" dirty="0">
                <a:ln w="0"/>
                <a:solidFill>
                  <a:schemeClr val="accent1"/>
                </a:solidFill>
                <a:effectLst>
                  <a:outerShdw blurRad="38100" dist="25400" dir="5400000" algn="ctr" rotWithShape="0">
                    <a:srgbClr val="6E747A">
                      <a:alpha val="43000"/>
                    </a:srgbClr>
                  </a:outerShdw>
                </a:effectLst>
              </a:rPr>
              <a:t> September 9am </a:t>
            </a:r>
          </a:p>
          <a:p>
            <a:pPr algn="ctr"/>
            <a:endParaRPr lang="en-US" sz="2000" b="0" cap="none" spc="0" dirty="0">
              <a:ln w="0"/>
              <a:solidFill>
                <a:schemeClr val="accent1"/>
              </a:solidFill>
              <a:effectLst>
                <a:outerShdw blurRad="38100" dist="25400" dir="5400000" algn="ctr" rotWithShape="0">
                  <a:srgbClr val="6E747A">
                    <a:alpha val="43000"/>
                  </a:srgbClr>
                </a:outerShdw>
              </a:effectLst>
            </a:endParaRPr>
          </a:p>
          <a:p>
            <a:pPr algn="ctr"/>
            <a:r>
              <a:rPr lang="en-US" sz="2000" dirty="0">
                <a:ln w="0"/>
                <a:solidFill>
                  <a:schemeClr val="accent1"/>
                </a:solidFill>
                <a:effectLst>
                  <a:outerShdw blurRad="38100" dist="25400" dir="5400000" algn="ctr" rotWithShape="0">
                    <a:srgbClr val="6E747A">
                      <a:alpha val="43000"/>
                    </a:srgbClr>
                  </a:outerShdw>
                </a:effectLst>
              </a:rPr>
              <a:t>Lifelong learners workshop – Tuesday 6</a:t>
            </a:r>
            <a:r>
              <a:rPr lang="en-US" sz="2000" baseline="30000" dirty="0">
                <a:ln w="0"/>
                <a:solidFill>
                  <a:schemeClr val="accent1"/>
                </a:solidFill>
                <a:effectLst>
                  <a:outerShdw blurRad="38100" dist="25400" dir="5400000" algn="ctr" rotWithShape="0">
                    <a:srgbClr val="6E747A">
                      <a:alpha val="43000"/>
                    </a:srgbClr>
                  </a:outerShdw>
                </a:effectLst>
              </a:rPr>
              <a:t>th</a:t>
            </a:r>
            <a:r>
              <a:rPr lang="en-US" sz="2000" dirty="0">
                <a:ln w="0"/>
                <a:solidFill>
                  <a:schemeClr val="accent1"/>
                </a:solidFill>
                <a:effectLst>
                  <a:outerShdw blurRad="38100" dist="25400" dir="5400000" algn="ctr" rotWithShape="0">
                    <a:srgbClr val="6E747A">
                      <a:alpha val="43000"/>
                    </a:srgbClr>
                  </a:outerShdw>
                </a:effectLst>
              </a:rPr>
              <a:t> October 9am</a:t>
            </a:r>
          </a:p>
          <a:p>
            <a:pPr algn="ctr"/>
            <a:endParaRPr lang="en-US" sz="2000" dirty="0">
              <a:ln w="0"/>
              <a:solidFill>
                <a:schemeClr val="accent1"/>
              </a:solidFill>
              <a:effectLst>
                <a:outerShdw blurRad="38100" dist="25400" dir="5400000" algn="ctr" rotWithShape="0">
                  <a:srgbClr val="6E747A">
                    <a:alpha val="43000"/>
                  </a:srgbClr>
                </a:outerShdw>
              </a:effectLst>
            </a:endParaRPr>
          </a:p>
          <a:p>
            <a:pPr algn="ctr"/>
            <a:r>
              <a:rPr lang="en-US" sz="2000" dirty="0">
                <a:ln w="0"/>
                <a:solidFill>
                  <a:schemeClr val="accent1"/>
                </a:solidFill>
                <a:effectLst>
                  <a:outerShdw blurRad="38100" dist="25400" dir="5400000" algn="ctr" rotWithShape="0">
                    <a:srgbClr val="6E747A">
                      <a:alpha val="43000"/>
                    </a:srgbClr>
                  </a:outerShdw>
                </a:effectLst>
              </a:rPr>
              <a:t>Parents evening – Wednesday 21</a:t>
            </a:r>
            <a:r>
              <a:rPr lang="en-US" sz="2000" baseline="30000" dirty="0">
                <a:ln w="0"/>
                <a:solidFill>
                  <a:schemeClr val="accent1"/>
                </a:solidFill>
                <a:effectLst>
                  <a:outerShdw blurRad="38100" dist="25400" dir="5400000" algn="ctr" rotWithShape="0">
                    <a:srgbClr val="6E747A">
                      <a:alpha val="43000"/>
                    </a:srgbClr>
                  </a:outerShdw>
                </a:effectLst>
              </a:rPr>
              <a:t>st</a:t>
            </a:r>
            <a:r>
              <a:rPr lang="en-US" sz="2000" dirty="0">
                <a:ln w="0"/>
                <a:solidFill>
                  <a:schemeClr val="accent1"/>
                </a:solidFill>
                <a:effectLst>
                  <a:outerShdw blurRad="38100" dist="25400" dir="5400000" algn="ctr" rotWithShape="0">
                    <a:srgbClr val="6E747A">
                      <a:alpha val="43000"/>
                    </a:srgbClr>
                  </a:outerShdw>
                </a:effectLst>
              </a:rPr>
              <a:t>  October 2pm, appointment only more information to follow. </a:t>
            </a:r>
          </a:p>
        </p:txBody>
      </p:sp>
      <p:pic>
        <p:nvPicPr>
          <p:cNvPr id="1026" name="Picture 2" descr="Important Dates">
            <a:extLst>
              <a:ext uri="{FF2B5EF4-FFF2-40B4-BE49-F238E27FC236}">
                <a16:creationId xmlns:a16="http://schemas.microsoft.com/office/drawing/2014/main" id="{A6F71C96-206D-9461-DAD4-9684B04E53D8}"/>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851920" y="5127849"/>
            <a:ext cx="1695031" cy="14695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6257534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8FD68E-D0F1-CFBE-2AD0-066A6028F904}"/>
              </a:ext>
            </a:extLst>
          </p:cNvPr>
          <p:cNvSpPr>
            <a:spLocks noGrp="1"/>
          </p:cNvSpPr>
          <p:nvPr>
            <p:ph type="title"/>
          </p:nvPr>
        </p:nvSpPr>
        <p:spPr/>
        <p:txBody>
          <a:bodyPr/>
          <a:lstStyle/>
          <a:p>
            <a:pPr marL="0" indent="0">
              <a:buNone/>
            </a:pPr>
            <a:r>
              <a:rPr lang="en-GB" dirty="0"/>
              <a:t>Any questions? </a:t>
            </a:r>
          </a:p>
        </p:txBody>
      </p:sp>
      <p:pic>
        <p:nvPicPr>
          <p:cNvPr id="4" name="Content Placeholder 3">
            <a:extLst>
              <a:ext uri="{FF2B5EF4-FFF2-40B4-BE49-F238E27FC236}">
                <a16:creationId xmlns:a16="http://schemas.microsoft.com/office/drawing/2014/main" id="{8C6254E7-89AF-6050-F0E6-7CE43D984825}"/>
              </a:ext>
            </a:extLst>
          </p:cNvPr>
          <p:cNvPicPr>
            <a:picLocks noGrp="1" noChangeAspect="1"/>
          </p:cNvPicPr>
          <p:nvPr>
            <p:ph sz="quarter" idx="13"/>
          </p:nvPr>
        </p:nvPicPr>
        <p:blipFill>
          <a:blip r:embed="rId2"/>
          <a:stretch>
            <a:fillRect/>
          </a:stretch>
        </p:blipFill>
        <p:spPr>
          <a:xfrm>
            <a:off x="3233737" y="1440656"/>
            <a:ext cx="2219325" cy="2057400"/>
          </a:xfrm>
          <a:prstGeom prst="rect">
            <a:avLst/>
          </a:prstGeom>
        </p:spPr>
      </p:pic>
    </p:spTree>
    <p:extLst>
      <p:ext uri="{BB962C8B-B14F-4D97-AF65-F5344CB8AC3E}">
        <p14:creationId xmlns:p14="http://schemas.microsoft.com/office/powerpoint/2010/main" val="1057652972"/>
      </p:ext>
    </p:extLst>
  </p:cSld>
  <p:clrMapOvr>
    <a:masterClrMapping/>
  </p:clrMapOvr>
</p:sld>
</file>

<file path=ppt/theme/theme1.xml><?xml version="1.0" encoding="utf-8"?>
<a:theme xmlns:a="http://schemas.openxmlformats.org/drawingml/2006/main" name="Slipstream">
  <a:themeElements>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Slipstream">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lipstream">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Slipstream</Template>
  <TotalTime>3635</TotalTime>
  <Words>1153</Words>
  <Application>Microsoft Office PowerPoint</Application>
  <PresentationFormat>On-screen Show (4:3)</PresentationFormat>
  <Paragraphs>177</Paragraphs>
  <Slides>20</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20</vt:i4>
      </vt:variant>
    </vt:vector>
  </HeadingPairs>
  <TitlesOfParts>
    <vt:vector size="28" baseType="lpstr">
      <vt:lpstr>Arial</vt:lpstr>
      <vt:lpstr>Calibri</vt:lpstr>
      <vt:lpstr>CCW Cursive Writing 7</vt:lpstr>
      <vt:lpstr>Comic Sans MS</vt:lpstr>
      <vt:lpstr>Georgia</vt:lpstr>
      <vt:lpstr>Trebuchet MS</vt:lpstr>
      <vt:lpstr>Wingdings</vt:lpstr>
      <vt:lpstr>Slipstream</vt:lpstr>
      <vt:lpstr> Meet The Teacher Reception 2026  </vt:lpstr>
      <vt:lpstr>Reception staff</vt:lpstr>
      <vt:lpstr>School website and how to contact us</vt:lpstr>
      <vt:lpstr>Medical</vt:lpstr>
      <vt:lpstr>Routines</vt:lpstr>
      <vt:lpstr>Attendance and punctuality</vt:lpstr>
      <vt:lpstr>Curriculum</vt:lpstr>
      <vt:lpstr>Housekeeping!</vt:lpstr>
      <vt:lpstr>Cashless school payments </vt:lpstr>
      <vt:lpstr>Positive Behaviour  and rewards</vt:lpstr>
      <vt:lpstr>Class Dojos </vt:lpstr>
      <vt:lpstr>Homework</vt:lpstr>
      <vt:lpstr>PowerPoint Presentation</vt:lpstr>
      <vt:lpstr>Reading</vt:lpstr>
      <vt:lpstr>Other</vt:lpstr>
      <vt:lpstr>Assessment</vt:lpstr>
      <vt:lpstr>Life long learners </vt:lpstr>
      <vt:lpstr>ST PHILIP’S CE PRIMARY SUPPORT TRIANGLE SENDCO - Mrs Klaassen</vt:lpstr>
      <vt:lpstr>Important dates for your diary :</vt:lpstr>
      <vt:lpstr>Any questions? </vt:lpstr>
    </vt:vector>
  </TitlesOfParts>
  <Company>St Philip's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6</dc:title>
  <dc:creator>SPPS</dc:creator>
  <cp:lastModifiedBy>Phillipa Houghton</cp:lastModifiedBy>
  <cp:revision>122</cp:revision>
  <dcterms:created xsi:type="dcterms:W3CDTF">2014-09-15T15:29:28Z</dcterms:created>
  <dcterms:modified xsi:type="dcterms:W3CDTF">2026-09-09T15:56:17Z</dcterms:modified>
</cp:coreProperties>
</file>