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74" r:id="rId2"/>
    <p:sldId id="275" r:id="rId3"/>
    <p:sldId id="277" r:id="rId4"/>
    <p:sldId id="276" r:id="rId5"/>
    <p:sldId id="286" r:id="rId6"/>
    <p:sldId id="278" r:id="rId7"/>
    <p:sldId id="279" r:id="rId8"/>
    <p:sldId id="287" r:id="rId9"/>
    <p:sldId id="280" r:id="rId10"/>
    <p:sldId id="281" r:id="rId11"/>
    <p:sldId id="288" r:id="rId12"/>
    <p:sldId id="282" r:id="rId13"/>
    <p:sldId id="283" r:id="rId14"/>
    <p:sldId id="289" r:id="rId15"/>
    <p:sldId id="284" r:id="rId16"/>
    <p:sldId id="285" r:id="rId17"/>
    <p:sldId id="267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Sassoon Infant Rg" panose="02000503030000020003" charset="0"/>
      <p:regular r:id="rId25"/>
      <p:bold r:id="rId26"/>
    </p:embeddedFont>
    <p:embeddedFont>
      <p:font typeface="Tahoma" panose="020B0604030504040204" pitchFamily="34" charset="0"/>
      <p:regular r:id="rId27"/>
      <p:bold r:id="rId28"/>
    </p:embeddedFont>
    <p:embeddedFont>
      <p:font typeface="Twinkl" panose="020B0604020202020204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by Cunningham" initials="RC" lastIdx="1" clrIdx="0">
    <p:extLst>
      <p:ext uri="{19B8F6BF-5375-455C-9EA6-DF929625EA0E}">
        <p15:presenceInfo xmlns:p15="http://schemas.microsoft.com/office/powerpoint/2012/main" userId="Ruby Cunningha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013F7C"/>
    <a:srgbClr val="0077B0"/>
    <a:srgbClr val="4EB1E2"/>
    <a:srgbClr val="07743B"/>
    <a:srgbClr val="6CBB84"/>
    <a:srgbClr val="00B050"/>
    <a:srgbClr val="7030A0"/>
    <a:srgbClr val="7768AD"/>
    <a:srgbClr val="A773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48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6531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72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9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image" Target="../media/image10.png"/><Relationship Id="rId5" Type="http://schemas.openxmlformats.org/officeDocument/2006/relationships/slide" Target="slide15.xml"/><Relationship Id="rId10" Type="http://schemas.openxmlformats.org/officeDocument/2006/relationships/image" Target="../media/image9.png"/><Relationship Id="rId4" Type="http://schemas.openxmlformats.org/officeDocument/2006/relationships/slide" Target="slide12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9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image" Target="../media/image10.png"/><Relationship Id="rId5" Type="http://schemas.openxmlformats.org/officeDocument/2006/relationships/slide" Target="slide15.xml"/><Relationship Id="rId10" Type="http://schemas.openxmlformats.org/officeDocument/2006/relationships/image" Target="../media/image9.png"/><Relationship Id="rId4" Type="http://schemas.openxmlformats.org/officeDocument/2006/relationships/slide" Target="slide12.xml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9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image" Target="../media/image10.png"/><Relationship Id="rId5" Type="http://schemas.openxmlformats.org/officeDocument/2006/relationships/slide" Target="slide15.xml"/><Relationship Id="rId10" Type="http://schemas.openxmlformats.org/officeDocument/2006/relationships/image" Target="../media/image9.png"/><Relationship Id="rId4" Type="http://schemas.openxmlformats.org/officeDocument/2006/relationships/slide" Target="slide12.xml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9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image" Target="../media/image10.png"/><Relationship Id="rId5" Type="http://schemas.openxmlformats.org/officeDocument/2006/relationships/slide" Target="slide15.xml"/><Relationship Id="rId10" Type="http://schemas.openxmlformats.org/officeDocument/2006/relationships/image" Target="../media/image9.png"/><Relationship Id="rId4" Type="http://schemas.openxmlformats.org/officeDocument/2006/relationships/slide" Target="slide12.xml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9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image" Target="../media/image10.png"/><Relationship Id="rId5" Type="http://schemas.openxmlformats.org/officeDocument/2006/relationships/slide" Target="slide15.xml"/><Relationship Id="rId10" Type="http://schemas.openxmlformats.org/officeDocument/2006/relationships/image" Target="../media/image9.png"/><Relationship Id="rId4" Type="http://schemas.openxmlformats.org/officeDocument/2006/relationships/slide" Target="slide12.xml"/><Relationship Id="rId9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6711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50000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6139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10" grpId="0" animBg="1"/>
      <p:bldP spid="12" grpId="0" animBg="1"/>
      <p:bldP spid="13" grpId="0" animBg="1"/>
      <p:bldP spid="14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3155239" y="1879648"/>
            <a:ext cx="5173513" cy="772107"/>
          </a:xfrm>
          <a:prstGeom prst="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Draw on knowledge of </a:t>
            </a:r>
            <a:r>
              <a:rPr lang="en-US" b="1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vocabulary</a:t>
            </a: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 to understand texts.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C00000"/>
                </a:solidFill>
                <a:latin typeface="Twinkl" pitchFamily="50" charset="0"/>
              </a:rPr>
              <a:t>Vocabulary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600" dirty="0">
                <a:solidFill>
                  <a:srgbClr val="C00000"/>
                </a:solidFill>
                <a:latin typeface="Twinkl" pitchFamily="50" charset="0"/>
              </a:rPr>
              <a:t>Victor</a:t>
            </a:r>
            <a:r>
              <a:rPr lang="en-GB" sz="3600" dirty="0">
                <a:latin typeface="Twinkl" pitchFamily="50" charset="0"/>
              </a:rPr>
              <a:t> 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solidFill>
              <a:srgbClr val="BE09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348704" y="2079797"/>
              <a:ext cx="7145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Vocabulary Victor helps with content domain </a:t>
              </a: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1a: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3615099"/>
            <a:ext cx="7348707" cy="412642"/>
          </a:xfrm>
          <a:prstGeom prst="roundRect">
            <a:avLst>
              <a:gd name="adj" fmla="val 49195"/>
            </a:avLst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 might help you to: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BE0928"/>
            </a:solidFill>
            <a:ln w="28575">
              <a:solidFill>
                <a:srgbClr val="BE09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12000" t="12000" r="12000" b="12000"/>
              </a:stretch>
            </a:blipFill>
            <a:ln w="28575">
              <a:solidFill>
                <a:srgbClr val="BE09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7" name="Content Placeholder 6"/>
          <p:cNvSpPr txBox="1">
            <a:spLocks/>
          </p:cNvSpPr>
          <p:nvPr/>
        </p:nvSpPr>
        <p:spPr>
          <a:xfrm>
            <a:off x="3234487" y="2726112"/>
            <a:ext cx="4803354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he is there to help you to think about the </a:t>
            </a:r>
            <a:r>
              <a:rPr lang="en-GB" b="1" dirty="0">
                <a:latin typeface="Twinkl" pitchFamily="50" charset="0"/>
              </a:rPr>
              <a:t>words</a:t>
            </a:r>
            <a:r>
              <a:rPr lang="en-GB" dirty="0">
                <a:latin typeface="Twinkl" pitchFamily="50" charset="0"/>
              </a:rPr>
              <a:t> the author uses.</a:t>
            </a:r>
          </a:p>
        </p:txBody>
      </p:sp>
      <p:sp>
        <p:nvSpPr>
          <p:cNvPr id="50" name="Content Placeholder 6"/>
          <p:cNvSpPr txBox="1">
            <a:spLocks/>
          </p:cNvSpPr>
          <p:nvPr/>
        </p:nvSpPr>
        <p:spPr>
          <a:xfrm>
            <a:off x="852463" y="4204129"/>
            <a:ext cx="6654645" cy="151816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work out </a:t>
            </a:r>
            <a:r>
              <a:rPr lang="en-GB" b="1" dirty="0">
                <a:latin typeface="Twinkl" pitchFamily="50" charset="0"/>
              </a:rPr>
              <a:t>what words mean</a:t>
            </a:r>
            <a:r>
              <a:rPr lang="en-GB" dirty="0">
                <a:latin typeface="Twinkl" pitchFamily="50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ask you to </a:t>
            </a:r>
            <a:r>
              <a:rPr lang="en-GB" b="1" dirty="0">
                <a:latin typeface="Twinkl" pitchFamily="50" charset="0"/>
              </a:rPr>
              <a:t>find words </a:t>
            </a:r>
            <a:r>
              <a:rPr lang="en-GB" dirty="0">
                <a:latin typeface="Twinkl" pitchFamily="50" charset="0"/>
              </a:rPr>
              <a:t>that the author has used;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ask you to give another word which </a:t>
            </a:r>
            <a:r>
              <a:rPr lang="en-GB" b="1" dirty="0">
                <a:latin typeface="Twinkl" pitchFamily="50" charset="0"/>
              </a:rPr>
              <a:t>means the same</a:t>
            </a:r>
            <a:br>
              <a:rPr lang="en-GB" b="1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as one of the author’s choices. 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2" name="Picture 6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65" name="Oval 64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6" name="Right Arrow 65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110" y="4122988"/>
            <a:ext cx="1827155" cy="2110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43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8" grpId="0" animBg="1"/>
      <p:bldP spid="47" grpId="0"/>
      <p:bldP spid="5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C00000"/>
                </a:solidFill>
                <a:latin typeface="Twinkl" pitchFamily="50" charset="0"/>
              </a:rPr>
              <a:t>Vocabulary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600" dirty="0">
                <a:solidFill>
                  <a:srgbClr val="C00000"/>
                </a:solidFill>
                <a:latin typeface="Twinkl" pitchFamily="50" charset="0"/>
              </a:rPr>
              <a:t>Victor</a:t>
            </a:r>
            <a:r>
              <a:rPr lang="en-GB" sz="3600" dirty="0">
                <a:latin typeface="Twinkl" pitchFamily="50" charset="0"/>
              </a:rPr>
              <a:t> Ask?</a:t>
            </a:r>
            <a:endParaRPr lang="en-GB" sz="36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-293076" y="1680564"/>
            <a:ext cx="8787372" cy="412642"/>
            <a:chOff x="-293076" y="1680564"/>
            <a:chExt cx="8787372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293076" y="1680564"/>
              <a:ext cx="8787372" cy="412642"/>
            </a:xfrm>
            <a:prstGeom prst="snip1Rect">
              <a:avLst>
                <a:gd name="adj" fmla="val 50000"/>
              </a:avLst>
            </a:prstGeom>
            <a:solidFill>
              <a:srgbClr val="BE09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919760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Vocabulary Victor might ask questions like these: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-1212551" y="1887950"/>
            <a:ext cx="5017169" cy="6108592"/>
            <a:chOff x="-1212551" y="1887950"/>
            <a:chExt cx="5017169" cy="6108592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BE09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8493" y="1887950"/>
              <a:ext cx="3869811" cy="5940541"/>
            </a:xfrm>
            <a:prstGeom prst="rect">
              <a:avLst/>
            </a:prstGeom>
          </p:spPr>
        </p:pic>
      </p:grpSp>
      <p:sp>
        <p:nvSpPr>
          <p:cNvPr id="36" name="Rounded Rectangle 35"/>
          <p:cNvSpPr/>
          <p:nvPr/>
        </p:nvSpPr>
        <p:spPr>
          <a:xfrm>
            <a:off x="3569465" y="2209703"/>
            <a:ext cx="4924830" cy="547779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What does this word tell us about…?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569465" y="2805698"/>
            <a:ext cx="4924830" cy="547779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Which word did the author use to describe…?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406201"/>
            <a:ext cx="4924830" cy="547779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Can you think of another way of writing…?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583555"/>
            <a:ext cx="4924830" cy="854246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How can we work out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what this word might mean?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480700"/>
            <a:ext cx="4924830" cy="854246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Why did the author write this word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in capital letters?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3989926"/>
            <a:ext cx="4924830" cy="547779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Can you find any adjectives in the text?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52" name="Oval 51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3" name="Picture 5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54" name="Group 53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55" name="Oval 54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6" name="Right Arrow 55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52024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50000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82533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FFC000"/>
                </a:solidFill>
                <a:latin typeface="Twinkl" pitchFamily="50" charset="0"/>
              </a:rPr>
              <a:t>Rex Retriever </a:t>
            </a:r>
            <a:r>
              <a:rPr lang="en-GB" sz="3600" dirty="0">
                <a:latin typeface="Twinkl" pitchFamily="50" charset="0"/>
              </a:rPr>
              <a:t>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  <a:solidFill>
            <a:srgbClr val="FFC000"/>
          </a:solidFill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270784" y="2079797"/>
              <a:ext cx="7145591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Rex Retriever helps with content domain </a:t>
              </a:r>
              <a:r>
                <a:rPr lang="en-GB" b="1" dirty="0"/>
                <a:t>1b</a:t>
              </a:r>
              <a:r>
                <a:rPr lang="en-GB" dirty="0"/>
                <a:t>:</a:t>
              </a: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3947991"/>
            <a:ext cx="7348707" cy="412642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 might ask you: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FFC000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12000" t="12000" r="12000" b="12000"/>
              </a:stretch>
            </a:blip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5" name="Rectangle 44"/>
          <p:cNvSpPr/>
          <p:nvPr/>
        </p:nvSpPr>
        <p:spPr>
          <a:xfrm>
            <a:off x="3155239" y="1885843"/>
            <a:ext cx="5173513" cy="1049106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Identify/explain key aspects of fiction and</a:t>
            </a:r>
            <a:b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non-fiction texts, such as characters, events, titles and information.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7" name="Content Placeholder 6"/>
          <p:cNvSpPr txBox="1">
            <a:spLocks/>
          </p:cNvSpPr>
          <p:nvPr/>
        </p:nvSpPr>
        <p:spPr>
          <a:xfrm>
            <a:off x="3155239" y="3089353"/>
            <a:ext cx="5173512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he is there to help you to answer questions by </a:t>
            </a:r>
            <a:r>
              <a:rPr lang="en-GB" b="1" dirty="0">
                <a:latin typeface="Twinkl" pitchFamily="50" charset="0"/>
              </a:rPr>
              <a:t>finding the answer in the text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980043" y="4525520"/>
            <a:ext cx="6654645" cy="151816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what the characters are called;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what the characters do;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what the name of the chapter is;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what you have learnt about a particular topic.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484" y="4525520"/>
            <a:ext cx="1180500" cy="1630461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7" name="Oval 26">
              <a:hlinkClick r:id="rId4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35" name="Oval 34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6" name="Right Arrow 35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738199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45" grpId="0" animBg="1"/>
      <p:bldP spid="47" grpId="0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FFC000"/>
                </a:solidFill>
                <a:latin typeface="Twinkl" pitchFamily="50" charset="0"/>
              </a:rPr>
              <a:t>Rex Retriever </a:t>
            </a:r>
            <a:r>
              <a:rPr lang="en-GB" sz="3600" dirty="0">
                <a:latin typeface="Twinkl" pitchFamily="50" charset="0"/>
              </a:rPr>
              <a:t>Ask?</a:t>
            </a:r>
            <a:endParaRPr lang="en-GB" sz="3600" dirty="0"/>
          </a:p>
        </p:txBody>
      </p:sp>
      <p:sp>
        <p:nvSpPr>
          <p:cNvPr id="36" name="Rounded Rectangle 35"/>
          <p:cNvSpPr/>
          <p:nvPr/>
        </p:nvSpPr>
        <p:spPr>
          <a:xfrm>
            <a:off x="3569465" y="2109035"/>
            <a:ext cx="4924830" cy="547779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Where is the story set?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-2062583" y="1680565"/>
            <a:ext cx="5867201" cy="6315977"/>
            <a:chOff x="-2062583" y="1680565"/>
            <a:chExt cx="5867201" cy="6315977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582" b="14954"/>
            <a:stretch/>
          </p:blipFill>
          <p:spPr>
            <a:xfrm>
              <a:off x="-2062583" y="1680565"/>
              <a:ext cx="5632048" cy="5177436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-410308" y="1680564"/>
            <a:ext cx="8904603" cy="412642"/>
            <a:chOff x="-410308" y="1680564"/>
            <a:chExt cx="8904603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410308" y="1680564"/>
              <a:ext cx="8904603" cy="412642"/>
            </a:xfrm>
            <a:prstGeom prst="snip1Rect">
              <a:avLst>
                <a:gd name="adj" fmla="val 50000"/>
              </a:avLst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latin typeface="Twinkl" pitchFamily="50" charset="0"/>
                </a:rPr>
                <a:t>Rex Retriever might ask questions like these:</a:t>
              </a:r>
            </a:p>
          </p:txBody>
        </p:sp>
      </p:grpSp>
      <p:sp>
        <p:nvSpPr>
          <p:cNvPr id="39" name="Rounded Rectangle 38"/>
          <p:cNvSpPr/>
          <p:nvPr/>
        </p:nvSpPr>
        <p:spPr>
          <a:xfrm>
            <a:off x="3569465" y="2676637"/>
            <a:ext cx="4924830" cy="547779"/>
          </a:xfrm>
          <a:prstGeom prst="roundRect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Who is the main character in the story?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241971"/>
            <a:ext cx="4924830" cy="547779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is the dilemma resolved?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672392"/>
            <a:ext cx="4924830" cy="85424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Where in this book could I look if I wanted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to know more about…?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547812"/>
            <a:ext cx="4924830" cy="854246"/>
          </a:xfrm>
          <a:prstGeom prst="roundRect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Which part of the story did you like the most? Why?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3804858"/>
            <a:ext cx="4924830" cy="854246"/>
          </a:xfrm>
          <a:prstGeom prst="roundRect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tell me one fact you have found out in this text about…?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1" name="Oval 20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9" name="Oval 28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ight Arrow 29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362720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39639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05001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3155239" y="1879648"/>
            <a:ext cx="5173513" cy="772107"/>
          </a:xfrm>
          <a:prstGeom prst="rect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Predict</a:t>
            </a: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 what might happen on the basis</a:t>
            </a:r>
            <a:b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of what has been read so far.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7030A0"/>
                </a:solidFill>
                <a:latin typeface="Twinkl" pitchFamily="50" charset="0"/>
              </a:rPr>
              <a:t>Predicting Pip </a:t>
            </a:r>
            <a:r>
              <a:rPr lang="en-GB" sz="3600" dirty="0">
                <a:latin typeface="Twinkl" pitchFamily="50" charset="0"/>
              </a:rPr>
              <a:t>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134461" y="2079797"/>
              <a:ext cx="7145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Predicting Pip helps with content domain </a:t>
              </a: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1e</a:t>
              </a:r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:</a:t>
              </a: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3615099"/>
            <a:ext cx="7348707" cy="412642"/>
          </a:xfrm>
          <a:prstGeom prst="roundRect">
            <a:avLst>
              <a:gd name="adj" fmla="val 5000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She will try to help you to: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7030A0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12000" t="12000" r="12000" b="-10000"/>
              </a:stretch>
            </a:blip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7" name="Content Placeholder 6"/>
          <p:cNvSpPr txBox="1">
            <a:spLocks/>
          </p:cNvSpPr>
          <p:nvPr/>
        </p:nvSpPr>
        <p:spPr>
          <a:xfrm>
            <a:off x="3234487" y="2726112"/>
            <a:ext cx="4803354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she is there to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help you to see into the future. </a:t>
            </a:r>
          </a:p>
        </p:txBody>
      </p:sp>
      <p:sp>
        <p:nvSpPr>
          <p:cNvPr id="50" name="Content Placeholder 6"/>
          <p:cNvSpPr txBox="1">
            <a:spLocks/>
          </p:cNvSpPr>
          <p:nvPr/>
        </p:nvSpPr>
        <p:spPr>
          <a:xfrm>
            <a:off x="852463" y="4204129"/>
            <a:ext cx="6654645" cy="151816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work out what might happen next based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on what you have already read and what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you know about that type of text.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2" name="Picture 6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155" y="4122988"/>
            <a:ext cx="1473165" cy="2110154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7" name="Oval 26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Right Arrow 28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974115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8" grpId="0" animBg="1"/>
      <p:bldP spid="47" grpId="0"/>
      <p:bldP spid="5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7030A0"/>
                </a:solidFill>
                <a:latin typeface="Twinkl" pitchFamily="50" charset="0"/>
              </a:rPr>
              <a:t>Predicting Pip </a:t>
            </a:r>
            <a:r>
              <a:rPr lang="en-GB" sz="3600" dirty="0">
                <a:latin typeface="Twinkl" pitchFamily="50" charset="0"/>
              </a:rPr>
              <a:t>Ask?</a:t>
            </a:r>
            <a:endParaRPr lang="en-GB" sz="3600" dirty="0"/>
          </a:p>
        </p:txBody>
      </p:sp>
      <p:grpSp>
        <p:nvGrpSpPr>
          <p:cNvPr id="2" name="Group 1"/>
          <p:cNvGrpSpPr/>
          <p:nvPr/>
        </p:nvGrpSpPr>
        <p:grpSpPr>
          <a:xfrm>
            <a:off x="-633046" y="1680564"/>
            <a:ext cx="9127341" cy="412642"/>
            <a:chOff x="-633046" y="1680564"/>
            <a:chExt cx="9127341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633046" y="1680564"/>
              <a:ext cx="9127341" cy="412642"/>
            </a:xfrm>
            <a:prstGeom prst="snip1Rect">
              <a:avLst>
                <a:gd name="adj" fmla="val 50000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Predicting Pip might ask questions like these: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 flipH="1">
            <a:off x="-633046" y="1390321"/>
            <a:ext cx="4934276" cy="6663057"/>
            <a:chOff x="-1212551" y="1390321"/>
            <a:chExt cx="5017169" cy="6663057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356352" y="1390321"/>
              <a:ext cx="3791042" cy="6663057"/>
            </a:xfrm>
            <a:prstGeom prst="rect">
              <a:avLst/>
            </a:prstGeom>
          </p:spPr>
        </p:pic>
      </p:grpSp>
      <p:sp>
        <p:nvSpPr>
          <p:cNvPr id="36" name="Rounded Rectangle 35"/>
          <p:cNvSpPr/>
          <p:nvPr/>
        </p:nvSpPr>
        <p:spPr>
          <a:xfrm>
            <a:off x="3569465" y="2134202"/>
            <a:ext cx="4924830" cy="547779"/>
          </a:xfrm>
          <a:prstGeom prst="roundRect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What do you think will happen next?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569465" y="2730193"/>
            <a:ext cx="4924830" cy="854246"/>
          </a:xfrm>
          <a:prstGeom prst="roundRect">
            <a:avLst/>
          </a:prstGeom>
          <a:solidFill>
            <a:srgbClr val="7768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What do you think the character will say in reply to that?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613978"/>
            <a:ext cx="4924830" cy="547779"/>
          </a:xfrm>
          <a:prstGeom prst="roundRect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pc="-50" dirty="0">
                <a:latin typeface="Twinkl" pitchFamily="50" charset="0"/>
              </a:rPr>
              <a:t>What do you think that this book will be about?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800126"/>
            <a:ext cx="4924830" cy="854246"/>
          </a:xfrm>
          <a:prstGeom prst="roundRect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Do you think that this story will end in the same way as another story you know?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692300"/>
            <a:ext cx="4924830" cy="547779"/>
          </a:xfrm>
          <a:prstGeom prst="roundRect">
            <a:avLst/>
          </a:prstGeom>
          <a:solidFill>
            <a:srgbClr val="7768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pc="-100" dirty="0">
                <a:latin typeface="Twinkl" pitchFamily="50" charset="0"/>
              </a:rPr>
              <a:t>Can you draw what you think might happen next?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4206030"/>
            <a:ext cx="4924830" cy="547779"/>
          </a:xfrm>
          <a:prstGeom prst="roundRect">
            <a:avLst/>
          </a:prstGeom>
          <a:solidFill>
            <a:srgbClr val="7768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winkl" pitchFamily="50" charset="0"/>
              </a:rPr>
              <a:t>How do you think the story will end?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3" name="Oval 22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9" name="Oval 28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ight Arrow 29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30419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39639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077277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3155239" y="1885843"/>
            <a:ext cx="5173513" cy="495108"/>
          </a:xfrm>
          <a:prstGeom prst="rect">
            <a:avLst/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Make </a:t>
            </a:r>
            <a:r>
              <a:rPr lang="en-US" b="1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inferences</a:t>
            </a: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 from the text.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00B050"/>
                </a:solidFill>
                <a:latin typeface="Twinkl" pitchFamily="50" charset="0"/>
              </a:rPr>
              <a:t>Inference Iggy </a:t>
            </a:r>
            <a:r>
              <a:rPr lang="en-GB" sz="3600" dirty="0">
                <a:latin typeface="Twinkl" pitchFamily="50" charset="0"/>
              </a:rPr>
              <a:t>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  <a:solidFill>
            <a:srgbClr val="00B050"/>
          </a:solidFill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134461" y="2079797"/>
              <a:ext cx="7145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Inference Iggy helps with content domain </a:t>
              </a: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1d</a:t>
              </a:r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:</a:t>
              </a: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4411377"/>
            <a:ext cx="7348707" cy="412642"/>
          </a:xfrm>
          <a:prstGeom prst="roundRect">
            <a:avLst>
              <a:gd name="adj" fmla="val 3903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 two types of question that Inference Iggy likes to ask most are: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20000" t="10000" r="20000" b="-10000"/>
              </a:stretch>
            </a:blip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7" name="Content Placeholder 6"/>
          <p:cNvSpPr txBox="1">
            <a:spLocks/>
          </p:cNvSpPr>
          <p:nvPr/>
        </p:nvSpPr>
        <p:spPr>
          <a:xfrm>
            <a:off x="3340318" y="2447280"/>
            <a:ext cx="4803354" cy="190198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he is there to help you to </a:t>
            </a:r>
            <a:r>
              <a:rPr lang="en-GB" b="1" dirty="0">
                <a:latin typeface="Twinkl" pitchFamily="50" charset="0"/>
              </a:rPr>
              <a:t>hunt for clues </a:t>
            </a:r>
            <a:r>
              <a:rPr lang="en-GB" dirty="0">
                <a:latin typeface="Twinkl" pitchFamily="50" charset="0"/>
              </a:rPr>
              <a:t>in the text.</a:t>
            </a:r>
          </a:p>
          <a:p>
            <a:pPr algn="ctr"/>
            <a:r>
              <a:rPr lang="en-GB" dirty="0">
                <a:latin typeface="Twinkl" pitchFamily="50" charset="0"/>
              </a:rPr>
              <a:t>These clues might help you to work out how someone is feeling, why somebody did something or why something is happening.</a:t>
            </a:r>
          </a:p>
        </p:txBody>
      </p:sp>
      <p:sp>
        <p:nvSpPr>
          <p:cNvPr id="50" name="Content Placeholder 6"/>
          <p:cNvSpPr txBox="1">
            <a:spLocks/>
          </p:cNvSpPr>
          <p:nvPr/>
        </p:nvSpPr>
        <p:spPr>
          <a:xfrm>
            <a:off x="852463" y="4655202"/>
            <a:ext cx="6654645" cy="151816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how do you know?</a:t>
            </a:r>
          </a:p>
        </p:txBody>
      </p:sp>
      <p:grpSp>
        <p:nvGrpSpPr>
          <p:cNvPr id="63" name="Group 62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2" name="Picture 6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6" name="Oval 25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Right Arrow 26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664692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8" grpId="0" animBg="1"/>
      <p:bldP spid="47" grpId="0"/>
      <p:bldP spid="5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00B050"/>
                </a:solidFill>
                <a:latin typeface="Twinkl" pitchFamily="50" charset="0"/>
              </a:rPr>
              <a:t>Inference Iggy </a:t>
            </a:r>
            <a:r>
              <a:rPr lang="en-GB" sz="3600" dirty="0">
                <a:latin typeface="Twinkl" pitchFamily="50" charset="0"/>
              </a:rPr>
              <a:t>Ask?</a:t>
            </a:r>
            <a:endParaRPr lang="en-GB" sz="3600" dirty="0"/>
          </a:p>
        </p:txBody>
      </p:sp>
      <p:grpSp>
        <p:nvGrpSpPr>
          <p:cNvPr id="2" name="Group 1"/>
          <p:cNvGrpSpPr/>
          <p:nvPr/>
        </p:nvGrpSpPr>
        <p:grpSpPr>
          <a:xfrm>
            <a:off x="-633046" y="1680564"/>
            <a:ext cx="9127341" cy="412642"/>
            <a:chOff x="-633046" y="1680564"/>
            <a:chExt cx="9127341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633046" y="1680564"/>
              <a:ext cx="9127341" cy="412642"/>
            </a:xfrm>
            <a:prstGeom prst="snip1Rect">
              <a:avLst>
                <a:gd name="adj" fmla="val 50000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Inference Iggy might ask questions like these: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-1212551" y="1390321"/>
            <a:ext cx="5017169" cy="6663057"/>
            <a:chOff x="-1212551" y="1390321"/>
            <a:chExt cx="5017169" cy="6663057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198" y="1390321"/>
              <a:ext cx="2628452" cy="6663057"/>
            </a:xfrm>
            <a:prstGeom prst="rect">
              <a:avLst/>
            </a:prstGeom>
          </p:spPr>
        </p:pic>
      </p:grpSp>
      <p:sp>
        <p:nvSpPr>
          <p:cNvPr id="36" name="Rounded Rectangle 35"/>
          <p:cNvSpPr/>
          <p:nvPr/>
        </p:nvSpPr>
        <p:spPr>
          <a:xfrm>
            <a:off x="3569465" y="2112476"/>
            <a:ext cx="4924830" cy="547779"/>
          </a:xfrm>
          <a:prstGeom prst="roundRect">
            <a:avLst/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pc="-30" dirty="0">
                <a:latin typeface="Twinkl" pitchFamily="50" charset="0"/>
              </a:rPr>
              <a:t>What do you think the author meant when…?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569465" y="2673299"/>
            <a:ext cx="4924830" cy="854246"/>
          </a:xfrm>
          <a:prstGeom prst="roundRect">
            <a:avLst/>
          </a:prstGeom>
          <a:solidFill>
            <a:srgbClr val="0774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How do you think this character is feeling? Why do you think that?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542027"/>
            <a:ext cx="4924830" cy="547779"/>
          </a:xfrm>
          <a:prstGeom prst="roundRect">
            <a:avLst/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pc="-50" dirty="0">
                <a:latin typeface="Twinkl" pitchFamily="50" charset="0"/>
              </a:rPr>
              <a:t>What effect did the author want to create by…?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964250"/>
            <a:ext cx="4924830" cy="854246"/>
          </a:xfrm>
          <a:prstGeom prst="roundRect">
            <a:avLst/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Why do you think the author uses this particular word?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842291"/>
            <a:ext cx="4924830" cy="547779"/>
          </a:xfrm>
          <a:prstGeom prst="roundRect">
            <a:avLst/>
          </a:prstGeom>
          <a:solidFill>
            <a:srgbClr val="0774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pc="-80" dirty="0">
                <a:latin typeface="Twinkl" pitchFamily="50" charset="0"/>
              </a:rPr>
              <a:t>How do you know that the character is feeling…?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4098076"/>
            <a:ext cx="4924830" cy="854246"/>
          </a:xfrm>
          <a:prstGeom prst="roundRect">
            <a:avLst/>
          </a:prstGeom>
          <a:solidFill>
            <a:srgbClr val="0774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Can you find words which show how the character feels about…?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0" name="Oval 19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6" name="Oval 25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Right Arrow 26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681320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45765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65770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3155239" y="1879838"/>
            <a:ext cx="5173513" cy="772107"/>
          </a:xfrm>
          <a:prstGeom prst="rect">
            <a:avLst/>
          </a:prstGeom>
          <a:solidFill>
            <a:srgbClr val="007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latin typeface="Twinkl" pitchFamily="50" charset="0"/>
              </a:rPr>
              <a:t>Identify and explain the </a:t>
            </a:r>
            <a:br>
              <a:rPr lang="en-US" dirty="0">
                <a:latin typeface="Twinkl" pitchFamily="50" charset="0"/>
              </a:rPr>
            </a:br>
            <a:r>
              <a:rPr lang="en-US" b="1" dirty="0">
                <a:latin typeface="Twinkl" pitchFamily="50" charset="0"/>
              </a:rPr>
              <a:t>sequence</a:t>
            </a:r>
            <a:r>
              <a:rPr lang="en-US" dirty="0">
                <a:latin typeface="Twinkl" pitchFamily="50" charset="0"/>
              </a:rPr>
              <a:t> of events in texts.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00B0F0"/>
                </a:solidFill>
                <a:latin typeface="Twinkl" pitchFamily="50" charset="0"/>
              </a:rPr>
              <a:t>Sequencing Suki </a:t>
            </a:r>
            <a:r>
              <a:rPr lang="en-GB" sz="3600" dirty="0">
                <a:latin typeface="Twinkl" pitchFamily="50" charset="0"/>
              </a:rPr>
              <a:t>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  <a:solidFill>
            <a:srgbClr val="00B050"/>
          </a:solidFill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134461" y="2079797"/>
              <a:ext cx="7145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Sequencing Suki helps with content domain </a:t>
              </a: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1c</a:t>
              </a:r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:</a:t>
              </a: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3925294"/>
            <a:ext cx="7348707" cy="412642"/>
          </a:xfrm>
          <a:prstGeom prst="roundRect">
            <a:avLst>
              <a:gd name="adj" fmla="val 4512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She might ask you: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00B0F0"/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10000" t="10000" r="10000" b="5000"/>
              </a:stretch>
            </a:blip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7" name="Content Placeholder 6"/>
          <p:cNvSpPr txBox="1">
            <a:spLocks/>
          </p:cNvSpPr>
          <p:nvPr/>
        </p:nvSpPr>
        <p:spPr>
          <a:xfrm>
            <a:off x="3340317" y="2753672"/>
            <a:ext cx="4955865" cy="107606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she is there to help you to think about the </a:t>
            </a:r>
            <a:r>
              <a:rPr lang="en-GB" b="1" dirty="0">
                <a:latin typeface="Twinkl" pitchFamily="50" charset="0"/>
              </a:rPr>
              <a:t>order </a:t>
            </a:r>
            <a:r>
              <a:rPr lang="en-GB" dirty="0">
                <a:latin typeface="Twinkl" pitchFamily="50" charset="0"/>
              </a:rPr>
              <a:t>things happen in.</a:t>
            </a:r>
          </a:p>
        </p:txBody>
      </p:sp>
      <p:sp>
        <p:nvSpPr>
          <p:cNvPr id="50" name="Content Placeholder 6"/>
          <p:cNvSpPr txBox="1">
            <a:spLocks/>
          </p:cNvSpPr>
          <p:nvPr/>
        </p:nvSpPr>
        <p:spPr>
          <a:xfrm>
            <a:off x="852463" y="4350988"/>
            <a:ext cx="6654645" cy="1786259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to put different events from the text into the order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that they happened;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to match events to the day or time they happened;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what happened first or last.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2" name="Picture 6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32" name="Oval 31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3" name="Right Arrow 32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988738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8" grpId="0" animBg="1"/>
      <p:bldP spid="47" grpId="0"/>
      <p:bldP spid="5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00B0F0"/>
                </a:solidFill>
                <a:latin typeface="Twinkl" pitchFamily="50" charset="0"/>
              </a:rPr>
              <a:t>Sequencing Suki </a:t>
            </a:r>
            <a:r>
              <a:rPr lang="en-GB" sz="3600" dirty="0">
                <a:latin typeface="Twinkl" pitchFamily="50" charset="0"/>
              </a:rPr>
              <a:t>Ask?</a:t>
            </a:r>
            <a:endParaRPr lang="en-GB" sz="3600" dirty="0"/>
          </a:p>
        </p:txBody>
      </p:sp>
      <p:grpSp>
        <p:nvGrpSpPr>
          <p:cNvPr id="2" name="Group 1"/>
          <p:cNvGrpSpPr/>
          <p:nvPr/>
        </p:nvGrpSpPr>
        <p:grpSpPr>
          <a:xfrm>
            <a:off x="-633046" y="1680564"/>
            <a:ext cx="9127341" cy="412642"/>
            <a:chOff x="-633046" y="1680564"/>
            <a:chExt cx="9127341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633046" y="1680564"/>
              <a:ext cx="9127341" cy="412642"/>
            </a:xfrm>
            <a:prstGeom prst="snip1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Sequencing Suki might ask questions like these: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-1212551" y="712712"/>
            <a:ext cx="5017169" cy="7283830"/>
            <a:chOff x="-1212551" y="712712"/>
            <a:chExt cx="5017169" cy="7283830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629"/>
            <a:stretch/>
          </p:blipFill>
          <p:spPr>
            <a:xfrm>
              <a:off x="-94609" y="712712"/>
              <a:ext cx="3447342" cy="6836088"/>
            </a:xfrm>
            <a:prstGeom prst="rect">
              <a:avLst/>
            </a:prstGeom>
          </p:spPr>
        </p:pic>
      </p:grpSp>
      <p:sp>
        <p:nvSpPr>
          <p:cNvPr id="36" name="Rounded Rectangle 35"/>
          <p:cNvSpPr/>
          <p:nvPr/>
        </p:nvSpPr>
        <p:spPr>
          <a:xfrm>
            <a:off x="3569465" y="2095807"/>
            <a:ext cx="4924830" cy="547779"/>
          </a:xfrm>
          <a:prstGeom prst="roundRect">
            <a:avLst/>
          </a:prstGeom>
          <a:solidFill>
            <a:srgbClr val="007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Who do we meet first in this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569465" y="2638480"/>
            <a:ext cx="4924830" cy="547779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What is the last step of these instructions?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191586"/>
            <a:ext cx="4924830" cy="854246"/>
          </a:xfrm>
          <a:prstGeom prst="roundRect">
            <a:avLst/>
          </a:prstGeom>
          <a:solidFill>
            <a:srgbClr val="007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Can you put these sentences into</a:t>
            </a:r>
            <a:br>
              <a:rPr lang="en-GB" sz="1750" dirty="0">
                <a:latin typeface="Twinkl" pitchFamily="50" charset="0"/>
              </a:rPr>
            </a:br>
            <a:r>
              <a:rPr lang="en-GB" sz="1750" dirty="0">
                <a:latin typeface="Twinkl" pitchFamily="50" charset="0"/>
              </a:rPr>
              <a:t>the order they happened in?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890037"/>
            <a:ext cx="4924830" cy="854246"/>
          </a:xfrm>
          <a:prstGeom prst="roundRect">
            <a:avLst/>
          </a:prstGeom>
          <a:solidFill>
            <a:srgbClr val="007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Can you draw a picture to show what happened in the middle of the story?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746150"/>
            <a:ext cx="4924830" cy="854246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Do I need to read this text in the order</a:t>
            </a:r>
            <a:br>
              <a:rPr lang="en-GB" sz="1750" dirty="0">
                <a:latin typeface="Twinkl" pitchFamily="50" charset="0"/>
              </a:rPr>
            </a:br>
            <a:r>
              <a:rPr lang="en-GB" sz="1750" dirty="0">
                <a:latin typeface="Twinkl" pitchFamily="50" charset="0"/>
              </a:rPr>
              <a:t>it is written? What happens if I don’t?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4047566"/>
            <a:ext cx="4924830" cy="854246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Can you use 20 words to sum up what happened in this story?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2" name="Oval 21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6" name="Right Arrow 25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593465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190</TotalTime>
  <Words>975</Words>
  <Application>Microsoft Office PowerPoint</Application>
  <PresentationFormat>On-screen Show (4:3)</PresentationFormat>
  <Paragraphs>119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Tahoma</vt:lpstr>
      <vt:lpstr>Sassoon Infant Rg</vt:lpstr>
      <vt:lpstr>Arial</vt:lpstr>
      <vt:lpstr>Twinkl</vt:lpstr>
      <vt:lpstr>Calibri</vt:lpstr>
      <vt:lpstr>Office Theme</vt:lpstr>
      <vt:lpstr>PowerPoint Presentation</vt:lpstr>
      <vt:lpstr>Who Are the Totally Pawsome Reading Gang?</vt:lpstr>
      <vt:lpstr>What Does Vocabulary Victor Do?</vt:lpstr>
      <vt:lpstr>What Might Vocabulary Victor Ask?</vt:lpstr>
      <vt:lpstr>Who Are the Totally Pawsome Reading Gang?</vt:lpstr>
      <vt:lpstr>What Does Rex Retriever Do?</vt:lpstr>
      <vt:lpstr>What Might Rex Retriever Ask?</vt:lpstr>
      <vt:lpstr>Who Are the Totally Pawsome Reading Gang?</vt:lpstr>
      <vt:lpstr>What Does Predicting Pip Do?</vt:lpstr>
      <vt:lpstr>What Might Predicting Pip Ask?</vt:lpstr>
      <vt:lpstr>Who Are the Totally Pawsome Reading Gang?</vt:lpstr>
      <vt:lpstr>What Does Inference Iggy Do?</vt:lpstr>
      <vt:lpstr>What Might Inference Iggy Ask?</vt:lpstr>
      <vt:lpstr>Who Are the Totally Pawsome Reading Gang?</vt:lpstr>
      <vt:lpstr>What Does Sequencing Suki Do?</vt:lpstr>
      <vt:lpstr>What Might Sequencing Suki Ask?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Emma Warham</cp:lastModifiedBy>
  <cp:revision>22</cp:revision>
  <dcterms:created xsi:type="dcterms:W3CDTF">2019-06-21T08:56:57Z</dcterms:created>
  <dcterms:modified xsi:type="dcterms:W3CDTF">2020-11-04T17:17:18Z</dcterms:modified>
</cp:coreProperties>
</file>