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417" r:id="rId6"/>
    <p:sldId id="418" r:id="rId7"/>
    <p:sldId id="360" r:id="rId8"/>
    <p:sldId id="365" r:id="rId9"/>
    <p:sldId id="366" r:id="rId10"/>
    <p:sldId id="367" r:id="rId11"/>
    <p:sldId id="368" r:id="rId12"/>
    <p:sldId id="369" r:id="rId13"/>
    <p:sldId id="370" r:id="rId14"/>
    <p:sldId id="371" r:id="rId15"/>
    <p:sldId id="314" r:id="rId16"/>
    <p:sldId id="419" r:id="rId17"/>
    <p:sldId id="414" r:id="rId18"/>
    <p:sldId id="423" r:id="rId19"/>
    <p:sldId id="424" r:id="rId20"/>
    <p:sldId id="355" r:id="rId21"/>
    <p:sldId id="37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0FED61-7D19-43A2-9D37-6064823DAF68}" v="79" dt="2019-04-04T11:36:23.1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2 – Time</a:t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Hours, Minutes and Seconds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FD0035C-B120-45D8-A8C1-0DE45E4CF7BA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A17070F-2D8F-40BC-9461-DB183CFB2F3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595BF00-F6BA-408D-BD68-78D141DDD7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Would you measure the following events in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hours, minutes or seconds?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long you spend at school in a day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long it takes to drive to the centre of London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length of a TV show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quickly you can do 10 jumping jacks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2E2E56F-2EB3-40D3-8D21-304E10B83D9F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45E5005-8D62-4031-A766-1EE8604B97B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1FEB73F-858E-4FD6-BEC7-C60DD71D83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6773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Would you measure the following events in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hours, minutes or seconds?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long you spend at school in a day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hours</a:t>
            </a: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long it takes to drive to the centre of London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hours/minutes depending on where you live</a:t>
            </a: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length of a TV show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minutes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quickly you can do 10 jumping jacks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seconds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2E2E56F-2EB3-40D3-8D21-304E10B83D9F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A45E5005-8D62-4031-A766-1EE8604B97B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1FEB73F-858E-4FD6-BEC7-C60DD71D83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0143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92F1787-D627-4D9F-A128-871842A818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34883"/>
              </p:ext>
            </p:extLst>
          </p:nvPr>
        </p:nvGraphicFramePr>
        <p:xfrm>
          <a:off x="1822890" y="1523144"/>
          <a:ext cx="5498220" cy="4037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2247">
                  <a:extLst>
                    <a:ext uri="{9D8B030D-6E8A-4147-A177-3AD203B41FA5}">
                      <a16:colId xmlns:a16="http://schemas.microsoft.com/office/drawing/2014/main" val="2360730655"/>
                    </a:ext>
                  </a:extLst>
                </a:gridCol>
                <a:gridCol w="1995973">
                  <a:extLst>
                    <a:ext uri="{9D8B030D-6E8A-4147-A177-3AD203B41FA5}">
                      <a16:colId xmlns:a16="http://schemas.microsoft.com/office/drawing/2014/main" val="3575332541"/>
                    </a:ext>
                  </a:extLst>
                </a:gridCol>
              </a:tblGrid>
              <a:tr h="51407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Hours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561822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1 hour 15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6926170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344084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hours 40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3658936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185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0915231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hours 10 minutes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4255824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D2590E34-1D0C-4208-89B4-B094163103B1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8E199E6D-9B5F-4803-ADAC-5311CBDF981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91ECC9D-E395-4BE9-AF45-F614E9569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92F1787-D627-4D9F-A128-871842A818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403552"/>
              </p:ext>
            </p:extLst>
          </p:nvPr>
        </p:nvGraphicFramePr>
        <p:xfrm>
          <a:off x="1822890" y="1523144"/>
          <a:ext cx="5498220" cy="4037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2247">
                  <a:extLst>
                    <a:ext uri="{9D8B030D-6E8A-4147-A177-3AD203B41FA5}">
                      <a16:colId xmlns:a16="http://schemas.microsoft.com/office/drawing/2014/main" val="2360730655"/>
                    </a:ext>
                  </a:extLst>
                </a:gridCol>
                <a:gridCol w="1995973">
                  <a:extLst>
                    <a:ext uri="{9D8B030D-6E8A-4147-A177-3AD203B41FA5}">
                      <a16:colId xmlns:a16="http://schemas.microsoft.com/office/drawing/2014/main" val="3575332541"/>
                    </a:ext>
                  </a:extLst>
                </a:gridCol>
              </a:tblGrid>
              <a:tr h="51407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Hours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561822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1 hour 15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6926170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 hour 35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344084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hours 40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160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3658936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 hours 5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185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0915231"/>
                  </a:ext>
                </a:extLst>
              </a:tr>
              <a:tr h="70461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hours 10 minutes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4255824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03D799DA-AEAE-4D4D-980E-3AD874DC0B4A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D26B742-4840-4183-88DB-92A378D467E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23EAE90-C1A1-454C-BDD0-7AC626B33F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1284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&lt;, &gt; or = to make the statement correct.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3096ABC-3675-4C84-A6E1-30E820756B4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1EA44E83-BFBC-44F5-A895-456AED8FB0C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242497E6-AD34-4A3D-B399-AEDF0744CD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486F733-474D-49FE-8CFC-C6C5168CD4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322008"/>
              </p:ext>
            </p:extLst>
          </p:nvPr>
        </p:nvGraphicFramePr>
        <p:xfrm>
          <a:off x="1248029" y="2371929"/>
          <a:ext cx="6647943" cy="7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0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2183943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minutes 20 seconds</a:t>
                      </a: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140 seconds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3319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&lt;, &gt; or = to make the statement correct.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15C6984-3D6C-454A-82B1-7AC977DD7F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867747"/>
              </p:ext>
            </p:extLst>
          </p:nvPr>
        </p:nvGraphicFramePr>
        <p:xfrm>
          <a:off x="1248029" y="2371929"/>
          <a:ext cx="6647943" cy="7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0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2183943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minutes 20 seconds</a:t>
                      </a: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140 seconds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389B8D52-66EC-436B-95A1-7477ADAD250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F4301813-4B33-4A12-B77A-57887729DB5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E5093E0-9BCD-4D4F-989B-6339EDED34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82696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times together to find the odd one out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61B119A-31AD-4CC4-B4C0-8030D04E85DD}"/>
              </a:ext>
            </a:extLst>
          </p:cNvPr>
          <p:cNvSpPr/>
          <p:nvPr/>
        </p:nvSpPr>
        <p:spPr>
          <a:xfrm>
            <a:off x="707850" y="2723013"/>
            <a:ext cx="2268000" cy="118781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145 minutes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5AD8616-A5DF-49AD-A61C-903053599D30}"/>
              </a:ext>
            </a:extLst>
          </p:cNvPr>
          <p:cNvSpPr/>
          <p:nvPr/>
        </p:nvSpPr>
        <p:spPr>
          <a:xfrm>
            <a:off x="5156196" y="4567079"/>
            <a:ext cx="2266215" cy="1188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 minutes 10 seconds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AAE4047-48A8-4295-AD7E-6C479BBDAE01}"/>
              </a:ext>
            </a:extLst>
          </p:cNvPr>
          <p:cNvSpPr/>
          <p:nvPr/>
        </p:nvSpPr>
        <p:spPr>
          <a:xfrm>
            <a:off x="3546789" y="1825733"/>
            <a:ext cx="2268000" cy="1188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 hour 45 minutes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F89D0A9-AA80-4052-8796-E14B5D0A6371}"/>
              </a:ext>
            </a:extLst>
          </p:cNvPr>
          <p:cNvSpPr/>
          <p:nvPr/>
        </p:nvSpPr>
        <p:spPr>
          <a:xfrm>
            <a:off x="1441910" y="4567079"/>
            <a:ext cx="2268000" cy="1188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105 minutes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5EC7784-91DC-49E6-8DC3-8DAFBED1D0D2}"/>
              </a:ext>
            </a:extLst>
          </p:cNvPr>
          <p:cNvSpPr/>
          <p:nvPr/>
        </p:nvSpPr>
        <p:spPr>
          <a:xfrm>
            <a:off x="6284280" y="2863984"/>
            <a:ext cx="2268000" cy="1188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190 seconds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5894F98-C01D-4EBC-85AB-294800881A6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930141CD-C94F-4ACB-BB3D-EC2FDDC8A28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616D04E-894F-4545-A2AF-014013A08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46889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times together to find the odd one out</a:t>
            </a: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61B119A-31AD-4CC4-B4C0-8030D04E85DD}"/>
              </a:ext>
            </a:extLst>
          </p:cNvPr>
          <p:cNvSpPr/>
          <p:nvPr/>
        </p:nvSpPr>
        <p:spPr>
          <a:xfrm>
            <a:off x="707850" y="2723013"/>
            <a:ext cx="2268000" cy="118781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145 minutes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ADAC198-D004-4C0D-B774-6D6C0EF86DC9}"/>
              </a:ext>
            </a:extLst>
          </p:cNvPr>
          <p:cNvCxnSpPr>
            <a:cxnSpLocks/>
          </p:cNvCxnSpPr>
          <p:nvPr/>
        </p:nvCxnSpPr>
        <p:spPr>
          <a:xfrm flipH="1">
            <a:off x="2846893" y="2861348"/>
            <a:ext cx="2029623" cy="178426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3BE9107-614F-423E-AA40-C4B0387D65FD}"/>
              </a:ext>
            </a:extLst>
          </p:cNvPr>
          <p:cNvCxnSpPr>
            <a:cxnSpLocks/>
          </p:cNvCxnSpPr>
          <p:nvPr/>
        </p:nvCxnSpPr>
        <p:spPr>
          <a:xfrm flipH="1">
            <a:off x="5862279" y="3457984"/>
            <a:ext cx="2029623" cy="178426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5AD8616-A5DF-49AD-A61C-903053599D30}"/>
              </a:ext>
            </a:extLst>
          </p:cNvPr>
          <p:cNvSpPr/>
          <p:nvPr/>
        </p:nvSpPr>
        <p:spPr>
          <a:xfrm>
            <a:off x="5156196" y="4567079"/>
            <a:ext cx="2266215" cy="1188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 minutes 10 seconds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AAE4047-48A8-4295-AD7E-6C479BBDAE01}"/>
              </a:ext>
            </a:extLst>
          </p:cNvPr>
          <p:cNvSpPr/>
          <p:nvPr/>
        </p:nvSpPr>
        <p:spPr>
          <a:xfrm>
            <a:off x="3546789" y="1825733"/>
            <a:ext cx="2268000" cy="1188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 hour 45 minutes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F89D0A9-AA80-4052-8796-E14B5D0A6371}"/>
              </a:ext>
            </a:extLst>
          </p:cNvPr>
          <p:cNvSpPr/>
          <p:nvPr/>
        </p:nvSpPr>
        <p:spPr>
          <a:xfrm>
            <a:off x="1441910" y="4567079"/>
            <a:ext cx="2268000" cy="1188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105 minutes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5EC7784-91DC-49E6-8DC3-8DAFBED1D0D2}"/>
              </a:ext>
            </a:extLst>
          </p:cNvPr>
          <p:cNvSpPr/>
          <p:nvPr/>
        </p:nvSpPr>
        <p:spPr>
          <a:xfrm>
            <a:off x="6284280" y="2863984"/>
            <a:ext cx="2268000" cy="1188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190 seconds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EC9CDA9-4610-4A59-BEB9-8822EE6A38CB}"/>
              </a:ext>
            </a:extLst>
          </p:cNvPr>
          <p:cNvSpPr/>
          <p:nvPr/>
        </p:nvSpPr>
        <p:spPr>
          <a:xfrm>
            <a:off x="967251" y="2398177"/>
            <a:ext cx="17491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odd one out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74AE692-EA40-4489-9312-B7F8C85F301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31038CD2-8EC5-4EF4-8635-7A389674960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320B07F-1B05-446B-BE9D-61557DAB87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85327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children were quicker in week 1?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2C8179F8-2819-4CB7-808F-ED37052F3C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100966"/>
              </p:ext>
            </p:extLst>
          </p:nvPr>
        </p:nvGraphicFramePr>
        <p:xfrm>
          <a:off x="715818" y="1971189"/>
          <a:ext cx="7712364" cy="31827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2563">
                  <a:extLst>
                    <a:ext uri="{9D8B030D-6E8A-4147-A177-3AD203B41FA5}">
                      <a16:colId xmlns:a16="http://schemas.microsoft.com/office/drawing/2014/main" val="321591189"/>
                    </a:ext>
                  </a:extLst>
                </a:gridCol>
                <a:gridCol w="2923739">
                  <a:extLst>
                    <a:ext uri="{9D8B030D-6E8A-4147-A177-3AD203B41FA5}">
                      <a16:colId xmlns:a16="http://schemas.microsoft.com/office/drawing/2014/main" val="4024770792"/>
                    </a:ext>
                  </a:extLst>
                </a:gridCol>
                <a:gridCol w="2966062">
                  <a:extLst>
                    <a:ext uri="{9D8B030D-6E8A-4147-A177-3AD203B41FA5}">
                      <a16:colId xmlns:a16="http://schemas.microsoft.com/office/drawing/2014/main" val="4118827718"/>
                    </a:ext>
                  </a:extLst>
                </a:gridCol>
              </a:tblGrid>
              <a:tr h="63261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Name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Week 1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Week 2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89486"/>
                  </a:ext>
                </a:extLst>
              </a:tr>
              <a:tr h="8500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Jamie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 hours 20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150 minutes 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5339217"/>
                  </a:ext>
                </a:extLst>
              </a:tr>
              <a:tr h="8500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Tami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130 seconds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5395066"/>
                  </a:ext>
                </a:extLst>
              </a:tr>
              <a:tr h="8500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Ahmed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215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 hours 40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739076"/>
                  </a:ext>
                </a:extLst>
              </a:tr>
            </a:tbl>
          </a:graphicData>
        </a:graphic>
      </p:graphicFrame>
      <p:grpSp>
        <p:nvGrpSpPr>
          <p:cNvPr id="12" name="Group 11">
            <a:extLst>
              <a:ext uri="{FF2B5EF4-FFF2-40B4-BE49-F238E27FC236}">
                <a16:creationId xmlns:a16="http://schemas.microsoft.com/office/drawing/2014/main" id="{A5213595-953F-4AC6-8B11-B74B6062F881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3" name="TextBox 8">
              <a:extLst>
                <a:ext uri="{FF2B5EF4-FFF2-40B4-BE49-F238E27FC236}">
                  <a16:creationId xmlns:a16="http://schemas.microsoft.com/office/drawing/2014/main" id="{5987E148-68B6-40FE-9EF7-C9010A7C40C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0C018F1-9240-42FE-AEF2-E0AEEFBDFC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70427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children were quicker in week 1?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2C8179F8-2819-4CB7-808F-ED37052F3C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193966"/>
              </p:ext>
            </p:extLst>
          </p:nvPr>
        </p:nvGraphicFramePr>
        <p:xfrm>
          <a:off x="715818" y="1971189"/>
          <a:ext cx="7712364" cy="31827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2563">
                  <a:extLst>
                    <a:ext uri="{9D8B030D-6E8A-4147-A177-3AD203B41FA5}">
                      <a16:colId xmlns:a16="http://schemas.microsoft.com/office/drawing/2014/main" val="321591189"/>
                    </a:ext>
                  </a:extLst>
                </a:gridCol>
                <a:gridCol w="2923739">
                  <a:extLst>
                    <a:ext uri="{9D8B030D-6E8A-4147-A177-3AD203B41FA5}">
                      <a16:colId xmlns:a16="http://schemas.microsoft.com/office/drawing/2014/main" val="4024770792"/>
                    </a:ext>
                  </a:extLst>
                </a:gridCol>
                <a:gridCol w="2966062">
                  <a:extLst>
                    <a:ext uri="{9D8B030D-6E8A-4147-A177-3AD203B41FA5}">
                      <a16:colId xmlns:a16="http://schemas.microsoft.com/office/drawing/2014/main" val="4118827718"/>
                    </a:ext>
                  </a:extLst>
                </a:gridCol>
              </a:tblGrid>
              <a:tr h="63261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Name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Week 1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Week 2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89486"/>
                  </a:ext>
                </a:extLst>
              </a:tr>
              <a:tr h="8500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Jamie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 hours 20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150 minutes 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5339217"/>
                  </a:ext>
                </a:extLst>
              </a:tr>
              <a:tr h="8500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Tami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130 seconds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5395066"/>
                  </a:ext>
                </a:extLst>
              </a:tr>
              <a:tr h="8500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Ahmed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215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 hours 40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739076"/>
                  </a:ext>
                </a:extLst>
              </a:tr>
            </a:tbl>
          </a:graphicData>
        </a:graphic>
      </p:graphicFrame>
      <p:grpSp>
        <p:nvGrpSpPr>
          <p:cNvPr id="12" name="Group 11">
            <a:extLst>
              <a:ext uri="{FF2B5EF4-FFF2-40B4-BE49-F238E27FC236}">
                <a16:creationId xmlns:a16="http://schemas.microsoft.com/office/drawing/2014/main" id="{2A0F67C6-7764-48EA-BBD1-87200EB78A7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3" name="TextBox 8">
              <a:extLst>
                <a:ext uri="{FF2B5EF4-FFF2-40B4-BE49-F238E27FC236}">
                  <a16:creationId xmlns:a16="http://schemas.microsoft.com/office/drawing/2014/main" id="{5611AC34-3DB6-4A13-B6D0-39AEF8D1D60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9E9D254-7F42-4B31-9767-5B9F255326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4999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why.</a:t>
            </a:r>
          </a:p>
          <a:p>
            <a:pPr lvl="0" algn="ctr"/>
            <a:endParaRPr lang="en-GB" sz="24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B91DD7F-A9E2-4AC5-A035-FF6168ABF98F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822E2C6-A8B7-429E-ADF9-BC0FA4B28BB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719E32F-3D07-4B09-8BAC-B7298DD62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4F98439-C58A-4EB2-A9D2-61F669232A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461448"/>
              </p:ext>
            </p:extLst>
          </p:nvPr>
        </p:nvGraphicFramePr>
        <p:xfrm>
          <a:off x="873592" y="1581357"/>
          <a:ext cx="6899660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1277631337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2237660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155 minutes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hours 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45 minutes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FC3EE31A-3AC8-4717-ADD4-3CDF0475B2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828882"/>
              </p:ext>
            </p:extLst>
          </p:nvPr>
        </p:nvGraphicFramePr>
        <p:xfrm>
          <a:off x="873592" y="2981894"/>
          <a:ext cx="6899660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3808452701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2237660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566534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 hours 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 minutes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185 minutes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129BD66-EB5B-4897-9108-7421E35102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796488"/>
              </p:ext>
            </p:extLst>
          </p:nvPr>
        </p:nvGraphicFramePr>
        <p:xfrm>
          <a:off x="873592" y="4382432"/>
          <a:ext cx="6899660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976441358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2237660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566534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minutes  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40 seconds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ctr">
                        <a:buAutoNum type="arabicPlain" startAt="290"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seconds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Explain why.</a:t>
            </a:r>
          </a:p>
          <a:p>
            <a:pPr lvl="0" algn="ctr"/>
            <a:endParaRPr lang="en-GB" sz="20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A: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 because 155 minutes = 2 hours 35 minutes, which is &lt; 2 hours 45 minutes.</a:t>
            </a:r>
          </a:p>
          <a:p>
            <a:pPr lvl="0" defTabSz="514350">
              <a:defRPr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B: False because 3 hours 5 minutes = 185 minutes, so they are both equal.</a:t>
            </a:r>
          </a:p>
          <a:p>
            <a:pPr lvl="0" defTabSz="514350">
              <a:defRPr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C: False because 4 minutes 40 seconds = 280 seconds, which is &lt; 290 seconds.</a:t>
            </a:r>
          </a:p>
          <a:p>
            <a:pPr lvl="0" algn="ctr"/>
            <a:endParaRPr lang="en-GB" sz="24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55BD7BD-2E8A-4A06-9CD8-255EFD6715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286089"/>
              </p:ext>
            </p:extLst>
          </p:nvPr>
        </p:nvGraphicFramePr>
        <p:xfrm>
          <a:off x="873592" y="1581357"/>
          <a:ext cx="6899660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1277631337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2237660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155 minutes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hours 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45 minutes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7B8C40A-3FE3-49D9-9102-520E37C5B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216600"/>
              </p:ext>
            </p:extLst>
          </p:nvPr>
        </p:nvGraphicFramePr>
        <p:xfrm>
          <a:off x="873592" y="2981894"/>
          <a:ext cx="6899660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3808452701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2237660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566534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 hours 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 minutes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185 minutes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7B91DD7F-A9E2-4AC5-A035-FF6168ABF98F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822E2C6-A8B7-429E-ADF9-BC0FA4B28BB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719E32F-3D07-4B09-8BAC-B7298DD62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12B3817-B1A3-4644-BE26-76309025B8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1496584"/>
              </p:ext>
            </p:extLst>
          </p:nvPr>
        </p:nvGraphicFramePr>
        <p:xfrm>
          <a:off x="873592" y="4382432"/>
          <a:ext cx="6899660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976441358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2237660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566534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minutes  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40 seconds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ctr">
                        <a:buAutoNum type="arabicPlain" startAt="290"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seconds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3449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3FE228A-9F8D-4DFD-A0B0-5286F8A2D93F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166BBA5D-91C9-4C0D-8C60-B69F24504C4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B86717F-D1B3-4762-9A05-4C598CE032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969E783F-ED65-4E4A-8E25-439067730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8743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35439930-AF74-4E8E-84CA-CB03BBDDA4F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Yasir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Sienna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Explain who is correct.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1470B0A2-A25E-40A1-850D-2C09303A3199}"/>
              </a:ext>
            </a:extLst>
          </p:cNvPr>
          <p:cNvSpPr/>
          <p:nvPr/>
        </p:nvSpPr>
        <p:spPr>
          <a:xfrm>
            <a:off x="2424884" y="1484682"/>
            <a:ext cx="3061258" cy="1275524"/>
          </a:xfrm>
          <a:prstGeom prst="wedgeRoundRectCallout">
            <a:avLst>
              <a:gd name="adj1" fmla="val -63166"/>
              <a:gd name="adj2" fmla="val 3392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ran the race in 195 minutes. I win.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1EC0E312-9E74-46E0-8D94-4F1277582DF9}"/>
              </a:ext>
            </a:extLst>
          </p:cNvPr>
          <p:cNvSpPr/>
          <p:nvPr/>
        </p:nvSpPr>
        <p:spPr>
          <a:xfrm flipH="1">
            <a:off x="3386337" y="3498435"/>
            <a:ext cx="3061258" cy="1275524"/>
          </a:xfrm>
          <a:prstGeom prst="wedgeRoundRectCallout">
            <a:avLst>
              <a:gd name="adj1" fmla="val -63166"/>
              <a:gd name="adj2" fmla="val 3392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ran the race in 2 hours 55 minutes. I win.</a:t>
            </a:r>
          </a:p>
        </p:txBody>
      </p:sp>
    </p:spTree>
    <p:extLst>
      <p:ext uri="{BB962C8B-B14F-4D97-AF65-F5344CB8AC3E}">
        <p14:creationId xmlns:p14="http://schemas.microsoft.com/office/powerpoint/2010/main" val="35066775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3FE228A-9F8D-4DFD-A0B0-5286F8A2D93F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166BBA5D-91C9-4C0D-8C60-B69F24504C4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B86717F-D1B3-4762-9A05-4C598CE032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969E783F-ED65-4E4A-8E25-439067730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8743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35439930-AF74-4E8E-84CA-CB03BBDDA4F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Yasir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Sienna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Explain who is correct.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Sienna is correct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1470B0A2-A25E-40A1-850D-2C09303A3199}"/>
              </a:ext>
            </a:extLst>
          </p:cNvPr>
          <p:cNvSpPr/>
          <p:nvPr/>
        </p:nvSpPr>
        <p:spPr>
          <a:xfrm>
            <a:off x="2424884" y="1484682"/>
            <a:ext cx="3061258" cy="1275524"/>
          </a:xfrm>
          <a:prstGeom prst="wedgeRoundRectCallout">
            <a:avLst>
              <a:gd name="adj1" fmla="val -63166"/>
              <a:gd name="adj2" fmla="val 3392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ran the race in 195 minutes. I win.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1EC0E312-9E74-46E0-8D94-4F1277582DF9}"/>
              </a:ext>
            </a:extLst>
          </p:cNvPr>
          <p:cNvSpPr/>
          <p:nvPr/>
        </p:nvSpPr>
        <p:spPr>
          <a:xfrm flipH="1">
            <a:off x="3386337" y="3498435"/>
            <a:ext cx="3061258" cy="1275524"/>
          </a:xfrm>
          <a:prstGeom prst="wedgeRoundRectCallout">
            <a:avLst>
              <a:gd name="adj1" fmla="val -63166"/>
              <a:gd name="adj2" fmla="val 3392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ran the race in 2 hours 55 minutes. I win.</a:t>
            </a:r>
          </a:p>
        </p:txBody>
      </p:sp>
    </p:spTree>
    <p:extLst>
      <p:ext uri="{BB962C8B-B14F-4D97-AF65-F5344CB8AC3E}">
        <p14:creationId xmlns:p14="http://schemas.microsoft.com/office/powerpoint/2010/main" val="24795231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3FE228A-9F8D-4DFD-A0B0-5286F8A2D93F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166BBA5D-91C9-4C0D-8C60-B69F24504C4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B86717F-D1B3-4762-9A05-4C598CE032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969E783F-ED65-4E4A-8E25-439067730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8743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35439930-AF74-4E8E-84CA-CB03BBDDA4F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Yasir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Sienna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Explain who is correct.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Sienna is correct because 2 hours 55 minutes = 175 minutes which is quicker than 195 minutes. Sienna won the race.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1470B0A2-A25E-40A1-850D-2C09303A3199}"/>
              </a:ext>
            </a:extLst>
          </p:cNvPr>
          <p:cNvSpPr/>
          <p:nvPr/>
        </p:nvSpPr>
        <p:spPr>
          <a:xfrm>
            <a:off x="2424884" y="1484682"/>
            <a:ext cx="3061258" cy="1275524"/>
          </a:xfrm>
          <a:prstGeom prst="wedgeRoundRectCallout">
            <a:avLst>
              <a:gd name="adj1" fmla="val -63166"/>
              <a:gd name="adj2" fmla="val 3392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ran the race in 195 minutes. I win.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1EC0E312-9E74-46E0-8D94-4F1277582DF9}"/>
              </a:ext>
            </a:extLst>
          </p:cNvPr>
          <p:cNvSpPr/>
          <p:nvPr/>
        </p:nvSpPr>
        <p:spPr>
          <a:xfrm flipH="1">
            <a:off x="3386337" y="3498435"/>
            <a:ext cx="3061258" cy="1275524"/>
          </a:xfrm>
          <a:prstGeom prst="wedgeRoundRectCallout">
            <a:avLst>
              <a:gd name="adj1" fmla="val -63166"/>
              <a:gd name="adj2" fmla="val 3392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ran the race in 2 hours 55 minutes. I win.</a:t>
            </a:r>
          </a:p>
        </p:txBody>
      </p:sp>
    </p:spTree>
    <p:extLst>
      <p:ext uri="{BB962C8B-B14F-4D97-AF65-F5344CB8AC3E}">
        <p14:creationId xmlns:p14="http://schemas.microsoft.com/office/powerpoint/2010/main" val="42707599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Everyone starts writing cards at the same time.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Calculate the order in which the cards will be ready.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1D11296-C5F0-4156-906B-FDE543DDB4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790297"/>
              </p:ext>
            </p:extLst>
          </p:nvPr>
        </p:nvGraphicFramePr>
        <p:xfrm>
          <a:off x="1219200" y="1874982"/>
          <a:ext cx="6705600" cy="28746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87177">
                  <a:extLst>
                    <a:ext uri="{9D8B030D-6E8A-4147-A177-3AD203B41FA5}">
                      <a16:colId xmlns:a16="http://schemas.microsoft.com/office/drawing/2014/main" val="1475469062"/>
                    </a:ext>
                  </a:extLst>
                </a:gridCol>
                <a:gridCol w="4118423">
                  <a:extLst>
                    <a:ext uri="{9D8B030D-6E8A-4147-A177-3AD203B41FA5}">
                      <a16:colId xmlns:a16="http://schemas.microsoft.com/office/drawing/2014/main" val="3647688246"/>
                    </a:ext>
                  </a:extLst>
                </a:gridCol>
              </a:tblGrid>
              <a:tr h="92323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Child 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195 seconds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8764749"/>
                  </a:ext>
                </a:extLst>
              </a:tr>
              <a:tr h="92323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Child B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3 ½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754660"/>
                  </a:ext>
                </a:extLst>
              </a:tr>
              <a:tr h="10282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Child C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 minutes 25 seconds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9208794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A16D33DE-9F75-4B03-B410-0EFAA482A0B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4586F6D6-145F-4140-BF3C-345FB29F1E1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44138F9-DA09-46A5-8956-43999E51A0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Everyone starts writing cards at the same time.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Calculate the order in which the cards will be ready.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Child A (3 minutes 15 seconds or 195 seconds)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Child C (3 minutes 25 seconds or 205 seconds)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Child B (3 minutes 30 seconds or 210 seconds)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1D11296-C5F0-4156-906B-FDE543DDB4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899558"/>
              </p:ext>
            </p:extLst>
          </p:nvPr>
        </p:nvGraphicFramePr>
        <p:xfrm>
          <a:off x="1219200" y="1874982"/>
          <a:ext cx="6705600" cy="28746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87177">
                  <a:extLst>
                    <a:ext uri="{9D8B030D-6E8A-4147-A177-3AD203B41FA5}">
                      <a16:colId xmlns:a16="http://schemas.microsoft.com/office/drawing/2014/main" val="1475469062"/>
                    </a:ext>
                  </a:extLst>
                </a:gridCol>
                <a:gridCol w="4118423">
                  <a:extLst>
                    <a:ext uri="{9D8B030D-6E8A-4147-A177-3AD203B41FA5}">
                      <a16:colId xmlns:a16="http://schemas.microsoft.com/office/drawing/2014/main" val="3647688246"/>
                    </a:ext>
                  </a:extLst>
                </a:gridCol>
              </a:tblGrid>
              <a:tr h="92323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Child 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195 seconds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8764749"/>
                  </a:ext>
                </a:extLst>
              </a:tr>
              <a:tr h="92323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Child B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3 ½ minutes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754660"/>
                  </a:ext>
                </a:extLst>
              </a:tr>
              <a:tr h="10282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Child C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 minutes 25 seconds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9208794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A24D5034-4EC3-4A39-9DF7-0157928A5E7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1375FC14-43B0-47FC-80F8-1599A21A61E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B53D560-5BAD-42D0-858F-FD1FE7E1F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09596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0f0ae0ff-29c4-4766-b250-c1a9bee8d430"/>
    <ds:schemaRef ds:uri="86144f90-c7b6-48d0-aae5-f5e9e48cc3df"/>
    <ds:schemaRef ds:uri="http://schemas.microsoft.com/sharepoint/v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246AE13-C4F1-464F-B536-BC031CB88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2115</TotalTime>
  <Words>828</Words>
  <Application>Microsoft Office PowerPoint</Application>
  <PresentationFormat>On-screen Show (4:3)</PresentationFormat>
  <Paragraphs>275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Lucy Byrne</cp:lastModifiedBy>
  <cp:revision>60</cp:revision>
  <dcterms:created xsi:type="dcterms:W3CDTF">2018-03-17T10:08:43Z</dcterms:created>
  <dcterms:modified xsi:type="dcterms:W3CDTF">2020-05-31T14:16:15Z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