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6"/>
  </p:notesMasterIdLst>
  <p:handoutMasterIdLst>
    <p:handoutMasterId r:id="rId17"/>
  </p:handoutMasterIdLst>
  <p:sldIdLst>
    <p:sldId id="277" r:id="rId2"/>
    <p:sldId id="278" r:id="rId3"/>
    <p:sldId id="258" r:id="rId4"/>
    <p:sldId id="264" r:id="rId5"/>
    <p:sldId id="268" r:id="rId6"/>
    <p:sldId id="270" r:id="rId7"/>
    <p:sldId id="271" r:id="rId8"/>
    <p:sldId id="272" r:id="rId9"/>
    <p:sldId id="275" r:id="rId10"/>
    <p:sldId id="276" r:id="rId11"/>
    <p:sldId id="273" r:id="rId12"/>
    <p:sldId id="274" r:id="rId13"/>
    <p:sldId id="279" r:id="rId14"/>
    <p:sldId id="280"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Twinkl" panose="020B0604020202020204" charset="0"/>
      <p:regular r:id="rId22"/>
      <p:bold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37">
          <p15:clr>
            <a:srgbClr val="A4A3A4"/>
          </p15:clr>
        </p15:guide>
        <p15:guide id="2" orient="horz" pos="3974">
          <p15:clr>
            <a:srgbClr val="A4A3A4"/>
          </p15:clr>
        </p15:guide>
        <p15:guide id="3" orient="horz" pos="346">
          <p15:clr>
            <a:srgbClr val="A4A3A4"/>
          </p15:clr>
        </p15:guide>
        <p15:guide id="4" orient="horz" pos="482">
          <p15:clr>
            <a:srgbClr val="A4A3A4"/>
          </p15:clr>
        </p15:guide>
        <p15:guide id="5" orient="horz" pos="3838">
          <p15:clr>
            <a:srgbClr val="A4A3A4"/>
          </p15:clr>
        </p15:guide>
        <p15:guide id="6" pos="2880">
          <p15:clr>
            <a:srgbClr val="A4A3A4"/>
          </p15:clr>
        </p15:guide>
        <p15:guide id="7" pos="340">
          <p15:clr>
            <a:srgbClr val="A4A3A4"/>
          </p15:clr>
        </p15:guide>
        <p15:guide id="8" pos="5443">
          <p15:clr>
            <a:srgbClr val="A4A3A4"/>
          </p15:clr>
        </p15:guide>
        <p15:guide id="9" pos="476">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90CC"/>
    <a:srgbClr val="3D9BBD"/>
    <a:srgbClr val="EB8E75"/>
    <a:srgbClr val="B9614C"/>
    <a:srgbClr val="307B94"/>
    <a:srgbClr val="83CAE3"/>
    <a:srgbClr val="EEBCD9"/>
    <a:srgbClr val="ED74A9"/>
    <a:srgbClr val="009541"/>
    <a:srgbClr val="E5C8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72" d="100"/>
          <a:sy n="72" d="100"/>
        </p:scale>
        <p:origin x="1224" y="72"/>
      </p:cViewPr>
      <p:guideLst>
        <p:guide orient="horz" pos="2137"/>
        <p:guide orient="horz" pos="3974"/>
        <p:guide orient="horz" pos="346"/>
        <p:guide orient="horz" pos="482"/>
        <p:guide orient="horz" pos="3838"/>
        <p:guide pos="2880"/>
        <p:guide pos="340"/>
        <p:guide pos="5443"/>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001E59E-82A4-4811-AABA-83C78BFD2C62}" type="datetimeFigureOut">
              <a:rPr lang="en-GB"/>
              <a:pPr>
                <a:defRPr/>
              </a:pPr>
              <a:t>20/09/2021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91E2672B-3530-4732-9C02-32B379B942AD}" type="slidenum">
              <a:rPr lang="en-GB" altLang="en-US"/>
              <a:pPr>
                <a:defRPr/>
              </a:pPr>
              <a:t>‹#›</a:t>
            </a:fld>
            <a:endParaRPr lang="en-GB" altLang="en-US"/>
          </a:p>
        </p:txBody>
      </p:sp>
    </p:spTree>
    <p:extLst>
      <p:ext uri="{BB962C8B-B14F-4D97-AF65-F5344CB8AC3E}">
        <p14:creationId xmlns:p14="http://schemas.microsoft.com/office/powerpoint/2010/main" val="7571926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9246E53-67F0-424E-9E43-FCBBB5ED5D4C}" type="datetimeFigureOut">
              <a:rPr lang="en-GB"/>
              <a:pPr>
                <a:defRPr/>
              </a:pPr>
              <a:t>20/09/2021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8069BF53-759B-4527-868A-A3804242ED54}" type="slidenum">
              <a:rPr lang="en-GB" altLang="en-US"/>
              <a:pPr>
                <a:defRPr/>
              </a:pPr>
              <a:t>‹#›</a:t>
            </a:fld>
            <a:endParaRPr lang="en-GB" altLang="en-US"/>
          </a:p>
        </p:txBody>
      </p:sp>
    </p:spTree>
    <p:extLst>
      <p:ext uri="{BB962C8B-B14F-4D97-AF65-F5344CB8AC3E}">
        <p14:creationId xmlns:p14="http://schemas.microsoft.com/office/powerpoint/2010/main" val="35262482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keystage2-ks2/ks2-topics-organised-events-and-awareness-days-weeks/international-day-of-peace-ks2-topics-organised-events-and-awareness-days-weeks"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resources/keystage2-ks2/ks2-topics-organised-events-and-awareness-days-weeks/international-day-of-peace-ks2-topics-organised-events-and-awareness-days-week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p:cNvPr>
          <p:cNvSpPr/>
          <p:nvPr userDrawn="1"/>
        </p:nvSpPr>
        <p:spPr>
          <a:xfrm>
            <a:off x="3873731" y="5444836"/>
            <a:ext cx="1330036" cy="8478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userDrawn="1"/>
        </p:nvSpPr>
        <p:spPr>
          <a:xfrm>
            <a:off x="6608547" y="1388227"/>
            <a:ext cx="2261134" cy="461665"/>
          </a:xfrm>
          <a:prstGeom prst="rect">
            <a:avLst/>
          </a:prstGeom>
          <a:noFill/>
        </p:spPr>
        <p:txBody>
          <a:bodyPr wrap="square" rtlCol="0">
            <a:spAutoFit/>
          </a:bodyPr>
          <a:lstStyle/>
          <a:p>
            <a:r>
              <a:rPr lang="en-GB" sz="2400" b="1" dirty="0">
                <a:solidFill>
                  <a:srgbClr val="4D90CC"/>
                </a:solidFill>
              </a:rPr>
              <a:t>21</a:t>
            </a:r>
            <a:r>
              <a:rPr lang="en-GB" sz="2400" b="1" baseline="30000" dirty="0">
                <a:solidFill>
                  <a:srgbClr val="4D90CC"/>
                </a:solidFill>
              </a:rPr>
              <a:t>st</a:t>
            </a:r>
            <a:r>
              <a:rPr lang="en-GB" sz="2400" b="1" dirty="0">
                <a:solidFill>
                  <a:srgbClr val="4D90CC"/>
                </a:solidFill>
              </a:rPr>
              <a:t> September</a:t>
            </a:r>
            <a:r>
              <a:rPr lang="en-GB" sz="2400" b="1" baseline="0" dirty="0">
                <a:solidFill>
                  <a:srgbClr val="4D90CC"/>
                </a:solidFill>
              </a:rPr>
              <a:t> </a:t>
            </a:r>
            <a:endParaRPr lang="en-GB" sz="2400" b="1" dirty="0">
              <a:solidFill>
                <a:srgbClr val="4D90CC"/>
              </a:solidFill>
            </a:endParaRPr>
          </a:p>
        </p:txBody>
      </p:sp>
    </p:spTree>
    <p:extLst>
      <p:ext uri="{BB962C8B-B14F-4D97-AF65-F5344CB8AC3E}">
        <p14:creationId xmlns:p14="http://schemas.microsoft.com/office/powerpoint/2010/main" val="1433686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5998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3564382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951742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a:extLst>
              <a:ext uri="{FF2B5EF4-FFF2-40B4-BE49-F238E27FC236}">
                <a16:creationId xmlns:a16="http://schemas.microsoft.com/office/drawing/2014/main" id="{D6170E0C-5871-4E2D-A09D-FB1DA96BF29D}"/>
              </a:ext>
            </a:extLst>
          </p:cNvPr>
          <p:cNvSpPr/>
          <p:nvPr userDrawn="1"/>
        </p:nvSpPr>
        <p:spPr>
          <a:xfrm>
            <a:off x="3906982" y="3005050"/>
            <a:ext cx="1330036" cy="8478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307167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youtube.com/watch?v=2KfHDYjUgiM" TargetMode="Externa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E7E145-1B61-4F49-B57E-33FCA2D376ED}"/>
              </a:ext>
            </a:extLst>
          </p:cNvPr>
          <p:cNvPicPr>
            <a:picLocks noChangeAspect="1"/>
          </p:cNvPicPr>
          <p:nvPr/>
        </p:nvPicPr>
        <p:blipFill>
          <a:blip r:embed="rId2"/>
          <a:stretch>
            <a:fillRect/>
          </a:stretch>
        </p:blipFill>
        <p:spPr>
          <a:xfrm>
            <a:off x="848139" y="1714351"/>
            <a:ext cx="7687733" cy="3944327"/>
          </a:xfrm>
          <a:prstGeom prst="rect">
            <a:avLst/>
          </a:prstGeom>
        </p:spPr>
      </p:pic>
    </p:spTree>
    <p:extLst>
      <p:ext uri="{BB962C8B-B14F-4D97-AF65-F5344CB8AC3E}">
        <p14:creationId xmlns:p14="http://schemas.microsoft.com/office/powerpoint/2010/main" val="1123106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9FCE62-BC15-40ED-98D8-C02EC630F360}"/>
              </a:ext>
            </a:extLst>
          </p:cNvPr>
          <p:cNvPicPr>
            <a:picLocks noChangeAspect="1"/>
          </p:cNvPicPr>
          <p:nvPr/>
        </p:nvPicPr>
        <p:blipFill>
          <a:blip r:embed="rId2"/>
          <a:stretch>
            <a:fillRect/>
          </a:stretch>
        </p:blipFill>
        <p:spPr>
          <a:xfrm>
            <a:off x="1033670" y="1714350"/>
            <a:ext cx="7513982" cy="4500919"/>
          </a:xfrm>
          <a:prstGeom prst="rect">
            <a:avLst/>
          </a:prstGeom>
        </p:spPr>
      </p:pic>
    </p:spTree>
    <p:extLst>
      <p:ext uri="{BB962C8B-B14F-4D97-AF65-F5344CB8AC3E}">
        <p14:creationId xmlns:p14="http://schemas.microsoft.com/office/powerpoint/2010/main" val="713384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786313" y="2540000"/>
            <a:ext cx="3602037" cy="3552825"/>
          </a:xfrm>
          <a:prstGeom prst="rect">
            <a:avLst/>
          </a:prstGeom>
          <a:solidFill>
            <a:srgbClr val="EB8E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Content Placeholder 21"/>
          <p:cNvSpPr>
            <a:spLocks/>
          </p:cNvSpPr>
          <p:nvPr/>
        </p:nvSpPr>
        <p:spPr bwMode="auto">
          <a:xfrm>
            <a:off x="4786313" y="2032000"/>
            <a:ext cx="3602037" cy="512763"/>
          </a:xfrm>
          <a:prstGeom prst="roundRect">
            <a:avLst>
              <a:gd name="adj" fmla="val 0"/>
            </a:avLst>
          </a:prstGeom>
          <a:solidFill>
            <a:srgbClr val="3D9BBD"/>
          </a:solidFill>
          <a:ln>
            <a:noFill/>
          </a:ln>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dirty="0">
                <a:solidFill>
                  <a:schemeClr val="bg1"/>
                </a:solidFill>
              </a:rPr>
              <a:t>Teachers might say…</a:t>
            </a:r>
          </a:p>
        </p:txBody>
      </p:sp>
      <p:sp>
        <p:nvSpPr>
          <p:cNvPr id="6" name="Rectangle 5"/>
          <p:cNvSpPr/>
          <p:nvPr/>
        </p:nvSpPr>
        <p:spPr>
          <a:xfrm>
            <a:off x="755650" y="2540000"/>
            <a:ext cx="3602038" cy="3552825"/>
          </a:xfrm>
          <a:prstGeom prst="rect">
            <a:avLst/>
          </a:prstGeom>
          <a:solidFill>
            <a:srgbClr val="EB8E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1" name="Title 20"/>
          <p:cNvSpPr>
            <a:spLocks noGrp="1"/>
          </p:cNvSpPr>
          <p:nvPr>
            <p:ph type="title"/>
          </p:nvPr>
        </p:nvSpPr>
        <p:spPr>
          <a:xfrm>
            <a:off x="457200" y="479425"/>
            <a:ext cx="8220075" cy="993775"/>
          </a:xfrm>
        </p:spPr>
        <p:txBody>
          <a:bodyPr/>
          <a:lstStyle/>
          <a:p>
            <a:pPr eaLnBrk="1" hangingPunct="1"/>
            <a:r>
              <a:rPr lang="en-GB" altLang="en-US" sz="3600">
                <a:solidFill>
                  <a:srgbClr val="3D9BBD"/>
                </a:solidFill>
                <a:latin typeface="Twinkl" pitchFamily="2" charset="0"/>
              </a:rPr>
              <a:t>What Is Peace?</a:t>
            </a:r>
            <a:endParaRPr lang="en-GB" altLang="en-US" sz="3600" dirty="0">
              <a:solidFill>
                <a:srgbClr val="3D9BBD"/>
              </a:solidFill>
              <a:latin typeface="Twinkl" pitchFamily="2" charset="0"/>
            </a:endParaRPr>
          </a:p>
        </p:txBody>
      </p:sp>
      <p:sp>
        <p:nvSpPr>
          <p:cNvPr id="9222" name="Content Placeholder 21"/>
          <p:cNvSpPr>
            <a:spLocks noGrp="1"/>
          </p:cNvSpPr>
          <p:nvPr>
            <p:ph idx="1"/>
          </p:nvPr>
        </p:nvSpPr>
        <p:spPr>
          <a:xfrm>
            <a:off x="750888" y="1374775"/>
            <a:ext cx="7632700" cy="487363"/>
          </a:xfrm>
          <a:prstGeom prst="roundRect">
            <a:avLst>
              <a:gd name="adj" fmla="val 0"/>
            </a:avLst>
          </a:prstGeom>
        </p:spPr>
        <p:txBody>
          <a:bodyPr lIns="108000" tIns="108000" rIns="108000" bIns="108000"/>
          <a:lstStyle/>
          <a:p>
            <a:pPr algn="ctr" eaLnBrk="1" hangingPunct="1"/>
            <a:r>
              <a:rPr lang="en-GB" altLang="en-US">
                <a:latin typeface="Twinkl" pitchFamily="2" charset="0"/>
              </a:rPr>
              <a:t>Peace is a word that gets used a lot. </a:t>
            </a:r>
          </a:p>
        </p:txBody>
      </p:sp>
      <p:sp>
        <p:nvSpPr>
          <p:cNvPr id="8" name="Content Placeholder 21"/>
          <p:cNvSpPr>
            <a:spLocks/>
          </p:cNvSpPr>
          <p:nvPr/>
        </p:nvSpPr>
        <p:spPr bwMode="auto">
          <a:xfrm>
            <a:off x="755650" y="2032000"/>
            <a:ext cx="3602038" cy="512763"/>
          </a:xfrm>
          <a:prstGeom prst="roundRect">
            <a:avLst>
              <a:gd name="adj" fmla="val 0"/>
            </a:avLst>
          </a:prstGeom>
          <a:solidFill>
            <a:srgbClr val="3D9BBD"/>
          </a:solidFill>
          <a:ln>
            <a:noFill/>
          </a:ln>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dirty="0">
                <a:solidFill>
                  <a:schemeClr val="bg1"/>
                </a:solidFill>
              </a:rPr>
              <a:t>Parents might say…</a:t>
            </a:r>
          </a:p>
        </p:txBody>
      </p:sp>
      <p:sp>
        <p:nvSpPr>
          <p:cNvPr id="17" name="Freeform 16"/>
          <p:cNvSpPr/>
          <p:nvPr/>
        </p:nvSpPr>
        <p:spPr>
          <a:xfrm>
            <a:off x="2851150" y="4584700"/>
            <a:ext cx="3459163" cy="1504950"/>
          </a:xfrm>
          <a:custGeom>
            <a:avLst/>
            <a:gdLst>
              <a:gd name="connsiteX0" fmla="*/ 1729800 w 3459600"/>
              <a:gd name="connsiteY0" fmla="*/ 0 h 1727050"/>
              <a:gd name="connsiteX1" fmla="*/ 3450815 w 3459600"/>
              <a:gd name="connsiteY1" fmla="*/ 1553069 h 1727050"/>
              <a:gd name="connsiteX2" fmla="*/ 3459600 w 3459600"/>
              <a:gd name="connsiteY2" fmla="*/ 1727050 h 1727050"/>
              <a:gd name="connsiteX3" fmla="*/ 0 w 3459600"/>
              <a:gd name="connsiteY3" fmla="*/ 1727050 h 1727050"/>
              <a:gd name="connsiteX4" fmla="*/ 8786 w 3459600"/>
              <a:gd name="connsiteY4" fmla="*/ 1553069 h 1727050"/>
              <a:gd name="connsiteX5" fmla="*/ 1729800 w 3459600"/>
              <a:gd name="connsiteY5" fmla="*/ 0 h 1727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600" h="1727050">
                <a:moveTo>
                  <a:pt x="1729800" y="0"/>
                </a:moveTo>
                <a:cubicBezTo>
                  <a:pt x="2625509" y="0"/>
                  <a:pt x="3362224" y="680733"/>
                  <a:pt x="3450815" y="1553069"/>
                </a:cubicBezTo>
                <a:lnTo>
                  <a:pt x="3459600" y="1727050"/>
                </a:lnTo>
                <a:lnTo>
                  <a:pt x="0" y="1727050"/>
                </a:lnTo>
                <a:lnTo>
                  <a:pt x="8786" y="1553069"/>
                </a:lnTo>
                <a:cubicBezTo>
                  <a:pt x="97376" y="680733"/>
                  <a:pt x="834091" y="0"/>
                  <a:pt x="1729800" y="0"/>
                </a:cubicBezTo>
                <a:close/>
              </a:path>
            </a:pathLst>
          </a:custGeom>
          <a:solidFill>
            <a:srgbClr val="3D9BBD"/>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lstStyle/>
          <a:p>
            <a:pPr algn="ctr" eaLnBrk="1" fontAlgn="auto" hangingPunct="1">
              <a:spcBef>
                <a:spcPts val="0"/>
              </a:spcBef>
              <a:spcAft>
                <a:spcPts val="0"/>
              </a:spcAft>
              <a:defRPr/>
            </a:pPr>
            <a:br>
              <a:rPr lang="en-GB" dirty="0">
                <a:solidFill>
                  <a:schemeClr val="bg1"/>
                </a:solidFill>
              </a:rPr>
            </a:br>
            <a:br>
              <a:rPr lang="en-GB" dirty="0">
                <a:solidFill>
                  <a:schemeClr val="bg1"/>
                </a:solidFill>
              </a:rPr>
            </a:br>
            <a:br>
              <a:rPr lang="en-GB" dirty="0">
                <a:solidFill>
                  <a:schemeClr val="bg1"/>
                </a:solidFill>
              </a:rPr>
            </a:br>
            <a:endParaRPr lang="en-GB" dirty="0">
              <a:solidFill>
                <a:schemeClr val="bg1"/>
              </a:solidFill>
            </a:endParaRPr>
          </a:p>
          <a:p>
            <a:pPr algn="ctr" eaLnBrk="1" fontAlgn="auto" hangingPunct="1">
              <a:spcBef>
                <a:spcPts val="0"/>
              </a:spcBef>
              <a:spcAft>
                <a:spcPts val="0"/>
              </a:spcAft>
              <a:defRPr/>
            </a:pPr>
            <a:endParaRPr lang="en-GB" dirty="0">
              <a:solidFill>
                <a:schemeClr val="bg1"/>
              </a:solidFill>
            </a:endParaRPr>
          </a:p>
          <a:p>
            <a:pPr algn="ctr" eaLnBrk="1" fontAlgn="auto" hangingPunct="1">
              <a:spcBef>
                <a:spcPts val="0"/>
              </a:spcBef>
              <a:spcAft>
                <a:spcPts val="0"/>
              </a:spcAft>
              <a:defRPr/>
            </a:pPr>
            <a:endParaRPr lang="en-GB" dirty="0">
              <a:solidFill>
                <a:schemeClr val="bg1"/>
              </a:solidFill>
            </a:endParaRPr>
          </a:p>
          <a:p>
            <a:pPr algn="ctr" eaLnBrk="1" fontAlgn="auto" hangingPunct="1">
              <a:spcBef>
                <a:spcPts val="0"/>
              </a:spcBef>
              <a:spcAft>
                <a:spcPts val="0"/>
              </a:spcAft>
              <a:defRPr/>
            </a:pPr>
            <a:endParaRPr lang="en-GB" dirty="0">
              <a:solidFill>
                <a:schemeClr val="bg1"/>
              </a:solidFill>
            </a:endParaRPr>
          </a:p>
          <a:p>
            <a:pPr algn="ctr" eaLnBrk="1" fontAlgn="auto" hangingPunct="1">
              <a:spcBef>
                <a:spcPts val="0"/>
              </a:spcBef>
              <a:spcAft>
                <a:spcPts val="0"/>
              </a:spcAft>
              <a:defRPr/>
            </a:pPr>
            <a:endParaRPr lang="en-GB" dirty="0">
              <a:solidFill>
                <a:schemeClr val="bg1"/>
              </a:solidFill>
            </a:endParaRPr>
          </a:p>
          <a:p>
            <a:pPr algn="ctr" eaLnBrk="1" fontAlgn="auto" hangingPunct="1">
              <a:spcBef>
                <a:spcPts val="0"/>
              </a:spcBef>
              <a:spcAft>
                <a:spcPts val="0"/>
              </a:spcAft>
              <a:defRPr/>
            </a:pPr>
            <a:endParaRPr lang="en-GB" dirty="0">
              <a:solidFill>
                <a:schemeClr val="bg1"/>
              </a:solidFill>
            </a:endParaRPr>
          </a:p>
          <a:p>
            <a:pPr algn="ctr" eaLnBrk="1" fontAlgn="auto" hangingPunct="1">
              <a:spcBef>
                <a:spcPts val="0"/>
              </a:spcBef>
              <a:spcAft>
                <a:spcPts val="0"/>
              </a:spcAft>
              <a:defRPr/>
            </a:pPr>
            <a:endParaRPr lang="en-GB" dirty="0">
              <a:solidFill>
                <a:schemeClr val="bg1"/>
              </a:solidFill>
            </a:endParaRPr>
          </a:p>
          <a:p>
            <a:pPr algn="ctr" eaLnBrk="1" fontAlgn="auto" hangingPunct="1">
              <a:spcBef>
                <a:spcPts val="0"/>
              </a:spcBef>
              <a:spcAft>
                <a:spcPts val="0"/>
              </a:spcAft>
              <a:defRPr/>
            </a:pPr>
            <a:endParaRPr lang="en-GB" dirty="0">
              <a:solidFill>
                <a:schemeClr val="bg1"/>
              </a:solidFill>
            </a:endParaRPr>
          </a:p>
          <a:p>
            <a:pPr algn="ctr" eaLnBrk="1" fontAlgn="auto" hangingPunct="1">
              <a:spcBef>
                <a:spcPts val="0"/>
              </a:spcBef>
              <a:spcAft>
                <a:spcPts val="0"/>
              </a:spcAft>
              <a:defRPr/>
            </a:pPr>
            <a:endParaRPr lang="en-GB" dirty="0">
              <a:solidFill>
                <a:schemeClr val="bg1"/>
              </a:solidFill>
            </a:endParaRPr>
          </a:p>
          <a:p>
            <a:pPr algn="ctr" eaLnBrk="1" fontAlgn="auto" hangingPunct="1">
              <a:spcBef>
                <a:spcPts val="0"/>
              </a:spcBef>
              <a:spcAft>
                <a:spcPts val="0"/>
              </a:spcAft>
              <a:defRPr/>
            </a:pPr>
            <a:endParaRPr lang="en-GB" dirty="0">
              <a:solidFill>
                <a:schemeClr val="bg1"/>
              </a:solidFill>
            </a:endParaRPr>
          </a:p>
          <a:p>
            <a:pPr algn="ctr" eaLnBrk="1" fontAlgn="auto" hangingPunct="1">
              <a:spcBef>
                <a:spcPts val="0"/>
              </a:spcBef>
              <a:spcAft>
                <a:spcPts val="0"/>
              </a:spcAft>
              <a:defRPr/>
            </a:pPr>
            <a:r>
              <a:rPr lang="en-GB" dirty="0">
                <a:solidFill>
                  <a:schemeClr val="bg1"/>
                </a:solidFill>
              </a:rPr>
              <a:t>So what is ‘peace’? </a:t>
            </a:r>
            <a:br>
              <a:rPr lang="en-GB" dirty="0">
                <a:solidFill>
                  <a:schemeClr val="bg1"/>
                </a:solidFill>
              </a:rPr>
            </a:br>
            <a:r>
              <a:rPr lang="en-GB" dirty="0">
                <a:solidFill>
                  <a:schemeClr val="bg1"/>
                </a:solidFill>
              </a:rPr>
              <a:t>Think for a moment about </a:t>
            </a:r>
            <a:br>
              <a:rPr lang="en-GB" dirty="0">
                <a:solidFill>
                  <a:schemeClr val="bg1"/>
                </a:solidFill>
              </a:rPr>
            </a:br>
            <a:r>
              <a:rPr lang="en-GB" dirty="0">
                <a:solidFill>
                  <a:schemeClr val="bg1"/>
                </a:solidFill>
              </a:rPr>
              <a:t>what you think peace is.</a:t>
            </a:r>
          </a:p>
          <a:p>
            <a:pPr algn="ctr" eaLnBrk="1" fontAlgn="auto" hangingPunct="1">
              <a:spcBef>
                <a:spcPts val="0"/>
              </a:spcBef>
              <a:spcAft>
                <a:spcPts val="0"/>
              </a:spcAft>
              <a:defRPr/>
            </a:pPr>
            <a:endParaRPr lang="en-GB" dirty="0">
              <a:solidFill>
                <a:schemeClr val="bg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b="21129"/>
          <a:stretch>
            <a:fillRect/>
          </a:stretch>
        </p:blipFill>
        <p:spPr bwMode="auto">
          <a:xfrm>
            <a:off x="582613" y="3248025"/>
            <a:ext cx="2422525" cy="284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07013" y="3513138"/>
            <a:ext cx="3333750" cy="25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Oval Callout 12"/>
          <p:cNvSpPr/>
          <p:nvPr/>
        </p:nvSpPr>
        <p:spPr>
          <a:xfrm>
            <a:off x="4914900" y="2770188"/>
            <a:ext cx="2076450" cy="1544637"/>
          </a:xfrm>
          <a:prstGeom prst="wedgeEllipseCallout">
            <a:avLst>
              <a:gd name="adj1" fmla="val 52919"/>
              <a:gd name="adj2" fmla="val 34500"/>
            </a:avLst>
          </a:prstGeom>
          <a:solidFill>
            <a:schemeClr val="bg1"/>
          </a:solidFill>
          <a:ln w="38100">
            <a:solidFill>
              <a:srgbClr val="B9614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Let’s have five minutes of peace and quiet!</a:t>
            </a:r>
            <a:endParaRPr lang="en-GB" b="1" dirty="0">
              <a:solidFill>
                <a:schemeClr val="tx1"/>
              </a:solidFill>
            </a:endParaRPr>
          </a:p>
        </p:txBody>
      </p:sp>
      <p:sp>
        <p:nvSpPr>
          <p:cNvPr id="5" name="Oval Callout 4"/>
          <p:cNvSpPr/>
          <p:nvPr/>
        </p:nvSpPr>
        <p:spPr>
          <a:xfrm>
            <a:off x="2286001" y="2651124"/>
            <a:ext cx="2025650" cy="1544638"/>
          </a:xfrm>
          <a:prstGeom prst="wedgeEllipseCallout">
            <a:avLst>
              <a:gd name="adj1" fmla="val -63218"/>
              <a:gd name="adj2" fmla="val 18134"/>
            </a:avLst>
          </a:prstGeom>
          <a:solidFill>
            <a:schemeClr val="bg1"/>
          </a:solidFill>
          <a:ln w="38100">
            <a:solidFill>
              <a:srgbClr val="B9614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Give me a few minutes peace!</a:t>
            </a:r>
            <a:endParaRPr lang="en-GB" b="1" dirty="0">
              <a:solidFill>
                <a:sysClr val="windowText" lastClr="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par>
                          <p:cTn id="27" fill="hold" nodeType="afterGroup">
                            <p:stCondLst>
                              <p:cond delay="500"/>
                            </p:stCondLst>
                            <p:childTnLst>
                              <p:par>
                                <p:cTn id="28" presetID="10" presetClass="entr" presetSubtype="0"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nodeType="afterGroup">
                            <p:stCondLst>
                              <p:cond delay="1000"/>
                            </p:stCondLst>
                            <p:childTnLst>
                              <p:par>
                                <p:cTn id="32" presetID="22" presetClass="entr" presetSubtype="2"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right)">
                                      <p:cBhvr>
                                        <p:cTn id="34" dur="500"/>
                                        <p:tgtEl>
                                          <p:spTgt spid="1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6" grpId="0" animBg="1"/>
      <p:bldP spid="8" grpId="0" animBg="1"/>
      <p:bldP spid="17" grpId="0" animBg="1"/>
      <p:bldP spid="13"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dirty="0">
                <a:solidFill>
                  <a:srgbClr val="3D9BBD"/>
                </a:solidFill>
              </a:rPr>
              <a:t>Peace Is…</a:t>
            </a:r>
          </a:p>
        </p:txBody>
      </p:sp>
      <p:sp>
        <p:nvSpPr>
          <p:cNvPr id="10243" name="Content Placeholder 21"/>
          <p:cNvSpPr>
            <a:spLocks noGrp="1"/>
          </p:cNvSpPr>
          <p:nvPr>
            <p:ph idx="1"/>
          </p:nvPr>
        </p:nvSpPr>
        <p:spPr>
          <a:xfrm>
            <a:off x="755650" y="2033383"/>
            <a:ext cx="3816350" cy="1359105"/>
          </a:xfrm>
          <a:prstGeom prst="roundRect">
            <a:avLst>
              <a:gd name="adj" fmla="val 0"/>
            </a:avLst>
          </a:prstGeom>
          <a:solidFill>
            <a:srgbClr val="EB8E75"/>
          </a:solidFill>
        </p:spPr>
        <p:txBody>
          <a:bodyPr lIns="108000" tIns="108000" rIns="108000" bIns="108000"/>
          <a:lstStyle/>
          <a:p>
            <a:pPr algn="ctr" eaLnBrk="1" hangingPunct="1">
              <a:lnSpc>
                <a:spcPct val="100000"/>
              </a:lnSpc>
            </a:pPr>
            <a:r>
              <a:rPr lang="en-GB" altLang="en-US" dirty="0">
                <a:latin typeface="Twinkl" pitchFamily="2" charset="0"/>
              </a:rPr>
              <a:t>One definition of peace is: freedom from disturbance; a time of tranquillity when you are not disturbed by anyone or anything.</a:t>
            </a:r>
          </a:p>
        </p:txBody>
      </p:sp>
      <p:sp>
        <p:nvSpPr>
          <p:cNvPr id="9" name="Content Placeholder 21"/>
          <p:cNvSpPr txBox="1">
            <a:spLocks/>
          </p:cNvSpPr>
          <p:nvPr/>
        </p:nvSpPr>
        <p:spPr bwMode="auto">
          <a:xfrm>
            <a:off x="4571999" y="4556778"/>
            <a:ext cx="3811587" cy="973897"/>
          </a:xfrm>
          <a:prstGeom prst="roundRect">
            <a:avLst>
              <a:gd name="adj" fmla="val 0"/>
            </a:avLst>
          </a:prstGeom>
          <a:solidFill>
            <a:srgbClr val="EB8E75"/>
          </a:solidFill>
          <a:ln>
            <a:noFill/>
          </a:ln>
        </p:spPr>
        <p:txBody>
          <a:bodyPr vert="horz" wrap="square" lIns="108000" tIns="108000" rIns="108000" bIns="108000" numCol="1" anchor="t" anchorCtr="0" compatLnSpc="1">
            <a:prstTxWarp prst="textNoShape">
              <a:avLst/>
            </a:prstTxWarp>
          </a:bodyPr>
          <a:lstStyle>
            <a:lvl1pPr marL="0" indent="0" algn="l" rtl="0" eaLnBrk="0" fontAlgn="base" hangingPunct="0">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eaLnBrk="1" hangingPunct="1"/>
            <a:r>
              <a:rPr lang="en-GB" altLang="en-US" dirty="0"/>
              <a:t>Peace is also a state or period in which there is no war or a war </a:t>
            </a:r>
            <a:br>
              <a:rPr lang="en-GB" altLang="en-US" dirty="0"/>
            </a:br>
            <a:r>
              <a:rPr lang="en-GB" altLang="en-US" dirty="0"/>
              <a:t>has ended.</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7129" y="3531605"/>
            <a:ext cx="3199730" cy="1947794"/>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5146" y="2143065"/>
            <a:ext cx="2270432" cy="2267499"/>
          </a:xfrm>
          <a:prstGeom prst="rect">
            <a:avLst/>
          </a:prstGeom>
        </p:spPr>
      </p:pic>
      <p:sp>
        <p:nvSpPr>
          <p:cNvPr id="4" name="Rectangle 3"/>
          <p:cNvSpPr/>
          <p:nvPr/>
        </p:nvSpPr>
        <p:spPr>
          <a:xfrm>
            <a:off x="755650" y="2033383"/>
            <a:ext cx="3816350" cy="3497292"/>
          </a:xfrm>
          <a:prstGeom prst="rect">
            <a:avLst/>
          </a:prstGeom>
          <a:noFill/>
          <a:ln w="28575">
            <a:solidFill>
              <a:srgbClr val="3D9B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4572000" y="2033383"/>
            <a:ext cx="3816350" cy="3497292"/>
          </a:xfrm>
          <a:prstGeom prst="rect">
            <a:avLst/>
          </a:prstGeom>
          <a:noFill/>
          <a:ln w="28575">
            <a:solidFill>
              <a:srgbClr val="3D9B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4011" t="35548" r="3432" b="10179"/>
          <a:stretch/>
        </p:blipFill>
        <p:spPr>
          <a:xfrm>
            <a:off x="758825" y="2946399"/>
            <a:ext cx="7631113" cy="3149600"/>
          </a:xfrm>
          <a:prstGeom prst="roundRect">
            <a:avLst>
              <a:gd name="adj" fmla="val 0"/>
            </a:avLst>
          </a:prstGeom>
        </p:spPr>
      </p:pic>
      <p:sp>
        <p:nvSpPr>
          <p:cNvPr id="12291" name="Title 20"/>
          <p:cNvSpPr>
            <a:spLocks noGrp="1"/>
          </p:cNvSpPr>
          <p:nvPr>
            <p:ph type="title"/>
          </p:nvPr>
        </p:nvSpPr>
        <p:spPr>
          <a:xfrm>
            <a:off x="457200" y="479425"/>
            <a:ext cx="8220075" cy="993775"/>
          </a:xfrm>
        </p:spPr>
        <p:txBody>
          <a:bodyPr/>
          <a:lstStyle/>
          <a:p>
            <a:pPr eaLnBrk="1" hangingPunct="1"/>
            <a:r>
              <a:rPr lang="en-GB" altLang="en-US" sz="3600" dirty="0">
                <a:solidFill>
                  <a:srgbClr val="3D9BBD"/>
                </a:solidFill>
              </a:rPr>
              <a:t>The United Nations</a:t>
            </a:r>
          </a:p>
        </p:txBody>
      </p:sp>
      <p:sp>
        <p:nvSpPr>
          <p:cNvPr id="12292" name="Content Placeholder 21"/>
          <p:cNvSpPr>
            <a:spLocks noGrp="1"/>
          </p:cNvSpPr>
          <p:nvPr>
            <p:ph idx="1"/>
          </p:nvPr>
        </p:nvSpPr>
        <p:spPr>
          <a:xfrm>
            <a:off x="758825" y="1577974"/>
            <a:ext cx="7629525" cy="1368425"/>
          </a:xfrm>
          <a:prstGeom prst="roundRect">
            <a:avLst>
              <a:gd name="adj" fmla="val 0"/>
            </a:avLst>
          </a:prstGeom>
          <a:solidFill>
            <a:srgbClr val="EB8E75"/>
          </a:solidFill>
        </p:spPr>
        <p:txBody>
          <a:bodyPr lIns="108000" tIns="108000" rIns="108000" bIns="108000"/>
          <a:lstStyle/>
          <a:p>
            <a:pPr eaLnBrk="1" hangingPunct="1"/>
            <a:r>
              <a:rPr lang="en-GB" altLang="en-US" dirty="0">
                <a:latin typeface="Twinkl" pitchFamily="2" charset="0"/>
              </a:rPr>
              <a:t>The United Nations organisation was formed after the </a:t>
            </a:r>
            <a:br>
              <a:rPr lang="en-GB" altLang="en-US" dirty="0">
                <a:latin typeface="Twinkl" pitchFamily="2" charset="0"/>
              </a:rPr>
            </a:br>
            <a:r>
              <a:rPr lang="en-GB" altLang="en-US" dirty="0">
                <a:latin typeface="Twinkl" pitchFamily="2" charset="0"/>
              </a:rPr>
              <a:t>Second World War ended. </a:t>
            </a:r>
          </a:p>
          <a:p>
            <a:pPr eaLnBrk="1" hangingPunct="1"/>
            <a:r>
              <a:rPr lang="en-GB" altLang="en-US" dirty="0">
                <a:latin typeface="Twinkl" pitchFamily="2" charset="0"/>
              </a:rPr>
              <a:t>The world was in a mess. Neighbouring countries could </a:t>
            </a:r>
            <a:br>
              <a:rPr lang="en-GB" altLang="en-US" dirty="0">
                <a:latin typeface="Twinkl" pitchFamily="2" charset="0"/>
              </a:rPr>
            </a:br>
            <a:r>
              <a:rPr lang="en-GB" altLang="en-US" dirty="0">
                <a:latin typeface="Twinkl" pitchFamily="2" charset="0"/>
              </a:rPr>
              <a:t>no longer trust one another and there was no peace.</a:t>
            </a:r>
          </a:p>
          <a:p>
            <a:pPr eaLnBrk="1" hangingPunct="1"/>
            <a:endParaRPr lang="en-GB" altLang="en-US" dirty="0">
              <a:latin typeface="Twinkl" pitchFamily="2" charset="0"/>
            </a:endParaRPr>
          </a:p>
        </p:txBody>
      </p:sp>
      <p:sp>
        <p:nvSpPr>
          <p:cNvPr id="6" name="Content Placeholder 21"/>
          <p:cNvSpPr>
            <a:spLocks/>
          </p:cNvSpPr>
          <p:nvPr/>
        </p:nvSpPr>
        <p:spPr bwMode="auto">
          <a:xfrm>
            <a:off x="973137" y="4238625"/>
            <a:ext cx="3821053" cy="1606698"/>
          </a:xfrm>
          <a:prstGeom prst="roundRect">
            <a:avLst>
              <a:gd name="adj" fmla="val 0"/>
            </a:avLst>
          </a:prstGeom>
          <a:solidFill>
            <a:schemeClr val="bg1"/>
          </a:solidFill>
          <a:ln w="25400">
            <a:solidFill>
              <a:srgbClr val="3D9BBD"/>
            </a:solidFill>
            <a:round/>
            <a:headEnd/>
            <a:tailEnd/>
          </a:ln>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buFont typeface="Arial" panose="020B0604020202020204" pitchFamily="34" charset="0"/>
              <a:buNone/>
            </a:pPr>
            <a:r>
              <a:rPr lang="en-GB" altLang="en-US" dirty="0"/>
              <a:t>In 1945, representatives from 51 countries met in San Francisco, USA. The representatives signed an important document with four very important agreements within it.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35750" y="1473200"/>
            <a:ext cx="1689100"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nodeType="afterGroup">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20688" y="520700"/>
            <a:ext cx="8220075" cy="993775"/>
          </a:xfrm>
        </p:spPr>
        <p:txBody>
          <a:bodyPr/>
          <a:lstStyle/>
          <a:p>
            <a:pPr eaLnBrk="1" hangingPunct="1"/>
            <a:r>
              <a:rPr lang="en-GB" altLang="en-US" sz="3600" dirty="0">
                <a:solidFill>
                  <a:srgbClr val="3D9BBD"/>
                </a:solidFill>
              </a:rPr>
              <a:t>The UN Agreements</a:t>
            </a:r>
          </a:p>
        </p:txBody>
      </p:sp>
      <p:sp>
        <p:nvSpPr>
          <p:cNvPr id="13315" name="Content Placeholder 21"/>
          <p:cNvSpPr>
            <a:spLocks noGrp="1"/>
          </p:cNvSpPr>
          <p:nvPr>
            <p:ph idx="1"/>
          </p:nvPr>
        </p:nvSpPr>
        <p:spPr>
          <a:xfrm>
            <a:off x="669925" y="1514475"/>
            <a:ext cx="7718425" cy="523875"/>
          </a:xfrm>
          <a:prstGeom prst="roundRect">
            <a:avLst>
              <a:gd name="adj" fmla="val 0"/>
            </a:avLst>
          </a:prstGeom>
        </p:spPr>
        <p:txBody>
          <a:bodyPr lIns="108000" tIns="108000" rIns="108000" bIns="108000"/>
          <a:lstStyle/>
          <a:p>
            <a:pPr algn="ctr" eaLnBrk="1" hangingPunct="1"/>
            <a:r>
              <a:rPr lang="en-GB" altLang="en-US" dirty="0">
                <a:latin typeface="Twinkl" pitchFamily="2" charset="0"/>
              </a:rPr>
              <a:t>The representatives from the 51 countries were promising the following:</a:t>
            </a:r>
          </a:p>
          <a:p>
            <a:pPr algn="ctr" eaLnBrk="1" hangingPunct="1"/>
            <a:endParaRPr lang="en-GB" altLang="en-US" dirty="0">
              <a:latin typeface="Twinkl" pitchFamily="2" charset="0"/>
            </a:endParaRPr>
          </a:p>
        </p:txBody>
      </p:sp>
      <p:sp>
        <p:nvSpPr>
          <p:cNvPr id="7" name="Content Placeholder 21"/>
          <p:cNvSpPr>
            <a:spLocks/>
          </p:cNvSpPr>
          <p:nvPr/>
        </p:nvSpPr>
        <p:spPr bwMode="auto">
          <a:xfrm>
            <a:off x="755650" y="2079625"/>
            <a:ext cx="7632700" cy="614363"/>
          </a:xfrm>
          <a:prstGeom prst="roundRect">
            <a:avLst>
              <a:gd name="adj" fmla="val 0"/>
            </a:avLst>
          </a:prstGeom>
          <a:solidFill>
            <a:srgbClr val="3D9BBD"/>
          </a:solidFill>
          <a:ln>
            <a:noFill/>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a:t>To maintain international peace and security.</a:t>
            </a:r>
          </a:p>
        </p:txBody>
      </p:sp>
      <p:sp>
        <p:nvSpPr>
          <p:cNvPr id="8" name="Content Placeholder 21"/>
          <p:cNvSpPr>
            <a:spLocks/>
          </p:cNvSpPr>
          <p:nvPr/>
        </p:nvSpPr>
        <p:spPr bwMode="auto">
          <a:xfrm>
            <a:off x="755650" y="2814638"/>
            <a:ext cx="7632700" cy="817562"/>
          </a:xfrm>
          <a:prstGeom prst="roundRect">
            <a:avLst>
              <a:gd name="adj" fmla="val 0"/>
            </a:avLst>
          </a:prstGeom>
          <a:solidFill>
            <a:srgbClr val="EB8E75"/>
          </a:solidFill>
          <a:ln>
            <a:noFill/>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dirty="0"/>
              <a:t>To develop friendly relations among nations </a:t>
            </a:r>
            <a:br>
              <a:rPr lang="en-GB" altLang="en-US" dirty="0"/>
            </a:br>
            <a:r>
              <a:rPr lang="en-GB" altLang="en-US" dirty="0"/>
              <a:t>based on respect for equal rights.</a:t>
            </a:r>
          </a:p>
        </p:txBody>
      </p:sp>
      <p:sp>
        <p:nvSpPr>
          <p:cNvPr id="9" name="Content Placeholder 21"/>
          <p:cNvSpPr>
            <a:spLocks/>
          </p:cNvSpPr>
          <p:nvPr/>
        </p:nvSpPr>
        <p:spPr bwMode="auto">
          <a:xfrm>
            <a:off x="755650" y="3754438"/>
            <a:ext cx="7632700" cy="614362"/>
          </a:xfrm>
          <a:prstGeom prst="roundRect">
            <a:avLst>
              <a:gd name="adj" fmla="val 0"/>
            </a:avLst>
          </a:prstGeom>
          <a:solidFill>
            <a:srgbClr val="3D9BBD"/>
          </a:solidFill>
          <a:ln>
            <a:noFill/>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a:t>To achieve international co-operation in solving international problems.</a:t>
            </a:r>
          </a:p>
        </p:txBody>
      </p:sp>
      <p:sp>
        <p:nvSpPr>
          <p:cNvPr id="10" name="Content Placeholder 21"/>
          <p:cNvSpPr>
            <a:spLocks/>
          </p:cNvSpPr>
          <p:nvPr/>
        </p:nvSpPr>
        <p:spPr bwMode="auto">
          <a:xfrm>
            <a:off x="750888" y="4489450"/>
            <a:ext cx="7632700" cy="817563"/>
          </a:xfrm>
          <a:prstGeom prst="roundRect">
            <a:avLst>
              <a:gd name="adj" fmla="val 0"/>
            </a:avLst>
          </a:prstGeom>
          <a:solidFill>
            <a:srgbClr val="EB8E75"/>
          </a:solidFill>
          <a:ln>
            <a:noFill/>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dirty="0"/>
              <a:t>To be a centre for harmonizing the actions of nations</a:t>
            </a:r>
            <a:br>
              <a:rPr lang="en-GB" altLang="en-US" dirty="0"/>
            </a:br>
            <a:r>
              <a:rPr lang="en-GB" altLang="en-US" dirty="0"/>
              <a:t>in the attainment of these goals.</a:t>
            </a:r>
          </a:p>
        </p:txBody>
      </p:sp>
      <p:sp>
        <p:nvSpPr>
          <p:cNvPr id="11" name="Content Placeholder 21"/>
          <p:cNvSpPr>
            <a:spLocks/>
          </p:cNvSpPr>
          <p:nvPr/>
        </p:nvSpPr>
        <p:spPr bwMode="auto">
          <a:xfrm>
            <a:off x="669925" y="5427663"/>
            <a:ext cx="7718425" cy="736600"/>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dirty="0"/>
              <a:t>Basically, they were all agreeing to seek and </a:t>
            </a:r>
            <a:br>
              <a:rPr lang="en-GB" altLang="en-US" dirty="0"/>
            </a:br>
            <a:r>
              <a:rPr lang="en-GB" altLang="en-US" dirty="0"/>
              <a:t>maintain peace around the world.</a:t>
            </a:r>
          </a:p>
          <a:p>
            <a:pPr algn="ctr" eaLnBrk="1" hangingPunct="1">
              <a:buFont typeface="Arial" panose="020B0604020202020204" pitchFamily="34" charset="0"/>
              <a:buNone/>
            </a:pPr>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r>
              <a:rPr lang="en-GB" altLang="en-US" sz="3600" dirty="0">
                <a:solidFill>
                  <a:srgbClr val="3D9BBD"/>
                </a:solidFill>
              </a:rPr>
              <a:t>The International Day of Peace</a:t>
            </a:r>
          </a:p>
        </p:txBody>
      </p:sp>
      <p:sp>
        <p:nvSpPr>
          <p:cNvPr id="14339" name="Content Placeholder 21"/>
          <p:cNvSpPr>
            <a:spLocks noGrp="1"/>
          </p:cNvSpPr>
          <p:nvPr>
            <p:ph idx="1"/>
          </p:nvPr>
        </p:nvSpPr>
        <p:spPr>
          <a:xfrm>
            <a:off x="720725" y="1385888"/>
            <a:ext cx="7718425" cy="771525"/>
          </a:xfrm>
          <a:prstGeom prst="roundRect">
            <a:avLst>
              <a:gd name="adj" fmla="val 0"/>
            </a:avLst>
          </a:prstGeom>
        </p:spPr>
        <p:txBody>
          <a:bodyPr lIns="108000" tIns="108000" rIns="108000" bIns="108000"/>
          <a:lstStyle/>
          <a:p>
            <a:pPr eaLnBrk="1" hangingPunct="1">
              <a:lnSpc>
                <a:spcPct val="100000"/>
              </a:lnSpc>
            </a:pPr>
            <a:r>
              <a:rPr lang="en-GB" altLang="en-US" dirty="0">
                <a:latin typeface="Twinkl" pitchFamily="2" charset="0"/>
              </a:rPr>
              <a:t>This special day was agreed upon in 1981 by the United Nations General Assembly with the first official International Day of Peace happening on the 21</a:t>
            </a:r>
            <a:r>
              <a:rPr lang="en-GB" altLang="en-US" baseline="30000" dirty="0">
                <a:latin typeface="Twinkl" pitchFamily="2" charset="0"/>
              </a:rPr>
              <a:t>st</a:t>
            </a:r>
            <a:r>
              <a:rPr lang="en-GB" altLang="en-US" dirty="0">
                <a:latin typeface="Twinkl" pitchFamily="2" charset="0"/>
              </a:rPr>
              <a:t> of September 1982.</a:t>
            </a:r>
          </a:p>
        </p:txBody>
      </p:sp>
      <p:sp>
        <p:nvSpPr>
          <p:cNvPr id="12" name="Content Placeholder 21"/>
          <p:cNvSpPr>
            <a:spLocks/>
          </p:cNvSpPr>
          <p:nvPr/>
        </p:nvSpPr>
        <p:spPr bwMode="auto">
          <a:xfrm>
            <a:off x="755650" y="2473669"/>
            <a:ext cx="7632700" cy="1286483"/>
          </a:xfrm>
          <a:prstGeom prst="roundRect">
            <a:avLst>
              <a:gd name="adj" fmla="val 0"/>
            </a:avLst>
          </a:prstGeom>
          <a:solidFill>
            <a:srgbClr val="EB8E75"/>
          </a:solidFill>
          <a:ln>
            <a:noFill/>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buNone/>
            </a:pPr>
            <a:r>
              <a:rPr lang="en-GB" altLang="en-US" dirty="0">
                <a:solidFill>
                  <a:schemeClr val="bg1"/>
                </a:solidFill>
              </a:rPr>
              <a:t>The purpose of International Day of Peace is to: </a:t>
            </a:r>
          </a:p>
          <a:p>
            <a:pPr algn="ctr" eaLnBrk="1" hangingPunct="1">
              <a:lnSpc>
                <a:spcPct val="100000"/>
              </a:lnSpc>
              <a:buFont typeface="Arial" panose="020B0604020202020204" pitchFamily="34" charset="0"/>
              <a:buNone/>
            </a:pPr>
            <a:r>
              <a:rPr lang="en-GB" altLang="en-US" dirty="0"/>
              <a:t>‘provide a globally-shared date for all humanity to commit to peace above all differences and to contribute to building a culture of peace.’</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b="63243"/>
          <a:stretch>
            <a:fillRect/>
          </a:stretch>
        </p:blipFill>
        <p:spPr bwMode="auto">
          <a:xfrm>
            <a:off x="1393825" y="4079875"/>
            <a:ext cx="63563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3768695"/>
            <a:ext cx="7696141" cy="1914258"/>
          </a:xfrm>
          <a:prstGeom prst="rect">
            <a:avLst/>
          </a:prstGeom>
          <a:solidFill>
            <a:srgbClr val="3D9BB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3" name="Title 20"/>
          <p:cNvSpPr>
            <a:spLocks noGrp="1"/>
          </p:cNvSpPr>
          <p:nvPr>
            <p:ph type="title"/>
          </p:nvPr>
        </p:nvSpPr>
        <p:spPr>
          <a:xfrm>
            <a:off x="457200" y="479425"/>
            <a:ext cx="8220075" cy="993775"/>
          </a:xfrm>
          <a:ln>
            <a:noFill/>
          </a:ln>
        </p:spPr>
        <p:txBody>
          <a:bodyPr/>
          <a:lstStyle/>
          <a:p>
            <a:pPr eaLnBrk="1" hangingPunct="1"/>
            <a:r>
              <a:rPr lang="en-GB" altLang="en-US" sz="3600">
                <a:solidFill>
                  <a:srgbClr val="3D9BBD"/>
                </a:solidFill>
              </a:rPr>
              <a:t>The 2021 </a:t>
            </a:r>
            <a:r>
              <a:rPr lang="en-GB" altLang="en-US" sz="3600" dirty="0">
                <a:solidFill>
                  <a:srgbClr val="3D9BBD"/>
                </a:solidFill>
              </a:rPr>
              <a:t>Theme</a:t>
            </a:r>
          </a:p>
        </p:txBody>
      </p:sp>
      <p:sp>
        <p:nvSpPr>
          <p:cNvPr id="15364" name="Content Placeholder 21"/>
          <p:cNvSpPr>
            <a:spLocks noGrp="1"/>
          </p:cNvSpPr>
          <p:nvPr>
            <p:ph idx="1"/>
          </p:nvPr>
        </p:nvSpPr>
        <p:spPr>
          <a:xfrm>
            <a:off x="2240689" y="1433888"/>
            <a:ext cx="4662621" cy="442490"/>
          </a:xfrm>
          <a:prstGeom prst="roundRect">
            <a:avLst>
              <a:gd name="adj" fmla="val 0"/>
            </a:avLst>
          </a:prstGeom>
        </p:spPr>
        <p:txBody>
          <a:bodyPr lIns="108000" tIns="108000" rIns="108000" bIns="108000"/>
          <a:lstStyle/>
          <a:p>
            <a:pPr algn="ctr" eaLnBrk="1" hangingPunct="1"/>
            <a:r>
              <a:rPr lang="en-GB" altLang="en-US" dirty="0">
                <a:latin typeface="Twinkl" pitchFamily="2" charset="0"/>
              </a:rPr>
              <a:t>The theme of this year’s day of peace is: </a:t>
            </a:r>
          </a:p>
          <a:p>
            <a:pPr eaLnBrk="1" hangingPunct="1"/>
            <a:endParaRPr lang="en-GB" altLang="en-US" dirty="0">
              <a:latin typeface="Twinkl" pitchFamily="2" charset="0"/>
            </a:endParaRPr>
          </a:p>
        </p:txBody>
      </p:sp>
      <p:sp>
        <p:nvSpPr>
          <p:cNvPr id="7" name="Content Placeholder 21"/>
          <p:cNvSpPr>
            <a:spLocks/>
          </p:cNvSpPr>
          <p:nvPr/>
        </p:nvSpPr>
        <p:spPr bwMode="auto">
          <a:xfrm>
            <a:off x="755650" y="1968564"/>
            <a:ext cx="7632700" cy="1174359"/>
          </a:xfrm>
          <a:prstGeom prst="roundRect">
            <a:avLst>
              <a:gd name="adj" fmla="val 0"/>
            </a:avLst>
          </a:prstGeom>
          <a:solidFill>
            <a:srgbClr val="EB8E75"/>
          </a:solidFill>
          <a:ln>
            <a:noFill/>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a:spcBef>
                <a:spcPts val="0"/>
              </a:spcBef>
              <a:spcAft>
                <a:spcPts val="0"/>
              </a:spcAft>
              <a:buNone/>
            </a:pPr>
            <a:r>
              <a:rPr lang="en-US" sz="4000">
                <a:solidFill>
                  <a:srgbClr val="FFFFFF"/>
                </a:solidFill>
              </a:rPr>
              <a:t>Recovering Better for an Equitable and Sustainable World</a:t>
            </a:r>
          </a:p>
        </p:txBody>
      </p:sp>
      <p:sp>
        <p:nvSpPr>
          <p:cNvPr id="12" name="Content Placeholder 21"/>
          <p:cNvSpPr>
            <a:spLocks/>
          </p:cNvSpPr>
          <p:nvPr/>
        </p:nvSpPr>
        <p:spPr bwMode="auto">
          <a:xfrm>
            <a:off x="1009561" y="3235161"/>
            <a:ext cx="3721888" cy="2981325"/>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algn="ctr">
              <a:lnSpc>
                <a:spcPct val="100000"/>
              </a:lnSpc>
              <a:spcBef>
                <a:spcPts val="0"/>
              </a:spcBef>
              <a:spcAft>
                <a:spcPts val="0"/>
              </a:spcAft>
              <a:buClr>
                <a:schemeClr val="lt1"/>
              </a:buClr>
              <a:buSzPts val="1800"/>
              <a:buNone/>
            </a:pPr>
            <a:r>
              <a:rPr lang="en-US">
                <a:solidFill>
                  <a:schemeClr val="lt1"/>
                </a:solidFill>
              </a:rPr>
              <a:t>As we recover from the COVID-19 pandemic, it gives us time to think about how to help everyone recover better and transform our world into one that is more equal.</a:t>
            </a:r>
            <a:endParaRPr lang="en-US">
              <a:solidFill>
                <a:schemeClr val="lt1"/>
              </a:solidFill>
              <a:latin typeface="Arial"/>
              <a:ea typeface="Arial"/>
              <a:cs typeface="Arial"/>
              <a:sym typeface="Aria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3281" y="3272742"/>
            <a:ext cx="3036678" cy="3035983"/>
          </a:xfrm>
          <a:prstGeom prst="rect">
            <a:avLst/>
          </a:prstGeom>
        </p:spPr>
      </p:pic>
      <p:sp>
        <p:nvSpPr>
          <p:cNvPr id="8" name="Google Shape;103;p7">
            <a:extLst>
              <a:ext uri="{FF2B5EF4-FFF2-40B4-BE49-F238E27FC236}">
                <a16:creationId xmlns:a16="http://schemas.microsoft.com/office/drawing/2014/main" id="{CC72219E-590A-48A3-B541-066C14F44D0A}"/>
              </a:ext>
            </a:extLst>
          </p:cNvPr>
          <p:cNvSpPr txBox="1"/>
          <p:nvPr/>
        </p:nvSpPr>
        <p:spPr>
          <a:xfrm>
            <a:off x="5885125" y="4356375"/>
            <a:ext cx="2415300" cy="738900"/>
          </a:xfrm>
          <a:prstGeom prst="rect">
            <a:avLst/>
          </a:prstGeom>
          <a:solidFill>
            <a:srgbClr val="3D9BBD"/>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b="1">
                <a:solidFill>
                  <a:srgbClr val="FFFFFF"/>
                </a:solidFill>
              </a:rPr>
              <a:t>Equitable means ‘fair and impartial’.</a:t>
            </a:r>
            <a:endParaRPr sz="1800" b="1">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a:lstStyle/>
          <a:p>
            <a:pPr algn="ctr" eaLnBrk="1" hangingPunct="1"/>
            <a:r>
              <a:rPr lang="en-GB" sz="3600">
                <a:solidFill>
                  <a:srgbClr val="3D9BBD"/>
                </a:solidFill>
              </a:rPr>
              <a:t>Recovering Better for an Equitable and Sustainable World</a:t>
            </a:r>
            <a:endParaRPr lang="en-GB" altLang="en-US" sz="3600" dirty="0">
              <a:solidFill>
                <a:srgbClr val="3D9BBD"/>
              </a:solidFill>
            </a:endParaRPr>
          </a:p>
        </p:txBody>
      </p:sp>
      <p:sp>
        <p:nvSpPr>
          <p:cNvPr id="16387" name="Content Placeholder 21"/>
          <p:cNvSpPr>
            <a:spLocks noGrp="1"/>
          </p:cNvSpPr>
          <p:nvPr>
            <p:ph idx="1"/>
          </p:nvPr>
        </p:nvSpPr>
        <p:spPr>
          <a:xfrm>
            <a:off x="755650" y="1439087"/>
            <a:ext cx="7632700" cy="451058"/>
          </a:xfrm>
          <a:prstGeom prst="roundRect">
            <a:avLst>
              <a:gd name="adj" fmla="val 0"/>
            </a:avLst>
          </a:prstGeom>
        </p:spPr>
        <p:txBody>
          <a:bodyPr lIns="108000" tIns="108000" rIns="108000" bIns="108000"/>
          <a:lstStyle/>
          <a:p>
            <a:pPr marL="0" lvl="0" indent="0" algn="ctr" rtl="0">
              <a:lnSpc>
                <a:spcPct val="90000"/>
              </a:lnSpc>
              <a:spcBef>
                <a:spcPts val="0"/>
              </a:spcBef>
              <a:spcAft>
                <a:spcPts val="0"/>
              </a:spcAft>
              <a:buClr>
                <a:srgbClr val="1C1C1C"/>
              </a:buClr>
              <a:buSzPts val="1800"/>
              <a:buNone/>
            </a:pPr>
            <a:r>
              <a:rPr lang="en-US"/>
              <a:t>This virus has threatened our health, security and way of life as we know it. It’s important that we all stand together and fight against the worst public health crisis of our time.</a:t>
            </a:r>
          </a:p>
        </p:txBody>
      </p:sp>
      <p:sp>
        <p:nvSpPr>
          <p:cNvPr id="3" name="Rectangle 2"/>
          <p:cNvSpPr/>
          <p:nvPr/>
        </p:nvSpPr>
        <p:spPr>
          <a:xfrm>
            <a:off x="1331913" y="3490913"/>
            <a:ext cx="2573337" cy="1098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3600" b="1" dirty="0">
                <a:solidFill>
                  <a:schemeClr val="bg1"/>
                </a:solidFill>
                <a:hlinkClick r:id="rId2"/>
              </a:rPr>
              <a:t>Click Here</a:t>
            </a:r>
            <a:endParaRPr lang="en-GB" altLang="en-US" sz="3600" b="1" dirty="0">
              <a:solidFill>
                <a:schemeClr val="bg1"/>
              </a:solidFill>
            </a:endParaRPr>
          </a:p>
        </p:txBody>
      </p:sp>
      <p:grpSp>
        <p:nvGrpSpPr>
          <p:cNvPr id="13" name="Group 12"/>
          <p:cNvGrpSpPr/>
          <p:nvPr/>
        </p:nvGrpSpPr>
        <p:grpSpPr>
          <a:xfrm>
            <a:off x="2043015" y="4185302"/>
            <a:ext cx="5368188" cy="1743752"/>
            <a:chOff x="1834828" y="4240088"/>
            <a:chExt cx="5368188" cy="1743752"/>
          </a:xfrm>
        </p:grpSpPr>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42541"/>
            <a:stretch/>
          </p:blipFill>
          <p:spPr>
            <a:xfrm>
              <a:off x="1834828" y="4240088"/>
              <a:ext cx="2100831" cy="1743752"/>
            </a:xfrm>
            <a:prstGeom prst="rect">
              <a:avLst/>
            </a:prstGeom>
            <a:ln w="28575">
              <a:solidFill>
                <a:srgbClr val="EB8E75"/>
              </a:solidFill>
            </a:ln>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87388" y="4240088"/>
              <a:ext cx="2615628" cy="1743752"/>
            </a:xfrm>
            <a:prstGeom prst="rect">
              <a:avLst/>
            </a:prstGeom>
            <a:ln w="28575">
              <a:solidFill>
                <a:srgbClr val="EB8E75"/>
              </a:solidFill>
            </a:ln>
          </p:spPr>
        </p:pic>
      </p:grpSp>
      <p:sp>
        <p:nvSpPr>
          <p:cNvPr id="10" name="Content Placeholder 21"/>
          <p:cNvSpPr txBox="1">
            <a:spLocks/>
          </p:cNvSpPr>
          <p:nvPr/>
        </p:nvSpPr>
        <p:spPr bwMode="auto">
          <a:xfrm>
            <a:off x="827205" y="2388904"/>
            <a:ext cx="7632700" cy="451058"/>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108000" tIns="108000" rIns="108000" bIns="108000" numCol="1" anchor="t" anchorCtr="0" compatLnSpc="1">
            <a:prstTxWarp prst="textNoShape">
              <a:avLst/>
            </a:prstTxWarp>
          </a:bodyPr>
          <a:lstStyle>
            <a:lvl1pPr marL="0" indent="0" algn="l" rtl="0" eaLnBrk="0" fontAlgn="base" hangingPunct="0">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rtl="0">
              <a:lnSpc>
                <a:spcPct val="90000"/>
              </a:lnSpc>
              <a:spcBef>
                <a:spcPts val="0"/>
              </a:spcBef>
              <a:spcAft>
                <a:spcPts val="0"/>
              </a:spcAft>
              <a:buClr>
                <a:srgbClr val="1C1C1C"/>
              </a:buClr>
              <a:buSzPts val="1800"/>
              <a:buFont typeface="Arial"/>
              <a:buNone/>
            </a:pPr>
            <a:r>
              <a:rPr lang="en-GB" sz="2500" b="1"/>
              <a:t>S</a:t>
            </a:r>
            <a:r>
              <a:rPr lang="en-GB" sz="2500" b="1">
                <a:solidFill>
                  <a:srgbClr val="1C1C1C"/>
                </a:solidFill>
              </a:rPr>
              <a:t>ustained Humanitarian Pause</a:t>
            </a:r>
            <a:endParaRPr lang="en-GB" sz="2000"/>
          </a:p>
          <a:p>
            <a:pPr lvl="0" algn="ctr">
              <a:spcBef>
                <a:spcPts val="0"/>
              </a:spcBef>
              <a:spcAft>
                <a:spcPts val="0"/>
              </a:spcAft>
              <a:buClr>
                <a:srgbClr val="1C1C1C"/>
              </a:buClr>
              <a:buSzPts val="1800"/>
            </a:pPr>
            <a:endParaRPr lang="en-US" dirty="0"/>
          </a:p>
          <a:p>
            <a:pPr marL="0" marR="0" lvl="0" indent="0" algn="ctr" rtl="0">
              <a:lnSpc>
                <a:spcPct val="90000"/>
              </a:lnSpc>
              <a:spcBef>
                <a:spcPts val="0"/>
              </a:spcBef>
              <a:spcAft>
                <a:spcPts val="0"/>
              </a:spcAft>
              <a:buClr>
                <a:srgbClr val="1C1C1C"/>
              </a:buClr>
              <a:buSzPts val="1800"/>
              <a:buFont typeface="Arial"/>
              <a:buNone/>
            </a:pPr>
            <a:r>
              <a:rPr lang="en-US" sz="1800">
                <a:solidFill>
                  <a:srgbClr val="1C1C1C"/>
                </a:solidFill>
              </a:rPr>
              <a:t>We have confronted a common enemy of humankind, reminding us that we are not each other’s enemy. To recover from the devastation of the pandemic, we must make peace with each other.</a:t>
            </a: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200" y="479425"/>
            <a:ext cx="8220075" cy="993775"/>
          </a:xfrm>
        </p:spPr>
        <p:txBody>
          <a:bodyPr/>
          <a:lstStyle/>
          <a:p>
            <a:pPr eaLnBrk="1" hangingPunct="1"/>
            <a:r>
              <a:rPr lang="en-GB" altLang="en-US" sz="3600" dirty="0">
                <a:solidFill>
                  <a:srgbClr val="3D9BBD"/>
                </a:solidFill>
              </a:rPr>
              <a:t>Our Responsibility</a:t>
            </a:r>
          </a:p>
        </p:txBody>
      </p:sp>
      <p:sp>
        <p:nvSpPr>
          <p:cNvPr id="17411" name="Content Placeholder 21"/>
          <p:cNvSpPr>
            <a:spLocks noGrp="1"/>
          </p:cNvSpPr>
          <p:nvPr>
            <p:ph idx="1"/>
          </p:nvPr>
        </p:nvSpPr>
        <p:spPr>
          <a:xfrm>
            <a:off x="653100" y="1255331"/>
            <a:ext cx="6083260" cy="751978"/>
          </a:xfrm>
          <a:prstGeom prst="roundRect">
            <a:avLst>
              <a:gd name="adj" fmla="val 0"/>
            </a:avLst>
          </a:prstGeom>
        </p:spPr>
        <p:txBody>
          <a:bodyPr lIns="108000" tIns="108000" rIns="108000" bIns="108000"/>
          <a:lstStyle/>
          <a:p>
            <a:pPr eaLnBrk="1" hangingPunct="1">
              <a:lnSpc>
                <a:spcPct val="100000"/>
              </a:lnSpc>
            </a:pPr>
            <a:r>
              <a:rPr lang="en-GB" altLang="en-US" dirty="0">
                <a:latin typeface="Twinkl" pitchFamily="2" charset="0"/>
              </a:rPr>
              <a:t>We can help by spreading kindness, compassion and hope throughout the pandemic and win the new fight.</a:t>
            </a:r>
          </a:p>
        </p:txBody>
      </p:sp>
      <p:sp>
        <p:nvSpPr>
          <p:cNvPr id="7" name="Content Placeholder 21"/>
          <p:cNvSpPr>
            <a:spLocks/>
          </p:cNvSpPr>
          <p:nvPr/>
        </p:nvSpPr>
        <p:spPr bwMode="auto">
          <a:xfrm>
            <a:off x="755650" y="2425918"/>
            <a:ext cx="4243640" cy="656112"/>
          </a:xfrm>
          <a:prstGeom prst="roundRect">
            <a:avLst>
              <a:gd name="adj" fmla="val 0"/>
            </a:avLst>
          </a:prstGeom>
          <a:solidFill>
            <a:srgbClr val="3D9BBD"/>
          </a:solidFill>
          <a:ln>
            <a:noFill/>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algn="ctr">
              <a:spcBef>
                <a:spcPts val="0"/>
              </a:spcBef>
              <a:spcAft>
                <a:spcPts val="0"/>
              </a:spcAft>
              <a:buClr>
                <a:srgbClr val="1C1C1C"/>
              </a:buClr>
              <a:buSzPts val="1800"/>
              <a:buNone/>
            </a:pPr>
            <a:r>
              <a:rPr lang="en-US"/>
              <a:t>We can continue to social distance wherever possible.</a:t>
            </a:r>
          </a:p>
        </p:txBody>
      </p:sp>
      <p:sp>
        <p:nvSpPr>
          <p:cNvPr id="12" name="Content Placeholder 21"/>
          <p:cNvSpPr>
            <a:spLocks/>
          </p:cNvSpPr>
          <p:nvPr/>
        </p:nvSpPr>
        <p:spPr bwMode="auto">
          <a:xfrm>
            <a:off x="755650" y="3281184"/>
            <a:ext cx="4243640" cy="680259"/>
          </a:xfrm>
          <a:prstGeom prst="roundRect">
            <a:avLst>
              <a:gd name="adj" fmla="val 0"/>
            </a:avLst>
          </a:prstGeom>
          <a:solidFill>
            <a:srgbClr val="EB8E75"/>
          </a:solidFill>
          <a:ln>
            <a:noFill/>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lvl="0" algn="ctr">
              <a:spcBef>
                <a:spcPts val="0"/>
              </a:spcBef>
              <a:spcAft>
                <a:spcPts val="0"/>
              </a:spcAft>
              <a:buClr>
                <a:srgbClr val="1C1C1C"/>
              </a:buClr>
              <a:buSzPts val="1800"/>
              <a:buNone/>
            </a:pPr>
            <a:r>
              <a:rPr lang="en-US" dirty="0"/>
              <a:t>We can wear masks to prevent spreading the virus.</a:t>
            </a:r>
            <a:endParaRPr lang="en-US" dirty="0">
              <a:latin typeface="Arial"/>
              <a:ea typeface="Arial"/>
              <a:cs typeface="Arial"/>
              <a:sym typeface="Arial"/>
            </a:endParaRPr>
          </a:p>
        </p:txBody>
      </p:sp>
      <p:sp>
        <p:nvSpPr>
          <p:cNvPr id="8" name="Content Placeholder 21"/>
          <p:cNvSpPr>
            <a:spLocks/>
          </p:cNvSpPr>
          <p:nvPr/>
        </p:nvSpPr>
        <p:spPr bwMode="auto">
          <a:xfrm>
            <a:off x="755650" y="4177375"/>
            <a:ext cx="4243640" cy="682846"/>
          </a:xfrm>
          <a:prstGeom prst="roundRect">
            <a:avLst>
              <a:gd name="adj" fmla="val 0"/>
            </a:avLst>
          </a:prstGeom>
          <a:solidFill>
            <a:srgbClr val="3D9BBD"/>
          </a:solidFill>
          <a:ln>
            <a:noFill/>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buNone/>
            </a:pPr>
            <a:r>
              <a:rPr lang="en-GB" dirty="0">
                <a:latin typeface="+mn-lt"/>
                <a:ea typeface="Arial"/>
                <a:cs typeface="Arial"/>
                <a:sym typeface="Arial"/>
              </a:rPr>
              <a:t>We can </a:t>
            </a:r>
            <a:r>
              <a:rPr lang="en-GB" dirty="0">
                <a:latin typeface="+mn-lt"/>
              </a:rPr>
              <a:t>wash our hands often.</a:t>
            </a:r>
            <a:endParaRPr lang="en-GB" altLang="en-US" dirty="0">
              <a:latin typeface="+mn-lt"/>
            </a:endParaRPr>
          </a:p>
        </p:txBody>
      </p:sp>
      <p:sp>
        <p:nvSpPr>
          <p:cNvPr id="9" name="Content Placeholder 21"/>
          <p:cNvSpPr txBox="1">
            <a:spLocks/>
          </p:cNvSpPr>
          <p:nvPr/>
        </p:nvSpPr>
        <p:spPr bwMode="auto">
          <a:xfrm>
            <a:off x="755650" y="5327658"/>
            <a:ext cx="7632700" cy="993775"/>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108000" tIns="108000" rIns="108000" bIns="108000" numCol="1" anchor="t" anchorCtr="0" compatLnSpc="1">
            <a:prstTxWarp prst="textNoShape">
              <a:avLst/>
            </a:prstTxWarp>
          </a:bodyPr>
          <a:lstStyle>
            <a:lvl1pPr marL="0" indent="0" algn="l" rtl="0" eaLnBrk="0" fontAlgn="base" hangingPunct="0">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ctr">
              <a:lnSpc>
                <a:spcPct val="100000"/>
              </a:lnSpc>
              <a:spcBef>
                <a:spcPts val="0"/>
              </a:spcBef>
              <a:spcAft>
                <a:spcPts val="0"/>
              </a:spcAft>
              <a:buClr>
                <a:schemeClr val="dk1"/>
              </a:buClr>
              <a:buSzPts val="1800"/>
            </a:pPr>
            <a:r>
              <a:rPr lang="en-US">
                <a:solidFill>
                  <a:schemeClr val="dk1"/>
                </a:solidFill>
                <a:latin typeface="+mn-lt"/>
                <a:ea typeface="Arial"/>
                <a:cs typeface="Arial"/>
                <a:sym typeface="Arial"/>
              </a:rPr>
              <a:t>By combating the pandemic, we can hopefully have a positive impact on the world. This is a time to focus on recovering better for a more equitable, peaceful and sustainable world.</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99743" y="2077798"/>
            <a:ext cx="1291202" cy="317937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0456" y="1906578"/>
            <a:ext cx="2487939" cy="351843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8"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pPr eaLnBrk="1" hangingPunct="1"/>
            <a:r>
              <a:rPr lang="en-GB" altLang="en-US" sz="3600" dirty="0">
                <a:solidFill>
                  <a:srgbClr val="3D9BBD"/>
                </a:solidFill>
              </a:rPr>
              <a:t>Let’s Create a Culture of Peace</a:t>
            </a:r>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77949" y="1754428"/>
            <a:ext cx="4479442" cy="3798787"/>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4818E-ECFC-46E7-9F82-E3E86A4DA48E}"/>
              </a:ext>
            </a:extLst>
          </p:cNvPr>
          <p:cNvSpPr>
            <a:spLocks noGrp="1"/>
          </p:cNvSpPr>
          <p:nvPr>
            <p:ph type="title"/>
          </p:nvPr>
        </p:nvSpPr>
        <p:spPr>
          <a:xfrm>
            <a:off x="563216" y="2434694"/>
            <a:ext cx="8220075" cy="994306"/>
          </a:xfrm>
        </p:spPr>
        <p:txBody>
          <a:bodyPr/>
          <a:lstStyle/>
          <a:p>
            <a:r>
              <a:rPr lang="en-GB" sz="5400" dirty="0"/>
              <a:t>Let us Pray</a:t>
            </a:r>
          </a:p>
        </p:txBody>
      </p:sp>
      <p:sp>
        <p:nvSpPr>
          <p:cNvPr id="3" name="Content Placeholder 2">
            <a:extLst>
              <a:ext uri="{FF2B5EF4-FFF2-40B4-BE49-F238E27FC236}">
                <a16:creationId xmlns:a16="http://schemas.microsoft.com/office/drawing/2014/main" id="{3BA70E56-8C29-4075-804D-5E96FCC96C2F}"/>
              </a:ext>
            </a:extLst>
          </p:cNvPr>
          <p:cNvSpPr>
            <a:spLocks noGrp="1"/>
          </p:cNvSpPr>
          <p:nvPr>
            <p:ph idx="1"/>
          </p:nvPr>
        </p:nvSpPr>
        <p:spPr>
          <a:xfrm>
            <a:off x="755651" y="5098518"/>
            <a:ext cx="7632700" cy="994307"/>
          </a:xfrm>
        </p:spPr>
        <p:txBody>
          <a:bodyPr/>
          <a:lstStyle/>
          <a:p>
            <a:endParaRPr lang="en-GB" dirty="0"/>
          </a:p>
        </p:txBody>
      </p:sp>
    </p:spTree>
    <p:extLst>
      <p:ext uri="{BB962C8B-B14F-4D97-AF65-F5344CB8AC3E}">
        <p14:creationId xmlns:p14="http://schemas.microsoft.com/office/powerpoint/2010/main" val="1517387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76C5F-1257-8343-847B-8CB08F2CF9E1}"/>
              </a:ext>
            </a:extLst>
          </p:cNvPr>
          <p:cNvSpPr>
            <a:spLocks noGrp="1"/>
          </p:cNvSpPr>
          <p:nvPr>
            <p:ph type="title"/>
          </p:nvPr>
        </p:nvSpPr>
        <p:spPr>
          <a:xfrm>
            <a:off x="457198" y="478894"/>
            <a:ext cx="8220075" cy="2950105"/>
          </a:xfrm>
        </p:spPr>
        <p:txBody>
          <a:bodyPr>
            <a:noAutofit/>
          </a:bodyPr>
          <a:lstStyle/>
          <a:p>
            <a:pPr algn="ctr"/>
            <a:br>
              <a:rPr lang="en-US" sz="4950" dirty="0"/>
            </a:br>
            <a:r>
              <a:rPr lang="en-US" sz="4950" dirty="0"/>
              <a:t>Let us go out into the world rejoicing  and dazzle people with our St Philip’s Sparkle!</a:t>
            </a:r>
            <a:br>
              <a:rPr lang="en-US" sz="4950" dirty="0"/>
            </a:br>
            <a:endParaRPr lang="en-US" sz="4950" dirty="0">
              <a:solidFill>
                <a:srgbClr val="FF0000"/>
              </a:solidFill>
            </a:endParaRPr>
          </a:p>
        </p:txBody>
      </p:sp>
      <p:sp>
        <p:nvSpPr>
          <p:cNvPr id="3" name="Rectangle 2">
            <a:extLst>
              <a:ext uri="{FF2B5EF4-FFF2-40B4-BE49-F238E27FC236}">
                <a16:creationId xmlns:a16="http://schemas.microsoft.com/office/drawing/2014/main" id="{581CFA02-63E7-409E-92ED-F8840A7ECF61}"/>
              </a:ext>
            </a:extLst>
          </p:cNvPr>
          <p:cNvSpPr/>
          <p:nvPr/>
        </p:nvSpPr>
        <p:spPr>
          <a:xfrm>
            <a:off x="1417983" y="4002157"/>
            <a:ext cx="6268277" cy="1569660"/>
          </a:xfrm>
          <a:prstGeom prst="rect">
            <a:avLst/>
          </a:prstGeom>
        </p:spPr>
        <p:txBody>
          <a:bodyPr wrap="square">
            <a:spAutoFit/>
          </a:bodyPr>
          <a:lstStyle/>
          <a:p>
            <a:pPr algn="ctr"/>
            <a:r>
              <a:rPr lang="en-US" sz="4800" dirty="0">
                <a:solidFill>
                  <a:srgbClr val="FF0000"/>
                </a:solidFill>
              </a:rPr>
              <a:t>With Gods help we will Be Awesome. </a:t>
            </a:r>
            <a:endParaRPr lang="en-GB" sz="4800" dirty="0"/>
          </a:p>
        </p:txBody>
      </p:sp>
    </p:spTree>
    <p:extLst>
      <p:ext uri="{BB962C8B-B14F-4D97-AF65-F5344CB8AC3E}">
        <p14:creationId xmlns:p14="http://schemas.microsoft.com/office/powerpoint/2010/main" val="175968280"/>
      </p:ext>
    </p:extLst>
  </p:cSld>
  <p:clrMapOvr>
    <a:masterClrMapping/>
  </p:clrMapOvr>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FFFFFF"/>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1726</TotalTime>
  <Words>469</Words>
  <Application>Microsoft Office PowerPoint</Application>
  <PresentationFormat>On-screen Show (4:3)</PresentationFormat>
  <Paragraphs>56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Twinkl</vt:lpstr>
      <vt:lpstr>Arial</vt:lpstr>
      <vt:lpstr>Sassoon Infant Rg</vt:lpstr>
      <vt:lpstr>Calibri</vt:lpstr>
      <vt:lpstr>Office Theme</vt:lpstr>
      <vt:lpstr>PowerPoint Presentation</vt:lpstr>
      <vt:lpstr>PowerPoint Presentation</vt:lpstr>
      <vt:lpstr>PowerPoint Presentation</vt:lpstr>
      <vt:lpstr>What Is Peace?</vt:lpstr>
      <vt:lpstr>Peace Is…</vt:lpstr>
      <vt:lpstr>The United Nations</vt:lpstr>
      <vt:lpstr>The UN Agreements</vt:lpstr>
      <vt:lpstr>The International Day of Peace</vt:lpstr>
      <vt:lpstr>The 2021 Theme</vt:lpstr>
      <vt:lpstr>Recovering Better for an Equitable and Sustainable World</vt:lpstr>
      <vt:lpstr>Our Responsibility</vt:lpstr>
      <vt:lpstr>Let’s Create a Culture of Peace</vt:lpstr>
      <vt:lpstr>Let us Pray</vt:lpstr>
      <vt:lpstr> Let us go out into the world rejoicing  and dazzle people with our St Philip’s Sparkle!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Alison Klaassen</cp:lastModifiedBy>
  <cp:revision>170</cp:revision>
  <dcterms:created xsi:type="dcterms:W3CDTF">2014-10-01T16:09:27Z</dcterms:created>
  <dcterms:modified xsi:type="dcterms:W3CDTF">2021-09-20T14:32:19Z</dcterms:modified>
</cp:coreProperties>
</file>