
<file path=[Content_Types].xml><?xml version="1.0" encoding="utf-8"?>
<Types xmlns="http://schemas.openxmlformats.org/package/2006/content-types">
  <Default Extension="png" ContentType="image/png"/>
  <Default Extension="jpg&amp;ehk=yU2" ContentType="image/jpeg"/>
  <Default Extension="jpg&amp;ehk=yH40bsV0meM2qTvIYim5XQ&amp;r=0&amp;pid=OfficeInsert" ContentType="image/jpeg"/>
  <Default Extension="png&amp;ehk=5NoSYVIrVEEbhGKlRG0whg&amp;r=0&amp;pid=OfficeInsert" ContentType="image/png"/>
  <Default Extension="jpg&amp;ehk=8dh9P3JXCzC" ContentType="image/jpeg"/>
  <Default Extension="jpg&amp;ehk=navzkGIHu" ContentType="image/jpeg"/>
  <Default Extension="jpg&amp;ehk=2O9AaTUvrF8toRe145EeFg&amp;r=0&amp;pid=OfficeInsert" ContentType="image/jpeg"/>
  <Default Extension="jpg&amp;ehk=aGZjgmaLt33leCmzIO8Oyw&amp;r=0&amp;pid=OfficeInsert" ContentType="image/jpeg"/>
  <Default Extension="jpg&amp;ehk=C6HI" ContentType="image/jpeg"/>
  <Default Extension="jpg&amp;ehk=UHJ8e695AUYShFQWVNSENQ&amp;r=0&amp;pid=OfficeInsert" ContentType="image/jpeg"/>
  <Default Extension="jpg&amp;ehk=WhESaeJmI5wGBzUnG4sD9Q&amp;r=0&amp;pid=OfficeInsert" ContentType="image/jpeg"/>
  <Default Extension="png&amp;ehk=0LQxt7QX1NdJd" ContentType="image/png"/>
  <Default Extension="jpg&amp;ehk=vCxIGwN7q3Oq8T" ContentType="image/jpeg"/>
  <Default Extension="jpeg" ContentType="image/jpeg"/>
  <Default Extension="jpg&amp;ehk=bH5vLqtFhxnD9z93QGJZBQ&amp;r=0&amp;pid=OfficeInsert" ContentType="image/jpeg"/>
  <Default Extension="gif&amp;ehk=xFo9CE" ContentType="image/gif"/>
  <Default Extension="rels" ContentType="application/vnd.openxmlformats-package.relationships+xml"/>
  <Default Extension="xml" ContentType="application/xml"/>
  <Default Extension="png&amp;ehk=T5cvus41IypxBI2Q1jvxKw&amp;r=0&amp;pid=OfficeInsert" ContentType="image/png"/>
  <Default Extension="jpg&amp;ehk=qyK" ContentType="image/jpeg"/>
  <Default Extension="png&amp;ehk=BH0nNBBPqKfp1xMXf9V5Nw&amp;r=0&amp;pid=OfficeInsert" ContentType="image/png"/>
  <Default Extension="jpg&amp;ehk=7ZhcN8LueuKlsheAC2hK" ContentType="image/jpeg"/>
  <Default Extension="png&amp;ehk=Ki7cLXBuPHM9tNij4QLDzg&amp;r=0&amp;pid=OfficeInsert" ContentType="image/png"/>
  <Default Extension="jpg&amp;ehk=Q9qSJyrW" ContentType="image/jpeg"/>
  <Default Extension="gif&amp;ehk=FWAhxMFa0Xnu2JcdBckScw&amp;r=0&amp;pid=OfficeInsert" ContentType="image/gif"/>
  <Default Extension="gif&amp;ehk=rFeb4" ContentType="image/gif"/>
  <Default Extension="gif&amp;ehk=aaVZzOm" ContentType="image/gif"/>
  <Default Extension="jpg&amp;ehk=hxv7nc8eoU0SDXj7Uw0Stw&amp;r=0&amp;pid=OfficeInsert" ContentType="image/jpeg"/>
  <Default Extension="jpg" ContentType="image/jpeg"/>
  <Default Extension="png&amp;ehk=9WrxeNMLvZNJIIf3EWqmkQ&amp;r=0&amp;pid=OfficeInsert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3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75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0" r:id="rId17"/>
    <p:sldId id="271" r:id="rId18"/>
    <p:sldId id="273" r:id="rId19"/>
    <p:sldId id="2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FF"/>
    <a:srgbClr val="00FF00"/>
    <a:srgbClr val="11435B"/>
    <a:srgbClr val="660066"/>
    <a:srgbClr val="4E0E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598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990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06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88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94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908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978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432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900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56075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5296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305328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856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88069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56165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194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162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509A250-FF31-4206-8172-F9D3106AACB1}" type="datetimeFigureOut">
              <a:rPr lang="en-US" smtClean="0"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7842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transgriot.blogspot.com/2011/09/australia-makes-it-easier-for-gender.html" TargetMode="External"/><Relationship Id="rId2" Type="http://schemas.openxmlformats.org/officeDocument/2006/relationships/image" Target="../media/image2.png&amp;ehk=T5cvus41IypxBI2Q1jvxKw&amp;r=0&amp;pid=OfficeInsert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ustralia_flag-map_South_at_top.svg" TargetMode="External"/><Relationship Id="rId2" Type="http://schemas.openxmlformats.org/officeDocument/2006/relationships/image" Target="../media/image3.png&amp;ehk=0LQxt7QX1NdJd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ebelem.com/game-changers-emergency-medicine/" TargetMode="External"/><Relationship Id="rId2" Type="http://schemas.openxmlformats.org/officeDocument/2006/relationships/image" Target="../media/image4.png&amp;ehk=Ki7cLXBuPHM9tNij4QLDzg&amp;r=0&amp;pid=OfficeInsert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4bololbhills.wikispaces.com/Aboriginal%20art%20images" TargetMode="External"/><Relationship Id="rId2" Type="http://schemas.openxmlformats.org/officeDocument/2006/relationships/image" Target="../media/image5.jpg&amp;ehk=2O9AaTUvrF8toRe145EeFg&amp;r=0&amp;pid=OfficeInsert"/><Relationship Id="rId1" Type="http://schemas.openxmlformats.org/officeDocument/2006/relationships/slideLayout" Target="../slideLayouts/slideLayout11.xml"/><Relationship Id="rId5" Type="http://schemas.openxmlformats.org/officeDocument/2006/relationships/hyperlink" Target="http://thatmusic.deviantart.com/art/Aboriginal-Snake-97175385" TargetMode="External"/><Relationship Id="rId4" Type="http://schemas.openxmlformats.org/officeDocument/2006/relationships/image" Target="../media/image6.jpg&amp;ehk=yU2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aby_koala.jpg" TargetMode="External"/><Relationship Id="rId7" Type="http://schemas.openxmlformats.org/officeDocument/2006/relationships/hyperlink" Target="http://en.wikipedia.org/wiki/File:Eastern_grey_kangaroo_dec07_02.jpg" TargetMode="External"/><Relationship Id="rId2" Type="http://schemas.openxmlformats.org/officeDocument/2006/relationships/image" Target="../media/image7.jpg&amp;ehk=yH40bsV0meM2qTvIYim5XQ&amp;r=0&amp;pid=OfficeInsert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g&amp;ehk=qyK"/><Relationship Id="rId5" Type="http://schemas.openxmlformats.org/officeDocument/2006/relationships/hyperlink" Target="http://theconversation.com/hidden-housemates-when-possums-go-bump-in-the-night-57478" TargetMode="External"/><Relationship Id="rId4" Type="http://schemas.openxmlformats.org/officeDocument/2006/relationships/image" Target="../media/image8.jpg&amp;ehk=Q9qSJyrW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ython_regius_-_ball_python.jpg" TargetMode="External"/><Relationship Id="rId7" Type="http://schemas.openxmlformats.org/officeDocument/2006/relationships/hyperlink" Target="http://en.wikipedia.org/wiki/File:Chilean_Rose_Tarantula.jpg" TargetMode="External"/><Relationship Id="rId2" Type="http://schemas.openxmlformats.org/officeDocument/2006/relationships/image" Target="../media/image10.jpg&amp;ehk=hxv7nc8eoU0SDXj7Uw0Stw&amp;r=0&amp;pid=OfficeInsert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g&amp;ehk=aGZjgmaLt33leCmzIO8Oyw&amp;r=0&amp;pid=OfficeInsert"/><Relationship Id="rId5" Type="http://schemas.openxmlformats.org/officeDocument/2006/relationships/hyperlink" Target="https://duckbilledplatypus.wikispaces.com/Reproduction" TargetMode="External"/><Relationship Id="rId4" Type="http://schemas.openxmlformats.org/officeDocument/2006/relationships/image" Target="../media/image11.jpg&amp;ehk=vCxIGwN7q3Oq8T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2/11/im-celebrity-product-get-me-out-of-here.html" TargetMode="External"/><Relationship Id="rId2" Type="http://schemas.openxmlformats.org/officeDocument/2006/relationships/image" Target="../media/image13.jpg&amp;ehk=C6HI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ccord-museum.qc.ca/en/collection/artifacts/M998.48.124" TargetMode="External"/><Relationship Id="rId2" Type="http://schemas.openxmlformats.org/officeDocument/2006/relationships/image" Target="../media/image16.jpg&amp;ehk=bH5vLqtFhxnD9z93QGJZBQ&amp;r=0&amp;pid=OfficeInsert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2018_Commonwealth_Games" TargetMode="External"/><Relationship Id="rId2" Type="http://schemas.openxmlformats.org/officeDocument/2006/relationships/image" Target="../media/image17.png&amp;ehk=5NoSYVIrVEEbhGKlRG0whg&amp;r=0&amp;pid=OfficeInsert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light-from-europe.wikispaces.com/thinking+of+Lolly" TargetMode="External"/><Relationship Id="rId7" Type="http://schemas.openxmlformats.org/officeDocument/2006/relationships/hyperlink" Target="http://dimsumandlongruns.blogspot.com/2013/12/aussie-christmas-gift-guide.html" TargetMode="External"/><Relationship Id="rId2" Type="http://schemas.openxmlformats.org/officeDocument/2006/relationships/image" Target="../media/image18.jpg&amp;ehk=8dh9P3JXCzC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&amp;ehk=UHJ8e695AUYShFQWVNSENQ&amp;r=0&amp;pid=OfficeInsert"/><Relationship Id="rId5" Type="http://schemas.openxmlformats.org/officeDocument/2006/relationships/hyperlink" Target="https://neil2decade.wordpress.com/2011/01/12" TargetMode="External"/><Relationship Id="rId4" Type="http://schemas.openxmlformats.org/officeDocument/2006/relationships/image" Target="../media/image19.gif&amp;ehk=xFo9C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elebratingfamilystories.blogspot.com/2012/10/heading-in-right-direction-people.html" TargetMode="External"/><Relationship Id="rId7" Type="http://schemas.openxmlformats.org/officeDocument/2006/relationships/hyperlink" Target="https://www.flickr.com/photos/eek/89335692" TargetMode="External"/><Relationship Id="rId2" Type="http://schemas.openxmlformats.org/officeDocument/2006/relationships/image" Target="../media/image21.png&amp;ehk=BH0nNBBPqKfp1xMXf9V5Nw&amp;r=0&amp;pid=OfficeInsert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g"/><Relationship Id="rId5" Type="http://schemas.openxmlformats.org/officeDocument/2006/relationships/hyperlink" Target="http://comparativeandsuperlativeadjective.wikispaces.com/" TargetMode="External"/><Relationship Id="rId4" Type="http://schemas.openxmlformats.org/officeDocument/2006/relationships/image" Target="../media/image22.gif&amp;ehk=rFeb4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globalpd1rilatt.wikispaces.com/Australia" TargetMode="External"/><Relationship Id="rId2" Type="http://schemas.openxmlformats.org/officeDocument/2006/relationships/image" Target="../media/image24.gif&amp;ehk=aaVZzOm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nollama.co.uk/european-court-decides-about-linking-to-infringing-materials-or-does-it" TargetMode="External"/><Relationship Id="rId2" Type="http://schemas.openxmlformats.org/officeDocument/2006/relationships/image" Target="../media/image25.jpg&amp;ehk=7ZhcN8LueuKlsheAC2hK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yolujines.blogspot.com/p/speaking_11.html" TargetMode="External"/><Relationship Id="rId2" Type="http://schemas.openxmlformats.org/officeDocument/2006/relationships/image" Target="../media/image28.jpg&amp;ehk=navzkGIHu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alm7.wikispaces.com/CORRECT" TargetMode="External"/><Relationship Id="rId2" Type="http://schemas.openxmlformats.org/officeDocument/2006/relationships/image" Target="../media/image29.png&amp;ehk=9WrxeNMLvZNJIIf3EWqmkQ&amp;r=0&amp;pid=OfficeInsert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gor-mandra.blogspot.com/2011/05/this-is-end-beautiful-friend-this-is.html" TargetMode="External"/><Relationship Id="rId2" Type="http://schemas.openxmlformats.org/officeDocument/2006/relationships/image" Target="../media/image31.jpg&amp;ehk=WhESaeJmI5wGBzUnG4sD9Q&amp;r=0&amp;pid=OfficeInsert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swswonders.wikispaces.com/Taj+Mahal" TargetMode="External"/><Relationship Id="rId4" Type="http://schemas.openxmlformats.org/officeDocument/2006/relationships/image" Target="../media/image32.gif&amp;ehk=FWAhxMFa0Xnu2JcdBckScw&amp;r=0&amp;pid=OfficeInser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5B1460-709F-4D4D-B273-745E7E2037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accent2">
                    <a:lumMod val="75000"/>
                  </a:schemeClr>
                </a:solidFill>
              </a:rPr>
              <a:t>History </a:t>
            </a:r>
            <a:r>
              <a:rPr lang="en-GB" sz="7200">
                <a:solidFill>
                  <a:schemeClr val="accent2">
                    <a:lumMod val="75000"/>
                  </a:schemeClr>
                </a:solidFill>
              </a:rPr>
              <a:t>and  life </a:t>
            </a:r>
            <a:r>
              <a:rPr lang="en-GB" sz="7200" dirty="0">
                <a:solidFill>
                  <a:schemeClr val="accent2">
                    <a:lumMod val="75000"/>
                  </a:schemeClr>
                </a:solidFill>
              </a:rPr>
              <a:t>of Australia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7DAC696-C751-41F6-B0EB-462CF58768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16C25A8-ECD2-4731-8647-FD56498BA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88942" y="980010"/>
            <a:ext cx="3932485" cy="31259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46D6925-DEAE-4D8D-AC3F-561BEBC31620}"/>
              </a:ext>
            </a:extLst>
          </p:cNvPr>
          <p:cNvSpPr txBox="1"/>
          <p:nvPr/>
        </p:nvSpPr>
        <p:spPr>
          <a:xfrm>
            <a:off x="688942" y="4315032"/>
            <a:ext cx="22300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68608"/>
              </p:ext>
            </p:extLst>
          </p:nvPr>
        </p:nvGraphicFramePr>
        <p:xfrm>
          <a:off x="5094514" y="836023"/>
          <a:ext cx="1358537" cy="1123406"/>
        </p:xfrm>
        <a:graphic>
          <a:graphicData uri="http://schemas.openxmlformats.org/drawingml/2006/table">
            <a:tbl>
              <a:tblPr/>
              <a:tblGrid>
                <a:gridCol w="1358537"/>
              </a:tblGrid>
              <a:tr h="1123406">
                <a:tc>
                  <a:txBody>
                    <a:bodyPr/>
                    <a:lstStyle/>
                    <a:p>
                      <a:r>
                        <a:rPr lang="en-GB" dirty="0" smtClean="0"/>
                        <a:t>By </a:t>
                      </a:r>
                      <a:r>
                        <a:rPr lang="en-GB" smtClean="0"/>
                        <a:t>Charlie</a:t>
                      </a:r>
                      <a:r>
                        <a:rPr lang="en-GB" baseline="0" smtClean="0"/>
                        <a:t> </a:t>
                      </a:r>
                      <a:r>
                        <a:rPr lang="en-GB" baseline="0" smtClean="0"/>
                        <a:t>Year </a:t>
                      </a:r>
                      <a:r>
                        <a:rPr lang="en-GB" baseline="0" dirty="0" smtClean="0"/>
                        <a:t>6</a:t>
                      </a:r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324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7EEBDC-53A3-4042-A771-E14D963A1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MANY PEOPLE LIVE THERE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7CDE5F0-F992-4367-B37C-CABC0C0068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AE02C3D-0388-4ED7-870F-2A2B79E8A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850" y="2505075"/>
            <a:ext cx="5025216" cy="368458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accent5"/>
                </a:solidFill>
              </a:rPr>
              <a:t>Back in the 1700s only  7 million people lived Australia (London has 7 million people living in it )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/>
                </a:solidFill>
              </a:rPr>
              <a:t>Now it has a population of 24.26 million people living there.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7E12D1B-B254-469D-94E3-3CA31512D9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xmlns="" id="{6DB2B1A4-5E26-4B58-85B1-9ACDDFE6AC5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776950" y="2505075"/>
            <a:ext cx="4121325" cy="3684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32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F7CF9A-7E87-42D6-B98E-1DDDB8EDA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Who were the first people to live </a:t>
            </a:r>
            <a:r>
              <a:rPr lang="en-GB" sz="3600" dirty="0" smtClean="0">
                <a:solidFill>
                  <a:schemeClr val="accent2"/>
                </a:solidFill>
              </a:rPr>
              <a:t>there?</a:t>
            </a:r>
            <a:endParaRPr lang="en-GB" sz="3600" dirty="0">
              <a:solidFill>
                <a:schemeClr val="accent2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C6CF3E-AF1B-4CBB-A0C1-89E0FAD46A0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The first people to live  there were called the aboriginal people and Torres strait islanders .They came by boat from the islands of Indonesia . They lived in all parts of Australia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E07E6D6-0E5F-4170-8780-9BCA59F3E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991329" y="1056192"/>
            <a:ext cx="285750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88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010293-965E-416A-BF07-5993FE2AD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879" y="1630654"/>
            <a:ext cx="8825659" cy="1981200"/>
          </a:xfrm>
        </p:spPr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Aboriginal art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D28068C-A57F-41A3-948E-06006007290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660066"/>
                </a:solidFill>
              </a:rPr>
              <a:t>This is some aboriginal art , this is what they would paint.</a:t>
            </a:r>
            <a:endParaRPr lang="en-GB" dirty="0">
              <a:solidFill>
                <a:srgbClr val="660066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E53476C-D57D-4B0C-B910-BB84124A8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904848" y="389841"/>
            <a:ext cx="2137065" cy="18881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19EE3E4-4A47-4A29-BDF2-FA4A5FFCC1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7364742" y="1437636"/>
            <a:ext cx="3155743" cy="287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9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EA7E52-3DCD-4A75-8773-7EEE547DD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Animals in Australia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31C3AFF-0048-43D1-A44B-6EC43E291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Names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0743F23-BF2C-4F55-AF0F-D91E119735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7952" y="2510632"/>
            <a:ext cx="5025216" cy="3684588"/>
          </a:xfrm>
        </p:spPr>
        <p:txBody>
          <a:bodyPr/>
          <a:lstStyle/>
          <a:p>
            <a:r>
              <a:rPr lang="en-GB" dirty="0"/>
              <a:t>Koalas</a:t>
            </a:r>
          </a:p>
          <a:p>
            <a:r>
              <a:rPr lang="en-GB" dirty="0"/>
              <a:t>Kangaroos</a:t>
            </a:r>
          </a:p>
          <a:p>
            <a:r>
              <a:rPr lang="en-GB" dirty="0"/>
              <a:t>Possums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5A3CB16-B008-4132-BA2B-AFC9B90394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Pictures</a:t>
            </a:r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04AF720F-A47A-48BD-A738-E3CFD61DFC6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477616" y="2154023"/>
            <a:ext cx="2222787" cy="1667090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4676D2-AE3D-4A9B-B3AD-06D90AA862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6684606" y="2505075"/>
            <a:ext cx="1618386" cy="11060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76FF9E5-E3F9-4445-A66A-2C39C42A10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7302702" y="3940369"/>
            <a:ext cx="2000580" cy="255250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D9B8854-B502-4BC7-8F05-A31841E105BF}"/>
              </a:ext>
            </a:extLst>
          </p:cNvPr>
          <p:cNvSpPr txBox="1"/>
          <p:nvPr/>
        </p:nvSpPr>
        <p:spPr>
          <a:xfrm>
            <a:off x="3940736" y="6481030"/>
            <a:ext cx="23263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01749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4692E7-9F10-4589-9B3F-EA91D06BE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Some more animals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8718CB5-49B2-4893-B225-5C974751D5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names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A87EE9F-12F7-4574-8151-834688F780C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Pythons</a:t>
            </a:r>
          </a:p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Platypuses</a:t>
            </a:r>
          </a:p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Tarantulas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F7CC55D-41D0-4A7F-9580-4B454B6E9E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00052" y="1322630"/>
            <a:ext cx="5035548" cy="823912"/>
          </a:xfrm>
        </p:spPr>
        <p:txBody>
          <a:bodyPr/>
          <a:lstStyle/>
          <a:p>
            <a:r>
              <a:rPr lang="en-GB" dirty="0"/>
              <a:t>pictures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21077855-32CF-40C3-B30B-C7A9616AC41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660710" y="1926989"/>
            <a:ext cx="2784406" cy="2322787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99BD941-D657-4042-A7B6-4A344A0195B6}"/>
              </a:ext>
            </a:extLst>
          </p:cNvPr>
          <p:cNvSpPr txBox="1"/>
          <p:nvPr/>
        </p:nvSpPr>
        <p:spPr>
          <a:xfrm>
            <a:off x="6425855" y="5927378"/>
            <a:ext cx="27844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490D787-697A-4B29-A805-98F21D1B77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6425855" y="2408128"/>
            <a:ext cx="1954216" cy="146566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D5E8431-9950-411F-BABD-D041199DB7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6246535" y="4511362"/>
            <a:ext cx="2414175" cy="181063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D92B1A7-F708-4852-810A-FD311DF574C8}"/>
              </a:ext>
            </a:extLst>
          </p:cNvPr>
          <p:cNvSpPr txBox="1"/>
          <p:nvPr/>
        </p:nvSpPr>
        <p:spPr>
          <a:xfrm>
            <a:off x="5965896" y="6553821"/>
            <a:ext cx="24141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79021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C8DBEA-8839-47CD-AA17-641228904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Jungles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CB1937E-2F19-4871-9AE9-BCCA6677C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jungle of </a:t>
            </a:r>
            <a:r>
              <a:rPr lang="en-GB" dirty="0" smtClean="0">
                <a:solidFill>
                  <a:schemeClr val="accent2"/>
                </a:solidFill>
              </a:rPr>
              <a:t>“I’m </a:t>
            </a:r>
            <a:r>
              <a:rPr lang="en-GB" dirty="0">
                <a:solidFill>
                  <a:schemeClr val="accent2"/>
                </a:solidFill>
              </a:rPr>
              <a:t>a celebrity get me out of </a:t>
            </a:r>
            <a:r>
              <a:rPr lang="en-GB" dirty="0" smtClean="0">
                <a:solidFill>
                  <a:schemeClr val="accent2"/>
                </a:solidFill>
              </a:rPr>
              <a:t>here!” </a:t>
            </a:r>
            <a:r>
              <a:rPr lang="en-GB" dirty="0">
                <a:solidFill>
                  <a:schemeClr val="accent2"/>
                </a:solidFill>
              </a:rPr>
              <a:t>is in Australia.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8779426-5295-4E81-82CD-B568DE34F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847975" y="2490952"/>
            <a:ext cx="6185666" cy="284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on the Rainforests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A lot of the animals that I have mentioned live in rainforests</a:t>
            </a:r>
          </a:p>
          <a:p>
            <a:pPr marL="0" indent="0">
              <a:buNone/>
            </a:pPr>
            <a:r>
              <a:rPr lang="en-GB" dirty="0" smtClean="0"/>
              <a:t>Like the snakes , spiders, possums and more </a:t>
            </a:r>
            <a:endParaRPr lang="en-GB" dirty="0"/>
          </a:p>
        </p:txBody>
      </p:sp>
      <p:pic>
        <p:nvPicPr>
          <p:cNvPr id="1026" name="Picture 2" descr="C:\Users\11hudsonC.SPPS\AppData\Local\Microsoft\Windows\Temporary Internet Files\Content.IE5\AVCMXB8I\123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87" y="1601311"/>
            <a:ext cx="3279775" cy="196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1hudsonC.SPPS\AppData\Local\Microsoft\Windows\Temporary Internet Files\Content.IE5\EOK0YY05\14782257_cb2ea56ec0_b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962" y="3754912"/>
            <a:ext cx="3789251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96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AB5BB4-D098-4D04-9FC3-61BA8CCAD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Why British people would have </a:t>
            </a:r>
            <a:r>
              <a:rPr lang="en-GB" sz="4000" dirty="0" smtClean="0"/>
              <a:t>gone </a:t>
            </a:r>
            <a:r>
              <a:rPr lang="en-GB" sz="4000" dirty="0"/>
              <a:t>there as punishments, in the </a:t>
            </a:r>
            <a:r>
              <a:rPr lang="en-GB" sz="4000" dirty="0" smtClean="0"/>
              <a:t>1700s</a:t>
            </a:r>
            <a:endParaRPr lang="en-GB" sz="4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4E3E8-A8DE-4318-B4C0-EEF0BB85F5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why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CA37AF2-099F-4D6D-A424-17FDB4FE81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Australia is massive compared to England and only had 7 million people living there and we have 60 million .Our prisons were getting to full so we sent them all the way to Australia because it has loads of space.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94E45D7-BAB6-4700-B447-58825598B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32528" y="1833563"/>
            <a:ext cx="5035548" cy="823912"/>
          </a:xfrm>
        </p:spPr>
        <p:txBody>
          <a:bodyPr>
            <a:normAutofit/>
          </a:bodyPr>
          <a:lstStyle/>
          <a:p>
            <a:r>
              <a:rPr lang="en-GB" sz="4400" dirty="0"/>
              <a:t>why it was bad :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xmlns="" id="{EFB9BFA0-3798-4A78-A40A-DD2E3CB5F88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56096" y="4894461"/>
            <a:ext cx="1167384" cy="1170432"/>
          </a:xfr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527B2D58-69FF-4691-A28A-0259B970C5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291420"/>
              </p:ext>
            </p:extLst>
          </p:nvPr>
        </p:nvGraphicFramePr>
        <p:xfrm>
          <a:off x="6870700" y="3035301"/>
          <a:ext cx="3390900" cy="1041400"/>
        </p:xfrm>
        <a:graphic>
          <a:graphicData uri="http://schemas.openxmlformats.org/drawingml/2006/table">
            <a:tbl>
              <a:tblPr/>
              <a:tblGrid>
                <a:gridCol w="3390900">
                  <a:extLst>
                    <a:ext uri="{9D8B030D-6E8A-4147-A177-3AD203B41FA5}">
                      <a16:colId xmlns:a16="http://schemas.microsoft.com/office/drawing/2014/main" xmlns="" val="3043757161"/>
                    </a:ext>
                  </a:extLst>
                </a:gridCol>
              </a:tblGrid>
              <a:tr h="1041400">
                <a:tc>
                  <a:txBody>
                    <a:bodyPr/>
                    <a:lstStyle/>
                    <a:p>
                      <a:r>
                        <a:rPr lang="en-GB" dirty="0"/>
                        <a:t>They would be sent there with no money, no house ,no </a:t>
                      </a:r>
                      <a:r>
                        <a:rPr lang="en-GB" dirty="0" err="1"/>
                        <a:t>nothing.In</a:t>
                      </a:r>
                      <a:r>
                        <a:rPr lang="en-GB" dirty="0"/>
                        <a:t> other words nothing.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09649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83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3BDF80-99F3-4289-9DF2-A2043DE4A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About </a:t>
            </a:r>
            <a:r>
              <a:rPr lang="en-GB" dirty="0" smtClean="0">
                <a:solidFill>
                  <a:srgbClr val="FFFF00"/>
                </a:solidFill>
              </a:rPr>
              <a:t>The Commonwealth Games</a:t>
            </a:r>
            <a:r>
              <a:rPr lang="en-GB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341FD970-5937-4673-9A20-F597700D247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467131" y="2063789"/>
            <a:ext cx="1997247" cy="293928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ECBB0462-B1CE-499D-ABC8-57C2C0A4E18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05971743"/>
              </p:ext>
            </p:extLst>
          </p:nvPr>
        </p:nvGraphicFramePr>
        <p:xfrm>
          <a:off x="1655805" y="2335427"/>
          <a:ext cx="4127157" cy="2939282"/>
        </p:xfrm>
        <a:graphic>
          <a:graphicData uri="http://schemas.openxmlformats.org/drawingml/2006/table">
            <a:tbl>
              <a:tblPr/>
              <a:tblGrid>
                <a:gridCol w="4127157">
                  <a:extLst>
                    <a:ext uri="{9D8B030D-6E8A-4147-A177-3AD203B41FA5}">
                      <a16:colId xmlns:a16="http://schemas.microsoft.com/office/drawing/2014/main" xmlns="" val="3482083821"/>
                    </a:ext>
                  </a:extLst>
                </a:gridCol>
              </a:tblGrid>
              <a:tr h="2939282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FFFF"/>
                          </a:solidFill>
                        </a:rPr>
                        <a:t>About the Commonwealth. The first commonwealth games were in 1930 in Hamilton , Canada, where 11 countries sent 400 athletes  , in 6 sports and 59 events . Since then , the games have been conducted every 4 years ( except 1942 &amp; 1946 due to world war II ) and the events have seen many changes , not least in its name.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52636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1BC303A6-3385-4AFF-BC69-25EBF659C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72076"/>
              </p:ext>
            </p:extLst>
          </p:nvPr>
        </p:nvGraphicFramePr>
        <p:xfrm>
          <a:off x="9329351" y="1952368"/>
          <a:ext cx="2409568" cy="4480560"/>
        </p:xfrm>
        <a:graphic>
          <a:graphicData uri="http://schemas.openxmlformats.org/drawingml/2006/table">
            <a:tbl>
              <a:tblPr/>
              <a:tblGrid>
                <a:gridCol w="2409568">
                  <a:extLst>
                    <a:ext uri="{9D8B030D-6E8A-4147-A177-3AD203B41FA5}">
                      <a16:colId xmlns:a16="http://schemas.microsoft.com/office/drawing/2014/main" xmlns="" val="4056785918"/>
                    </a:ext>
                  </a:extLst>
                </a:gridCol>
              </a:tblGrid>
              <a:tr h="426308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FF00"/>
                          </a:solidFill>
                        </a:rPr>
                        <a:t>How the commonwealth started. Its  roots go back  to the British empire , when some countries were ruled directly or indirectly by Britain . Some of these countries  became self governing while retaining  Britain’s  monarch as head of state. Then , they formed the commonwealth  of nations.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92709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4947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D77EC113-405F-4D25-BAA6-32B1906C7C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372746"/>
              </p:ext>
            </p:extLst>
          </p:nvPr>
        </p:nvGraphicFramePr>
        <p:xfrm>
          <a:off x="238539" y="159026"/>
          <a:ext cx="11516139" cy="914400"/>
        </p:xfrm>
        <a:graphic>
          <a:graphicData uri="http://schemas.openxmlformats.org/drawingml/2006/table">
            <a:tbl>
              <a:tblPr/>
              <a:tblGrid>
                <a:gridCol w="11516139">
                  <a:extLst>
                    <a:ext uri="{9D8B030D-6E8A-4147-A177-3AD203B41FA5}">
                      <a16:colId xmlns:a16="http://schemas.microsoft.com/office/drawing/2014/main" xmlns="" val="1988357648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r>
                        <a:rPr lang="en-GB" sz="4400" dirty="0"/>
                        <a:t>Why it’s a good place to move to from England.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00241036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FD6CF4A0-28C1-4685-9E6B-4D2CC522F7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494145"/>
              </p:ext>
            </p:extLst>
          </p:nvPr>
        </p:nvGraphicFramePr>
        <p:xfrm>
          <a:off x="9390743" y="1934817"/>
          <a:ext cx="2655483" cy="2676940"/>
        </p:xfrm>
        <a:graphic>
          <a:graphicData uri="http://schemas.openxmlformats.org/drawingml/2006/table">
            <a:tbl>
              <a:tblPr/>
              <a:tblGrid>
                <a:gridCol w="2655483">
                  <a:extLst>
                    <a:ext uri="{9D8B030D-6E8A-4147-A177-3AD203B41FA5}">
                      <a16:colId xmlns:a16="http://schemas.microsoft.com/office/drawing/2014/main" xmlns="" val="2112794751"/>
                    </a:ext>
                  </a:extLst>
                </a:gridCol>
              </a:tblGrid>
              <a:tr h="26769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accent2"/>
                          </a:solidFill>
                        </a:rPr>
                        <a:t>It is way more sunny and warm than England . July is the hottest month in London with the average temperature of 19 degrees in summer in Australia it  is  around 30 degrees  so much hotter 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9865509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34DE290-9EBE-40CA-86B1-FD9079F5F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990897" y="1642755"/>
            <a:ext cx="2019182" cy="2019182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E4CEB621-F0D2-45B1-976B-237507A135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696568"/>
              </p:ext>
            </p:extLst>
          </p:nvPr>
        </p:nvGraphicFramePr>
        <p:xfrm>
          <a:off x="1146629" y="2017486"/>
          <a:ext cx="2452914" cy="2465614"/>
        </p:xfrm>
        <a:graphic>
          <a:graphicData uri="http://schemas.openxmlformats.org/drawingml/2006/table">
            <a:tbl>
              <a:tblPr/>
              <a:tblGrid>
                <a:gridCol w="2452914">
                  <a:extLst>
                    <a:ext uri="{9D8B030D-6E8A-4147-A177-3AD203B41FA5}">
                      <a16:colId xmlns:a16="http://schemas.microsoft.com/office/drawing/2014/main" xmlns="" val="1655761450"/>
                    </a:ext>
                  </a:extLst>
                </a:gridCol>
              </a:tblGrid>
              <a:tr h="2465614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FF00"/>
                          </a:solidFill>
                        </a:rPr>
                        <a:t>It’ s a lot less busy  with only 24.26 million people living there whereas  England has 60 million people living  here and  England goes into Australia 75 times all together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85918046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AC98412-ED6C-4B8E-9B9C-9D004A646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3856487" y="1642755"/>
            <a:ext cx="3065690" cy="2427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6CEB675F-977F-414B-9BE2-4D0BFC091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361321"/>
              </p:ext>
            </p:extLst>
          </p:nvPr>
        </p:nvGraphicFramePr>
        <p:xfrm>
          <a:off x="2372139" y="5194852"/>
          <a:ext cx="1126435" cy="1188720"/>
        </p:xfrm>
        <a:graphic>
          <a:graphicData uri="http://schemas.openxmlformats.org/drawingml/2006/table">
            <a:tbl>
              <a:tblPr/>
              <a:tblGrid>
                <a:gridCol w="1126435">
                  <a:extLst>
                    <a:ext uri="{9D8B030D-6E8A-4147-A177-3AD203B41FA5}">
                      <a16:colId xmlns:a16="http://schemas.microsoft.com/office/drawing/2014/main" xmlns="" val="769234615"/>
                    </a:ext>
                  </a:extLst>
                </a:gridCol>
              </a:tblGrid>
              <a:tr h="967409">
                <a:tc>
                  <a:txBody>
                    <a:bodyPr/>
                    <a:lstStyle/>
                    <a:p>
                      <a:r>
                        <a:rPr lang="en-GB" dirty="0"/>
                        <a:t>There are loads of lovely beaches.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03296573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5101FB0-E635-40A3-98A3-2AE6A15975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5271349" y="4262396"/>
            <a:ext cx="3301655" cy="21211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22181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945E15-F12D-491E-8C34-3C4D44C51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6500" y="475077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Why you </a:t>
            </a:r>
            <a:r>
              <a:rPr lang="en-GB" dirty="0" smtClean="0">
                <a:solidFill>
                  <a:schemeClr val="accent2"/>
                </a:solidFill>
              </a:rPr>
              <a:t>might not </a:t>
            </a:r>
            <a:r>
              <a:rPr lang="en-GB" dirty="0" smtClean="0">
                <a:solidFill>
                  <a:schemeClr val="accent2"/>
                </a:solidFill>
              </a:rPr>
              <a:t> </a:t>
            </a:r>
            <a:r>
              <a:rPr lang="en-GB" dirty="0">
                <a:solidFill>
                  <a:schemeClr val="accent2"/>
                </a:solidFill>
              </a:rPr>
              <a:t>move there.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3546CDC-0EB9-4491-BA61-F6455B7D9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33800" y="2160183"/>
            <a:ext cx="2464668" cy="1643112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2A378251-E0A1-4451-9863-9EC073122A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563100"/>
              </p:ext>
            </p:extLst>
          </p:nvPr>
        </p:nvGraphicFramePr>
        <p:xfrm>
          <a:off x="3771900" y="2247901"/>
          <a:ext cx="2692400" cy="1485900"/>
        </p:xfrm>
        <a:graphic>
          <a:graphicData uri="http://schemas.openxmlformats.org/drawingml/2006/table">
            <a:tbl>
              <a:tblPr/>
              <a:tblGrid>
                <a:gridCol w="2692400">
                  <a:extLst>
                    <a:ext uri="{9D8B030D-6E8A-4147-A177-3AD203B41FA5}">
                      <a16:colId xmlns:a16="http://schemas.microsoft.com/office/drawing/2014/main" xmlns="" val="1446819566"/>
                    </a:ext>
                  </a:extLst>
                </a:gridCol>
              </a:tblGrid>
              <a:tr h="14859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2"/>
                          </a:solidFill>
                        </a:rPr>
                        <a:t>You would miss your family and friends because you will be all the way across the world.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25560797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96800F27-C8B8-46A8-B892-F2F4EA1962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92966"/>
              </p:ext>
            </p:extLst>
          </p:nvPr>
        </p:nvGraphicFramePr>
        <p:xfrm>
          <a:off x="7553739" y="2345635"/>
          <a:ext cx="1232452" cy="914400"/>
        </p:xfrm>
        <a:graphic>
          <a:graphicData uri="http://schemas.openxmlformats.org/drawingml/2006/table">
            <a:tbl>
              <a:tblPr/>
              <a:tblGrid>
                <a:gridCol w="1232452">
                  <a:extLst>
                    <a:ext uri="{9D8B030D-6E8A-4147-A177-3AD203B41FA5}">
                      <a16:colId xmlns:a16="http://schemas.microsoft.com/office/drawing/2014/main" xmlns="" val="3585504441"/>
                    </a:ext>
                  </a:extLst>
                </a:gridCol>
              </a:tblGrid>
              <a:tr h="636104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FF00"/>
                          </a:solidFill>
                        </a:rPr>
                        <a:t>It is extremely hot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5553173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A703AD4-26B5-4E1A-BB8C-CEC1D1045D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7779854" y="3733801"/>
            <a:ext cx="1668117" cy="2610603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68651744-3B7B-4526-A9C5-AE49F20EBE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405749"/>
              </p:ext>
            </p:extLst>
          </p:nvPr>
        </p:nvGraphicFramePr>
        <p:xfrm>
          <a:off x="1213403" y="4399720"/>
          <a:ext cx="3061252" cy="993915"/>
        </p:xfrm>
        <a:graphic>
          <a:graphicData uri="http://schemas.openxmlformats.org/drawingml/2006/table">
            <a:tbl>
              <a:tblPr/>
              <a:tblGrid>
                <a:gridCol w="3061252">
                  <a:extLst>
                    <a:ext uri="{9D8B030D-6E8A-4147-A177-3AD203B41FA5}">
                      <a16:colId xmlns:a16="http://schemas.microsoft.com/office/drawing/2014/main" xmlns="" val="2498670791"/>
                    </a:ext>
                  </a:extLst>
                </a:gridCol>
              </a:tblGrid>
              <a:tr h="993915">
                <a:tc>
                  <a:txBody>
                    <a:bodyPr/>
                    <a:lstStyle/>
                    <a:p>
                      <a:r>
                        <a:rPr lang="en-GB" dirty="0"/>
                        <a:t>There is a lot more  </a:t>
                      </a:r>
                      <a:r>
                        <a:rPr lang="en-GB" dirty="0" err="1" smtClean="0"/>
                        <a:t>poisoinous</a:t>
                      </a:r>
                      <a:endParaRPr lang="en-GB" dirty="0"/>
                    </a:p>
                    <a:p>
                      <a:r>
                        <a:rPr lang="en-GB" dirty="0"/>
                        <a:t>animals in Australia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6025778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713838F-6A9E-4D2F-81D1-B0C29E7585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5628419" y="3894003"/>
            <a:ext cx="1925320" cy="2540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5533377-C716-4973-887B-02E22598A5B3}"/>
              </a:ext>
            </a:extLst>
          </p:cNvPr>
          <p:cNvSpPr txBox="1"/>
          <p:nvPr/>
        </p:nvSpPr>
        <p:spPr>
          <a:xfrm>
            <a:off x="5628419" y="6434003"/>
            <a:ext cx="19253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16712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168766-FB24-419B-90F7-A6EDA5B01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FFFF"/>
                </a:solidFill>
              </a:rPr>
              <a:t>Where </a:t>
            </a:r>
            <a:r>
              <a:rPr lang="en-GB" dirty="0">
                <a:solidFill>
                  <a:srgbClr val="00FFFF"/>
                </a:solidFill>
              </a:rPr>
              <a:t>Australia is in the world.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6F31990-A42A-48BD-8234-46EF4F2FB2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where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3F1244D-C1C6-4A62-9CC9-18FC73DD07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mtClean="0"/>
              <a:t>Where </a:t>
            </a:r>
            <a:r>
              <a:rPr lang="en-GB" dirty="0"/>
              <a:t>about.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xmlns="" id="{C4C804DD-D956-47BD-B7A3-326D78B19B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199356" y="2980276"/>
            <a:ext cx="4672805" cy="2734185"/>
          </a:xfrm>
        </p:spPr>
      </p:pic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xmlns="" id="{FA7689FB-B8E3-4F9F-AE2F-3B11D3052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98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Across to the left and up you can see England witch is a lot smaller then Australia, as I mentioned before.</a:t>
            </a:r>
          </a:p>
          <a:p>
            <a:r>
              <a:rPr lang="en-GB" dirty="0"/>
              <a:t>Straight across to the left you can see Africa , Africa is a lot bigger than Australia as you can see , that should give you a rough understanding  of how big and were it is.</a:t>
            </a:r>
          </a:p>
          <a:p>
            <a:r>
              <a:rPr lang="en-GB" dirty="0"/>
              <a:t>The capital is :Canberra.</a:t>
            </a:r>
          </a:p>
        </p:txBody>
      </p:sp>
    </p:spTree>
    <p:extLst>
      <p:ext uri="{BB962C8B-B14F-4D97-AF65-F5344CB8AC3E}">
        <p14:creationId xmlns:p14="http://schemas.microsoft.com/office/powerpoint/2010/main" val="1374007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1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E3F8A9-7971-4C4E-A67C-FF8F3A809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</a:rPr>
              <a:t>Facts about the past of Australia.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36FC8C32-E91C-4B46-9946-A2F765FC9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475695" y="2540609"/>
            <a:ext cx="2932612" cy="2387146"/>
          </a:xfr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51554D9D-9B89-445C-B30B-0ADCD58EEF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559788"/>
              </p:ext>
            </p:extLst>
          </p:nvPr>
        </p:nvGraphicFramePr>
        <p:xfrm>
          <a:off x="5936974" y="1033670"/>
          <a:ext cx="5420139" cy="4492487"/>
        </p:xfrm>
        <a:graphic>
          <a:graphicData uri="http://schemas.openxmlformats.org/drawingml/2006/table">
            <a:tbl>
              <a:tblPr/>
              <a:tblGrid>
                <a:gridCol w="5420139">
                  <a:extLst>
                    <a:ext uri="{9D8B030D-6E8A-4147-A177-3AD203B41FA5}">
                      <a16:colId xmlns:a16="http://schemas.microsoft.com/office/drawing/2014/main" xmlns="" val="3900941597"/>
                    </a:ext>
                  </a:extLst>
                </a:gridCol>
              </a:tblGrid>
              <a:tr h="449248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These are all about the aboriginal people.</a:t>
                      </a:r>
                    </a:p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The first Europeans to discover  Australia were waves of seafarers ,land explorers and Dutch navigators </a:t>
                      </a:r>
                      <a:r>
                        <a:rPr lang="en-GB" dirty="0" smtClean="0">
                          <a:solidFill>
                            <a:srgbClr val="FFC000"/>
                          </a:solidFill>
                        </a:rPr>
                        <a:t>, mainly Thomas cook,</a:t>
                      </a:r>
                      <a:r>
                        <a:rPr lang="en-GB" baseline="0" dirty="0" smtClean="0">
                          <a:solidFill>
                            <a:srgbClr val="FFC000"/>
                          </a:solidFill>
                        </a:rPr>
                        <a:t> in 1606</a:t>
                      </a:r>
                      <a:endParaRPr lang="en-GB" dirty="0">
                        <a:solidFill>
                          <a:srgbClr val="FFC000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They also mapped Australia .</a:t>
                      </a:r>
                    </a:p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The first documented encounter was that of Dutch navigator  Willem  </a:t>
                      </a:r>
                      <a:r>
                        <a:rPr lang="en-GB" dirty="0" err="1">
                          <a:solidFill>
                            <a:srgbClr val="FFC000"/>
                          </a:solidFill>
                        </a:rPr>
                        <a:t>Janszoon</a:t>
                      </a:r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  , </a:t>
                      </a:r>
                      <a:r>
                        <a:rPr lang="en-GB" dirty="0" smtClean="0">
                          <a:solidFill>
                            <a:srgbClr val="FFC000"/>
                          </a:solidFill>
                        </a:rPr>
                        <a:t>also </a:t>
                      </a:r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in 1606.</a:t>
                      </a:r>
                    </a:p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Dutch seafarers also visited north and west coasts of the continent , as did the French.</a:t>
                      </a:r>
                    </a:p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In 1788 the war of the two cultures began it was an equally mean comments were traded now of which are offensive &amp; you can go to jail for now.</a:t>
                      </a:r>
                    </a:p>
                    <a:p>
                      <a:r>
                        <a:rPr lang="en-GB" dirty="0">
                          <a:solidFill>
                            <a:srgbClr val="FFC000"/>
                          </a:solidFill>
                        </a:rPr>
                        <a:t>The war finally stopped in 1992 but reduced the population of aboriginal people in Australia to 4 percent ( that is aboriginal people &amp;Torres , strait islanders)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69881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334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419585"/>
              </p:ext>
            </p:extLst>
          </p:nvPr>
        </p:nvGraphicFramePr>
        <p:xfrm>
          <a:off x="418012" y="431074"/>
          <a:ext cx="2586446" cy="2899955"/>
        </p:xfrm>
        <a:graphic>
          <a:graphicData uri="http://schemas.openxmlformats.org/drawingml/2006/table">
            <a:tbl>
              <a:tblPr/>
              <a:tblGrid>
                <a:gridCol w="2586446"/>
              </a:tblGrid>
              <a:tr h="2899955">
                <a:tc>
                  <a:txBody>
                    <a:bodyPr/>
                    <a:lstStyle/>
                    <a:p>
                      <a:r>
                        <a:rPr lang="en-GB" dirty="0" smtClean="0"/>
                        <a:t>The war between the Europeans</a:t>
                      </a:r>
                      <a:r>
                        <a:rPr lang="en-GB" baseline="0" dirty="0" smtClean="0"/>
                        <a:t> and aboriginal people finally stopped in 1992 and now people from the European culture go there on holiday</a:t>
                      </a:r>
                    </a:p>
                    <a:p>
                      <a:r>
                        <a:rPr lang="en-GB" baseline="0" dirty="0" smtClean="0"/>
                        <a:t>There.</a:t>
                      </a:r>
                    </a:p>
                    <a:p>
                      <a:endParaRPr lang="en-GB" baseline="0" dirty="0" smtClean="0"/>
                    </a:p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Users\lundd.SPPS.003\AppData\Local\Microsoft\Windows\Temporary Internet Files\Content.IE5\UVLF7N0X\holiday-fu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7" y="971550"/>
            <a:ext cx="2857500" cy="18859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ndd.SPPS.003\AppData\Local\Microsoft\Windows\Temporary Internet Files\Content.IE5\6H9C5GOJ\0end-the-war-signs-60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975" y="3043238"/>
            <a:ext cx="4616257" cy="329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936547"/>
              </p:ext>
            </p:extLst>
          </p:nvPr>
        </p:nvGraphicFramePr>
        <p:xfrm>
          <a:off x="3644537" y="1071154"/>
          <a:ext cx="2442754" cy="1310640"/>
        </p:xfrm>
        <a:graphic>
          <a:graphicData uri="http://schemas.openxmlformats.org/drawingml/2006/table">
            <a:tbl>
              <a:tblPr/>
              <a:tblGrid>
                <a:gridCol w="2442754"/>
              </a:tblGrid>
              <a:tr h="901337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The war ending</a:t>
                      </a:r>
                      <a:endParaRPr lang="en-GB" sz="40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735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3240A0-3C57-42A5-9BB6-B31EAA03B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little quiz…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03C495-6B8C-40C1-BFB6-5A75CE58541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/>
              <a:t>1:What </a:t>
            </a:r>
            <a:r>
              <a:rPr lang="en-GB" sz="1800" dirty="0"/>
              <a:t>is the capital of Australia?</a:t>
            </a:r>
          </a:p>
          <a:p>
            <a:pPr marL="0" indent="0">
              <a:buNone/>
            </a:pPr>
            <a:r>
              <a:rPr lang="en-GB" sz="1800" dirty="0"/>
              <a:t>(all the answers have been in the power point)</a:t>
            </a:r>
          </a:p>
          <a:p>
            <a:r>
              <a:rPr lang="en-GB" sz="1800" dirty="0"/>
              <a:t>A. a town </a:t>
            </a:r>
          </a:p>
          <a:p>
            <a:r>
              <a:rPr lang="en-GB" sz="1800" dirty="0"/>
              <a:t>B. The capital of Australia</a:t>
            </a:r>
          </a:p>
          <a:p>
            <a:r>
              <a:rPr lang="en-GB" sz="1800" dirty="0"/>
              <a:t>C. Canberra</a:t>
            </a:r>
          </a:p>
          <a:p>
            <a:pPr marL="0" indent="0">
              <a:buNone/>
            </a:pPr>
            <a:r>
              <a:rPr lang="en-GB" sz="1800" dirty="0"/>
              <a:t>2: </a:t>
            </a:r>
            <a:r>
              <a:rPr lang="en-GB" sz="1800" dirty="0" smtClean="0"/>
              <a:t>How </a:t>
            </a:r>
            <a:r>
              <a:rPr lang="en-GB" sz="1800" dirty="0"/>
              <a:t>many times does England fit into Australia?</a:t>
            </a:r>
          </a:p>
          <a:p>
            <a:pPr marL="0" indent="0">
              <a:buNone/>
            </a:pPr>
            <a:r>
              <a:rPr lang="en-GB" sz="1800" dirty="0"/>
              <a:t>a.75 times</a:t>
            </a:r>
          </a:p>
          <a:p>
            <a:pPr marL="0" indent="0">
              <a:buNone/>
            </a:pPr>
            <a:r>
              <a:rPr lang="en-GB" sz="1800" dirty="0"/>
              <a:t>b.2+1</a:t>
            </a:r>
          </a:p>
          <a:p>
            <a:pPr marL="0" indent="0">
              <a:buNone/>
            </a:pPr>
            <a:r>
              <a:rPr lang="en-GB" sz="1800" dirty="0"/>
              <a:t>c.10 000 000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3921EFA-C46E-462B-92B5-E9D82FB931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45216" y="1742799"/>
            <a:ext cx="503396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Answers</a:t>
            </a:r>
          </a:p>
          <a:p>
            <a:pPr marL="0" indent="0">
              <a:buNone/>
            </a:pPr>
            <a:r>
              <a:rPr lang="en-GB" dirty="0"/>
              <a:t>1;c </a:t>
            </a:r>
          </a:p>
          <a:p>
            <a:pPr marL="0" indent="0">
              <a:buNone/>
            </a:pPr>
            <a:r>
              <a:rPr lang="en-GB" dirty="0"/>
              <a:t>2;a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72E7575-49E1-440C-81AD-C205CAC5E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893629" y="2261507"/>
            <a:ext cx="25908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867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B1AD20-97DB-49BA-A186-AC841D5D1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more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006BE2-F4BB-4648-A801-E9F7BA5A45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0784" y="1825625"/>
            <a:ext cx="502521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3:How many people live there?</a:t>
            </a:r>
          </a:p>
          <a:p>
            <a:pPr marL="0" indent="0">
              <a:buNone/>
            </a:pPr>
            <a:r>
              <a:rPr lang="en-GB" sz="1400" dirty="0"/>
              <a:t>a.5</a:t>
            </a:r>
          </a:p>
          <a:p>
            <a:pPr marL="0" indent="0">
              <a:buNone/>
            </a:pPr>
            <a:r>
              <a:rPr lang="en-GB" sz="1400" dirty="0"/>
              <a:t>b. 24.26 million</a:t>
            </a:r>
          </a:p>
          <a:p>
            <a:pPr marL="0" indent="0">
              <a:buNone/>
            </a:pPr>
            <a:r>
              <a:rPr lang="en-GB" sz="1400" dirty="0"/>
              <a:t>c.800 000</a:t>
            </a:r>
          </a:p>
          <a:p>
            <a:pPr marL="0" indent="0">
              <a:buNone/>
            </a:pPr>
            <a:r>
              <a:rPr lang="en-GB" sz="1400" dirty="0"/>
              <a:t>4. How hot is the average day in June in Australia?</a:t>
            </a:r>
          </a:p>
          <a:p>
            <a:pPr marL="0" indent="0">
              <a:buNone/>
            </a:pPr>
            <a:r>
              <a:rPr lang="en-GB" sz="1400" dirty="0"/>
              <a:t>a.40000000000000 degrees</a:t>
            </a:r>
          </a:p>
          <a:p>
            <a:pPr marL="0" indent="0">
              <a:buNone/>
            </a:pPr>
            <a:r>
              <a:rPr lang="en-GB" sz="1400" dirty="0"/>
              <a:t>b.30 degrees</a:t>
            </a:r>
          </a:p>
          <a:p>
            <a:pPr marL="0" indent="0">
              <a:buNone/>
            </a:pPr>
            <a:r>
              <a:rPr lang="en-GB" sz="1400" dirty="0"/>
              <a:t>c.-300 degrees</a:t>
            </a:r>
          </a:p>
          <a:p>
            <a:pPr marL="0" indent="0">
              <a:buNone/>
            </a:pPr>
            <a:r>
              <a:rPr lang="en-GB" sz="1400" dirty="0"/>
              <a:t>5. Who were the first people to live there?</a:t>
            </a:r>
          </a:p>
          <a:p>
            <a:pPr marL="342900" indent="-342900">
              <a:buAutoNum type="alphaLcPeriod"/>
            </a:pPr>
            <a:r>
              <a:rPr lang="en-GB" sz="1400" dirty="0"/>
              <a:t>Aboriginals</a:t>
            </a:r>
          </a:p>
          <a:p>
            <a:pPr marL="0" indent="0">
              <a:buNone/>
            </a:pPr>
            <a:r>
              <a:rPr lang="en-GB" sz="1400" dirty="0"/>
              <a:t>b. Torres</a:t>
            </a:r>
          </a:p>
          <a:p>
            <a:pPr marL="0" indent="0">
              <a:buNone/>
            </a:pPr>
            <a:r>
              <a:rPr lang="en-GB" sz="1400" dirty="0"/>
              <a:t>c. both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B7FFE3D-0855-4FDD-85CF-6835EE14108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Answers</a:t>
            </a:r>
            <a:endParaRPr lang="en-GB" sz="1400" dirty="0"/>
          </a:p>
          <a:p>
            <a:pPr marL="0" indent="0">
              <a:buNone/>
            </a:pPr>
            <a:r>
              <a:rPr lang="en-GB" sz="1400" dirty="0"/>
              <a:t>3:b</a:t>
            </a:r>
          </a:p>
          <a:p>
            <a:pPr marL="0" indent="0">
              <a:buNone/>
            </a:pPr>
            <a:r>
              <a:rPr lang="en-GB" sz="1400" dirty="0"/>
              <a:t>4:b</a:t>
            </a:r>
          </a:p>
          <a:p>
            <a:pPr marL="0" indent="0">
              <a:buNone/>
            </a:pPr>
            <a:r>
              <a:rPr lang="en-GB" sz="1400" dirty="0"/>
              <a:t>5:c</a:t>
            </a:r>
          </a:p>
          <a:p>
            <a:pPr marL="0" indent="0">
              <a:buNone/>
            </a:pPr>
            <a:r>
              <a:rPr lang="en-GB" sz="1400" dirty="0"/>
              <a:t>How many did you get right?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4BAFA37-390D-4964-87BF-AA0EB9358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759305" y="3800149"/>
            <a:ext cx="2400300" cy="2105025"/>
          </a:xfrm>
          <a:prstGeom prst="roundRect">
            <a:avLst>
              <a:gd name="adj" fmla="val 16667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073137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46576"/>
              </p:ext>
            </p:extLst>
          </p:nvPr>
        </p:nvGraphicFramePr>
        <p:xfrm>
          <a:off x="744584" y="927463"/>
          <a:ext cx="4846320" cy="5577840"/>
        </p:xfrm>
        <a:graphic>
          <a:graphicData uri="http://schemas.openxmlformats.org/drawingml/2006/table">
            <a:tbl>
              <a:tblPr/>
              <a:tblGrid>
                <a:gridCol w="4846320"/>
              </a:tblGrid>
              <a:tr h="3331028">
                <a:tc>
                  <a:txBody>
                    <a:bodyPr/>
                    <a:lstStyle/>
                    <a:p>
                      <a:r>
                        <a:rPr lang="en-GB" sz="7200" dirty="0" smtClean="0"/>
                        <a:t>That is all we have time for</a:t>
                      </a:r>
                    </a:p>
                    <a:p>
                      <a:r>
                        <a:rPr lang="en-GB" sz="7200" dirty="0" smtClean="0"/>
                        <a:t>&amp;thank you</a:t>
                      </a:r>
                      <a:r>
                        <a:rPr lang="en-GB" sz="7200" baseline="0" dirty="0" smtClean="0"/>
                        <a:t> once more</a:t>
                      </a:r>
                      <a:endParaRPr lang="en-GB" sz="72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 descr="C:\Users\lundd.SPPS.003\AppData\Local\Microsoft\Windows\Temporary Internet Files\Content.IE5\6PZDJ3MF\Media_Player_Classic_MPC_With_Shadow_With_Numbers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25" y="-100421"/>
            <a:ext cx="4629150" cy="462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42403"/>
              </p:ext>
            </p:extLst>
          </p:nvPr>
        </p:nvGraphicFramePr>
        <p:xfrm>
          <a:off x="6962503" y="4846321"/>
          <a:ext cx="3775166" cy="666206"/>
        </p:xfrm>
        <a:graphic>
          <a:graphicData uri="http://schemas.openxmlformats.org/drawingml/2006/table">
            <a:tbl>
              <a:tblPr/>
              <a:tblGrid>
                <a:gridCol w="3775166"/>
              </a:tblGrid>
              <a:tr h="666206">
                <a:tc>
                  <a:txBody>
                    <a:bodyPr/>
                    <a:lstStyle/>
                    <a:p>
                      <a:r>
                        <a:rPr lang="en-GB" dirty="0" smtClean="0"/>
                        <a:t>I hope you learnt something new</a:t>
                      </a:r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371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2766C8-2120-464A-9183-CDF6B3452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Thanks for watching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015E484-EF0E-46E0-9890-64B298245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862649" y="2421490"/>
            <a:ext cx="4233351" cy="28757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7DDA9DA9-1A9A-41B0-A559-DC21C6D2A6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7508420" y="1560788"/>
            <a:ext cx="3305353" cy="3736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946870"/>
              </p:ext>
            </p:extLst>
          </p:nvPr>
        </p:nvGraphicFramePr>
        <p:xfrm>
          <a:off x="7837714" y="783771"/>
          <a:ext cx="2390503" cy="496389"/>
        </p:xfrm>
        <a:graphic>
          <a:graphicData uri="http://schemas.openxmlformats.org/drawingml/2006/table">
            <a:tbl>
              <a:tblPr/>
              <a:tblGrid>
                <a:gridCol w="2390503"/>
              </a:tblGrid>
              <a:tr h="496389">
                <a:tc>
                  <a:txBody>
                    <a:bodyPr/>
                    <a:lstStyle/>
                    <a:p>
                      <a:r>
                        <a:rPr lang="en-GB" dirty="0" smtClean="0"/>
                        <a:t>By Charlie</a:t>
                      </a:r>
                      <a:r>
                        <a:rPr lang="en-GB" baseline="0" dirty="0" smtClean="0"/>
                        <a:t> Hudson yr6</a:t>
                      </a:r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994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714</TotalTime>
  <Words>873</Words>
  <Application>Microsoft Office PowerPoint</Application>
  <PresentationFormat>Custom</PresentationFormat>
  <Paragraphs>98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Depth</vt:lpstr>
      <vt:lpstr>History and  life of Australia</vt:lpstr>
      <vt:lpstr>HOW MANY PEOPLE LIVE THERE</vt:lpstr>
      <vt:lpstr>Who were the first people to live there?</vt:lpstr>
      <vt:lpstr>Aboriginal art</vt:lpstr>
      <vt:lpstr>Animals in Australia</vt:lpstr>
      <vt:lpstr>Some more animals</vt:lpstr>
      <vt:lpstr>Jungles</vt:lpstr>
      <vt:lpstr>More on the Rainforests</vt:lpstr>
      <vt:lpstr>Why British people would have gone there as punishments, in the 1700s</vt:lpstr>
      <vt:lpstr>About The Commonwealth Games.</vt:lpstr>
      <vt:lpstr>PowerPoint Presentation</vt:lpstr>
      <vt:lpstr>Why you might not  move there.</vt:lpstr>
      <vt:lpstr>Where Australia is in the world.</vt:lpstr>
      <vt:lpstr>Facts about the past of Australia.</vt:lpstr>
      <vt:lpstr>PowerPoint Presentation</vt:lpstr>
      <vt:lpstr>A little quiz…</vt:lpstr>
      <vt:lpstr>Some more questions</vt:lpstr>
      <vt:lpstr>PowerPoint Presentation</vt:lpstr>
      <vt:lpstr>Thanks for watching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 OF AUSTRALIA</dc:title>
  <dc:creator>Diane Hudson</dc:creator>
  <cp:lastModifiedBy>SPPS</cp:lastModifiedBy>
  <cp:revision>34</cp:revision>
  <dcterms:created xsi:type="dcterms:W3CDTF">2017-12-05T16:00:46Z</dcterms:created>
  <dcterms:modified xsi:type="dcterms:W3CDTF">2018-01-30T12:55:59Z</dcterms:modified>
</cp:coreProperties>
</file>