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54"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77631a99f3_0_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77631a99f3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77631a99f3_0_3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77631a99f3_0_3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77631a99f3_1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77631a99f3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76b5ba3d2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776b5ba3d2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7631a99f3_1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7631a99f3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776b5ba3d2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776b5ba3d2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cxnSp>
        <p:nvCxnSpPr>
          <p:cNvPr id="10" name="Google Shape;10;p2"/>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11" name="Google Shape;11;p2"/>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12" name="Google Shape;12;p2"/>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2400"/>
              <a:buNone/>
              <a:defRPr sz="2400">
                <a:solidFill>
                  <a:schemeClr val="lt1"/>
                </a:solidFil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cxnSp>
        <p:nvCxnSpPr>
          <p:cNvPr id="15" name="Google Shape;15;p3"/>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16" name="Google Shape;16;p3"/>
          <p:cNvSpPr txBox="1">
            <a:spLocks noGrp="1"/>
          </p:cNvSpPr>
          <p:nvPr>
            <p:ph type="title"/>
          </p:nvPr>
        </p:nvSpPr>
        <p:spPr>
          <a:xfrm>
            <a:off x="510450" y="2057400"/>
            <a:ext cx="8123100" cy="778800"/>
          </a:xfrm>
          <a:prstGeom prst="rect">
            <a:avLst/>
          </a:prstGeom>
        </p:spPr>
        <p:txBody>
          <a:bodyPr spcFirstLastPara="1" wrap="square" lIns="91425" tIns="91425" rIns="91425" bIns="91425" anchor="b"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7" name="Google Shape;17;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2" name="Google Shape;22;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7" name="Google Shape;27;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0" name="Google Shape;30;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7975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7" name="Google Shape;37;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2"/>
            </a:solidFill>
            <a:prstDash val="solid"/>
            <a:round/>
            <a:headEnd type="none" w="sm" len="sm"/>
            <a:tailEnd type="none" w="sm" len="sm"/>
          </a:ln>
        </p:spPr>
      </p:cxnSp>
      <p:sp>
        <p:nvSpPr>
          <p:cNvPr id="41" name="Google Shape;41;p9"/>
          <p:cNvSpPr txBox="1">
            <a:spLocks noGrp="1"/>
          </p:cNvSpPr>
          <p:nvPr>
            <p:ph type="title"/>
          </p:nvPr>
        </p:nvSpPr>
        <p:spPr>
          <a:xfrm>
            <a:off x="265500" y="1205825"/>
            <a:ext cx="4045200" cy="15096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68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2100"/>
              <a:buNone/>
              <a:defRPr sz="2100"/>
            </a:lvl1pPr>
          </a:lstStyle>
          <a:p>
            <a:endParaRPr/>
          </a:p>
        </p:txBody>
      </p:sp>
      <p:sp>
        <p:nvSpPr>
          <p:cNvPr id="47" name="Google Shape;47;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991475"/>
            <a:ext cx="8520600" cy="1917900"/>
          </a:xfrm>
          <a:prstGeom prst="rect">
            <a:avLst/>
          </a:prstGeom>
        </p:spPr>
        <p:txBody>
          <a:bodyPr spcFirstLastPara="1" wrap="square" lIns="91425" tIns="91425" rIns="91425" bIns="91425" anchor="ctr" anchorCtr="0">
            <a:noAutofit/>
          </a:bodyPr>
          <a:lstStyle>
            <a:lvl1pPr lvl="0" algn="ctr">
              <a:spcBef>
                <a:spcPts val="0"/>
              </a:spcBef>
              <a:spcAft>
                <a:spcPts val="0"/>
              </a:spcAft>
              <a:buSzPts val="14000"/>
              <a:buNone/>
              <a:defRPr sz="14000" b="1"/>
            </a:lvl1pPr>
            <a:lvl2pPr lvl="1" algn="ctr">
              <a:spcBef>
                <a:spcPts val="0"/>
              </a:spcBef>
              <a:spcAft>
                <a:spcPts val="0"/>
              </a:spcAft>
              <a:buSzPts val="14000"/>
              <a:buNone/>
              <a:defRPr sz="14000" b="1"/>
            </a:lvl2pPr>
            <a:lvl3pPr lvl="2" algn="ctr">
              <a:spcBef>
                <a:spcPts val="0"/>
              </a:spcBef>
              <a:spcAft>
                <a:spcPts val="0"/>
              </a:spcAft>
              <a:buSzPts val="14000"/>
              <a:buNone/>
              <a:defRPr sz="14000" b="1"/>
            </a:lvl3pPr>
            <a:lvl4pPr lvl="3" algn="ctr">
              <a:spcBef>
                <a:spcPts val="0"/>
              </a:spcBef>
              <a:spcAft>
                <a:spcPts val="0"/>
              </a:spcAft>
              <a:buSzPts val="14000"/>
              <a:buNone/>
              <a:defRPr sz="14000" b="1"/>
            </a:lvl4pPr>
            <a:lvl5pPr lvl="4" algn="ctr">
              <a:spcBef>
                <a:spcPts val="0"/>
              </a:spcBef>
              <a:spcAft>
                <a:spcPts val="0"/>
              </a:spcAft>
              <a:buSzPts val="14000"/>
              <a:buNone/>
              <a:defRPr sz="14000" b="1"/>
            </a:lvl5pPr>
            <a:lvl6pPr lvl="5" algn="ctr">
              <a:spcBef>
                <a:spcPts val="0"/>
              </a:spcBef>
              <a:spcAft>
                <a:spcPts val="0"/>
              </a:spcAft>
              <a:buSzPts val="14000"/>
              <a:buNone/>
              <a:defRPr sz="14000" b="1"/>
            </a:lvl6pPr>
            <a:lvl7pPr lvl="6" algn="ctr">
              <a:spcBef>
                <a:spcPts val="0"/>
              </a:spcBef>
              <a:spcAft>
                <a:spcPts val="0"/>
              </a:spcAft>
              <a:buSzPts val="14000"/>
              <a:buNone/>
              <a:defRPr sz="14000" b="1"/>
            </a:lvl7pPr>
            <a:lvl8pPr lvl="7" algn="ctr">
              <a:spcBef>
                <a:spcPts val="0"/>
              </a:spcBef>
              <a:spcAft>
                <a:spcPts val="0"/>
              </a:spcAft>
              <a:buSzPts val="14000"/>
              <a:buNone/>
              <a:defRPr sz="14000" b="1"/>
            </a:lvl8pPr>
            <a:lvl9pPr lvl="8" algn="ctr">
              <a:spcBef>
                <a:spcPts val="0"/>
              </a:spcBef>
              <a:spcAft>
                <a:spcPts val="0"/>
              </a:spcAft>
              <a:buSzPts val="14000"/>
              <a:buNone/>
              <a:defRPr sz="14000" b="1"/>
            </a:lvl9pPr>
          </a:lstStyle>
          <a:p>
            <a:r>
              <a:t>xx%</a:t>
            </a:r>
          </a:p>
        </p:txBody>
      </p:sp>
      <p:sp>
        <p:nvSpPr>
          <p:cNvPr id="51" name="Google Shape;51;p11"/>
          <p:cNvSpPr txBox="1">
            <a:spLocks noGrp="1"/>
          </p:cNvSpPr>
          <p:nvPr>
            <p:ph type="body" idx="1"/>
          </p:nvPr>
        </p:nvSpPr>
        <p:spPr>
          <a:xfrm>
            <a:off x="311700" y="3071300"/>
            <a:ext cx="8520600" cy="901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2" name="Google Shape;52;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pearmin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marL="914400" lvl="1"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marL="1371600" lvl="2"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marL="1828800" lvl="3"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marL="2286000" lvl="4"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marL="2743200" lvl="5"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marL="3200400" lvl="6"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marL="3657600" lvl="7" indent="-31750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marL="4114800" lvl="8" indent="-317500">
              <a:lnSpc>
                <a:spcPct val="115000"/>
              </a:lnSpc>
              <a:spcBef>
                <a:spcPts val="1600"/>
              </a:spcBef>
              <a:spcAft>
                <a:spcPts val="160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1"/>
                </a:solidFill>
                <a:latin typeface="Proxima Nova"/>
                <a:ea typeface="Proxima Nova"/>
                <a:cs typeface="Proxima Nova"/>
                <a:sym typeface="Proxima Nova"/>
              </a:defRPr>
            </a:lvl1pPr>
            <a:lvl2pPr lvl="1" algn="r">
              <a:buNone/>
              <a:defRPr sz="1000">
                <a:solidFill>
                  <a:schemeClr val="dk1"/>
                </a:solidFill>
                <a:latin typeface="Proxima Nova"/>
                <a:ea typeface="Proxima Nova"/>
                <a:cs typeface="Proxima Nova"/>
                <a:sym typeface="Proxima Nova"/>
              </a:defRPr>
            </a:lvl2pPr>
            <a:lvl3pPr lvl="2" algn="r">
              <a:buNone/>
              <a:defRPr sz="1000">
                <a:solidFill>
                  <a:schemeClr val="dk1"/>
                </a:solidFill>
                <a:latin typeface="Proxima Nova"/>
                <a:ea typeface="Proxima Nova"/>
                <a:cs typeface="Proxima Nova"/>
                <a:sym typeface="Proxima Nova"/>
              </a:defRPr>
            </a:lvl3pPr>
            <a:lvl4pPr lvl="3" algn="r">
              <a:buNone/>
              <a:defRPr sz="1000">
                <a:solidFill>
                  <a:schemeClr val="dk1"/>
                </a:solidFill>
                <a:latin typeface="Proxima Nova"/>
                <a:ea typeface="Proxima Nova"/>
                <a:cs typeface="Proxima Nova"/>
                <a:sym typeface="Proxima Nova"/>
              </a:defRPr>
            </a:lvl4pPr>
            <a:lvl5pPr lvl="4" algn="r">
              <a:buNone/>
              <a:defRPr sz="1000">
                <a:solidFill>
                  <a:schemeClr val="dk1"/>
                </a:solidFill>
                <a:latin typeface="Proxima Nova"/>
                <a:ea typeface="Proxima Nova"/>
                <a:cs typeface="Proxima Nova"/>
                <a:sym typeface="Proxima Nova"/>
              </a:defRPr>
            </a:lvl5pPr>
            <a:lvl6pPr lvl="5" algn="r">
              <a:buNone/>
              <a:defRPr sz="1000">
                <a:solidFill>
                  <a:schemeClr val="dk1"/>
                </a:solidFill>
                <a:latin typeface="Proxima Nova"/>
                <a:ea typeface="Proxima Nova"/>
                <a:cs typeface="Proxima Nova"/>
                <a:sym typeface="Proxima Nova"/>
              </a:defRPr>
            </a:lvl6pPr>
            <a:lvl7pPr lvl="6" algn="r">
              <a:buNone/>
              <a:defRPr sz="1000">
                <a:solidFill>
                  <a:schemeClr val="dk1"/>
                </a:solidFill>
                <a:latin typeface="Proxima Nova"/>
                <a:ea typeface="Proxima Nova"/>
                <a:cs typeface="Proxima Nova"/>
                <a:sym typeface="Proxima Nova"/>
              </a:defRPr>
            </a:lvl7pPr>
            <a:lvl8pPr lvl="7" algn="r">
              <a:buNone/>
              <a:defRPr sz="1000">
                <a:solidFill>
                  <a:schemeClr val="dk1"/>
                </a:solidFill>
                <a:latin typeface="Proxima Nova"/>
                <a:ea typeface="Proxima Nova"/>
                <a:cs typeface="Proxima Nova"/>
                <a:sym typeface="Proxima Nova"/>
              </a:defRPr>
            </a:lvl8pPr>
            <a:lvl9pPr lvl="8" algn="r">
              <a:buNone/>
              <a:defRPr sz="1000">
                <a:solidFill>
                  <a:schemeClr val="dk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4600"/>
              <a:t>My War Hero</a:t>
            </a:r>
            <a:endParaRPr sz="4600"/>
          </a:p>
          <a:p>
            <a:pPr marL="0" lvl="0" indent="0" algn="l" rtl="0">
              <a:spcBef>
                <a:spcPts val="0"/>
              </a:spcBef>
              <a:spcAft>
                <a:spcPts val="0"/>
              </a:spcAft>
              <a:buNone/>
            </a:pPr>
            <a:r>
              <a:rPr lang="en-GB" sz="4600"/>
              <a:t>Hylton Lewis</a:t>
            </a:r>
            <a:endParaRPr sz="4600"/>
          </a:p>
        </p:txBody>
      </p:sp>
      <p:sp>
        <p:nvSpPr>
          <p:cNvPr id="60" name="Google Shape;60;p13"/>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story of my Great Grandad during WW2</a:t>
            </a:r>
            <a:endParaRPr/>
          </a:p>
        </p:txBody>
      </p:sp>
      <p:pic>
        <p:nvPicPr>
          <p:cNvPr id="61" name="Google Shape;61;p13"/>
          <p:cNvPicPr preferRelativeResize="0"/>
          <p:nvPr/>
        </p:nvPicPr>
        <p:blipFill>
          <a:blip r:embed="rId3">
            <a:alphaModFix/>
          </a:blip>
          <a:stretch>
            <a:fillRect/>
          </a:stretch>
        </p:blipFill>
        <p:spPr>
          <a:xfrm>
            <a:off x="4572000" y="397500"/>
            <a:ext cx="4221350" cy="24483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title"/>
          </p:nvPr>
        </p:nvSpPr>
        <p:spPr>
          <a:xfrm>
            <a:off x="311700" y="445025"/>
            <a:ext cx="37719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1939 - war broke out</a:t>
            </a:r>
            <a:endParaRPr b="1"/>
          </a:p>
        </p:txBody>
      </p:sp>
      <p:sp>
        <p:nvSpPr>
          <p:cNvPr id="67" name="Google Shape;67;p14"/>
          <p:cNvSpPr txBox="1">
            <a:spLocks noGrp="1"/>
          </p:cNvSpPr>
          <p:nvPr>
            <p:ph type="body" idx="1"/>
          </p:nvPr>
        </p:nvSpPr>
        <p:spPr>
          <a:xfrm>
            <a:off x="215325" y="1164525"/>
            <a:ext cx="4260300" cy="3617700"/>
          </a:xfrm>
          <a:prstGeom prst="rect">
            <a:avLst/>
          </a:prstGeom>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1C4587"/>
                </a:solidFill>
              </a:rPr>
              <a:t>My Great Grandad joined a club called  </a:t>
            </a:r>
            <a:endParaRPr>
              <a:solidFill>
                <a:srgbClr val="1C4587"/>
              </a:solidFill>
            </a:endParaRPr>
          </a:p>
          <a:p>
            <a:pPr marL="0" lvl="0" indent="0" algn="l" rtl="0">
              <a:spcBef>
                <a:spcPts val="1600"/>
              </a:spcBef>
              <a:spcAft>
                <a:spcPts val="0"/>
              </a:spcAft>
              <a:buNone/>
            </a:pPr>
            <a:r>
              <a:rPr lang="en-GB">
                <a:solidFill>
                  <a:srgbClr val="1C4587"/>
                </a:solidFill>
              </a:rPr>
              <a:t>The Civil Air Guard to learn to fly just</a:t>
            </a:r>
            <a:endParaRPr>
              <a:solidFill>
                <a:srgbClr val="1C4587"/>
              </a:solidFill>
            </a:endParaRPr>
          </a:p>
          <a:p>
            <a:pPr marL="0" lvl="0" indent="0" algn="l" rtl="0">
              <a:spcBef>
                <a:spcPts val="1600"/>
              </a:spcBef>
              <a:spcAft>
                <a:spcPts val="0"/>
              </a:spcAft>
              <a:buNone/>
            </a:pPr>
            <a:r>
              <a:rPr lang="en-GB">
                <a:solidFill>
                  <a:srgbClr val="1C4587"/>
                </a:solidFill>
              </a:rPr>
              <a:t>before the war. On his first lesson they</a:t>
            </a:r>
            <a:endParaRPr>
              <a:solidFill>
                <a:srgbClr val="1C4587"/>
              </a:solidFill>
            </a:endParaRPr>
          </a:p>
          <a:p>
            <a:pPr marL="0" lvl="0" indent="0" algn="l" rtl="0">
              <a:spcBef>
                <a:spcPts val="1600"/>
              </a:spcBef>
              <a:spcAft>
                <a:spcPts val="0"/>
              </a:spcAft>
              <a:buNone/>
            </a:pPr>
            <a:r>
              <a:rPr lang="en-GB">
                <a:solidFill>
                  <a:srgbClr val="1C4587"/>
                </a:solidFill>
              </a:rPr>
              <a:t>got lost and landed in a field in the </a:t>
            </a:r>
            <a:endParaRPr>
              <a:solidFill>
                <a:srgbClr val="1C4587"/>
              </a:solidFill>
            </a:endParaRPr>
          </a:p>
          <a:p>
            <a:pPr marL="0" lvl="0" indent="0" algn="l" rtl="0">
              <a:spcBef>
                <a:spcPts val="1600"/>
              </a:spcBef>
              <a:spcAft>
                <a:spcPts val="0"/>
              </a:spcAft>
              <a:buNone/>
            </a:pPr>
            <a:r>
              <a:rPr lang="en-GB">
                <a:solidFill>
                  <a:srgbClr val="1C4587"/>
                </a:solidFill>
              </a:rPr>
              <a:t>middle of nowhere! But luckily that </a:t>
            </a:r>
            <a:endParaRPr>
              <a:solidFill>
                <a:srgbClr val="1C4587"/>
              </a:solidFill>
            </a:endParaRPr>
          </a:p>
          <a:p>
            <a:pPr marL="0" lvl="0" indent="0" algn="l" rtl="0">
              <a:spcBef>
                <a:spcPts val="1600"/>
              </a:spcBef>
              <a:spcAft>
                <a:spcPts val="0"/>
              </a:spcAft>
              <a:buNone/>
            </a:pPr>
            <a:r>
              <a:rPr lang="en-GB">
                <a:solidFill>
                  <a:srgbClr val="1C4587"/>
                </a:solidFill>
              </a:rPr>
              <a:t>didn’t put him off and he enlisted in the</a:t>
            </a:r>
            <a:endParaRPr>
              <a:solidFill>
                <a:srgbClr val="1C4587"/>
              </a:solidFill>
            </a:endParaRPr>
          </a:p>
          <a:p>
            <a:pPr marL="0" lvl="0" indent="0" algn="l" rtl="0">
              <a:spcBef>
                <a:spcPts val="1600"/>
              </a:spcBef>
              <a:spcAft>
                <a:spcPts val="1600"/>
              </a:spcAft>
              <a:buNone/>
            </a:pPr>
            <a:r>
              <a:rPr lang="en-GB">
                <a:solidFill>
                  <a:srgbClr val="1C4587"/>
                </a:solidFill>
              </a:rPr>
              <a:t>RAF in October 1939.</a:t>
            </a:r>
            <a:endParaRPr>
              <a:solidFill>
                <a:srgbClr val="1C4587"/>
              </a:solidFill>
            </a:endParaRPr>
          </a:p>
        </p:txBody>
      </p:sp>
      <p:pic>
        <p:nvPicPr>
          <p:cNvPr id="68" name="Google Shape;68;p14"/>
          <p:cNvPicPr preferRelativeResize="0"/>
          <p:nvPr/>
        </p:nvPicPr>
        <p:blipFill rotWithShape="1">
          <a:blip r:embed="rId3">
            <a:alphaModFix/>
          </a:blip>
          <a:srcRect l="3295" r="4902"/>
          <a:stretch/>
        </p:blipFill>
        <p:spPr>
          <a:xfrm>
            <a:off x="4572000" y="180675"/>
            <a:ext cx="3541425" cy="481827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a:spLocks noGrp="1"/>
          </p:cNvSpPr>
          <p:nvPr>
            <p:ph type="body" idx="1"/>
          </p:nvPr>
        </p:nvSpPr>
        <p:spPr>
          <a:xfrm>
            <a:off x="3880650" y="1036275"/>
            <a:ext cx="5155200" cy="3513300"/>
          </a:xfrm>
          <a:prstGeom prst="rect">
            <a:avLst/>
          </a:prstGeom>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4A86E8"/>
                </a:solidFill>
              </a:rPr>
              <a:t>After hectic training on Wellington bombers, he was ready to go on important bombing missions. This included night bombing raids. His first few trips were as a second pilot and his first bombing mission was cancelled due to thick fog! His second trip was to bomb the submarine pens at Wilhelmshaven in Germany.</a:t>
            </a:r>
            <a:endParaRPr>
              <a:solidFill>
                <a:srgbClr val="4A86E8"/>
              </a:solidFill>
            </a:endParaRPr>
          </a:p>
        </p:txBody>
      </p:sp>
      <p:sp>
        <p:nvSpPr>
          <p:cNvPr id="74" name="Google Shape;74;p15"/>
          <p:cNvSpPr txBox="1"/>
          <p:nvPr/>
        </p:nvSpPr>
        <p:spPr>
          <a:xfrm>
            <a:off x="277050" y="277050"/>
            <a:ext cx="7408200" cy="85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a:latin typeface="Proxima Nova"/>
                <a:ea typeface="Proxima Nova"/>
                <a:cs typeface="Proxima Nova"/>
                <a:sym typeface="Proxima Nova"/>
              </a:rPr>
              <a:t>Training and first missions</a:t>
            </a:r>
            <a:endParaRPr sz="2800" b="1">
              <a:latin typeface="Proxima Nova"/>
              <a:ea typeface="Proxima Nova"/>
              <a:cs typeface="Proxima Nova"/>
              <a:sym typeface="Proxima Nova"/>
            </a:endParaRPr>
          </a:p>
        </p:txBody>
      </p:sp>
      <p:pic>
        <p:nvPicPr>
          <p:cNvPr id="75" name="Google Shape;75;p15"/>
          <p:cNvPicPr preferRelativeResize="0"/>
          <p:nvPr/>
        </p:nvPicPr>
        <p:blipFill>
          <a:blip r:embed="rId3">
            <a:alphaModFix/>
          </a:blip>
          <a:stretch>
            <a:fillRect/>
          </a:stretch>
        </p:blipFill>
        <p:spPr>
          <a:xfrm>
            <a:off x="277050" y="1084304"/>
            <a:ext cx="3184652" cy="2416325"/>
          </a:xfrm>
          <a:prstGeom prst="rect">
            <a:avLst/>
          </a:prstGeom>
          <a:noFill/>
          <a:ln>
            <a:noFill/>
          </a:ln>
        </p:spPr>
      </p:pic>
      <p:sp>
        <p:nvSpPr>
          <p:cNvPr id="76" name="Google Shape;76;p15"/>
          <p:cNvSpPr txBox="1"/>
          <p:nvPr/>
        </p:nvSpPr>
        <p:spPr>
          <a:xfrm>
            <a:off x="3500625" y="2666475"/>
            <a:ext cx="341100" cy="25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Proxima Nova"/>
              <a:ea typeface="Proxima Nova"/>
              <a:cs typeface="Proxima Nova"/>
              <a:sym typeface="Proxima Nova"/>
            </a:endParaRPr>
          </a:p>
        </p:txBody>
      </p:sp>
      <p:sp>
        <p:nvSpPr>
          <p:cNvPr id="77" name="Google Shape;77;p15"/>
          <p:cNvSpPr txBox="1"/>
          <p:nvPr/>
        </p:nvSpPr>
        <p:spPr>
          <a:xfrm>
            <a:off x="353850" y="3694125"/>
            <a:ext cx="3107700" cy="6660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Proxima Nova"/>
                <a:ea typeface="Proxima Nova"/>
                <a:cs typeface="Proxima Nova"/>
                <a:sym typeface="Proxima Nova"/>
              </a:rPr>
              <a:t>A Wellington Bomber had 2 engines</a:t>
            </a:r>
            <a:endParaRPr>
              <a:latin typeface="Proxima Nova"/>
              <a:ea typeface="Proxima Nova"/>
              <a:cs typeface="Proxima Nova"/>
              <a:sym typeface="Proxima Nova"/>
            </a:endParaRPr>
          </a:p>
          <a:p>
            <a:pPr marL="0" lvl="0" indent="0" algn="l" rtl="0">
              <a:spcBef>
                <a:spcPts val="0"/>
              </a:spcBef>
              <a:spcAft>
                <a:spcPts val="0"/>
              </a:spcAft>
              <a:buNone/>
            </a:pPr>
            <a:r>
              <a:rPr lang="en-GB">
                <a:latin typeface="Proxima Nova"/>
                <a:ea typeface="Proxima Nova"/>
                <a:cs typeface="Proxima Nova"/>
                <a:sym typeface="Proxima Nova"/>
              </a:rPr>
              <a:t>and 2 gun turrets</a:t>
            </a:r>
            <a:endParaRPr>
              <a:latin typeface="Proxima Nova"/>
              <a:ea typeface="Proxima Nova"/>
              <a:cs typeface="Proxima Nova"/>
              <a:sym typeface="Proxima Nov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6"/>
          <p:cNvSpPr txBox="1">
            <a:spLocks noGrp="1"/>
          </p:cNvSpPr>
          <p:nvPr>
            <p:ph type="body" idx="1"/>
          </p:nvPr>
        </p:nvSpPr>
        <p:spPr>
          <a:xfrm>
            <a:off x="311700" y="1345225"/>
            <a:ext cx="3999900" cy="30756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a:t>“You couldn’t  get much sleep during the day. Tension built when we were ordered for a briefing on the day of a raid.We were briefed at around 6pm when we were told about the likely weather conditions, which were not always accurate. When the target was announced there was  a murmur from the crews especially if it was a ‘hairy’ one like Hamburg or Berlin. They knew what the flak , i.e , anti-aircraft fire around the target would be like. We took off between 11pm and midnight.”</a:t>
            </a:r>
            <a:endParaRPr/>
          </a:p>
        </p:txBody>
      </p:sp>
      <p:sp>
        <p:nvSpPr>
          <p:cNvPr id="83" name="Google Shape;83;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Preparing for the raids</a:t>
            </a:r>
            <a:endParaRPr b="1"/>
          </a:p>
        </p:txBody>
      </p:sp>
      <p:sp>
        <p:nvSpPr>
          <p:cNvPr id="84" name="Google Shape;84;p16"/>
          <p:cNvSpPr txBox="1">
            <a:spLocks noGrp="1"/>
          </p:cNvSpPr>
          <p:nvPr>
            <p:ph type="body" idx="2"/>
          </p:nvPr>
        </p:nvSpPr>
        <p:spPr>
          <a:xfrm>
            <a:off x="4832400" y="808800"/>
            <a:ext cx="3999900" cy="1516500"/>
          </a:xfrm>
          <a:prstGeom prst="rect">
            <a:avLst/>
          </a:prstGeom>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a:t>Great Grandad said it was hard to sleep during the day because they were worried of what the night will bring but he always nearly fell asleep while flying over the North Sea , which was very dangerous.</a:t>
            </a:r>
            <a:endParaRPr/>
          </a:p>
        </p:txBody>
      </p:sp>
      <p:pic>
        <p:nvPicPr>
          <p:cNvPr id="85" name="Google Shape;85;p16"/>
          <p:cNvPicPr preferRelativeResize="0"/>
          <p:nvPr/>
        </p:nvPicPr>
        <p:blipFill>
          <a:blip r:embed="rId3">
            <a:alphaModFix/>
          </a:blip>
          <a:stretch>
            <a:fillRect/>
          </a:stretch>
        </p:blipFill>
        <p:spPr>
          <a:xfrm>
            <a:off x="5295650" y="2650050"/>
            <a:ext cx="3073400" cy="21816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Operations in the Wellington Bomber</a:t>
            </a:r>
            <a:endParaRPr b="1"/>
          </a:p>
        </p:txBody>
      </p:sp>
      <p:sp>
        <p:nvSpPr>
          <p:cNvPr id="91" name="Google Shape;91;p17"/>
          <p:cNvSpPr txBox="1">
            <a:spLocks noGrp="1"/>
          </p:cNvSpPr>
          <p:nvPr>
            <p:ph type="body" idx="1"/>
          </p:nvPr>
        </p:nvSpPr>
        <p:spPr>
          <a:xfrm>
            <a:off x="311700" y="1476788"/>
            <a:ext cx="3999900" cy="970800"/>
          </a:xfrm>
          <a:prstGeom prst="rect">
            <a:avLst/>
          </a:prstGeom>
          <a:ln w="28575" cap="flat" cmpd="sng">
            <a:solidFill>
              <a:srgbClr val="38761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dirty="0">
                <a:solidFill>
                  <a:srgbClr val="000000"/>
                </a:solidFill>
              </a:rPr>
              <a:t>While my great Grandad was in the Wellington the engine failed twice and he had to crash land in a field.</a:t>
            </a:r>
            <a:endParaRPr dirty="0">
              <a:solidFill>
                <a:srgbClr val="000000"/>
              </a:solidFill>
            </a:endParaRPr>
          </a:p>
        </p:txBody>
      </p:sp>
      <p:sp>
        <p:nvSpPr>
          <p:cNvPr id="92" name="Google Shape;92;p17"/>
          <p:cNvSpPr txBox="1">
            <a:spLocks noGrp="1"/>
          </p:cNvSpPr>
          <p:nvPr>
            <p:ph type="body" idx="2"/>
          </p:nvPr>
        </p:nvSpPr>
        <p:spPr>
          <a:xfrm>
            <a:off x="4655475" y="1152475"/>
            <a:ext cx="3999900" cy="1514100"/>
          </a:xfrm>
          <a:prstGeom prst="rect">
            <a:avLst/>
          </a:prstGeom>
          <a:ln w="28575" cap="flat" cmpd="sng">
            <a:solidFill>
              <a:srgbClr val="38761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a:solidFill>
                  <a:srgbClr val="000000"/>
                </a:solidFill>
              </a:rPr>
              <a:t>One night on a bombing raid to Germany he flew into an electrical storm. Sparks were flying off the guns and anything metal. They had to turn back - one plane who didn’t turn back didn’t make it home.</a:t>
            </a:r>
            <a:endParaRPr>
              <a:solidFill>
                <a:srgbClr val="000000"/>
              </a:solidFill>
            </a:endParaRPr>
          </a:p>
        </p:txBody>
      </p:sp>
      <p:sp>
        <p:nvSpPr>
          <p:cNvPr id="93" name="Google Shape;93;p17"/>
          <p:cNvSpPr txBox="1"/>
          <p:nvPr/>
        </p:nvSpPr>
        <p:spPr>
          <a:xfrm>
            <a:off x="442325" y="2906650"/>
            <a:ext cx="2919300" cy="1377600"/>
          </a:xfrm>
          <a:prstGeom prst="rect">
            <a:avLst/>
          </a:prstGeom>
          <a:noFill/>
          <a:ln w="28575" cap="flat" cmpd="sng">
            <a:solidFill>
              <a:srgbClr val="38761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Proxima Nova"/>
                <a:ea typeface="Proxima Nova"/>
                <a:cs typeface="Proxima Nova"/>
                <a:sym typeface="Proxima Nova"/>
              </a:rPr>
              <a:t>The chances of flying through the main phase of the war and surviving was very, very low. Great Grandad was very lucky to come home.</a:t>
            </a:r>
            <a:endParaRPr>
              <a:latin typeface="Proxima Nova"/>
              <a:ea typeface="Proxima Nova"/>
              <a:cs typeface="Proxima Nova"/>
              <a:sym typeface="Proxima Nova"/>
            </a:endParaRPr>
          </a:p>
        </p:txBody>
      </p:sp>
      <p:sp>
        <p:nvSpPr>
          <p:cNvPr id="94" name="Google Shape;94;p17"/>
          <p:cNvSpPr txBox="1"/>
          <p:nvPr/>
        </p:nvSpPr>
        <p:spPr>
          <a:xfrm>
            <a:off x="3664900" y="3083575"/>
            <a:ext cx="4852800" cy="1832400"/>
          </a:xfrm>
          <a:prstGeom prst="rect">
            <a:avLst/>
          </a:prstGeom>
          <a:noFill/>
          <a:ln w="28575" cap="flat" cmpd="sng">
            <a:solidFill>
              <a:srgbClr val="38761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Proxima Nova"/>
                <a:ea typeface="Proxima Nova"/>
                <a:cs typeface="Proxima Nova"/>
                <a:sym typeface="Proxima Nova"/>
              </a:rPr>
              <a:t>In May 1942 Great Grandad was told he was taking part in the first 1000 bomber raid - their target was Cologne.</a:t>
            </a:r>
            <a:endParaRPr dirty="0">
              <a:latin typeface="Proxima Nova"/>
              <a:ea typeface="Proxima Nova"/>
              <a:cs typeface="Proxima Nova"/>
              <a:sym typeface="Proxima Nova"/>
            </a:endParaRPr>
          </a:p>
          <a:p>
            <a:pPr marL="0" lvl="0" indent="0" algn="l" rtl="0">
              <a:spcBef>
                <a:spcPts val="0"/>
              </a:spcBef>
              <a:spcAft>
                <a:spcPts val="0"/>
              </a:spcAft>
              <a:buNone/>
            </a:pPr>
            <a:r>
              <a:rPr lang="en-GB" dirty="0">
                <a:latin typeface="Proxima Nova"/>
                <a:ea typeface="Proxima Nova"/>
                <a:cs typeface="Proxima Nova"/>
                <a:sym typeface="Proxima Nova"/>
              </a:rPr>
              <a:t>It was very chaotic because there were so many planes in the air.</a:t>
            </a:r>
            <a:endParaRPr dirty="0">
              <a:latin typeface="Proxima Nova"/>
              <a:ea typeface="Proxima Nova"/>
              <a:cs typeface="Proxima Nova"/>
              <a:sym typeface="Proxima Nova"/>
            </a:endParaRPr>
          </a:p>
          <a:p>
            <a:pPr marL="0" lvl="0" indent="0" algn="l" rtl="0">
              <a:spcBef>
                <a:spcPts val="0"/>
              </a:spcBef>
              <a:spcAft>
                <a:spcPts val="0"/>
              </a:spcAft>
              <a:buNone/>
            </a:pPr>
            <a:r>
              <a:rPr lang="en-GB" dirty="0">
                <a:latin typeface="Proxima Nova"/>
                <a:ea typeface="Proxima Nova"/>
                <a:cs typeface="Proxima Nova"/>
                <a:sym typeface="Proxima Nova"/>
              </a:rPr>
              <a:t>Great Grandad said it was an incredible sight! </a:t>
            </a:r>
            <a:endParaRPr dirty="0">
              <a:latin typeface="Proxima Nova"/>
              <a:ea typeface="Proxima Nova"/>
              <a:cs typeface="Proxima Nova"/>
              <a:sym typeface="Proxima Nova"/>
            </a:endParaRPr>
          </a:p>
          <a:p>
            <a:pPr marL="0" lvl="0" indent="0" algn="l" rtl="0">
              <a:spcBef>
                <a:spcPts val="0"/>
              </a:spcBef>
              <a:spcAft>
                <a:spcPts val="0"/>
              </a:spcAft>
              <a:buNone/>
            </a:pPr>
            <a:r>
              <a:rPr lang="en-GB" dirty="0">
                <a:latin typeface="Proxima Nova"/>
                <a:ea typeface="Proxima Nova"/>
                <a:cs typeface="Proxima Nova"/>
                <a:sym typeface="Proxima Nova"/>
              </a:rPr>
              <a:t>On the way back their petrol gauges were showing empty and they an emergency landing. It turned out they were broken!</a:t>
            </a:r>
            <a:endParaRPr dirty="0">
              <a:latin typeface="Proxima Nova"/>
              <a:ea typeface="Proxima Nova"/>
              <a:cs typeface="Proxima Nova"/>
              <a:sym typeface="Proxima Nov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a:spLocks noGrp="1"/>
          </p:cNvSpPr>
          <p:nvPr>
            <p:ph type="title"/>
          </p:nvPr>
        </p:nvSpPr>
        <p:spPr>
          <a:xfrm>
            <a:off x="375275" y="176925"/>
            <a:ext cx="5299200" cy="606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Pathfinders 1944 -1945</a:t>
            </a:r>
            <a:endParaRPr/>
          </a:p>
        </p:txBody>
      </p:sp>
      <p:sp>
        <p:nvSpPr>
          <p:cNvPr id="100" name="Google Shape;100;p18"/>
          <p:cNvSpPr txBox="1">
            <a:spLocks noGrp="1"/>
          </p:cNvSpPr>
          <p:nvPr>
            <p:ph type="body" idx="1"/>
          </p:nvPr>
        </p:nvSpPr>
        <p:spPr>
          <a:xfrm>
            <a:off x="311700" y="783525"/>
            <a:ext cx="3669000" cy="3785400"/>
          </a:xfrm>
          <a:prstGeom prst="rect">
            <a:avLst/>
          </a:prstGeom>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a:t>Great Grandad became a pathfinder, flying the famous Lancaster Bomber.</a:t>
            </a:r>
            <a:endParaRPr sz="1800"/>
          </a:p>
          <a:p>
            <a:pPr marL="0" lvl="0" indent="0" algn="l" rtl="0">
              <a:spcBef>
                <a:spcPts val="1600"/>
              </a:spcBef>
              <a:spcAft>
                <a:spcPts val="0"/>
              </a:spcAft>
              <a:buNone/>
            </a:pPr>
            <a:r>
              <a:rPr lang="en-GB" sz="1800"/>
              <a:t>They flew higher and they had to wear oxygen masks.</a:t>
            </a:r>
            <a:endParaRPr sz="1800"/>
          </a:p>
          <a:p>
            <a:pPr marL="0" lvl="0" indent="0" algn="l" rtl="0">
              <a:spcBef>
                <a:spcPts val="1600"/>
              </a:spcBef>
              <a:spcAft>
                <a:spcPts val="1600"/>
              </a:spcAft>
              <a:buNone/>
            </a:pPr>
            <a:r>
              <a:rPr lang="en-GB" sz="1800"/>
              <a:t>Grandad said the air was so full now that collisions were a constant hazard. But he hated bright moonlight because they felt too visible to their opponents.</a:t>
            </a:r>
            <a:endParaRPr sz="1800"/>
          </a:p>
        </p:txBody>
      </p:sp>
      <p:sp>
        <p:nvSpPr>
          <p:cNvPr id="101" name="Google Shape;101;p18"/>
          <p:cNvSpPr txBox="1">
            <a:spLocks noGrp="1"/>
          </p:cNvSpPr>
          <p:nvPr>
            <p:ph type="body" idx="2"/>
          </p:nvPr>
        </p:nvSpPr>
        <p:spPr>
          <a:xfrm>
            <a:off x="4832400" y="1152475"/>
            <a:ext cx="3999900" cy="2297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02" name="Google Shape;102;p18"/>
          <p:cNvPicPr preferRelativeResize="0"/>
          <p:nvPr/>
        </p:nvPicPr>
        <p:blipFill>
          <a:blip r:embed="rId3">
            <a:alphaModFix/>
          </a:blip>
          <a:stretch>
            <a:fillRect/>
          </a:stretch>
        </p:blipFill>
        <p:spPr>
          <a:xfrm rot="5400000" flipH="1">
            <a:off x="4716701" y="-31624"/>
            <a:ext cx="3681650" cy="4802299"/>
          </a:xfrm>
          <a:prstGeom prst="rect">
            <a:avLst/>
          </a:prstGeom>
          <a:noFill/>
          <a:ln w="28575" cap="flat" cmpd="sng">
            <a:solidFill>
              <a:schemeClr val="dk2"/>
            </a:solidFill>
            <a:prstDash val="solid"/>
            <a:round/>
            <a:headEnd type="none" w="sm" len="sm"/>
            <a:tailEnd type="none" w="sm" len="sm"/>
          </a:ln>
        </p:spPr>
      </p:pic>
      <p:sp>
        <p:nvSpPr>
          <p:cNvPr id="103" name="Google Shape;103;p18"/>
          <p:cNvSpPr txBox="1"/>
          <p:nvPr/>
        </p:nvSpPr>
        <p:spPr>
          <a:xfrm>
            <a:off x="4156375" y="4397875"/>
            <a:ext cx="4740600" cy="41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500">
                <a:latin typeface="Proxima Nova"/>
                <a:ea typeface="Proxima Nova"/>
                <a:cs typeface="Proxima Nova"/>
                <a:sym typeface="Proxima Nova"/>
              </a:rPr>
              <a:t>Grandad’s bomber squadron in front of  a Lancaster</a:t>
            </a:r>
            <a:endParaRPr sz="1500">
              <a:latin typeface="Proxima Nova"/>
              <a:ea typeface="Proxima Nova"/>
              <a:cs typeface="Proxima Nova"/>
              <a:sym typeface="Proxima Nov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t>The End of the War</a:t>
            </a:r>
            <a:endParaRPr b="1"/>
          </a:p>
        </p:txBody>
      </p:sp>
      <p:sp>
        <p:nvSpPr>
          <p:cNvPr id="109" name="Google Shape;109;p19"/>
          <p:cNvSpPr txBox="1">
            <a:spLocks noGrp="1"/>
          </p:cNvSpPr>
          <p:nvPr>
            <p:ph type="body" idx="1"/>
          </p:nvPr>
        </p:nvSpPr>
        <p:spPr>
          <a:xfrm>
            <a:off x="311700" y="1152475"/>
            <a:ext cx="5763300" cy="3826800"/>
          </a:xfrm>
          <a:prstGeom prst="rect">
            <a:avLst/>
          </a:prstGeom>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700"/>
              <a:t>When the war finished Flight Lieutenant Lewis had flown 59 missions over enemy territory.</a:t>
            </a:r>
            <a:endParaRPr sz="1700"/>
          </a:p>
          <a:p>
            <a:pPr marL="0" lvl="0" indent="0" algn="l" rtl="0">
              <a:spcBef>
                <a:spcPts val="1600"/>
              </a:spcBef>
              <a:spcAft>
                <a:spcPts val="0"/>
              </a:spcAft>
              <a:buNone/>
            </a:pPr>
            <a:r>
              <a:rPr lang="en-GB" sz="1700"/>
              <a:t>He was awarded two medals and the Path Finder Force badge. His medals were : D. F C. (distinguished flying cross) and the United States D.F.C for “extraordinary achievement in aerial flight against the enemy award despite his aircraft frequently suffering severe damage from enemy fire.”</a:t>
            </a:r>
            <a:endParaRPr sz="1700"/>
          </a:p>
          <a:p>
            <a:pPr marL="0" lvl="0" indent="0" algn="l" rtl="0">
              <a:spcBef>
                <a:spcPts val="1600"/>
              </a:spcBef>
              <a:spcAft>
                <a:spcPts val="1600"/>
              </a:spcAft>
              <a:buNone/>
            </a:pPr>
            <a:r>
              <a:rPr lang="en-GB" sz="1700"/>
              <a:t>I am very proud to call him my Great Grandad! He was so brave! My middle name is Hylton, named after a war hero.</a:t>
            </a:r>
            <a:endParaRPr sz="1700"/>
          </a:p>
        </p:txBody>
      </p:sp>
      <p:sp>
        <p:nvSpPr>
          <p:cNvPr id="110" name="Google Shape;110;p19"/>
          <p:cNvSpPr txBox="1">
            <a:spLocks noGrp="1"/>
          </p:cNvSpPr>
          <p:nvPr>
            <p:ph type="body" idx="2"/>
          </p:nvPr>
        </p:nvSpPr>
        <p:spPr>
          <a:xfrm>
            <a:off x="6116700" y="445025"/>
            <a:ext cx="2715600" cy="4123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11" name="Google Shape;111;p19"/>
          <p:cNvPicPr preferRelativeResize="0"/>
          <p:nvPr/>
        </p:nvPicPr>
        <p:blipFill>
          <a:blip r:embed="rId3">
            <a:alphaModFix/>
          </a:blip>
          <a:stretch>
            <a:fillRect/>
          </a:stretch>
        </p:blipFill>
        <p:spPr>
          <a:xfrm>
            <a:off x="6074850" y="328575"/>
            <a:ext cx="2799300" cy="4240251"/>
          </a:xfrm>
          <a:prstGeom prst="rect">
            <a:avLst/>
          </a:prstGeom>
          <a:noFill/>
          <a:ln>
            <a:noFill/>
          </a:ln>
        </p:spPr>
      </p:pic>
    </p:spTree>
  </p:cSld>
  <p:clrMapOvr>
    <a:masterClrMapping/>
  </p:clrMapOvr>
</p:sld>
</file>

<file path=ppt/theme/theme1.xml><?xml version="1.0" encoding="utf-8"?>
<a:theme xmlns:a="http://schemas.openxmlformats.org/drawingml/2006/main"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624</Words>
  <Application>Microsoft Office PowerPoint</Application>
  <PresentationFormat>On-screen Show (16:9)</PresentationFormat>
  <Paragraphs>35</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Proxima Nova</vt:lpstr>
      <vt:lpstr>Spearmint</vt:lpstr>
      <vt:lpstr>My War Hero Hylton Lewis</vt:lpstr>
      <vt:lpstr>1939 - war broke out</vt:lpstr>
      <vt:lpstr>PowerPoint Presentation</vt:lpstr>
      <vt:lpstr>Preparing for the raids</vt:lpstr>
      <vt:lpstr>Operations in the Wellington Bomber</vt:lpstr>
      <vt:lpstr>Pathfinders 1944 -1945</vt:lpstr>
      <vt:lpstr>The End of the War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War Hero Hylton Lewis</dc:title>
  <cp:lastModifiedBy>Deborah Lund</cp:lastModifiedBy>
  <cp:revision>1</cp:revision>
  <dcterms:modified xsi:type="dcterms:W3CDTF">2020-05-08T08:42:04Z</dcterms:modified>
</cp:coreProperties>
</file>