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3"/>
  </p:notesMasterIdLst>
  <p:sldIdLst>
    <p:sldId id="556" r:id="rId2"/>
    <p:sldId id="373" r:id="rId3"/>
    <p:sldId id="261" r:id="rId4"/>
    <p:sldId id="400" r:id="rId5"/>
    <p:sldId id="401" r:id="rId6"/>
    <p:sldId id="526" r:id="rId7"/>
    <p:sldId id="375" r:id="rId8"/>
    <p:sldId id="527" r:id="rId9"/>
    <p:sldId id="379" r:id="rId10"/>
    <p:sldId id="262" r:id="rId11"/>
    <p:sldId id="528" r:id="rId12"/>
    <p:sldId id="529" r:id="rId13"/>
    <p:sldId id="263" r:id="rId14"/>
    <p:sldId id="264" r:id="rId15"/>
    <p:sldId id="265" r:id="rId16"/>
    <p:sldId id="530" r:id="rId17"/>
    <p:sldId id="532" r:id="rId18"/>
    <p:sldId id="359" r:id="rId19"/>
    <p:sldId id="360" r:id="rId20"/>
    <p:sldId id="361" r:id="rId21"/>
    <p:sldId id="531" r:id="rId22"/>
    <p:sldId id="326" r:id="rId23"/>
    <p:sldId id="332" r:id="rId24"/>
    <p:sldId id="327" r:id="rId25"/>
    <p:sldId id="328" r:id="rId26"/>
    <p:sldId id="333" r:id="rId27"/>
    <p:sldId id="334" r:id="rId28"/>
    <p:sldId id="335" r:id="rId29"/>
    <p:sldId id="337" r:id="rId30"/>
    <p:sldId id="338" r:id="rId31"/>
    <p:sldId id="339" r:id="rId32"/>
    <p:sldId id="340" r:id="rId33"/>
    <p:sldId id="341" r:id="rId34"/>
    <p:sldId id="562" r:id="rId35"/>
    <p:sldId id="342" r:id="rId36"/>
    <p:sldId id="563" r:id="rId37"/>
    <p:sldId id="564" r:id="rId38"/>
    <p:sldId id="343" r:id="rId39"/>
    <p:sldId id="344" r:id="rId40"/>
    <p:sldId id="345" r:id="rId41"/>
    <p:sldId id="378" r:id="rId42"/>
    <p:sldId id="347" r:id="rId43"/>
    <p:sldId id="348" r:id="rId44"/>
    <p:sldId id="565" r:id="rId45"/>
    <p:sldId id="374" r:id="rId46"/>
    <p:sldId id="266" r:id="rId47"/>
    <p:sldId id="267" r:id="rId48"/>
    <p:sldId id="268" r:id="rId49"/>
    <p:sldId id="269" r:id="rId50"/>
    <p:sldId id="270" r:id="rId51"/>
    <p:sldId id="533" r:id="rId52"/>
    <p:sldId id="271" r:id="rId53"/>
    <p:sldId id="534" r:id="rId54"/>
    <p:sldId id="275" r:id="rId55"/>
    <p:sldId id="276" r:id="rId56"/>
    <p:sldId id="535" r:id="rId57"/>
    <p:sldId id="277" r:id="rId58"/>
    <p:sldId id="280" r:id="rId59"/>
    <p:sldId id="281" r:id="rId60"/>
    <p:sldId id="282" r:id="rId61"/>
    <p:sldId id="283" r:id="rId62"/>
    <p:sldId id="567" r:id="rId63"/>
    <p:sldId id="568" r:id="rId64"/>
    <p:sldId id="569" r:id="rId65"/>
    <p:sldId id="570" r:id="rId66"/>
    <p:sldId id="571" r:id="rId67"/>
    <p:sldId id="285" r:id="rId68"/>
    <p:sldId id="536" r:id="rId69"/>
    <p:sldId id="286" r:id="rId70"/>
    <p:sldId id="537" r:id="rId71"/>
    <p:sldId id="538" r:id="rId72"/>
    <p:sldId id="278" r:id="rId73"/>
    <p:sldId id="279" r:id="rId74"/>
    <p:sldId id="298" r:id="rId75"/>
    <p:sldId id="288" r:id="rId76"/>
    <p:sldId id="566" r:id="rId77"/>
    <p:sldId id="292" r:id="rId78"/>
    <p:sldId id="539" r:id="rId79"/>
    <p:sldId id="296" r:id="rId80"/>
    <p:sldId id="386" r:id="rId81"/>
    <p:sldId id="293" r:id="rId82"/>
    <p:sldId id="291" r:id="rId83"/>
    <p:sldId id="294" r:id="rId84"/>
    <p:sldId id="295" r:id="rId85"/>
    <p:sldId id="385" r:id="rId86"/>
    <p:sldId id="336" r:id="rId87"/>
    <p:sldId id="299" r:id="rId88"/>
    <p:sldId id="302" r:id="rId89"/>
    <p:sldId id="289" r:id="rId90"/>
    <p:sldId id="303" r:id="rId91"/>
    <p:sldId id="306" r:id="rId92"/>
    <p:sldId id="304" r:id="rId93"/>
    <p:sldId id="305" r:id="rId94"/>
    <p:sldId id="308" r:id="rId95"/>
    <p:sldId id="388" r:id="rId96"/>
    <p:sldId id="557" r:id="rId97"/>
    <p:sldId id="558" r:id="rId98"/>
    <p:sldId id="540" r:id="rId99"/>
    <p:sldId id="307" r:id="rId100"/>
    <p:sldId id="541" r:id="rId101"/>
    <p:sldId id="389" r:id="rId102"/>
    <p:sldId id="559" r:id="rId103"/>
    <p:sldId id="309" r:id="rId104"/>
    <p:sldId id="310" r:id="rId105"/>
    <p:sldId id="391" r:id="rId106"/>
    <p:sldId id="392" r:id="rId107"/>
    <p:sldId id="394" r:id="rId108"/>
    <p:sldId id="560" r:id="rId109"/>
    <p:sldId id="561" r:id="rId110"/>
    <p:sldId id="316" r:id="rId111"/>
    <p:sldId id="542" r:id="rId112"/>
    <p:sldId id="393" r:id="rId113"/>
    <p:sldId id="313" r:id="rId114"/>
    <p:sldId id="314" r:id="rId115"/>
    <p:sldId id="315" r:id="rId116"/>
    <p:sldId id="317" r:id="rId117"/>
    <p:sldId id="319" r:id="rId118"/>
    <p:sldId id="320" r:id="rId119"/>
    <p:sldId id="321" r:id="rId120"/>
    <p:sldId id="322" r:id="rId121"/>
    <p:sldId id="324" r:id="rId1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35" autoAdjust="0"/>
    <p:restoredTop sz="94660"/>
  </p:normalViewPr>
  <p:slideViewPr>
    <p:cSldViewPr snapToGrid="0">
      <p:cViewPr varScale="1">
        <p:scale>
          <a:sx n="65" d="100"/>
          <a:sy n="65" d="100"/>
        </p:scale>
        <p:origin x="72" y="138"/>
      </p:cViewPr>
      <p:guideLst/>
    </p:cSldViewPr>
  </p:slideViewPr>
  <p:notesTextViewPr>
    <p:cViewPr>
      <p:scale>
        <a:sx n="1" d="1"/>
        <a:sy n="1" d="1"/>
      </p:scale>
      <p:origin x="0" y="0"/>
    </p:cViewPr>
  </p:notesTextViewPr>
  <p:sorterViewPr>
    <p:cViewPr varScale="1">
      <p:scale>
        <a:sx n="100" d="100"/>
        <a:sy n="100" d="100"/>
      </p:scale>
      <p:origin x="0" y="-280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presProps" Target="pres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8056"/>
          </a:xfrm>
          <a:prstGeom prst="rect">
            <a:avLst/>
          </a:prstGeom>
        </p:spPr>
        <p:txBody>
          <a:bodyPr vert="horz" lIns="91436" tIns="45718" rIns="91436" bIns="45718"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36" tIns="45718" rIns="91436" bIns="45718" rtlCol="0"/>
          <a:lstStyle>
            <a:lvl1pPr algn="r">
              <a:defRPr sz="1200"/>
            </a:lvl1pPr>
          </a:lstStyle>
          <a:p>
            <a:fld id="{AFBF0286-FC27-4AE8-89AA-F4B0483773B0}" type="datetimeFigureOut">
              <a:rPr lang="en-GB" smtClean="0"/>
              <a:t>14/10/2021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6" tIns="45718" rIns="91436" bIns="45718"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6" tIns="45718" rIns="91436" bIns="4571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428584"/>
            <a:ext cx="2945659" cy="498055"/>
          </a:xfrm>
          <a:prstGeom prst="rect">
            <a:avLst/>
          </a:prstGeom>
        </p:spPr>
        <p:txBody>
          <a:bodyPr vert="horz" lIns="91436" tIns="45718" rIns="91436" bIns="45718"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6" tIns="45718" rIns="91436" bIns="45718" rtlCol="0" anchor="b"/>
          <a:lstStyle>
            <a:lvl1pPr algn="r">
              <a:defRPr sz="1200"/>
            </a:lvl1pPr>
          </a:lstStyle>
          <a:p>
            <a:fld id="{50D7882B-4C4C-43D8-989A-64925AA8BD2D}" type="slidenum">
              <a:rPr lang="en-GB" smtClean="0"/>
              <a:t>‹#›</a:t>
            </a:fld>
            <a:endParaRPr lang="en-GB"/>
          </a:p>
        </p:txBody>
      </p:sp>
    </p:spTree>
    <p:extLst>
      <p:ext uri="{BB962C8B-B14F-4D97-AF65-F5344CB8AC3E}">
        <p14:creationId xmlns:p14="http://schemas.microsoft.com/office/powerpoint/2010/main" val="38512107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discuss what they think persuasion is used for- different contexts. What makes something persuasive?</a:t>
            </a:r>
          </a:p>
        </p:txBody>
      </p:sp>
      <p:sp>
        <p:nvSpPr>
          <p:cNvPr id="4" name="Slide Number Placeholder 3"/>
          <p:cNvSpPr>
            <a:spLocks noGrp="1"/>
          </p:cNvSpPr>
          <p:nvPr>
            <p:ph type="sldNum" sz="quarter" idx="5"/>
          </p:nvPr>
        </p:nvSpPr>
        <p:spPr/>
        <p:txBody>
          <a:bodyPr/>
          <a:lstStyle/>
          <a:p>
            <a:fld id="{50D7882B-4C4C-43D8-989A-64925AA8BD2D}" type="slidenum">
              <a:rPr lang="en-GB" smtClean="0"/>
              <a:t>3</a:t>
            </a:fld>
            <a:endParaRPr lang="en-GB"/>
          </a:p>
        </p:txBody>
      </p:sp>
    </p:spTree>
    <p:extLst>
      <p:ext uri="{BB962C8B-B14F-4D97-AF65-F5344CB8AC3E}">
        <p14:creationId xmlns:p14="http://schemas.microsoft.com/office/powerpoint/2010/main" val="1684808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discuss what they think persuasion is used for- different contexts. What makes something persuasive?</a:t>
            </a:r>
          </a:p>
        </p:txBody>
      </p:sp>
      <p:sp>
        <p:nvSpPr>
          <p:cNvPr id="4" name="Slide Number Placeholder 3"/>
          <p:cNvSpPr>
            <a:spLocks noGrp="1"/>
          </p:cNvSpPr>
          <p:nvPr>
            <p:ph type="sldNum" sz="quarter" idx="5"/>
          </p:nvPr>
        </p:nvSpPr>
        <p:spPr/>
        <p:txBody>
          <a:bodyPr/>
          <a:lstStyle/>
          <a:p>
            <a:fld id="{50D7882B-4C4C-43D8-989A-64925AA8BD2D}" type="slidenum">
              <a:rPr lang="en-GB" smtClean="0"/>
              <a:t>4</a:t>
            </a:fld>
            <a:endParaRPr lang="en-GB"/>
          </a:p>
        </p:txBody>
      </p:sp>
    </p:spTree>
    <p:extLst>
      <p:ext uri="{BB962C8B-B14F-4D97-AF65-F5344CB8AC3E}">
        <p14:creationId xmlns:p14="http://schemas.microsoft.com/office/powerpoint/2010/main" val="3911410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discuss what they think persuasion is used for- different contexts. What makes something persuasive?</a:t>
            </a:r>
          </a:p>
        </p:txBody>
      </p:sp>
      <p:sp>
        <p:nvSpPr>
          <p:cNvPr id="4" name="Slide Number Placeholder 3"/>
          <p:cNvSpPr>
            <a:spLocks noGrp="1"/>
          </p:cNvSpPr>
          <p:nvPr>
            <p:ph type="sldNum" sz="quarter" idx="5"/>
          </p:nvPr>
        </p:nvSpPr>
        <p:spPr/>
        <p:txBody>
          <a:bodyPr/>
          <a:lstStyle/>
          <a:p>
            <a:fld id="{50D7882B-4C4C-43D8-989A-64925AA8BD2D}" type="slidenum">
              <a:rPr lang="en-GB" smtClean="0"/>
              <a:t>5</a:t>
            </a:fld>
            <a:endParaRPr lang="en-GB"/>
          </a:p>
        </p:txBody>
      </p:sp>
    </p:spTree>
    <p:extLst>
      <p:ext uri="{BB962C8B-B14F-4D97-AF65-F5344CB8AC3E}">
        <p14:creationId xmlns:p14="http://schemas.microsoft.com/office/powerpoint/2010/main" val="948288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watch and discuss what they know so far about deforestation</a:t>
            </a:r>
          </a:p>
        </p:txBody>
      </p:sp>
      <p:sp>
        <p:nvSpPr>
          <p:cNvPr id="4" name="Slide Number Placeholder 3"/>
          <p:cNvSpPr>
            <a:spLocks noGrp="1"/>
          </p:cNvSpPr>
          <p:nvPr>
            <p:ph type="sldNum" sz="quarter" idx="5"/>
          </p:nvPr>
        </p:nvSpPr>
        <p:spPr/>
        <p:txBody>
          <a:bodyPr/>
          <a:lstStyle/>
          <a:p>
            <a:fld id="{50D7882B-4C4C-43D8-989A-64925AA8BD2D}" type="slidenum">
              <a:rPr lang="en-GB" smtClean="0"/>
              <a:t>7</a:t>
            </a:fld>
            <a:endParaRPr lang="en-GB"/>
          </a:p>
        </p:txBody>
      </p:sp>
    </p:spTree>
    <p:extLst>
      <p:ext uri="{BB962C8B-B14F-4D97-AF65-F5344CB8AC3E}">
        <p14:creationId xmlns:p14="http://schemas.microsoft.com/office/powerpoint/2010/main" val="3316278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LETTERS IN FILE PRINTED. IF MORE NEED PRINTING, HERE ARE THE LINKS. </a:t>
            </a:r>
          </a:p>
        </p:txBody>
      </p:sp>
      <p:sp>
        <p:nvSpPr>
          <p:cNvPr id="4" name="Slide Number Placeholder 3"/>
          <p:cNvSpPr>
            <a:spLocks noGrp="1"/>
          </p:cNvSpPr>
          <p:nvPr>
            <p:ph type="sldNum" sz="quarter" idx="5"/>
          </p:nvPr>
        </p:nvSpPr>
        <p:spPr/>
        <p:txBody>
          <a:bodyPr/>
          <a:lstStyle/>
          <a:p>
            <a:fld id="{50D7882B-4C4C-43D8-989A-64925AA8BD2D}" type="slidenum">
              <a:rPr lang="en-GB" smtClean="0"/>
              <a:t>17</a:t>
            </a:fld>
            <a:endParaRPr lang="en-GB"/>
          </a:p>
        </p:txBody>
      </p:sp>
    </p:spTree>
    <p:extLst>
      <p:ext uri="{BB962C8B-B14F-4D97-AF65-F5344CB8AC3E}">
        <p14:creationId xmlns:p14="http://schemas.microsoft.com/office/powerpoint/2010/main" val="38642313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39-40 DOUBLE SIDED FOR HA AND UPPER MA</a:t>
            </a:r>
          </a:p>
        </p:txBody>
      </p:sp>
      <p:sp>
        <p:nvSpPr>
          <p:cNvPr id="4" name="Slide Number Placeholder 3"/>
          <p:cNvSpPr>
            <a:spLocks noGrp="1"/>
          </p:cNvSpPr>
          <p:nvPr>
            <p:ph type="sldNum" sz="quarter" idx="5"/>
          </p:nvPr>
        </p:nvSpPr>
        <p:spPr/>
        <p:txBody>
          <a:bodyPr/>
          <a:lstStyle/>
          <a:p>
            <a:fld id="{50D7882B-4C4C-43D8-989A-64925AA8BD2D}" type="slidenum">
              <a:rPr lang="en-GB" smtClean="0"/>
              <a:t>20</a:t>
            </a:fld>
            <a:endParaRPr lang="en-GB"/>
          </a:p>
        </p:txBody>
      </p:sp>
    </p:spTree>
    <p:extLst>
      <p:ext uri="{BB962C8B-B14F-4D97-AF65-F5344CB8AC3E}">
        <p14:creationId xmlns:p14="http://schemas.microsoft.com/office/powerpoint/2010/main" val="25445833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D7882B-4C4C-43D8-989A-64925AA8BD2D}" type="slidenum">
              <a:rPr lang="en-GB" smtClean="0"/>
              <a:t>21</a:t>
            </a:fld>
            <a:endParaRPr lang="en-GB"/>
          </a:p>
        </p:txBody>
      </p:sp>
    </p:spTree>
    <p:extLst>
      <p:ext uri="{BB962C8B-B14F-4D97-AF65-F5344CB8AC3E}">
        <p14:creationId xmlns:p14="http://schemas.microsoft.com/office/powerpoint/2010/main" val="38211728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xfrm>
            <a:off x="-223838" y="808038"/>
            <a:ext cx="7185026" cy="40417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4" name="Slide Number Placeholder 3"/>
          <p:cNvSpPr>
            <a:spLocks noGrp="1"/>
          </p:cNvSpPr>
          <p:nvPr>
            <p:ph type="sldNum" sz="quarter" idx="5"/>
          </p:nvPr>
        </p:nvSpPr>
        <p:spPr/>
        <p:txBody>
          <a:bodyPr/>
          <a:lstStyle/>
          <a:p>
            <a:pPr defTabSz="914363">
              <a:defRPr/>
            </a:pPr>
            <a:fld id="{F307FF6F-8AF6-4749-8A93-39158F500C21}" type="slidenum">
              <a:rPr lang="en-GB">
                <a:solidFill>
                  <a:prstClr val="black"/>
                </a:solidFill>
                <a:latin typeface="Calibri"/>
              </a:rPr>
              <a:pPr defTabSz="914363">
                <a:defRPr/>
              </a:pPr>
              <a:t>38</a:t>
            </a:fld>
            <a:endParaRPr lang="en-GB">
              <a:solidFill>
                <a:prstClr val="black"/>
              </a:solidFill>
              <a:latin typeface="Calibri"/>
            </a:endParaRPr>
          </a:p>
        </p:txBody>
      </p:sp>
    </p:spTree>
    <p:extLst>
      <p:ext uri="{BB962C8B-B14F-4D97-AF65-F5344CB8AC3E}">
        <p14:creationId xmlns:p14="http://schemas.microsoft.com/office/powerpoint/2010/main" val="844864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xfrm>
            <a:off x="-223838" y="808038"/>
            <a:ext cx="7185026" cy="40417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4" name="Slide Number Placeholder 3"/>
          <p:cNvSpPr>
            <a:spLocks noGrp="1"/>
          </p:cNvSpPr>
          <p:nvPr>
            <p:ph type="sldNum" sz="quarter" idx="5"/>
          </p:nvPr>
        </p:nvSpPr>
        <p:spPr/>
        <p:txBody>
          <a:bodyPr/>
          <a:lstStyle/>
          <a:p>
            <a:pPr defTabSz="914363">
              <a:defRPr/>
            </a:pPr>
            <a:fld id="{F87D54E4-2BA6-4F58-A226-76EA3FF6E739}" type="slidenum">
              <a:rPr lang="en-GB">
                <a:solidFill>
                  <a:prstClr val="black"/>
                </a:solidFill>
                <a:latin typeface="Calibri"/>
              </a:rPr>
              <a:pPr defTabSz="914363">
                <a:defRPr/>
              </a:pPr>
              <a:t>39</a:t>
            </a:fld>
            <a:endParaRPr lang="en-GB">
              <a:solidFill>
                <a:prstClr val="black"/>
              </a:solidFill>
              <a:latin typeface="Calibri"/>
            </a:endParaRPr>
          </a:p>
        </p:txBody>
      </p:sp>
    </p:spTree>
    <p:extLst>
      <p:ext uri="{BB962C8B-B14F-4D97-AF65-F5344CB8AC3E}">
        <p14:creationId xmlns:p14="http://schemas.microsoft.com/office/powerpoint/2010/main" val="423587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xfrm>
            <a:off x="-223838" y="808038"/>
            <a:ext cx="7185026" cy="40417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4" name="Slide Number Placeholder 3"/>
          <p:cNvSpPr>
            <a:spLocks noGrp="1"/>
          </p:cNvSpPr>
          <p:nvPr>
            <p:ph type="sldNum" sz="quarter" idx="5"/>
          </p:nvPr>
        </p:nvSpPr>
        <p:spPr/>
        <p:txBody>
          <a:bodyPr/>
          <a:lstStyle/>
          <a:p>
            <a:pPr defTabSz="914363">
              <a:defRPr/>
            </a:pPr>
            <a:fld id="{CEEB3C74-AE7B-40CE-9743-367DF2A3DB86}" type="slidenum">
              <a:rPr lang="en-GB">
                <a:solidFill>
                  <a:prstClr val="black"/>
                </a:solidFill>
                <a:latin typeface="Calibri"/>
              </a:rPr>
              <a:pPr defTabSz="914363">
                <a:defRPr/>
              </a:pPr>
              <a:t>40</a:t>
            </a:fld>
            <a:endParaRPr lang="en-GB">
              <a:solidFill>
                <a:prstClr val="black"/>
              </a:solidFill>
              <a:latin typeface="Calibri"/>
            </a:endParaRPr>
          </a:p>
        </p:txBody>
      </p:sp>
    </p:spTree>
    <p:extLst>
      <p:ext uri="{BB962C8B-B14F-4D97-AF65-F5344CB8AC3E}">
        <p14:creationId xmlns:p14="http://schemas.microsoft.com/office/powerpoint/2010/main" val="3109328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learn and do actions as a class to learn the introduction</a:t>
            </a:r>
          </a:p>
        </p:txBody>
      </p:sp>
      <p:sp>
        <p:nvSpPr>
          <p:cNvPr id="4" name="Slide Number Placeholder 3"/>
          <p:cNvSpPr>
            <a:spLocks noGrp="1"/>
          </p:cNvSpPr>
          <p:nvPr>
            <p:ph type="sldNum" sz="quarter" idx="5"/>
          </p:nvPr>
        </p:nvSpPr>
        <p:spPr/>
        <p:txBody>
          <a:bodyPr/>
          <a:lstStyle/>
          <a:p>
            <a:fld id="{50D7882B-4C4C-43D8-989A-64925AA8BD2D}" type="slidenum">
              <a:rPr lang="en-GB" smtClean="0"/>
              <a:t>47</a:t>
            </a:fld>
            <a:endParaRPr lang="en-GB"/>
          </a:p>
        </p:txBody>
      </p:sp>
    </p:spTree>
    <p:extLst>
      <p:ext uri="{BB962C8B-B14F-4D97-AF65-F5344CB8AC3E}">
        <p14:creationId xmlns:p14="http://schemas.microsoft.com/office/powerpoint/2010/main" val="1282741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Split the paragraphs in half for children to learn in either pairs or small groups. </a:t>
            </a:r>
          </a:p>
        </p:txBody>
      </p:sp>
      <p:sp>
        <p:nvSpPr>
          <p:cNvPr id="4" name="Slide Number Placeholder 3"/>
          <p:cNvSpPr>
            <a:spLocks noGrp="1"/>
          </p:cNvSpPr>
          <p:nvPr>
            <p:ph type="sldNum" sz="quarter" idx="5"/>
          </p:nvPr>
        </p:nvSpPr>
        <p:spPr/>
        <p:txBody>
          <a:bodyPr/>
          <a:lstStyle/>
          <a:p>
            <a:fld id="{50D7882B-4C4C-43D8-989A-64925AA8BD2D}" type="slidenum">
              <a:rPr lang="en-GB" smtClean="0"/>
              <a:t>48</a:t>
            </a:fld>
            <a:endParaRPr lang="en-GB"/>
          </a:p>
        </p:txBody>
      </p:sp>
    </p:spTree>
    <p:extLst>
      <p:ext uri="{BB962C8B-B14F-4D97-AF65-F5344CB8AC3E}">
        <p14:creationId xmlns:p14="http://schemas.microsoft.com/office/powerpoint/2010/main" val="514928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63">
              <a:defRPr/>
            </a:pPr>
            <a:r>
              <a:rPr lang="en-GB" dirty="0"/>
              <a:t>Split the paragraphs in half for children to learn in either pairs or small groups. </a:t>
            </a:r>
          </a:p>
          <a:p>
            <a:endParaRPr lang="en-GB" dirty="0"/>
          </a:p>
        </p:txBody>
      </p:sp>
      <p:sp>
        <p:nvSpPr>
          <p:cNvPr id="4" name="Slide Number Placeholder 3"/>
          <p:cNvSpPr>
            <a:spLocks noGrp="1"/>
          </p:cNvSpPr>
          <p:nvPr>
            <p:ph type="sldNum" sz="quarter" idx="5"/>
          </p:nvPr>
        </p:nvSpPr>
        <p:spPr/>
        <p:txBody>
          <a:bodyPr/>
          <a:lstStyle/>
          <a:p>
            <a:fld id="{50D7882B-4C4C-43D8-989A-64925AA8BD2D}" type="slidenum">
              <a:rPr lang="en-GB" smtClean="0"/>
              <a:t>49</a:t>
            </a:fld>
            <a:endParaRPr lang="en-GB"/>
          </a:p>
        </p:txBody>
      </p:sp>
    </p:spTree>
    <p:extLst>
      <p:ext uri="{BB962C8B-B14F-4D97-AF65-F5344CB8AC3E}">
        <p14:creationId xmlns:p14="http://schemas.microsoft.com/office/powerpoint/2010/main" val="2495707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63">
              <a:defRPr/>
            </a:pPr>
            <a:r>
              <a:rPr lang="en-GB" dirty="0"/>
              <a:t>Split the paragraphs in half for children to learn in either pairs or small groups. </a:t>
            </a:r>
          </a:p>
          <a:p>
            <a:endParaRPr lang="en-GB" dirty="0"/>
          </a:p>
        </p:txBody>
      </p:sp>
      <p:sp>
        <p:nvSpPr>
          <p:cNvPr id="4" name="Slide Number Placeholder 3"/>
          <p:cNvSpPr>
            <a:spLocks noGrp="1"/>
          </p:cNvSpPr>
          <p:nvPr>
            <p:ph type="sldNum" sz="quarter" idx="5"/>
          </p:nvPr>
        </p:nvSpPr>
        <p:spPr/>
        <p:txBody>
          <a:bodyPr/>
          <a:lstStyle/>
          <a:p>
            <a:fld id="{50D7882B-4C4C-43D8-989A-64925AA8BD2D}" type="slidenum">
              <a:rPr lang="en-GB" smtClean="0"/>
              <a:t>50</a:t>
            </a:fld>
            <a:endParaRPr lang="en-GB"/>
          </a:p>
        </p:txBody>
      </p:sp>
    </p:spTree>
    <p:extLst>
      <p:ext uri="{BB962C8B-B14F-4D97-AF65-F5344CB8AC3E}">
        <p14:creationId xmlns:p14="http://schemas.microsoft.com/office/powerpoint/2010/main" val="3248874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share their actions and learnt text and present to class. </a:t>
            </a:r>
          </a:p>
        </p:txBody>
      </p:sp>
      <p:sp>
        <p:nvSpPr>
          <p:cNvPr id="4" name="Slide Number Placeholder 3"/>
          <p:cNvSpPr>
            <a:spLocks noGrp="1"/>
          </p:cNvSpPr>
          <p:nvPr>
            <p:ph type="sldNum" sz="quarter" idx="5"/>
          </p:nvPr>
        </p:nvSpPr>
        <p:spPr/>
        <p:txBody>
          <a:bodyPr/>
          <a:lstStyle/>
          <a:p>
            <a:fld id="{50D7882B-4C4C-43D8-989A-64925AA8BD2D}" type="slidenum">
              <a:rPr lang="en-GB" smtClean="0"/>
              <a:t>51</a:t>
            </a:fld>
            <a:endParaRPr lang="en-GB"/>
          </a:p>
        </p:txBody>
      </p:sp>
    </p:spTree>
    <p:extLst>
      <p:ext uri="{BB962C8B-B14F-4D97-AF65-F5344CB8AC3E}">
        <p14:creationId xmlns:p14="http://schemas.microsoft.com/office/powerpoint/2010/main" val="809876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class, learn the conclusion. </a:t>
            </a:r>
          </a:p>
        </p:txBody>
      </p:sp>
      <p:sp>
        <p:nvSpPr>
          <p:cNvPr id="4" name="Slide Number Placeholder 3"/>
          <p:cNvSpPr>
            <a:spLocks noGrp="1"/>
          </p:cNvSpPr>
          <p:nvPr>
            <p:ph type="sldNum" sz="quarter" idx="5"/>
          </p:nvPr>
        </p:nvSpPr>
        <p:spPr/>
        <p:txBody>
          <a:bodyPr/>
          <a:lstStyle/>
          <a:p>
            <a:fld id="{50D7882B-4C4C-43D8-989A-64925AA8BD2D}" type="slidenum">
              <a:rPr lang="en-GB" smtClean="0"/>
              <a:t>52</a:t>
            </a:fld>
            <a:endParaRPr lang="en-GB"/>
          </a:p>
        </p:txBody>
      </p:sp>
    </p:spTree>
    <p:extLst>
      <p:ext uri="{BB962C8B-B14F-4D97-AF65-F5344CB8AC3E}">
        <p14:creationId xmlns:p14="http://schemas.microsoft.com/office/powerpoint/2010/main" val="5852069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DIFFERENTIATED SHEETS</a:t>
            </a:r>
          </a:p>
        </p:txBody>
      </p:sp>
      <p:sp>
        <p:nvSpPr>
          <p:cNvPr id="4" name="Slide Number Placeholder 3"/>
          <p:cNvSpPr>
            <a:spLocks noGrp="1"/>
          </p:cNvSpPr>
          <p:nvPr>
            <p:ph type="sldNum" sz="quarter" idx="5"/>
          </p:nvPr>
        </p:nvSpPr>
        <p:spPr/>
        <p:txBody>
          <a:bodyPr/>
          <a:lstStyle/>
          <a:p>
            <a:fld id="{50D7882B-4C4C-43D8-989A-64925AA8BD2D}" type="slidenum">
              <a:rPr lang="en-GB" smtClean="0"/>
              <a:t>69</a:t>
            </a:fld>
            <a:endParaRPr lang="en-GB"/>
          </a:p>
        </p:txBody>
      </p:sp>
    </p:spTree>
    <p:extLst>
      <p:ext uri="{BB962C8B-B14F-4D97-AF65-F5344CB8AC3E}">
        <p14:creationId xmlns:p14="http://schemas.microsoft.com/office/powerpoint/2010/main" val="41242614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AND MAKE NOTES ON WHITEBOARDS/BOOKS. TEACHER MAKE CLASS COPY OF NOTES AS WE WATCH CLIP</a:t>
            </a:r>
          </a:p>
        </p:txBody>
      </p:sp>
      <p:sp>
        <p:nvSpPr>
          <p:cNvPr id="4" name="Slide Number Placeholder 3"/>
          <p:cNvSpPr>
            <a:spLocks noGrp="1"/>
          </p:cNvSpPr>
          <p:nvPr>
            <p:ph type="sldNum" sz="quarter" idx="5"/>
          </p:nvPr>
        </p:nvSpPr>
        <p:spPr/>
        <p:txBody>
          <a:bodyPr/>
          <a:lstStyle/>
          <a:p>
            <a:fld id="{50D7882B-4C4C-43D8-989A-64925AA8BD2D}" type="slidenum">
              <a:rPr lang="en-GB" smtClean="0"/>
              <a:t>77</a:t>
            </a:fld>
            <a:endParaRPr lang="en-GB"/>
          </a:p>
        </p:txBody>
      </p:sp>
    </p:spTree>
    <p:extLst>
      <p:ext uri="{BB962C8B-B14F-4D97-AF65-F5344CB8AC3E}">
        <p14:creationId xmlns:p14="http://schemas.microsoft.com/office/powerpoint/2010/main" val="1077377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74-78 to magpie facts from. SLIDE 78 FOR SEN TO USE. LA TO HAVE ADULT SUPPORT- WORK IN GROUPS WITH TA TO SPEED UP PROCESS.</a:t>
            </a:r>
          </a:p>
        </p:txBody>
      </p:sp>
      <p:sp>
        <p:nvSpPr>
          <p:cNvPr id="4" name="Slide Number Placeholder 3"/>
          <p:cNvSpPr>
            <a:spLocks noGrp="1"/>
          </p:cNvSpPr>
          <p:nvPr>
            <p:ph type="sldNum" sz="quarter" idx="5"/>
          </p:nvPr>
        </p:nvSpPr>
        <p:spPr/>
        <p:txBody>
          <a:bodyPr/>
          <a:lstStyle/>
          <a:p>
            <a:fld id="{50D7882B-4C4C-43D8-989A-64925AA8BD2D}" type="slidenum">
              <a:rPr lang="en-GB" smtClean="0"/>
              <a:t>85</a:t>
            </a:fld>
            <a:endParaRPr lang="en-GB"/>
          </a:p>
        </p:txBody>
      </p:sp>
    </p:spTree>
    <p:extLst>
      <p:ext uri="{BB962C8B-B14F-4D97-AF65-F5344CB8AC3E}">
        <p14:creationId xmlns:p14="http://schemas.microsoft.com/office/powerpoint/2010/main" val="9250454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FINISH IN PARTNERS BY PICKING AN ARGUMENT TO INTRODUCE USING ONE OF THESE PHRASES. </a:t>
            </a:r>
          </a:p>
        </p:txBody>
      </p:sp>
      <p:sp>
        <p:nvSpPr>
          <p:cNvPr id="4" name="Slide Number Placeholder 3"/>
          <p:cNvSpPr>
            <a:spLocks noGrp="1"/>
          </p:cNvSpPr>
          <p:nvPr>
            <p:ph type="sldNum" sz="quarter" idx="5"/>
          </p:nvPr>
        </p:nvSpPr>
        <p:spPr/>
        <p:txBody>
          <a:bodyPr/>
          <a:lstStyle/>
          <a:p>
            <a:fld id="{50D7882B-4C4C-43D8-989A-64925AA8BD2D}" type="slidenum">
              <a:rPr lang="en-GB" smtClean="0"/>
              <a:t>87</a:t>
            </a:fld>
            <a:endParaRPr lang="en-GB"/>
          </a:p>
        </p:txBody>
      </p:sp>
    </p:spTree>
    <p:extLst>
      <p:ext uri="{BB962C8B-B14F-4D97-AF65-F5344CB8AC3E}">
        <p14:creationId xmlns:p14="http://schemas.microsoft.com/office/powerpoint/2010/main" val="31387280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SLIDE 86-87 GIVE TO SEN AND LA TO MAGPIE FROM</a:t>
            </a:r>
          </a:p>
        </p:txBody>
      </p:sp>
      <p:sp>
        <p:nvSpPr>
          <p:cNvPr id="4" name="Slide Number Placeholder 3"/>
          <p:cNvSpPr>
            <a:spLocks noGrp="1"/>
          </p:cNvSpPr>
          <p:nvPr>
            <p:ph type="sldNum" sz="quarter" idx="5"/>
          </p:nvPr>
        </p:nvSpPr>
        <p:spPr/>
        <p:txBody>
          <a:bodyPr/>
          <a:lstStyle/>
          <a:p>
            <a:fld id="{50D7882B-4C4C-43D8-989A-64925AA8BD2D}" type="slidenum">
              <a:rPr lang="en-GB" smtClean="0"/>
              <a:t>93</a:t>
            </a:fld>
            <a:endParaRPr lang="en-GB"/>
          </a:p>
        </p:txBody>
      </p:sp>
    </p:spTree>
    <p:extLst>
      <p:ext uri="{BB962C8B-B14F-4D97-AF65-F5344CB8AC3E}">
        <p14:creationId xmlns:p14="http://schemas.microsoft.com/office/powerpoint/2010/main" val="2382653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FINISH IN PARTNERS BY PICKING AN ARGUMENT TO INTRODUCE USING ONE OF THESE PHRASES. </a:t>
            </a:r>
          </a:p>
        </p:txBody>
      </p:sp>
      <p:sp>
        <p:nvSpPr>
          <p:cNvPr id="4" name="Slide Number Placeholder 3"/>
          <p:cNvSpPr>
            <a:spLocks noGrp="1"/>
          </p:cNvSpPr>
          <p:nvPr>
            <p:ph type="sldNum" sz="quarter" idx="5"/>
          </p:nvPr>
        </p:nvSpPr>
        <p:spPr/>
        <p:txBody>
          <a:bodyPr/>
          <a:lstStyle/>
          <a:p>
            <a:fld id="{50D7882B-4C4C-43D8-989A-64925AA8BD2D}" type="slidenum">
              <a:rPr lang="en-GB" smtClean="0"/>
              <a:t>109</a:t>
            </a:fld>
            <a:endParaRPr lang="en-GB"/>
          </a:p>
        </p:txBody>
      </p:sp>
    </p:spTree>
    <p:extLst>
      <p:ext uri="{BB962C8B-B14F-4D97-AF65-F5344CB8AC3E}">
        <p14:creationId xmlns:p14="http://schemas.microsoft.com/office/powerpoint/2010/main" val="2085597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Complete your plan</a:t>
            </a:r>
          </a:p>
        </p:txBody>
      </p:sp>
      <p:sp>
        <p:nvSpPr>
          <p:cNvPr id="4" name="Slide Number Placeholder 3"/>
          <p:cNvSpPr>
            <a:spLocks noGrp="1"/>
          </p:cNvSpPr>
          <p:nvPr>
            <p:ph type="sldNum" sz="quarter" idx="5"/>
          </p:nvPr>
        </p:nvSpPr>
        <p:spPr/>
        <p:txBody>
          <a:bodyPr/>
          <a:lstStyle/>
          <a:p>
            <a:fld id="{50D7882B-4C4C-43D8-989A-64925AA8BD2D}" type="slidenum">
              <a:rPr lang="en-GB" smtClean="0"/>
              <a:t>110</a:t>
            </a:fld>
            <a:endParaRPr lang="en-GB"/>
          </a:p>
        </p:txBody>
      </p:sp>
    </p:spTree>
    <p:extLst>
      <p:ext uri="{BB962C8B-B14F-4D97-AF65-F5344CB8AC3E}">
        <p14:creationId xmlns:p14="http://schemas.microsoft.com/office/powerpoint/2010/main" val="2595595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46649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4087172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214589-3DDD-4F7A-8F90-52B512A3C6F8}"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9099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7214589-3DDD-4F7A-8F90-52B512A3C6F8}"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221320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7214589-3DDD-4F7A-8F90-52B512A3C6F8}" type="datetimeFigureOut">
              <a:rPr lang="en-GB" smtClean="0"/>
              <a:t>14/10/2021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914413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214589-3DDD-4F7A-8F90-52B512A3C6F8}" type="datetimeFigureOut">
              <a:rPr lang="en-GB" smtClean="0"/>
              <a:t>14/10/2021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850583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214589-3DDD-4F7A-8F90-52B512A3C6F8}" type="datetimeFigureOut">
              <a:rPr lang="en-GB" smtClean="0"/>
              <a:t>14/10/2021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3437409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214589-3DDD-4F7A-8F90-52B512A3C6F8}"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33186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214589-3DDD-4F7A-8F90-52B512A3C6F8}" type="datetimeFigureOut">
              <a:rPr lang="en-GB" smtClean="0"/>
              <a:t>14/10/2021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205529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2301466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214589-3DDD-4F7A-8F90-52B512A3C6F8}" type="datetimeFigureOut">
              <a:rPr lang="en-GB" smtClean="0"/>
              <a:t>14/10/2021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E908A7-DF39-46A6-B197-7116A52F87BD}" type="slidenum">
              <a:rPr lang="en-GB" smtClean="0"/>
              <a:t>‹#›</a:t>
            </a:fld>
            <a:endParaRPr lang="en-GB"/>
          </a:p>
        </p:txBody>
      </p:sp>
    </p:spTree>
    <p:extLst>
      <p:ext uri="{BB962C8B-B14F-4D97-AF65-F5344CB8AC3E}">
        <p14:creationId xmlns:p14="http://schemas.microsoft.com/office/powerpoint/2010/main" val="1735470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214589-3DDD-4F7A-8F90-52B512A3C6F8}" type="datetimeFigureOut">
              <a:rPr lang="en-GB" smtClean="0"/>
              <a:t>14/10/2021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E908A7-DF39-46A6-B197-7116A52F87BD}" type="slidenum">
              <a:rPr lang="en-GB" smtClean="0"/>
              <a:t>‹#›</a:t>
            </a:fld>
            <a:endParaRPr lang="en-GB"/>
          </a:p>
        </p:txBody>
      </p:sp>
    </p:spTree>
    <p:extLst>
      <p:ext uri="{BB962C8B-B14F-4D97-AF65-F5344CB8AC3E}">
        <p14:creationId xmlns:p14="http://schemas.microsoft.com/office/powerpoint/2010/main" val="38054438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nNq_xiuif5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pobble.com/works/izzys-persuasive-argument" TargetMode="External"/><Relationship Id="rId3" Type="http://schemas.openxmlformats.org/officeDocument/2006/relationships/hyperlink" Target="https://www.pobble.com/works/persuasive-writing-eoin" TargetMode="External"/><Relationship Id="rId7" Type="http://schemas.openxmlformats.org/officeDocument/2006/relationships/hyperlink" Target="https://www.pobble.com/works/school-uniform-persuasive-text-elli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obble.com/works/claudias-persuasive-argument" TargetMode="External"/><Relationship Id="rId5" Type="http://schemas.openxmlformats.org/officeDocument/2006/relationships/hyperlink" Target="https://www.pobble.com/works/emilys-persuasive-argument-2" TargetMode="External"/><Relationship Id="rId10" Type="http://schemas.openxmlformats.org/officeDocument/2006/relationships/image" Target="../media/image8.jpeg"/><Relationship Id="rId4" Type="http://schemas.openxmlformats.org/officeDocument/2006/relationships/hyperlink" Target="https://www.pobble.com/works/writing-persuasively-food-choices" TargetMode="External"/><Relationship Id="rId9" Type="http://schemas.openxmlformats.org/officeDocument/2006/relationships/hyperlink" Target="https://www.pobble.com/works/persuasive-article-elephants-captivity"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naturalcurriculum.co.uk/grammar/year-6-grammar-lessons/modal-verbs/magellanic-penguin-2/screen-1/" TargetMode="Externa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bbc.co.uk/bitesize/topics/zmfc7ty/articles/z6cxxyc"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iK2pL93_XWAhVCLlAKHV0XAeUQjRwIBw&amp;url=https://www.collinsdictionary.com/dictionary/english/magpie&amp;psig=AOvVaw1ub_OAphz86IPlmtOdjEem&amp;ust=1508264157629564" TargetMode="External"/><Relationship Id="rId5" Type="http://schemas.openxmlformats.org/officeDocument/2006/relationships/image" Target="../media/image42.png"/><Relationship Id="rId4" Type="http://schemas.openxmlformats.org/officeDocument/2006/relationships/hyperlink" Target="http://www.bbc.co.uk/programmes/p003vpd7" TargetMode="Externa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hyperlink" Target="https://vimeo.com/4132707" TargetMode="External"/><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8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3B248A-A911-44B6-8390-5BDFA5E6B5E3}"/>
              </a:ext>
            </a:extLst>
          </p:cNvPr>
          <p:cNvPicPr>
            <a:picLocks noChangeAspect="1"/>
          </p:cNvPicPr>
          <p:nvPr/>
        </p:nvPicPr>
        <p:blipFill rotWithShape="1">
          <a:blip r:embed="rId2"/>
          <a:srcRect l="69421" t="29431" r="23079" b="28780"/>
          <a:stretch/>
        </p:blipFill>
        <p:spPr>
          <a:xfrm>
            <a:off x="434897" y="0"/>
            <a:ext cx="3367669" cy="6920012"/>
          </a:xfrm>
          <a:prstGeom prst="rect">
            <a:avLst/>
          </a:prstGeom>
        </p:spPr>
      </p:pic>
      <p:pic>
        <p:nvPicPr>
          <p:cNvPr id="5" name="Picture 4">
            <a:extLst>
              <a:ext uri="{FF2B5EF4-FFF2-40B4-BE49-F238E27FC236}">
                <a16:creationId xmlns:a16="http://schemas.microsoft.com/office/drawing/2014/main" id="{43654F8F-530A-4D17-8D4E-44EA7BA9AADE}"/>
              </a:ext>
            </a:extLst>
          </p:cNvPr>
          <p:cNvPicPr>
            <a:picLocks noChangeAspect="1"/>
          </p:cNvPicPr>
          <p:nvPr/>
        </p:nvPicPr>
        <p:blipFill rotWithShape="1">
          <a:blip r:embed="rId3"/>
          <a:srcRect l="69695" t="39838" r="22622" b="29611"/>
          <a:stretch/>
        </p:blipFill>
        <p:spPr>
          <a:xfrm>
            <a:off x="7660887" y="173972"/>
            <a:ext cx="2910469" cy="6510055"/>
          </a:xfrm>
          <a:prstGeom prst="rect">
            <a:avLst/>
          </a:prstGeom>
        </p:spPr>
      </p:pic>
      <p:sp>
        <p:nvSpPr>
          <p:cNvPr id="6" name="Rectangle 5">
            <a:extLst>
              <a:ext uri="{FF2B5EF4-FFF2-40B4-BE49-F238E27FC236}">
                <a16:creationId xmlns:a16="http://schemas.microsoft.com/office/drawing/2014/main" id="{1F1A8F46-6035-4ACF-8BCD-42EF31D1CE77}"/>
              </a:ext>
            </a:extLst>
          </p:cNvPr>
          <p:cNvSpPr/>
          <p:nvPr/>
        </p:nvSpPr>
        <p:spPr>
          <a:xfrm>
            <a:off x="4509949" y="1071627"/>
            <a:ext cx="244355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Week 7 </a:t>
            </a:r>
          </a:p>
        </p:txBody>
      </p:sp>
    </p:spTree>
    <p:extLst>
      <p:ext uri="{BB962C8B-B14F-4D97-AF65-F5344CB8AC3E}">
        <p14:creationId xmlns:p14="http://schemas.microsoft.com/office/powerpoint/2010/main" val="1998642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63552" y="2420888"/>
            <a:ext cx="7863270" cy="1655762"/>
          </a:xfrm>
        </p:spPr>
        <p:txBody>
          <a:bodyPr>
            <a:normAutofit/>
          </a:bodyPr>
          <a:lstStyle/>
          <a:p>
            <a:r>
              <a:rPr lang="en-GB" sz="4000" u="sng" dirty="0">
                <a:solidFill>
                  <a:schemeClr val="tx1"/>
                </a:solidFill>
                <a:latin typeface="Arial" panose="020B0604020202020204" pitchFamily="34" charset="0"/>
                <a:cs typeface="Arial" panose="020B0604020202020204" pitchFamily="34" charset="0"/>
              </a:rPr>
              <a:t>L.O: To learn and magpie features from a persuasive text</a:t>
            </a:r>
            <a:r>
              <a:rPr lang="en-GB" sz="2000" u="sng" dirty="0">
                <a:solidFill>
                  <a:schemeClr val="tx1"/>
                </a:solidFill>
                <a:latin typeface="CCW Cursive Writing 7" pitchFamily="66" charset="0"/>
              </a:rPr>
              <a:t>.</a:t>
            </a:r>
          </a:p>
        </p:txBody>
      </p:sp>
      <p:sp>
        <p:nvSpPr>
          <p:cNvPr id="6" name="Title 3">
            <a:extLst>
              <a:ext uri="{FF2B5EF4-FFF2-40B4-BE49-F238E27FC236}">
                <a16:creationId xmlns:a16="http://schemas.microsoft.com/office/drawing/2014/main" id="{D20E81E9-90A4-4BB7-82E6-FBEF3D2D763E}"/>
              </a:ext>
            </a:extLst>
          </p:cNvPr>
          <p:cNvSpPr txBox="1">
            <a:spLocks/>
          </p:cNvSpPr>
          <p:nvPr/>
        </p:nvSpPr>
        <p:spPr>
          <a:xfrm>
            <a:off x="609600" y="274638"/>
            <a:ext cx="109728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u="sng" dirty="0">
                <a:latin typeface="CCW Cursive Writing 7" pitchFamily="66" charset="0"/>
              </a:rPr>
              <a:t>Monday 18</a:t>
            </a:r>
            <a:r>
              <a:rPr lang="en-GB" u="sng" baseline="30000" dirty="0">
                <a:latin typeface="CCW Cursive Writing 7" pitchFamily="66" charset="0"/>
              </a:rPr>
              <a:t>th</a:t>
            </a:r>
            <a:r>
              <a:rPr lang="en-GB" u="sng" dirty="0">
                <a:latin typeface="CCW Cursive Writing 7" pitchFamily="66" charset="0"/>
              </a:rPr>
              <a:t> October </a:t>
            </a:r>
            <a:endParaRPr lang="en-GB" dirty="0"/>
          </a:p>
        </p:txBody>
      </p:sp>
    </p:spTree>
    <p:extLst>
      <p:ext uri="{BB962C8B-B14F-4D97-AF65-F5344CB8AC3E}">
        <p14:creationId xmlns:p14="http://schemas.microsoft.com/office/powerpoint/2010/main" val="2674485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a:xfrm>
            <a:off x="1991544" y="1268760"/>
            <a:ext cx="8280920" cy="3888432"/>
          </a:xfrm>
          <a:prstGeom prst="cloudCallout">
            <a:avLst>
              <a:gd name="adj1" fmla="val -49883"/>
              <a:gd name="adj2" fmla="val 82036"/>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solidFill>
                <a:prstClr val="white"/>
              </a:solidFill>
              <a:latin typeface="Calibri"/>
            </a:endParaRPr>
          </a:p>
        </p:txBody>
      </p:sp>
      <p:sp>
        <p:nvSpPr>
          <p:cNvPr id="4" name="Rectangle 3"/>
          <p:cNvSpPr/>
          <p:nvPr/>
        </p:nvSpPr>
        <p:spPr>
          <a:xfrm>
            <a:off x="2635379" y="1916832"/>
            <a:ext cx="6954148" cy="1754326"/>
          </a:xfrm>
          <a:prstGeom prst="rect">
            <a:avLst/>
          </a:prstGeom>
          <a:noFill/>
        </p:spPr>
        <p:txBody>
          <a:bodyPr wrap="none" lIns="91440" tIns="45720" rIns="91440" bIns="45720">
            <a:spAutoFit/>
          </a:bodyPr>
          <a:lstStyle/>
          <a:p>
            <a:pPr algn="ctr"/>
            <a:r>
              <a:rPr lang="en-US" sz="5400" b="1" dirty="0">
                <a:ln w="10541" cmpd="sng">
                  <a:solidFill>
                    <a:srgbClr val="4F81BD">
                      <a:shade val="88000"/>
                      <a:satMod val="110000"/>
                    </a:srgbClr>
                  </a:solidFill>
                  <a:prstDash val="solid"/>
                </a:ln>
                <a:solidFill>
                  <a:prstClr val="white"/>
                </a:solidFill>
                <a:latin typeface="CCW Cursive Writing 7" pitchFamily="66" charset="0"/>
              </a:rPr>
              <a:t>What is</a:t>
            </a:r>
          </a:p>
          <a:p>
            <a:pPr algn="ctr"/>
            <a:r>
              <a:rPr lang="en-US" sz="5400" b="1" dirty="0">
                <a:ln w="10541" cmpd="sng">
                  <a:solidFill>
                    <a:srgbClr val="4F81BD">
                      <a:shade val="88000"/>
                      <a:satMod val="110000"/>
                    </a:srgbClr>
                  </a:solidFill>
                  <a:prstDash val="solid"/>
                </a:ln>
                <a:solidFill>
                  <a:prstClr val="white"/>
                </a:solidFill>
                <a:latin typeface="CCW Cursive Writing 7" pitchFamily="66" charset="0"/>
              </a:rPr>
              <a:t> persuasion?</a:t>
            </a:r>
          </a:p>
        </p:txBody>
      </p:sp>
    </p:spTree>
    <p:extLst>
      <p:ext uri="{BB962C8B-B14F-4D97-AF65-F5344CB8AC3E}">
        <p14:creationId xmlns:p14="http://schemas.microsoft.com/office/powerpoint/2010/main" val="786326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5" name="Cloud Callout 4"/>
          <p:cNvSpPr/>
          <p:nvPr/>
        </p:nvSpPr>
        <p:spPr>
          <a:xfrm>
            <a:off x="1991544" y="1268760"/>
            <a:ext cx="8280920" cy="3888432"/>
          </a:xfrm>
          <a:prstGeom prst="cloudCallout">
            <a:avLst>
              <a:gd name="adj1" fmla="val -49883"/>
              <a:gd name="adj2" fmla="val 82036"/>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solidFill>
                <a:prstClr val="white"/>
              </a:solidFill>
              <a:latin typeface="Calibri"/>
            </a:endParaRPr>
          </a:p>
        </p:txBody>
      </p:sp>
      <p:sp>
        <p:nvSpPr>
          <p:cNvPr id="4" name="Rectangle 3"/>
          <p:cNvSpPr/>
          <p:nvPr/>
        </p:nvSpPr>
        <p:spPr>
          <a:xfrm>
            <a:off x="2632060" y="2428146"/>
            <a:ext cx="7237879" cy="1569660"/>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solidFill>
                  <a:prstClr val="white"/>
                </a:solidFill>
                <a:latin typeface="CCW Cursive Writing 7" pitchFamily="66" charset="0"/>
              </a:rPr>
              <a:t>When would you need </a:t>
            </a:r>
          </a:p>
          <a:p>
            <a:pPr algn="ctr"/>
            <a:r>
              <a:rPr lang="en-US" sz="3200" b="1" dirty="0">
                <a:ln w="10541" cmpd="sng">
                  <a:solidFill>
                    <a:srgbClr val="4F81BD">
                      <a:shade val="88000"/>
                      <a:satMod val="110000"/>
                    </a:srgbClr>
                  </a:solidFill>
                  <a:prstDash val="solid"/>
                </a:ln>
                <a:solidFill>
                  <a:prstClr val="white"/>
                </a:solidFill>
                <a:latin typeface="CCW Cursive Writing 7" pitchFamily="66" charset="0"/>
              </a:rPr>
              <a:t>to use</a:t>
            </a:r>
          </a:p>
          <a:p>
            <a:pPr algn="ctr"/>
            <a:r>
              <a:rPr lang="en-US" sz="3200" b="1" dirty="0">
                <a:ln w="10541" cmpd="sng">
                  <a:solidFill>
                    <a:srgbClr val="4F81BD">
                      <a:shade val="88000"/>
                      <a:satMod val="110000"/>
                    </a:srgbClr>
                  </a:solidFill>
                  <a:prstDash val="solid"/>
                </a:ln>
                <a:solidFill>
                  <a:prstClr val="white"/>
                </a:solidFill>
                <a:latin typeface="CCW Cursive Writing 7" pitchFamily="66" charset="0"/>
              </a:rPr>
              <a:t> persuasion?</a:t>
            </a:r>
          </a:p>
        </p:txBody>
      </p:sp>
    </p:spTree>
    <p:extLst>
      <p:ext uri="{BB962C8B-B14F-4D97-AF65-F5344CB8AC3E}">
        <p14:creationId xmlns:p14="http://schemas.microsoft.com/office/powerpoint/2010/main" val="888717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a:xfrm>
            <a:off x="1955540" y="911921"/>
            <a:ext cx="8280920" cy="3888432"/>
          </a:xfrm>
          <a:prstGeom prst="cloudCallout">
            <a:avLst>
              <a:gd name="adj1" fmla="val -49883"/>
              <a:gd name="adj2" fmla="val 82036"/>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solidFill>
                <a:prstClr val="white"/>
              </a:solidFill>
              <a:latin typeface="Calibri"/>
            </a:endParaRPr>
          </a:p>
        </p:txBody>
      </p:sp>
      <p:sp>
        <p:nvSpPr>
          <p:cNvPr id="4" name="Rectangle 3"/>
          <p:cNvSpPr/>
          <p:nvPr/>
        </p:nvSpPr>
        <p:spPr>
          <a:xfrm>
            <a:off x="2979535" y="1948644"/>
            <a:ext cx="6409127" cy="1077218"/>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solidFill>
                  <a:prstClr val="white"/>
                </a:solidFill>
                <a:latin typeface="CCW Cursive Writing 7" pitchFamily="66" charset="0"/>
              </a:rPr>
              <a:t>What makes a text </a:t>
            </a:r>
          </a:p>
          <a:p>
            <a:pPr algn="ctr"/>
            <a:r>
              <a:rPr lang="en-US" sz="3200" b="1" dirty="0">
                <a:ln w="10541" cmpd="sng">
                  <a:solidFill>
                    <a:srgbClr val="4F81BD">
                      <a:shade val="88000"/>
                      <a:satMod val="110000"/>
                    </a:srgbClr>
                  </a:solidFill>
                  <a:prstDash val="solid"/>
                </a:ln>
                <a:solidFill>
                  <a:prstClr val="white"/>
                </a:solidFill>
                <a:latin typeface="CCW Cursive Writing 7" pitchFamily="66" charset="0"/>
              </a:rPr>
              <a:t>persuasive?</a:t>
            </a:r>
          </a:p>
        </p:txBody>
      </p:sp>
    </p:spTree>
    <p:extLst>
      <p:ext uri="{BB962C8B-B14F-4D97-AF65-F5344CB8AC3E}">
        <p14:creationId xmlns:p14="http://schemas.microsoft.com/office/powerpoint/2010/main" val="255767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4ED70-9863-4A9E-B548-9BBB9643E5C8}"/>
              </a:ext>
            </a:extLst>
          </p:cNvPr>
          <p:cNvSpPr>
            <a:spLocks noGrp="1"/>
          </p:cNvSpPr>
          <p:nvPr>
            <p:ph type="title"/>
          </p:nvPr>
        </p:nvSpPr>
        <p:spPr/>
        <p:txBody>
          <a:bodyPr/>
          <a:lstStyle/>
          <a:p>
            <a:r>
              <a:rPr lang="en-GB" dirty="0">
                <a:latin typeface="CCW Cursive Writing 7" panose="03050602040000000000" pitchFamily="66" charset="0"/>
              </a:rPr>
              <a:t>OUR PURPOSE:</a:t>
            </a:r>
          </a:p>
        </p:txBody>
      </p:sp>
      <p:sp>
        <p:nvSpPr>
          <p:cNvPr id="3" name="Content Placeholder 2">
            <a:extLst>
              <a:ext uri="{FF2B5EF4-FFF2-40B4-BE49-F238E27FC236}">
                <a16:creationId xmlns:a16="http://schemas.microsoft.com/office/drawing/2014/main" id="{3F9BC2B3-FB69-4182-81B4-89F757ABF29B}"/>
              </a:ext>
            </a:extLst>
          </p:cNvPr>
          <p:cNvSpPr>
            <a:spLocks noGrp="1"/>
          </p:cNvSpPr>
          <p:nvPr>
            <p:ph idx="1"/>
          </p:nvPr>
        </p:nvSpPr>
        <p:spPr/>
        <p:txBody>
          <a:bodyPr>
            <a:noAutofit/>
          </a:bodyPr>
          <a:lstStyle/>
          <a:p>
            <a:pPr marL="0" indent="0">
              <a:buNone/>
            </a:pPr>
            <a:r>
              <a:rPr lang="en-GB" sz="2800" dirty="0">
                <a:solidFill>
                  <a:srgbClr val="FF0000"/>
                </a:solidFill>
                <a:latin typeface="CCW Cursive Writing 7" panose="03050602040000000000" pitchFamily="66" charset="0"/>
              </a:rPr>
              <a:t>WHAT: </a:t>
            </a:r>
            <a:r>
              <a:rPr lang="en-GB" sz="2800" dirty="0">
                <a:latin typeface="CCW Cursive Writing 7" panose="03050602040000000000" pitchFamily="66" charset="0"/>
              </a:rPr>
              <a:t>We are learning how to write a persuasive argument  about reducing the impact of deforestation.</a:t>
            </a:r>
          </a:p>
          <a:p>
            <a:pPr marL="0" indent="0">
              <a:buNone/>
            </a:pPr>
            <a:endParaRPr lang="en-GB" sz="2800" dirty="0">
              <a:latin typeface="CCW Cursive Writing 7" panose="03050602040000000000" pitchFamily="66" charset="0"/>
            </a:endParaRPr>
          </a:p>
          <a:p>
            <a:pPr marL="0" indent="0">
              <a:buNone/>
            </a:pPr>
            <a:r>
              <a:rPr lang="en-GB" sz="2800" dirty="0">
                <a:solidFill>
                  <a:srgbClr val="FF0000"/>
                </a:solidFill>
                <a:latin typeface="CCW Cursive Writing 7" panose="03050602040000000000" pitchFamily="66" charset="0"/>
              </a:rPr>
              <a:t>WHY: </a:t>
            </a:r>
            <a:r>
              <a:rPr lang="en-GB" sz="2800" dirty="0">
                <a:latin typeface="CCW Cursive Writing 7" panose="03050602040000000000" pitchFamily="66" charset="0"/>
              </a:rPr>
              <a:t>to persuade officials, companies, environmentalists to protect our rain forests.  </a:t>
            </a:r>
          </a:p>
          <a:p>
            <a:pPr marL="0" indent="0">
              <a:buNone/>
            </a:pPr>
            <a:endParaRPr lang="en-GB" sz="2800" dirty="0">
              <a:latin typeface="CCW Cursive Writing 7" panose="03050602040000000000" pitchFamily="66" charset="0"/>
            </a:endParaRPr>
          </a:p>
          <a:p>
            <a:pPr marL="0" indent="0">
              <a:buNone/>
            </a:pPr>
            <a:r>
              <a:rPr lang="en-GB" sz="2800" dirty="0">
                <a:solidFill>
                  <a:srgbClr val="FF0000"/>
                </a:solidFill>
                <a:latin typeface="CCW Cursive Writing 7" panose="03050602040000000000" pitchFamily="66" charset="0"/>
              </a:rPr>
              <a:t>WHO: </a:t>
            </a:r>
            <a:r>
              <a:rPr lang="en-GB" sz="2800" dirty="0">
                <a:latin typeface="CCW Cursive Writing 7" panose="03050602040000000000" pitchFamily="66" charset="0"/>
              </a:rPr>
              <a:t>officials, companies, environmentalists</a:t>
            </a:r>
          </a:p>
        </p:txBody>
      </p:sp>
    </p:spTree>
    <p:extLst>
      <p:ext uri="{BB962C8B-B14F-4D97-AF65-F5344CB8AC3E}">
        <p14:creationId xmlns:p14="http://schemas.microsoft.com/office/powerpoint/2010/main" val="1060005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06C15-CFA6-402A-8A43-DC44CCAF3AA1}"/>
              </a:ext>
            </a:extLst>
          </p:cNvPr>
          <p:cNvSpPr>
            <a:spLocks noGrp="1"/>
          </p:cNvSpPr>
          <p:nvPr>
            <p:ph type="title"/>
          </p:nvPr>
        </p:nvSpPr>
        <p:spPr/>
        <p:txBody>
          <a:bodyPr>
            <a:normAutofit fontScale="90000"/>
          </a:bodyPr>
          <a:lstStyle/>
          <a:p>
            <a:r>
              <a:rPr lang="en-GB" dirty="0">
                <a:hlinkClick r:id="rId3"/>
              </a:rPr>
              <a:t>https://www.youtube.com/watch?v=nNq_xiuif5M</a:t>
            </a:r>
            <a:r>
              <a:rPr lang="en-GB" dirty="0"/>
              <a:t> </a:t>
            </a:r>
          </a:p>
        </p:txBody>
      </p:sp>
      <p:pic>
        <p:nvPicPr>
          <p:cNvPr id="1026" name="Picture 2" descr="Image result for tv animation">
            <a:extLst>
              <a:ext uri="{FF2B5EF4-FFF2-40B4-BE49-F238E27FC236}">
                <a16:creationId xmlns:a16="http://schemas.microsoft.com/office/drawing/2014/main" id="{8FECC1D3-AC79-43C8-B0C0-EA3D52EBC6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5500" y="1772816"/>
            <a:ext cx="81153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879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8DC63-6496-4DBC-A2F0-B8EFA71F80C4}"/>
              </a:ext>
            </a:extLst>
          </p:cNvPr>
          <p:cNvSpPr>
            <a:spLocks noGrp="1"/>
          </p:cNvSpPr>
          <p:nvPr>
            <p:ph type="title"/>
          </p:nvPr>
        </p:nvSpPr>
        <p:spPr/>
        <p:txBody>
          <a:bodyPr/>
          <a:lstStyle/>
          <a:p>
            <a:r>
              <a:rPr lang="en-GB" dirty="0">
                <a:solidFill>
                  <a:srgbClr val="00B050"/>
                </a:solidFill>
                <a:latin typeface="CCW Cursive Writing 7" panose="03050602040000000000" pitchFamily="66" charset="0"/>
              </a:rPr>
              <a:t>Discuss…</a:t>
            </a:r>
          </a:p>
        </p:txBody>
      </p:sp>
      <p:sp>
        <p:nvSpPr>
          <p:cNvPr id="3" name="Content Placeholder 2">
            <a:extLst>
              <a:ext uri="{FF2B5EF4-FFF2-40B4-BE49-F238E27FC236}">
                <a16:creationId xmlns:a16="http://schemas.microsoft.com/office/drawing/2014/main" id="{4A595BD7-A7FF-4449-A2AA-9A7D8E041348}"/>
              </a:ext>
            </a:extLst>
          </p:cNvPr>
          <p:cNvSpPr>
            <a:spLocks noGrp="1"/>
          </p:cNvSpPr>
          <p:nvPr>
            <p:ph idx="1"/>
          </p:nvPr>
        </p:nvSpPr>
        <p:spPr/>
        <p:txBody>
          <a:bodyPr/>
          <a:lstStyle/>
          <a:p>
            <a:pPr marL="0" indent="0" algn="ctr">
              <a:buNone/>
            </a:pPr>
            <a:r>
              <a:rPr lang="en-GB" dirty="0">
                <a:latin typeface="CCW Cursive Writing 7" panose="03050602040000000000" pitchFamily="66" charset="0"/>
              </a:rPr>
              <a:t>What are the effects of deforestation??</a:t>
            </a:r>
          </a:p>
          <a:p>
            <a:pPr marL="0" indent="0" algn="ctr">
              <a:buNone/>
            </a:pPr>
            <a:endParaRPr lang="en-GB" dirty="0">
              <a:latin typeface="CCW Cursive Writing 7" panose="03050602040000000000" pitchFamily="66" charset="0"/>
            </a:endParaRPr>
          </a:p>
          <a:p>
            <a:pPr marL="0" indent="0" algn="ctr">
              <a:buNone/>
            </a:pPr>
            <a:r>
              <a:rPr lang="en-GB" dirty="0">
                <a:latin typeface="CCW Cursive Writing 7" panose="03050602040000000000" pitchFamily="66" charset="0"/>
              </a:rPr>
              <a:t>What have you learnt in Geography so far?? </a:t>
            </a:r>
          </a:p>
          <a:p>
            <a:pPr marL="0" indent="0" algn="ctr">
              <a:buNone/>
            </a:pPr>
            <a:endParaRPr lang="en-GB" dirty="0">
              <a:latin typeface="CCW Cursive Writing 7" panose="03050602040000000000" pitchFamily="66" charset="0"/>
            </a:endParaRPr>
          </a:p>
          <a:p>
            <a:pPr marL="0" indent="0" algn="ctr">
              <a:buNone/>
            </a:pPr>
            <a:r>
              <a:rPr lang="en-GB" dirty="0">
                <a:solidFill>
                  <a:srgbClr val="FF0000"/>
                </a:solidFill>
                <a:latin typeface="CCW Cursive Writing 7" panose="03050602040000000000" pitchFamily="66" charset="0"/>
              </a:rPr>
              <a:t>Let’s make a list!!</a:t>
            </a:r>
          </a:p>
        </p:txBody>
      </p:sp>
    </p:spTree>
    <p:extLst>
      <p:ext uri="{BB962C8B-B14F-4D97-AF65-F5344CB8AC3E}">
        <p14:creationId xmlns:p14="http://schemas.microsoft.com/office/powerpoint/2010/main" val="3640503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6C013-5D57-41A9-A3DF-FD25FDCCDDE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8EF8BF0-45F1-4793-894C-2C6EAFE4E514}"/>
              </a:ext>
            </a:extLst>
          </p:cNvPr>
          <p:cNvSpPr>
            <a:spLocks noGrp="1"/>
          </p:cNvSpPr>
          <p:nvPr>
            <p:ph idx="1"/>
          </p:nvPr>
        </p:nvSpPr>
        <p:spPr/>
        <p:txBody>
          <a:bodyPr/>
          <a:lstStyle/>
          <a:p>
            <a:endParaRPr lang="en-GB"/>
          </a:p>
        </p:txBody>
      </p:sp>
      <p:pic>
        <p:nvPicPr>
          <p:cNvPr id="1026" name="Picture 2" descr="Image result for WAGOLL">
            <a:extLst>
              <a:ext uri="{FF2B5EF4-FFF2-40B4-BE49-F238E27FC236}">
                <a16:creationId xmlns:a16="http://schemas.microsoft.com/office/drawing/2014/main" id="{45FCC12E-51CD-4026-9391-1BEE718D2A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99" t="25921" r="27163" b="43980"/>
          <a:stretch/>
        </p:blipFill>
        <p:spPr bwMode="auto">
          <a:xfrm>
            <a:off x="1624305" y="724911"/>
            <a:ext cx="8943391" cy="25922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EC89FB0-DBAD-48CF-BFFA-1C1783D8282D}"/>
              </a:ext>
            </a:extLst>
          </p:cNvPr>
          <p:cNvSpPr/>
          <p:nvPr/>
        </p:nvSpPr>
        <p:spPr>
          <a:xfrm>
            <a:off x="461957" y="4260017"/>
            <a:ext cx="11268086" cy="923330"/>
          </a:xfrm>
          <a:prstGeom prst="rect">
            <a:avLst/>
          </a:prstGeom>
          <a:noFill/>
        </p:spPr>
        <p:txBody>
          <a:bodyPr wrap="none" lIns="91440" tIns="45720" rIns="91440" bIns="45720">
            <a:spAutoFit/>
          </a:bodyPr>
          <a:lstStyle/>
          <a:p>
            <a:pPr algn="ctr"/>
            <a:r>
              <a:rPr lang="en-US" sz="5400" b="0" cap="none" spc="0" dirty="0">
                <a:ln w="0"/>
                <a:solidFill>
                  <a:srgbClr val="FF0000"/>
                </a:solidFill>
                <a:effectLst>
                  <a:outerShdw blurRad="38100" dist="19050" dir="2700000" algn="tl" rotWithShape="0">
                    <a:schemeClr val="dk1">
                      <a:alpha val="40000"/>
                    </a:schemeClr>
                  </a:outerShdw>
                </a:effectLst>
              </a:rPr>
              <a:t>An example of a persuasive argument…</a:t>
            </a:r>
          </a:p>
        </p:txBody>
      </p:sp>
    </p:spTree>
    <p:extLst>
      <p:ext uri="{BB962C8B-B14F-4D97-AF65-F5344CB8AC3E}">
        <p14:creationId xmlns:p14="http://schemas.microsoft.com/office/powerpoint/2010/main" val="3892674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CW Cursive Writing 7" panose="03050602040000000000" pitchFamily="66" charset="0"/>
              </a:rPr>
              <a:t>The title… what do you notice?</a:t>
            </a:r>
          </a:p>
        </p:txBody>
      </p:sp>
      <p:sp>
        <p:nvSpPr>
          <p:cNvPr id="3" name="Content Placeholder 2"/>
          <p:cNvSpPr>
            <a:spLocks noGrp="1"/>
          </p:cNvSpPr>
          <p:nvPr>
            <p:ph idx="1"/>
          </p:nvPr>
        </p:nvSpPr>
        <p:spPr/>
        <p:txBody>
          <a:bodyPr>
            <a:normAutofit/>
          </a:bodyPr>
          <a:lstStyle/>
          <a:p>
            <a:pPr marL="0" indent="0" algn="ctr">
              <a:buNone/>
            </a:pPr>
            <a:r>
              <a:rPr lang="en-GB" sz="4400" dirty="0">
                <a:solidFill>
                  <a:srgbClr val="7030A0"/>
                </a:solidFill>
                <a:latin typeface="CCW Cursive Writing 7" pitchFamily="66" charset="0"/>
              </a:rPr>
              <a:t>Should teachers be allowed to eat chocolate?</a:t>
            </a:r>
          </a:p>
        </p:txBody>
      </p:sp>
    </p:spTree>
    <p:extLst>
      <p:ext uri="{BB962C8B-B14F-4D97-AF65-F5344CB8AC3E}">
        <p14:creationId xmlns:p14="http://schemas.microsoft.com/office/powerpoint/2010/main" val="1330915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CW Cursive Writing 7" panose="03050602040000000000" pitchFamily="66" charset="0"/>
              </a:rPr>
              <a:t>The title… what do you notice?</a:t>
            </a:r>
          </a:p>
        </p:txBody>
      </p:sp>
      <p:sp>
        <p:nvSpPr>
          <p:cNvPr id="3" name="Content Placeholder 2"/>
          <p:cNvSpPr>
            <a:spLocks noGrp="1"/>
          </p:cNvSpPr>
          <p:nvPr>
            <p:ph idx="1"/>
          </p:nvPr>
        </p:nvSpPr>
        <p:spPr/>
        <p:txBody>
          <a:bodyPr>
            <a:normAutofit/>
          </a:bodyPr>
          <a:lstStyle/>
          <a:p>
            <a:pPr marL="0" indent="0" algn="ctr">
              <a:buNone/>
            </a:pPr>
            <a:r>
              <a:rPr lang="en-GB" sz="4400" dirty="0">
                <a:solidFill>
                  <a:srgbClr val="FF0000"/>
                </a:solidFill>
                <a:latin typeface="CCW Cursive Writing 7" pitchFamily="66" charset="0"/>
              </a:rPr>
              <a:t>Should</a:t>
            </a:r>
            <a:r>
              <a:rPr lang="en-GB" sz="4400" dirty="0">
                <a:solidFill>
                  <a:srgbClr val="7030A0"/>
                </a:solidFill>
                <a:latin typeface="CCW Cursive Writing 7" pitchFamily="66" charset="0"/>
              </a:rPr>
              <a:t> teachers be allowed to eat chocolate</a:t>
            </a:r>
            <a:r>
              <a:rPr lang="en-GB" sz="4400" dirty="0">
                <a:solidFill>
                  <a:srgbClr val="FF0000"/>
                </a:solidFill>
                <a:latin typeface="CCW Cursive Writing 7" pitchFamily="66" charset="0"/>
              </a:rPr>
              <a:t>?</a:t>
            </a:r>
          </a:p>
        </p:txBody>
      </p:sp>
    </p:spTree>
    <p:extLst>
      <p:ext uri="{BB962C8B-B14F-4D97-AF65-F5344CB8AC3E}">
        <p14:creationId xmlns:p14="http://schemas.microsoft.com/office/powerpoint/2010/main" val="3479299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42800-208A-490F-8797-6DFB3297A990}"/>
              </a:ext>
            </a:extLst>
          </p:cNvPr>
          <p:cNvSpPr>
            <a:spLocks noGrp="1"/>
          </p:cNvSpPr>
          <p:nvPr>
            <p:ph type="title"/>
          </p:nvPr>
        </p:nvSpPr>
        <p:spPr/>
        <p:txBody>
          <a:bodyPr/>
          <a:lstStyle/>
          <a:p>
            <a:r>
              <a:rPr lang="en-GB" dirty="0">
                <a:solidFill>
                  <a:srgbClr val="FF0000"/>
                </a:solidFill>
              </a:rPr>
              <a:t>As we read the WAGOLL…</a:t>
            </a:r>
          </a:p>
        </p:txBody>
      </p:sp>
      <p:sp>
        <p:nvSpPr>
          <p:cNvPr id="3" name="Content Placeholder 2">
            <a:extLst>
              <a:ext uri="{FF2B5EF4-FFF2-40B4-BE49-F238E27FC236}">
                <a16:creationId xmlns:a16="http://schemas.microsoft.com/office/drawing/2014/main" id="{0253D7BF-2C65-4C54-A25F-41E68B5B8B0F}"/>
              </a:ext>
            </a:extLst>
          </p:cNvPr>
          <p:cNvSpPr>
            <a:spLocks noGrp="1"/>
          </p:cNvSpPr>
          <p:nvPr>
            <p:ph idx="1"/>
          </p:nvPr>
        </p:nvSpPr>
        <p:spPr/>
        <p:txBody>
          <a:bodyPr/>
          <a:lstStyle/>
          <a:p>
            <a:pPr>
              <a:buFont typeface="Wingdings" panose="05000000000000000000" pitchFamily="2" charset="2"/>
              <a:buChar char="ü"/>
            </a:pPr>
            <a:r>
              <a:rPr lang="en-GB" dirty="0">
                <a:latin typeface="CCW Cursive Writing 7" panose="03050602040000000000" pitchFamily="66" charset="0"/>
              </a:rPr>
              <a:t>Highlight as we read on your own copy that you have in partners. </a:t>
            </a:r>
          </a:p>
          <a:p>
            <a:pPr>
              <a:buFont typeface="Wingdings" panose="05000000000000000000" pitchFamily="2" charset="2"/>
              <a:buChar char="ü"/>
            </a:pPr>
            <a:endParaRPr lang="en-GB" dirty="0">
              <a:latin typeface="CCW Cursive Writing 7" panose="03050602040000000000" pitchFamily="66" charset="0"/>
            </a:endParaRPr>
          </a:p>
          <a:p>
            <a:pPr>
              <a:buFont typeface="Wingdings" panose="05000000000000000000" pitchFamily="2" charset="2"/>
              <a:buChar char="ü"/>
            </a:pPr>
            <a:r>
              <a:rPr lang="en-GB" dirty="0">
                <a:latin typeface="CCW Cursive Writing 7" panose="03050602040000000000" pitchFamily="66" charset="0"/>
              </a:rPr>
              <a:t>Why have I highlighted certain words or phrases already on the board? Why are they relevant?</a:t>
            </a:r>
          </a:p>
        </p:txBody>
      </p:sp>
    </p:spTree>
    <p:extLst>
      <p:ext uri="{BB962C8B-B14F-4D97-AF65-F5344CB8AC3E}">
        <p14:creationId xmlns:p14="http://schemas.microsoft.com/office/powerpoint/2010/main" val="1440260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endParaRPr lang="en-GB"/>
          </a:p>
        </p:txBody>
      </p:sp>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524" t="30645" r="29722" b="30847"/>
          <a:stretch/>
        </p:blipFill>
        <p:spPr bwMode="auto">
          <a:xfrm>
            <a:off x="0" y="424910"/>
            <a:ext cx="11992691" cy="6126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35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544" t="31653" r="29722" b="13911"/>
          <a:stretch/>
        </p:blipFill>
        <p:spPr bwMode="auto">
          <a:xfrm>
            <a:off x="0" y="152400"/>
            <a:ext cx="12095018" cy="6705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3695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6978" t="59476" r="31535" b="25403"/>
          <a:stretch/>
        </p:blipFill>
        <p:spPr bwMode="auto">
          <a:xfrm>
            <a:off x="99972" y="274638"/>
            <a:ext cx="11482428" cy="2352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0173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C502E-9C51-46C5-ACDE-3C6D48336601}"/>
              </a:ext>
            </a:extLst>
          </p:cNvPr>
          <p:cNvSpPr>
            <a:spLocks noGrp="1"/>
          </p:cNvSpPr>
          <p:nvPr>
            <p:ph type="title"/>
          </p:nvPr>
        </p:nvSpPr>
        <p:spPr>
          <a:xfrm>
            <a:off x="789709" y="2286000"/>
            <a:ext cx="10972800" cy="1143000"/>
          </a:xfrm>
        </p:spPr>
        <p:txBody>
          <a:bodyPr>
            <a:normAutofit fontScale="90000"/>
          </a:bodyPr>
          <a:lstStyle/>
          <a:p>
            <a:r>
              <a:rPr lang="en-GB" dirty="0">
                <a:solidFill>
                  <a:srgbClr val="00B0F0"/>
                </a:solidFill>
                <a:latin typeface="CCW Cursive Writing 7" panose="03050602040000000000" pitchFamily="66" charset="0"/>
              </a:rPr>
              <a:t>MORE EXAMPLES OF PERSUASIVE TEXTS…</a:t>
            </a:r>
          </a:p>
        </p:txBody>
      </p:sp>
    </p:spTree>
    <p:extLst>
      <p:ext uri="{BB962C8B-B14F-4D97-AF65-F5344CB8AC3E}">
        <p14:creationId xmlns:p14="http://schemas.microsoft.com/office/powerpoint/2010/main" val="4202857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52652" y="2375654"/>
            <a:ext cx="5559727" cy="369332"/>
          </a:xfrm>
          <a:prstGeom prst="rect">
            <a:avLst/>
          </a:prstGeom>
        </p:spPr>
        <p:txBody>
          <a:bodyPr wrap="none">
            <a:spAutoFit/>
          </a:bodyPr>
          <a:lstStyle/>
          <a:p>
            <a:r>
              <a:rPr lang="en-GB" dirty="0">
                <a:solidFill>
                  <a:prstClr val="black"/>
                </a:solidFill>
                <a:latin typeface="Calibri"/>
                <a:hlinkClick r:id="rId3"/>
              </a:rPr>
              <a:t>https://www.pobble.com/works/persuasive-writing-eoin</a:t>
            </a:r>
            <a:r>
              <a:rPr lang="en-GB" dirty="0">
                <a:solidFill>
                  <a:prstClr val="black"/>
                </a:solidFill>
                <a:latin typeface="Calibri"/>
              </a:rPr>
              <a:t> </a:t>
            </a:r>
          </a:p>
        </p:txBody>
      </p:sp>
      <p:sp>
        <p:nvSpPr>
          <p:cNvPr id="5" name="Rectangle 4"/>
          <p:cNvSpPr/>
          <p:nvPr/>
        </p:nvSpPr>
        <p:spPr>
          <a:xfrm>
            <a:off x="2152650" y="2783624"/>
            <a:ext cx="4572000" cy="646331"/>
          </a:xfrm>
          <a:prstGeom prst="rect">
            <a:avLst/>
          </a:prstGeom>
        </p:spPr>
        <p:txBody>
          <a:bodyPr>
            <a:spAutoFit/>
          </a:bodyPr>
          <a:lstStyle/>
          <a:p>
            <a:r>
              <a:rPr lang="en-GB" dirty="0">
                <a:solidFill>
                  <a:prstClr val="black"/>
                </a:solidFill>
                <a:latin typeface="Calibri"/>
                <a:hlinkClick r:id="rId4"/>
              </a:rPr>
              <a:t>https://www.pobble.com/works/writing-persuasively-food-choices</a:t>
            </a:r>
            <a:r>
              <a:rPr lang="en-GB" dirty="0">
                <a:solidFill>
                  <a:prstClr val="black"/>
                </a:solidFill>
                <a:latin typeface="Calibri"/>
              </a:rPr>
              <a:t> </a:t>
            </a:r>
          </a:p>
        </p:txBody>
      </p:sp>
      <p:sp>
        <p:nvSpPr>
          <p:cNvPr id="6" name="Rectangle 5"/>
          <p:cNvSpPr/>
          <p:nvPr/>
        </p:nvSpPr>
        <p:spPr>
          <a:xfrm>
            <a:off x="2125892" y="3468587"/>
            <a:ext cx="6184578" cy="369332"/>
          </a:xfrm>
          <a:prstGeom prst="rect">
            <a:avLst/>
          </a:prstGeom>
        </p:spPr>
        <p:txBody>
          <a:bodyPr wrap="none">
            <a:spAutoFit/>
          </a:bodyPr>
          <a:lstStyle/>
          <a:p>
            <a:r>
              <a:rPr lang="en-GB" dirty="0">
                <a:solidFill>
                  <a:prstClr val="black"/>
                </a:solidFill>
                <a:latin typeface="Calibri"/>
                <a:hlinkClick r:id="rId5"/>
              </a:rPr>
              <a:t>https://www.pobble.com/works/emilys-persuasive-argument-2</a:t>
            </a:r>
            <a:r>
              <a:rPr lang="en-GB" dirty="0">
                <a:solidFill>
                  <a:prstClr val="black"/>
                </a:solidFill>
                <a:latin typeface="Calibri"/>
              </a:rPr>
              <a:t> </a:t>
            </a:r>
          </a:p>
        </p:txBody>
      </p:sp>
      <p:sp>
        <p:nvSpPr>
          <p:cNvPr id="7" name="Rectangle 6"/>
          <p:cNvSpPr/>
          <p:nvPr/>
        </p:nvSpPr>
        <p:spPr>
          <a:xfrm>
            <a:off x="2125891" y="3917927"/>
            <a:ext cx="6157840" cy="369332"/>
          </a:xfrm>
          <a:prstGeom prst="rect">
            <a:avLst/>
          </a:prstGeom>
        </p:spPr>
        <p:txBody>
          <a:bodyPr wrap="none">
            <a:spAutoFit/>
          </a:bodyPr>
          <a:lstStyle/>
          <a:p>
            <a:r>
              <a:rPr lang="en-GB" dirty="0">
                <a:solidFill>
                  <a:prstClr val="black"/>
                </a:solidFill>
                <a:latin typeface="Calibri"/>
                <a:hlinkClick r:id="rId6"/>
              </a:rPr>
              <a:t>https://www.pobble.com/works/claudias-persuasive-argument</a:t>
            </a:r>
            <a:r>
              <a:rPr lang="en-GB" dirty="0">
                <a:solidFill>
                  <a:prstClr val="black"/>
                </a:solidFill>
                <a:latin typeface="Calibri"/>
              </a:rPr>
              <a:t> </a:t>
            </a:r>
          </a:p>
        </p:txBody>
      </p:sp>
      <p:sp>
        <p:nvSpPr>
          <p:cNvPr id="8" name="Rectangle 7"/>
          <p:cNvSpPr/>
          <p:nvPr/>
        </p:nvSpPr>
        <p:spPr>
          <a:xfrm>
            <a:off x="1931710" y="4367270"/>
            <a:ext cx="4572000" cy="646331"/>
          </a:xfrm>
          <a:prstGeom prst="rect">
            <a:avLst/>
          </a:prstGeom>
        </p:spPr>
        <p:txBody>
          <a:bodyPr>
            <a:spAutoFit/>
          </a:bodyPr>
          <a:lstStyle/>
          <a:p>
            <a:r>
              <a:rPr lang="en-GB" dirty="0">
                <a:solidFill>
                  <a:prstClr val="black"/>
                </a:solidFill>
                <a:latin typeface="Calibri"/>
                <a:hlinkClick r:id="rId7"/>
              </a:rPr>
              <a:t>https://www.pobble.com/works/school-uniform-persuasive-text-ellie</a:t>
            </a:r>
            <a:r>
              <a:rPr lang="en-GB" dirty="0">
                <a:solidFill>
                  <a:prstClr val="black"/>
                </a:solidFill>
                <a:latin typeface="Calibri"/>
              </a:rPr>
              <a:t> </a:t>
            </a:r>
          </a:p>
        </p:txBody>
      </p:sp>
      <p:sp>
        <p:nvSpPr>
          <p:cNvPr id="9" name="Rectangle 8"/>
          <p:cNvSpPr/>
          <p:nvPr/>
        </p:nvSpPr>
        <p:spPr>
          <a:xfrm>
            <a:off x="2249121" y="5173614"/>
            <a:ext cx="5829224" cy="369332"/>
          </a:xfrm>
          <a:prstGeom prst="rect">
            <a:avLst/>
          </a:prstGeom>
        </p:spPr>
        <p:txBody>
          <a:bodyPr wrap="none">
            <a:spAutoFit/>
          </a:bodyPr>
          <a:lstStyle/>
          <a:p>
            <a:r>
              <a:rPr lang="en-GB" dirty="0">
                <a:solidFill>
                  <a:prstClr val="black"/>
                </a:solidFill>
                <a:latin typeface="Calibri"/>
                <a:hlinkClick r:id="rId8"/>
              </a:rPr>
              <a:t>https://www.pobble.com/works/izzys-persuasive-argument</a:t>
            </a:r>
            <a:r>
              <a:rPr lang="en-GB" dirty="0">
                <a:solidFill>
                  <a:prstClr val="black"/>
                </a:solidFill>
                <a:latin typeface="Calibri"/>
              </a:rPr>
              <a:t> </a:t>
            </a:r>
          </a:p>
        </p:txBody>
      </p:sp>
      <p:sp>
        <p:nvSpPr>
          <p:cNvPr id="10" name="Rectangle 9"/>
          <p:cNvSpPr/>
          <p:nvPr/>
        </p:nvSpPr>
        <p:spPr>
          <a:xfrm>
            <a:off x="2249121" y="5795652"/>
            <a:ext cx="4572000" cy="646331"/>
          </a:xfrm>
          <a:prstGeom prst="rect">
            <a:avLst/>
          </a:prstGeom>
        </p:spPr>
        <p:txBody>
          <a:bodyPr>
            <a:spAutoFit/>
          </a:bodyPr>
          <a:lstStyle/>
          <a:p>
            <a:r>
              <a:rPr lang="en-GB" dirty="0">
                <a:solidFill>
                  <a:prstClr val="black"/>
                </a:solidFill>
                <a:latin typeface="Calibri"/>
                <a:hlinkClick r:id="rId9"/>
              </a:rPr>
              <a:t>https://www.pobble.com/works/persuasive-article-elephants-captivity</a:t>
            </a:r>
            <a:r>
              <a:rPr lang="en-GB" dirty="0">
                <a:solidFill>
                  <a:prstClr val="black"/>
                </a:solidFill>
                <a:latin typeface="Calibri"/>
              </a:rPr>
              <a:t> </a:t>
            </a:r>
          </a:p>
        </p:txBody>
      </p:sp>
      <p:sp>
        <p:nvSpPr>
          <p:cNvPr id="11" name="Title 10"/>
          <p:cNvSpPr>
            <a:spLocks noGrp="1"/>
          </p:cNvSpPr>
          <p:nvPr>
            <p:ph type="title"/>
          </p:nvPr>
        </p:nvSpPr>
        <p:spPr/>
        <p:txBody>
          <a:bodyPr>
            <a:normAutofit/>
          </a:bodyPr>
          <a:lstStyle/>
          <a:p>
            <a:pPr algn="ctr"/>
            <a:r>
              <a:rPr lang="en-GB" sz="5400" dirty="0">
                <a:latin typeface="CCW Cursive Writing 7" pitchFamily="66" charset="0"/>
              </a:rPr>
              <a:t>Magpie time!</a:t>
            </a:r>
          </a:p>
        </p:txBody>
      </p:sp>
      <p:pic>
        <p:nvPicPr>
          <p:cNvPr id="18434" name="Picture 2" descr="Unable to withstand shiny things..."/>
          <p:cNvPicPr>
            <a:picLocks noChangeAspect="1" noChangeArrowheads="1"/>
          </p:cNvPicPr>
          <p:nvPr/>
        </p:nvPicPr>
        <p:blipFill>
          <a:blip r:embed="rId10" cstate="print"/>
          <a:srcRect/>
          <a:stretch>
            <a:fillRect/>
          </a:stretch>
        </p:blipFill>
        <p:spPr bwMode="auto">
          <a:xfrm>
            <a:off x="7901370" y="1175967"/>
            <a:ext cx="2536456" cy="2335832"/>
          </a:xfrm>
          <a:prstGeom prst="rect">
            <a:avLst/>
          </a:prstGeom>
          <a:noFill/>
        </p:spPr>
      </p:pic>
    </p:spTree>
    <p:extLst>
      <p:ext uri="{BB962C8B-B14F-4D97-AF65-F5344CB8AC3E}">
        <p14:creationId xmlns:p14="http://schemas.microsoft.com/office/powerpoint/2010/main" val="18093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descr="https://d1lv8n4bqo8lmu.cloudfront.net/media/files/000/027/094/screen/IMG_0098-e1418723819695-872x1024.jpg?1441005839"/>
          <p:cNvPicPr>
            <a:picLocks noChangeAspect="1" noChangeArrowheads="1"/>
          </p:cNvPicPr>
          <p:nvPr/>
        </p:nvPicPr>
        <p:blipFill rotWithShape="1">
          <a:blip r:embed="rId2">
            <a:extLst>
              <a:ext uri="{28A0092B-C50C-407E-A947-70E740481C1C}">
                <a14:useLocalDpi xmlns:a14="http://schemas.microsoft.com/office/drawing/2010/main" val="0"/>
              </a:ext>
            </a:extLst>
          </a:blip>
          <a:srcRect b="38482"/>
          <a:stretch/>
        </p:blipFill>
        <p:spPr bwMode="auto">
          <a:xfrm>
            <a:off x="1550466" y="116632"/>
            <a:ext cx="4689550" cy="511256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016" y="-4475"/>
            <a:ext cx="4427984" cy="66496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2458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311" r="12497"/>
          <a:stretch/>
        </p:blipFill>
        <p:spPr bwMode="auto">
          <a:xfrm rot="16200000">
            <a:off x="3124750" y="-1196086"/>
            <a:ext cx="5832648" cy="9034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9724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62912899"/>
              </p:ext>
            </p:extLst>
          </p:nvPr>
        </p:nvGraphicFramePr>
        <p:xfrm>
          <a:off x="332509" y="178752"/>
          <a:ext cx="11277600" cy="6500496"/>
        </p:xfrm>
        <a:graphic>
          <a:graphicData uri="http://schemas.openxmlformats.org/drawingml/2006/table">
            <a:tbl>
              <a:tblPr firstRow="1" bandRow="1">
                <a:tableStyleId>{5940675A-B579-460E-94D1-54222C63F5DA}</a:tableStyleId>
              </a:tblPr>
              <a:tblGrid>
                <a:gridCol w="4566962">
                  <a:extLst>
                    <a:ext uri="{9D8B030D-6E8A-4147-A177-3AD203B41FA5}">
                      <a16:colId xmlns:a16="http://schemas.microsoft.com/office/drawing/2014/main" val="20000"/>
                    </a:ext>
                  </a:extLst>
                </a:gridCol>
                <a:gridCol w="6710638">
                  <a:extLst>
                    <a:ext uri="{9D8B030D-6E8A-4147-A177-3AD203B41FA5}">
                      <a16:colId xmlns:a16="http://schemas.microsoft.com/office/drawing/2014/main" val="20001"/>
                    </a:ext>
                  </a:extLst>
                </a:gridCol>
              </a:tblGrid>
              <a:tr h="482680">
                <a:tc>
                  <a:txBody>
                    <a:bodyPr/>
                    <a:lstStyle/>
                    <a:p>
                      <a:pPr algn="ctr"/>
                      <a:r>
                        <a:rPr lang="en-GB" sz="1400" b="1" dirty="0">
                          <a:latin typeface="CCW Cursive Writing 7" pitchFamily="66" charset="0"/>
                        </a:rPr>
                        <a:t>Feature</a:t>
                      </a:r>
                    </a:p>
                  </a:txBody>
                  <a:tcPr/>
                </a:tc>
                <a:tc>
                  <a:txBody>
                    <a:bodyPr/>
                    <a:lstStyle/>
                    <a:p>
                      <a:pPr algn="ctr"/>
                      <a:r>
                        <a:rPr lang="en-GB" sz="1400" b="1" dirty="0" err="1">
                          <a:latin typeface="CCW Cursive Writing 7" pitchFamily="66" charset="0"/>
                        </a:rPr>
                        <a:t>Magpied</a:t>
                      </a:r>
                      <a:r>
                        <a:rPr lang="en-GB" sz="1400" b="1" dirty="0">
                          <a:latin typeface="CCW Cursive Writing 7" pitchFamily="66" charset="0"/>
                        </a:rPr>
                        <a:t> Feature</a:t>
                      </a:r>
                    </a:p>
                  </a:txBody>
                  <a:tcPr/>
                </a:tc>
                <a:extLst>
                  <a:ext uri="{0D108BD9-81ED-4DB2-BD59-A6C34878D82A}">
                    <a16:rowId xmlns:a16="http://schemas.microsoft.com/office/drawing/2014/main" val="10000"/>
                  </a:ext>
                </a:extLst>
              </a:tr>
              <a:tr h="1021560">
                <a:tc>
                  <a:txBody>
                    <a:bodyPr/>
                    <a:lstStyle/>
                    <a:p>
                      <a:r>
                        <a:rPr lang="en-GB" sz="2400" dirty="0"/>
                        <a:t>________________________________________________________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1"/>
                  </a:ext>
                </a:extLst>
              </a:tr>
              <a:tr h="10215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t>________________________________________________________</a:t>
                      </a:r>
                    </a:p>
                    <a:p>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2"/>
                  </a:ext>
                </a:extLst>
              </a:tr>
              <a:tr h="1021560">
                <a:tc>
                  <a:txBody>
                    <a:bodyPr/>
                    <a:lstStyle/>
                    <a:p>
                      <a:r>
                        <a:rPr lang="en-GB" sz="2400" dirty="0"/>
                        <a:t>________________________________________________________</a:t>
                      </a:r>
                    </a:p>
                    <a:p>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3"/>
                  </a:ext>
                </a:extLst>
              </a:tr>
              <a:tr h="1021560">
                <a:tc>
                  <a:txBody>
                    <a:bodyPr/>
                    <a:lstStyle/>
                    <a:p>
                      <a:r>
                        <a:rPr lang="en-GB" sz="2400" dirty="0"/>
                        <a:t>________________________________________________________</a:t>
                      </a:r>
                    </a:p>
                    <a:p>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4"/>
                  </a:ext>
                </a:extLst>
              </a:tr>
              <a:tr h="1430096">
                <a:tc>
                  <a:txBody>
                    <a:bodyPr/>
                    <a:lstStyle/>
                    <a:p>
                      <a:r>
                        <a:rPr lang="en-GB" sz="2400" dirty="0"/>
                        <a:t>________________________________________________________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5"/>
                  </a:ext>
                </a:extLst>
              </a:tr>
            </a:tbl>
          </a:graphicData>
        </a:graphic>
      </p:graphicFrame>
      <p:sp>
        <p:nvSpPr>
          <p:cNvPr id="2" name="TextBox 1">
            <a:extLst>
              <a:ext uri="{FF2B5EF4-FFF2-40B4-BE49-F238E27FC236}">
                <a16:creationId xmlns:a16="http://schemas.microsoft.com/office/drawing/2014/main" id="{48A5D9FC-757A-429D-9D02-9BC426873B4E}"/>
              </a:ext>
            </a:extLst>
          </p:cNvPr>
          <p:cNvSpPr txBox="1"/>
          <p:nvPr/>
        </p:nvSpPr>
        <p:spPr>
          <a:xfrm>
            <a:off x="11697629" y="178752"/>
            <a:ext cx="494371" cy="276999"/>
          </a:xfrm>
          <a:prstGeom prst="rect">
            <a:avLst/>
          </a:prstGeom>
          <a:noFill/>
        </p:spPr>
        <p:txBody>
          <a:bodyPr wrap="square" rtlCol="0">
            <a:spAutoFit/>
          </a:bodyPr>
          <a:lstStyle/>
          <a:p>
            <a:r>
              <a:rPr lang="en-GB" sz="1200" dirty="0"/>
              <a:t>Mon</a:t>
            </a:r>
          </a:p>
        </p:txBody>
      </p:sp>
    </p:spTree>
    <p:extLst>
      <p:ext uri="{BB962C8B-B14F-4D97-AF65-F5344CB8AC3E}">
        <p14:creationId xmlns:p14="http://schemas.microsoft.com/office/powerpoint/2010/main" val="2325632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332509" y="178752"/>
          <a:ext cx="11277600" cy="6500496"/>
        </p:xfrm>
        <a:graphic>
          <a:graphicData uri="http://schemas.openxmlformats.org/drawingml/2006/table">
            <a:tbl>
              <a:tblPr firstRow="1" bandRow="1">
                <a:tableStyleId>{5940675A-B579-460E-94D1-54222C63F5DA}</a:tableStyleId>
              </a:tblPr>
              <a:tblGrid>
                <a:gridCol w="4566962">
                  <a:extLst>
                    <a:ext uri="{9D8B030D-6E8A-4147-A177-3AD203B41FA5}">
                      <a16:colId xmlns:a16="http://schemas.microsoft.com/office/drawing/2014/main" val="20000"/>
                    </a:ext>
                  </a:extLst>
                </a:gridCol>
                <a:gridCol w="6710638">
                  <a:extLst>
                    <a:ext uri="{9D8B030D-6E8A-4147-A177-3AD203B41FA5}">
                      <a16:colId xmlns:a16="http://schemas.microsoft.com/office/drawing/2014/main" val="20001"/>
                    </a:ext>
                  </a:extLst>
                </a:gridCol>
              </a:tblGrid>
              <a:tr h="482680">
                <a:tc>
                  <a:txBody>
                    <a:bodyPr/>
                    <a:lstStyle/>
                    <a:p>
                      <a:pPr algn="ctr"/>
                      <a:r>
                        <a:rPr lang="en-GB" sz="1400" b="1" dirty="0">
                          <a:latin typeface="CCW Cursive Writing 7" pitchFamily="66" charset="0"/>
                        </a:rPr>
                        <a:t>Feature</a:t>
                      </a:r>
                    </a:p>
                  </a:txBody>
                  <a:tcPr/>
                </a:tc>
                <a:tc>
                  <a:txBody>
                    <a:bodyPr/>
                    <a:lstStyle/>
                    <a:p>
                      <a:pPr algn="ctr"/>
                      <a:r>
                        <a:rPr lang="en-GB" sz="1400" b="1" dirty="0" err="1">
                          <a:latin typeface="CCW Cursive Writing 7" pitchFamily="66" charset="0"/>
                        </a:rPr>
                        <a:t>Magpied</a:t>
                      </a:r>
                      <a:r>
                        <a:rPr lang="en-GB" sz="1400" b="1" dirty="0">
                          <a:latin typeface="CCW Cursive Writing 7" pitchFamily="66" charset="0"/>
                        </a:rPr>
                        <a:t> Feature</a:t>
                      </a:r>
                    </a:p>
                  </a:txBody>
                  <a:tcPr/>
                </a:tc>
                <a:extLst>
                  <a:ext uri="{0D108BD9-81ED-4DB2-BD59-A6C34878D82A}">
                    <a16:rowId xmlns:a16="http://schemas.microsoft.com/office/drawing/2014/main" val="10000"/>
                  </a:ext>
                </a:extLst>
              </a:tr>
              <a:tr h="1021560">
                <a:tc>
                  <a:txBody>
                    <a:bodyPr/>
                    <a:lstStyle/>
                    <a:p>
                      <a:r>
                        <a:rPr lang="en-GB" sz="2400" dirty="0"/>
                        <a:t>________________________________________________________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1"/>
                  </a:ext>
                </a:extLst>
              </a:tr>
              <a:tr h="10215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t>________________________________________________________</a:t>
                      </a:r>
                    </a:p>
                    <a:p>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2"/>
                  </a:ext>
                </a:extLst>
              </a:tr>
              <a:tr h="1021560">
                <a:tc>
                  <a:txBody>
                    <a:bodyPr/>
                    <a:lstStyle/>
                    <a:p>
                      <a:r>
                        <a:rPr lang="en-GB" sz="2400" dirty="0"/>
                        <a:t>________________________________________________________</a:t>
                      </a:r>
                    </a:p>
                    <a:p>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3"/>
                  </a:ext>
                </a:extLst>
              </a:tr>
              <a:tr h="1021560">
                <a:tc>
                  <a:txBody>
                    <a:bodyPr/>
                    <a:lstStyle/>
                    <a:p>
                      <a:r>
                        <a:rPr lang="en-GB" sz="2400" dirty="0"/>
                        <a:t>________________________________________________________</a:t>
                      </a:r>
                    </a:p>
                    <a:p>
                      <a:endParaRPr lang="en-GB"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4"/>
                  </a:ext>
                </a:extLst>
              </a:tr>
              <a:tr h="1430096">
                <a:tc>
                  <a:txBody>
                    <a:bodyPr/>
                    <a:lstStyle/>
                    <a:p>
                      <a:r>
                        <a:rPr lang="en-GB" sz="2400" dirty="0"/>
                        <a:t>________________________________________________________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____________________________________________________________________________________________________________________________________________________________________________________________________________________________________</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14924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GB" sz="3600" u="sng" dirty="0" err="1">
                <a:latin typeface="CCW Cursive Writing 7" pitchFamily="66" charset="0"/>
              </a:rPr>
              <a:t>L.O:To</a:t>
            </a:r>
            <a:r>
              <a:rPr lang="en-GB" sz="3600" u="sng" dirty="0">
                <a:latin typeface="CCW Cursive Writing 7" pitchFamily="66" charset="0"/>
              </a:rPr>
              <a:t> use modal verbs in sentences. </a:t>
            </a:r>
          </a:p>
        </p:txBody>
      </p:sp>
      <p:sp>
        <p:nvSpPr>
          <p:cNvPr id="5" name="Title 4">
            <a:extLst>
              <a:ext uri="{FF2B5EF4-FFF2-40B4-BE49-F238E27FC236}">
                <a16:creationId xmlns:a16="http://schemas.microsoft.com/office/drawing/2014/main" id="{8A5A6588-D548-4CB9-9C9A-5E7BF55EE6CC}"/>
              </a:ext>
            </a:extLst>
          </p:cNvPr>
          <p:cNvSpPr>
            <a:spLocks noGrp="1"/>
          </p:cNvSpPr>
          <p:nvPr>
            <p:ph type="title"/>
          </p:nvPr>
        </p:nvSpPr>
        <p:spPr/>
        <p:txBody>
          <a:bodyPr/>
          <a:lstStyle/>
          <a:p>
            <a:r>
              <a:rPr lang="en-GB" dirty="0"/>
              <a:t>SPAG L.O. FOR THIS WEEK: Mon pm lesson</a:t>
            </a:r>
          </a:p>
        </p:txBody>
      </p:sp>
      <p:pic>
        <p:nvPicPr>
          <p:cNvPr id="2" name="Picture 1">
            <a:extLst>
              <a:ext uri="{FF2B5EF4-FFF2-40B4-BE49-F238E27FC236}">
                <a16:creationId xmlns:a16="http://schemas.microsoft.com/office/drawing/2014/main" id="{89D93183-BD6C-4F6F-81A7-4F9596F7BA18}"/>
              </a:ext>
            </a:extLst>
          </p:cNvPr>
          <p:cNvPicPr>
            <a:picLocks noChangeAspect="1"/>
          </p:cNvPicPr>
          <p:nvPr/>
        </p:nvPicPr>
        <p:blipFill>
          <a:blip r:embed="rId2"/>
          <a:stretch>
            <a:fillRect/>
          </a:stretch>
        </p:blipFill>
        <p:spPr>
          <a:xfrm>
            <a:off x="200118" y="2839204"/>
            <a:ext cx="12136886" cy="4264121"/>
          </a:xfrm>
          <a:prstGeom prst="rect">
            <a:avLst/>
          </a:prstGeom>
        </p:spPr>
      </p:pic>
    </p:spTree>
    <p:extLst>
      <p:ext uri="{BB962C8B-B14F-4D97-AF65-F5344CB8AC3E}">
        <p14:creationId xmlns:p14="http://schemas.microsoft.com/office/powerpoint/2010/main" val="10070677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37986" t="29911" r="6394" b="44017"/>
          <a:stretch/>
        </p:blipFill>
        <p:spPr>
          <a:xfrm>
            <a:off x="0" y="998456"/>
            <a:ext cx="12545972" cy="4408454"/>
          </a:xfrm>
          <a:prstGeom prst="rect">
            <a:avLst/>
          </a:prstGeom>
        </p:spPr>
      </p:pic>
    </p:spTree>
    <p:extLst>
      <p:ext uri="{BB962C8B-B14F-4D97-AF65-F5344CB8AC3E}">
        <p14:creationId xmlns:p14="http://schemas.microsoft.com/office/powerpoint/2010/main" val="2068273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8625" dirty="0">
                <a:solidFill>
                  <a:srgbClr val="7030A0"/>
                </a:solidFill>
                <a:latin typeface="Jarman" panose="00000400000000000000" pitchFamily="2" charset="0"/>
              </a:rPr>
              <a:t>SPAG Warm up!</a:t>
            </a:r>
          </a:p>
        </p:txBody>
      </p:sp>
      <p:pic>
        <p:nvPicPr>
          <p:cNvPr id="1026" name="Picture 2" descr="Image result for brain warm u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3794" y="2275049"/>
            <a:ext cx="2137563" cy="3433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328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36480" t="29375" r="8402" b="23661"/>
          <a:stretch/>
        </p:blipFill>
        <p:spPr>
          <a:xfrm>
            <a:off x="500637" y="210482"/>
            <a:ext cx="10634240" cy="6792483"/>
          </a:xfrm>
          <a:prstGeom prst="rect">
            <a:avLst/>
          </a:prstGeom>
        </p:spPr>
      </p:pic>
    </p:spTree>
    <p:extLst>
      <p:ext uri="{BB962C8B-B14F-4D97-AF65-F5344CB8AC3E}">
        <p14:creationId xmlns:p14="http://schemas.microsoft.com/office/powerpoint/2010/main" val="17431137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33669" t="29198" r="12418" b="9017"/>
          <a:stretch/>
        </p:blipFill>
        <p:spPr>
          <a:xfrm>
            <a:off x="609599" y="60595"/>
            <a:ext cx="11143785" cy="6797405"/>
          </a:xfrm>
          <a:prstGeom prst="rect">
            <a:avLst/>
          </a:prstGeom>
        </p:spPr>
      </p:pic>
    </p:spTree>
    <p:extLst>
      <p:ext uri="{BB962C8B-B14F-4D97-AF65-F5344CB8AC3E}">
        <p14:creationId xmlns:p14="http://schemas.microsoft.com/office/powerpoint/2010/main" val="5735823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02945" y="211130"/>
            <a:ext cx="8758940" cy="6001643"/>
          </a:xfrm>
          <a:prstGeom prst="rect">
            <a:avLst/>
          </a:prstGeom>
          <a:ln w="38100">
            <a:solidFill>
              <a:srgbClr val="7030A0"/>
            </a:solidFill>
          </a:ln>
        </p:spPr>
        <p:txBody>
          <a:bodyPr wrap="square">
            <a:spAutoFit/>
          </a:bodyPr>
          <a:lstStyle/>
          <a:p>
            <a:r>
              <a:rPr lang="en-GB" sz="3200" b="1" dirty="0">
                <a:solidFill>
                  <a:prstClr val="black"/>
                </a:solidFill>
                <a:latin typeface="CCW Cursive Writing 7" pitchFamily="66" charset="0"/>
              </a:rPr>
              <a:t>Possibility</a:t>
            </a:r>
            <a:br>
              <a:rPr lang="en-GB" sz="3200" dirty="0">
                <a:solidFill>
                  <a:prstClr val="black"/>
                </a:solidFill>
                <a:latin typeface="CCW Cursive Writing 7" pitchFamily="66" charset="0"/>
              </a:rPr>
            </a:br>
            <a:r>
              <a:rPr lang="en-GB" sz="3200" dirty="0">
                <a:solidFill>
                  <a:prstClr val="black"/>
                </a:solidFill>
                <a:latin typeface="CCW Cursive Writing 7" pitchFamily="66" charset="0"/>
              </a:rPr>
              <a:t>Modal verbs can be used when we want to show how likely something is to happen. For example:</a:t>
            </a:r>
          </a:p>
          <a:p>
            <a:endParaRPr lang="en-GB" sz="3200" dirty="0">
              <a:solidFill>
                <a:prstClr val="black"/>
              </a:solidFill>
              <a:latin typeface="CCW Cursive Writing 7" pitchFamily="66" charset="0"/>
            </a:endParaRPr>
          </a:p>
          <a:p>
            <a:r>
              <a:rPr lang="en-GB" sz="3200" dirty="0">
                <a:solidFill>
                  <a:prstClr val="black"/>
                </a:solidFill>
                <a:latin typeface="CCW Cursive Writing 7" pitchFamily="66" charset="0"/>
              </a:rPr>
              <a:t>It </a:t>
            </a:r>
            <a:r>
              <a:rPr lang="en-GB" sz="3200" dirty="0">
                <a:solidFill>
                  <a:srgbClr val="FF0000"/>
                </a:solidFill>
                <a:latin typeface="CCW Cursive Writing 7" pitchFamily="66" charset="0"/>
              </a:rPr>
              <a:t>might</a:t>
            </a:r>
            <a:r>
              <a:rPr lang="en-GB" sz="3200" dirty="0">
                <a:solidFill>
                  <a:prstClr val="black"/>
                </a:solidFill>
                <a:latin typeface="CCW Cursive Writing 7" pitchFamily="66" charset="0"/>
              </a:rPr>
              <a:t> rain tomorrow.</a:t>
            </a:r>
            <a:br>
              <a:rPr lang="en-GB" sz="3200" dirty="0">
                <a:solidFill>
                  <a:prstClr val="black"/>
                </a:solidFill>
                <a:latin typeface="CCW Cursive Writing 7" pitchFamily="66" charset="0"/>
              </a:rPr>
            </a:br>
            <a:r>
              <a:rPr lang="en-GB" sz="3200" dirty="0">
                <a:solidFill>
                  <a:prstClr val="black"/>
                </a:solidFill>
                <a:latin typeface="CCW Cursive Writing 7" pitchFamily="66" charset="0"/>
              </a:rPr>
              <a:t>We </a:t>
            </a:r>
            <a:r>
              <a:rPr lang="en-GB" sz="3200" dirty="0">
                <a:solidFill>
                  <a:srgbClr val="FF0000"/>
                </a:solidFill>
                <a:latin typeface="CCW Cursive Writing 7" pitchFamily="66" charset="0"/>
              </a:rPr>
              <a:t>might</a:t>
            </a:r>
            <a:r>
              <a:rPr lang="en-GB" sz="3200" dirty="0">
                <a:solidFill>
                  <a:prstClr val="black"/>
                </a:solidFill>
                <a:latin typeface="CCW Cursive Writing 7" pitchFamily="66" charset="0"/>
              </a:rPr>
              <a:t> have fish and chips for tea.</a:t>
            </a:r>
          </a:p>
          <a:p>
            <a:r>
              <a:rPr lang="en-GB" sz="3200" dirty="0">
                <a:solidFill>
                  <a:prstClr val="black"/>
                </a:solidFill>
                <a:latin typeface="CCW Cursive Writing 7" pitchFamily="66" charset="0"/>
              </a:rPr>
              <a:t>We </a:t>
            </a:r>
            <a:r>
              <a:rPr lang="en-GB" sz="3200" dirty="0">
                <a:solidFill>
                  <a:srgbClr val="FF0000"/>
                </a:solidFill>
                <a:latin typeface="CCW Cursive Writing 7" pitchFamily="66" charset="0"/>
              </a:rPr>
              <a:t>could</a:t>
            </a:r>
            <a:r>
              <a:rPr lang="en-GB" sz="3200" dirty="0">
                <a:solidFill>
                  <a:prstClr val="black"/>
                </a:solidFill>
                <a:latin typeface="CCW Cursive Writing 7" pitchFamily="66" charset="0"/>
              </a:rPr>
              <a:t> walk to the shops. </a:t>
            </a:r>
          </a:p>
          <a:p>
            <a:r>
              <a:rPr lang="en-GB" sz="3200" dirty="0">
                <a:solidFill>
                  <a:prstClr val="black"/>
                </a:solidFill>
                <a:latin typeface="CCW Cursive Writing 7" pitchFamily="66" charset="0"/>
              </a:rPr>
              <a:t>It </a:t>
            </a:r>
            <a:r>
              <a:rPr lang="en-GB" sz="3200" dirty="0">
                <a:solidFill>
                  <a:srgbClr val="FF0000"/>
                </a:solidFill>
                <a:latin typeface="CCW Cursive Writing 7" pitchFamily="66" charset="0"/>
              </a:rPr>
              <a:t>will</a:t>
            </a:r>
            <a:r>
              <a:rPr lang="en-GB" sz="3200" dirty="0">
                <a:solidFill>
                  <a:prstClr val="black"/>
                </a:solidFill>
                <a:latin typeface="CCW Cursive Writing 7" pitchFamily="66" charset="0"/>
              </a:rPr>
              <a:t> be sunny tomorrow. </a:t>
            </a:r>
          </a:p>
        </p:txBody>
      </p:sp>
    </p:spTree>
    <p:extLst>
      <p:ext uri="{BB962C8B-B14F-4D97-AF65-F5344CB8AC3E}">
        <p14:creationId xmlns:p14="http://schemas.microsoft.com/office/powerpoint/2010/main" val="2599408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2694757" y="258382"/>
            <a:ext cx="7505699" cy="993775"/>
          </a:xfrm>
        </p:spPr>
        <p:txBody>
          <a:bodyPr/>
          <a:lstStyle/>
          <a:p>
            <a:pPr eaLnBrk="1" hangingPunct="1"/>
            <a:r>
              <a:rPr lang="en-GB" altLang="en-US" sz="2400" dirty="0">
                <a:latin typeface="CCW Cursive Writing 7" pitchFamily="66" charset="0"/>
              </a:rPr>
              <a:t>Modal Verbs for Possibility: The Rules</a:t>
            </a:r>
          </a:p>
        </p:txBody>
      </p:sp>
      <p:sp>
        <p:nvSpPr>
          <p:cNvPr id="3" name="Rectangle 2"/>
          <p:cNvSpPr/>
          <p:nvPr/>
        </p:nvSpPr>
        <p:spPr>
          <a:xfrm>
            <a:off x="970156" y="1180727"/>
            <a:ext cx="9230301" cy="1668836"/>
          </a:xfrm>
          <a:prstGeom prst="rect">
            <a:avLst/>
          </a:prstGeom>
          <a:solidFill>
            <a:srgbClr val="78FF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00">
              <a:solidFill>
                <a:prstClr val="white"/>
              </a:solidFill>
              <a:latin typeface="CCW Cursive Writing 7" pitchFamily="66" charset="0"/>
            </a:endParaRPr>
          </a:p>
        </p:txBody>
      </p:sp>
      <p:sp>
        <p:nvSpPr>
          <p:cNvPr id="17414" name="Rectangle 1"/>
          <p:cNvSpPr>
            <a:spLocks noChangeArrowheads="1"/>
          </p:cNvSpPr>
          <p:nvPr/>
        </p:nvSpPr>
        <p:spPr bwMode="auto">
          <a:xfrm>
            <a:off x="1037382" y="1195219"/>
            <a:ext cx="9163073"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0" fontAlgn="base" hangingPunct="0">
              <a:lnSpc>
                <a:spcPct val="90000"/>
              </a:lnSpc>
              <a:spcBef>
                <a:spcPts val="1000"/>
              </a:spcBef>
              <a:spcAft>
                <a:spcPct val="0"/>
              </a:spcAft>
              <a:defRPr/>
            </a:pPr>
            <a:r>
              <a:rPr lang="en-GB" altLang="en-US" sz="2800" b="1" dirty="0">
                <a:solidFill>
                  <a:srgbClr val="1C1C1C"/>
                </a:solidFill>
                <a:latin typeface="Arial" panose="020B0604020202020204" pitchFamily="34" charset="0"/>
                <a:ea typeface="Sassoon Infant Rg" charset="0"/>
                <a:cs typeface="Arial" panose="020B0604020202020204" pitchFamily="34" charset="0"/>
              </a:rPr>
              <a:t>Modal verbs can have many uses. </a:t>
            </a:r>
            <a:r>
              <a:rPr lang="en-GB" altLang="en-US" sz="2800" dirty="0">
                <a:solidFill>
                  <a:srgbClr val="1C1C1C"/>
                </a:solidFill>
                <a:latin typeface="Arial" panose="020B0604020202020204" pitchFamily="34" charset="0"/>
                <a:ea typeface="Sassoon Infant Rg" charset="0"/>
                <a:cs typeface="Arial" panose="020B0604020202020204" pitchFamily="34" charset="0"/>
              </a:rPr>
              <a:t>In most cases, they work with another verb to describe the </a:t>
            </a:r>
            <a:r>
              <a:rPr lang="en-GB" altLang="en-US" sz="2800" b="1" dirty="0">
                <a:solidFill>
                  <a:srgbClr val="1C1C1C"/>
                </a:solidFill>
                <a:latin typeface="Arial" panose="020B0604020202020204" pitchFamily="34" charset="0"/>
                <a:ea typeface="Sassoon Infant Rg" charset="0"/>
                <a:cs typeface="Arial" panose="020B0604020202020204" pitchFamily="34" charset="0"/>
              </a:rPr>
              <a:t>possibility</a:t>
            </a:r>
            <a:r>
              <a:rPr lang="en-GB" altLang="en-US" sz="2800" dirty="0">
                <a:solidFill>
                  <a:srgbClr val="1C1C1C"/>
                </a:solidFill>
                <a:latin typeface="Arial" panose="020B0604020202020204" pitchFamily="34" charset="0"/>
                <a:ea typeface="Sassoon Infant Rg" charset="0"/>
                <a:cs typeface="Arial" panose="020B0604020202020204" pitchFamily="34" charset="0"/>
              </a:rPr>
              <a:t> of something happening or to describe to what degree of </a:t>
            </a:r>
            <a:r>
              <a:rPr lang="en-GB" altLang="en-US" sz="2800" b="1" dirty="0">
                <a:solidFill>
                  <a:srgbClr val="1C1C1C"/>
                </a:solidFill>
                <a:latin typeface="Arial" panose="020B0604020202020204" pitchFamily="34" charset="0"/>
                <a:ea typeface="Sassoon Infant Rg" charset="0"/>
                <a:cs typeface="Arial" panose="020B0604020202020204" pitchFamily="34" charset="0"/>
              </a:rPr>
              <a:t>certainty</a:t>
            </a:r>
            <a:r>
              <a:rPr lang="en-GB" altLang="en-US" sz="2800" dirty="0">
                <a:solidFill>
                  <a:srgbClr val="1C1C1C"/>
                </a:solidFill>
                <a:latin typeface="Arial" panose="020B0604020202020204" pitchFamily="34" charset="0"/>
                <a:ea typeface="Sassoon Infant Rg" charset="0"/>
                <a:cs typeface="Arial" panose="020B0604020202020204" pitchFamily="34" charset="0"/>
              </a:rPr>
              <a:t> something is known. </a:t>
            </a:r>
            <a:endParaRPr lang="en-GB" sz="2800" b="1" dirty="0">
              <a:solidFill>
                <a:srgbClr val="1C1C1C"/>
              </a:solidFill>
              <a:latin typeface="Arial" panose="020B0604020202020204" pitchFamily="34" charset="0"/>
              <a:cs typeface="Arial" panose="020B0604020202020204" pitchFamily="34" charset="0"/>
            </a:endParaRPr>
          </a:p>
        </p:txBody>
      </p:sp>
      <p:sp>
        <p:nvSpPr>
          <p:cNvPr id="20" name="Rectangle 19"/>
          <p:cNvSpPr/>
          <p:nvPr/>
        </p:nvSpPr>
        <p:spPr bwMode="auto">
          <a:xfrm>
            <a:off x="267630" y="2974982"/>
            <a:ext cx="10136458" cy="576263"/>
          </a:xfrm>
          <a:prstGeom prst="rect">
            <a:avLst/>
          </a:prstGeom>
          <a:solidFill>
            <a:srgbClr val="89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00">
              <a:solidFill>
                <a:prstClr val="white"/>
              </a:solidFill>
              <a:latin typeface="CCW Cursive Writing 7" pitchFamily="66" charset="0"/>
            </a:endParaRPr>
          </a:p>
        </p:txBody>
      </p:sp>
      <p:sp>
        <p:nvSpPr>
          <p:cNvPr id="2" name="Rectangle 1"/>
          <p:cNvSpPr/>
          <p:nvPr/>
        </p:nvSpPr>
        <p:spPr bwMode="auto">
          <a:xfrm>
            <a:off x="351155" y="3092453"/>
            <a:ext cx="9381094" cy="348557"/>
          </a:xfrm>
          <a:prstGeom prst="rect">
            <a:avLst/>
          </a:prstGeom>
        </p:spPr>
        <p:txBody>
          <a:bodyPr wrap="none">
            <a:spAutoFit/>
          </a:bodyPr>
          <a:lstStyle/>
          <a:p>
            <a:pPr algn="ctr" eaLnBrk="0" fontAlgn="base" hangingPunct="0">
              <a:lnSpc>
                <a:spcPct val="90000"/>
              </a:lnSpc>
              <a:spcBef>
                <a:spcPts val="1000"/>
              </a:spcBef>
              <a:spcAft>
                <a:spcPct val="0"/>
              </a:spcAft>
              <a:defRPr/>
            </a:pPr>
            <a:r>
              <a:rPr lang="en-GB" dirty="0">
                <a:solidFill>
                  <a:srgbClr val="1C1C1C"/>
                </a:solidFill>
                <a:latin typeface="CCW Cursive Writing 7" pitchFamily="66" charset="0"/>
                <a:ea typeface="Sassoon Infant Rg"/>
                <a:cs typeface="Sassoon Infant Rg"/>
              </a:rPr>
              <a:t>Look at these sentences that contain modal verbs:</a:t>
            </a:r>
          </a:p>
        </p:txBody>
      </p:sp>
      <p:sp>
        <p:nvSpPr>
          <p:cNvPr id="21" name="Rectangle 20"/>
          <p:cNvSpPr/>
          <p:nvPr/>
        </p:nvSpPr>
        <p:spPr bwMode="auto">
          <a:xfrm>
            <a:off x="613317" y="3667128"/>
            <a:ext cx="8530684" cy="960636"/>
          </a:xfrm>
          <a:prstGeom prst="rect">
            <a:avLst/>
          </a:prstGeom>
          <a:solidFill>
            <a:srgbClr val="B9FF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00">
              <a:solidFill>
                <a:prstClr val="white"/>
              </a:solidFill>
              <a:latin typeface="CCW Cursive Writing 7" pitchFamily="66" charset="0"/>
            </a:endParaRPr>
          </a:p>
        </p:txBody>
      </p:sp>
      <p:sp>
        <p:nvSpPr>
          <p:cNvPr id="22" name="Rectangle 21"/>
          <p:cNvSpPr/>
          <p:nvPr/>
        </p:nvSpPr>
        <p:spPr bwMode="auto">
          <a:xfrm>
            <a:off x="752380" y="4002089"/>
            <a:ext cx="8358378" cy="348557"/>
          </a:xfrm>
          <a:prstGeom prst="rect">
            <a:avLst/>
          </a:prstGeom>
        </p:spPr>
        <p:txBody>
          <a:bodyPr wrap="none">
            <a:spAutoFit/>
          </a:bodyPr>
          <a:lstStyle/>
          <a:p>
            <a:pPr algn="ctr" eaLnBrk="0" fontAlgn="base" hangingPunct="0">
              <a:lnSpc>
                <a:spcPct val="90000"/>
              </a:lnSpc>
              <a:spcBef>
                <a:spcPts val="1000"/>
              </a:spcBef>
              <a:spcAft>
                <a:spcPct val="0"/>
              </a:spcAft>
              <a:defRPr/>
            </a:pPr>
            <a:r>
              <a:rPr lang="en-GB" dirty="0">
                <a:solidFill>
                  <a:srgbClr val="1C1C1C"/>
                </a:solidFill>
                <a:latin typeface="CCW Cursive Writing 7" pitchFamily="66" charset="0"/>
                <a:ea typeface="Sassoon Infant Rg"/>
                <a:cs typeface="Sassoon Infant Rg"/>
              </a:rPr>
              <a:t>The </a:t>
            </a:r>
            <a:r>
              <a:rPr lang="en-GB" dirty="0" err="1">
                <a:solidFill>
                  <a:srgbClr val="1C1C1C"/>
                </a:solidFill>
                <a:latin typeface="CCW Cursive Writing 7" pitchFamily="66" charset="0"/>
                <a:ea typeface="Sassoon Infant Rg"/>
                <a:cs typeface="Sassoon Infant Rg"/>
              </a:rPr>
              <a:t>rounders</a:t>
            </a:r>
            <a:r>
              <a:rPr lang="en-GB" dirty="0">
                <a:solidFill>
                  <a:srgbClr val="1C1C1C"/>
                </a:solidFill>
                <a:latin typeface="CCW Cursive Writing 7" pitchFamily="66" charset="0"/>
                <a:ea typeface="Sassoon Infant Rg"/>
                <a:cs typeface="Sassoon Infant Rg"/>
              </a:rPr>
              <a:t> team </a:t>
            </a:r>
            <a:r>
              <a:rPr lang="en-GB" b="1" u="sng" dirty="0">
                <a:solidFill>
                  <a:srgbClr val="1C1C1C"/>
                </a:solidFill>
                <a:latin typeface="CCW Cursive Writing 7" pitchFamily="66" charset="0"/>
                <a:ea typeface="Sassoon Infant Rg"/>
                <a:cs typeface="Sassoon Infant Rg"/>
              </a:rPr>
              <a:t>could</a:t>
            </a:r>
            <a:r>
              <a:rPr lang="en-GB" dirty="0">
                <a:solidFill>
                  <a:srgbClr val="1C1C1C"/>
                </a:solidFill>
                <a:latin typeface="CCW Cursive Writing 7" pitchFamily="66" charset="0"/>
                <a:ea typeface="Sassoon Infant Rg"/>
                <a:cs typeface="Sassoon Infant Rg"/>
              </a:rPr>
              <a:t> win the tournament.</a:t>
            </a:r>
          </a:p>
        </p:txBody>
      </p:sp>
      <p:sp>
        <p:nvSpPr>
          <p:cNvPr id="24" name="Rectangle 23"/>
          <p:cNvSpPr/>
          <p:nvPr/>
        </p:nvSpPr>
        <p:spPr bwMode="auto">
          <a:xfrm>
            <a:off x="613317" y="4808545"/>
            <a:ext cx="8534257" cy="1284287"/>
          </a:xfrm>
          <a:prstGeom prst="rect">
            <a:avLst/>
          </a:prstGeom>
          <a:solidFill>
            <a:srgbClr val="89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200">
              <a:solidFill>
                <a:prstClr val="white"/>
              </a:solidFill>
              <a:latin typeface="CCW Cursive Writing 7" pitchFamily="66" charset="0"/>
            </a:endParaRPr>
          </a:p>
        </p:txBody>
      </p:sp>
      <p:sp>
        <p:nvSpPr>
          <p:cNvPr id="25" name="Rectangle 24"/>
          <p:cNvSpPr/>
          <p:nvPr/>
        </p:nvSpPr>
        <p:spPr bwMode="auto">
          <a:xfrm>
            <a:off x="1492079" y="5136472"/>
            <a:ext cx="7744428" cy="377026"/>
          </a:xfrm>
          <a:prstGeom prst="rect">
            <a:avLst/>
          </a:prstGeom>
        </p:spPr>
        <p:txBody>
          <a:bodyPr wrap="none">
            <a:spAutoFit/>
          </a:bodyPr>
          <a:lstStyle/>
          <a:p>
            <a:pPr algn="ctr" eaLnBrk="0" fontAlgn="base" hangingPunct="0">
              <a:lnSpc>
                <a:spcPct val="90000"/>
              </a:lnSpc>
              <a:spcBef>
                <a:spcPts val="1000"/>
              </a:spcBef>
              <a:spcAft>
                <a:spcPct val="0"/>
              </a:spcAft>
              <a:defRPr/>
            </a:pPr>
            <a:r>
              <a:rPr lang="en-GB" sz="2000" dirty="0">
                <a:solidFill>
                  <a:srgbClr val="1C1C1C"/>
                </a:solidFill>
                <a:latin typeface="CCW Cursive Writing 7" pitchFamily="66" charset="0"/>
                <a:ea typeface="Sassoon Infant Rg"/>
                <a:cs typeface="Sassoon Infant Rg"/>
              </a:rPr>
              <a:t>Humpty Dumpty </a:t>
            </a:r>
            <a:r>
              <a:rPr lang="en-GB" sz="2000" b="1" u="sng" dirty="0">
                <a:solidFill>
                  <a:srgbClr val="1C1C1C"/>
                </a:solidFill>
                <a:latin typeface="CCW Cursive Writing 7" pitchFamily="66" charset="0"/>
                <a:ea typeface="Sassoon Infant Rg"/>
                <a:cs typeface="Sassoon Infant Rg"/>
              </a:rPr>
              <a:t>will</a:t>
            </a:r>
            <a:r>
              <a:rPr lang="en-GB" sz="2000" dirty="0">
                <a:solidFill>
                  <a:srgbClr val="1C1C1C"/>
                </a:solidFill>
                <a:latin typeface="CCW Cursive Writing 7" pitchFamily="66" charset="0"/>
                <a:ea typeface="Sassoon Infant Rg"/>
                <a:cs typeface="Sassoon Infant Rg"/>
              </a:rPr>
              <a:t> fall off the wall.</a:t>
            </a:r>
          </a:p>
        </p:txBody>
      </p:sp>
      <p:pic>
        <p:nvPicPr>
          <p:cNvPr id="16395"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29012" y="3575733"/>
            <a:ext cx="2164556"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5"/>
          <p:cNvPicPr>
            <a:picLocks noChangeAspect="1"/>
          </p:cNvPicPr>
          <p:nvPr/>
        </p:nvPicPr>
        <p:blipFill>
          <a:blip r:embed="rId3" cstate="print">
            <a:extLst>
              <a:ext uri="{28A0092B-C50C-407E-A947-70E740481C1C}">
                <a14:useLocalDpi xmlns:a14="http://schemas.microsoft.com/office/drawing/2010/main" val="0"/>
              </a:ext>
            </a:extLst>
          </a:blip>
          <a:srcRect b="30647"/>
          <a:stretch>
            <a:fillRect/>
          </a:stretch>
        </p:blipFill>
        <p:spPr bwMode="auto">
          <a:xfrm>
            <a:off x="531002" y="4862263"/>
            <a:ext cx="1466850"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71880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p:cNvSpPr>
            <a:spLocks noGrp="1"/>
          </p:cNvSpPr>
          <p:nvPr>
            <p:ph type="title"/>
          </p:nvPr>
        </p:nvSpPr>
        <p:spPr>
          <a:xfrm>
            <a:off x="1775520" y="479431"/>
            <a:ext cx="8924098" cy="993775"/>
          </a:xfrm>
        </p:spPr>
        <p:txBody>
          <a:bodyPr>
            <a:normAutofit fontScale="90000"/>
          </a:bodyPr>
          <a:lstStyle/>
          <a:p>
            <a:pPr eaLnBrk="1" hangingPunct="1"/>
            <a:r>
              <a:rPr lang="en-GB" altLang="en-US" sz="3200" dirty="0">
                <a:latin typeface="CCW Cursive Writing 7" pitchFamily="66" charset="0"/>
              </a:rPr>
              <a:t>Modal Verbs for Commands : The Rules</a:t>
            </a:r>
          </a:p>
        </p:txBody>
      </p:sp>
      <p:sp>
        <p:nvSpPr>
          <p:cNvPr id="3" name="Rectangle 2"/>
          <p:cNvSpPr/>
          <p:nvPr/>
        </p:nvSpPr>
        <p:spPr>
          <a:xfrm>
            <a:off x="2250154" y="1482725"/>
            <a:ext cx="7734278" cy="1106155"/>
          </a:xfrm>
          <a:prstGeom prst="rect">
            <a:avLst/>
          </a:prstGeom>
          <a:solidFill>
            <a:srgbClr val="78FF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CW Cursive Writing 7" pitchFamily="66" charset="0"/>
            </a:endParaRPr>
          </a:p>
        </p:txBody>
      </p:sp>
      <p:sp>
        <p:nvSpPr>
          <p:cNvPr id="17414" name="Rectangle 1"/>
          <p:cNvSpPr>
            <a:spLocks noChangeArrowheads="1"/>
          </p:cNvSpPr>
          <p:nvPr/>
        </p:nvSpPr>
        <p:spPr bwMode="auto">
          <a:xfrm>
            <a:off x="2488116" y="1573218"/>
            <a:ext cx="74963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0" fontAlgn="base" hangingPunct="0">
              <a:spcBef>
                <a:spcPct val="0"/>
              </a:spcBef>
              <a:spcAft>
                <a:spcPct val="0"/>
              </a:spcAft>
              <a:defRPr/>
            </a:pPr>
            <a:r>
              <a:rPr lang="en-GB" sz="2000" b="1" dirty="0">
                <a:solidFill>
                  <a:srgbClr val="1C1C1C"/>
                </a:solidFill>
                <a:latin typeface="CCW Cursive Writing 7" pitchFamily="66" charset="0"/>
              </a:rPr>
              <a:t>Modal verbs </a:t>
            </a:r>
            <a:r>
              <a:rPr lang="en-GB" sz="2000" dirty="0">
                <a:solidFill>
                  <a:srgbClr val="1C1C1C"/>
                </a:solidFill>
                <a:latin typeface="CCW Cursive Writing 7" pitchFamily="66" charset="0"/>
              </a:rPr>
              <a:t>can also </a:t>
            </a:r>
            <a:r>
              <a:rPr lang="en-GB" sz="2000" b="1" dirty="0">
                <a:solidFill>
                  <a:srgbClr val="1C1C1C"/>
                </a:solidFill>
                <a:latin typeface="CCW Cursive Writing 7" pitchFamily="66" charset="0"/>
              </a:rPr>
              <a:t>express commands </a:t>
            </a:r>
            <a:r>
              <a:rPr lang="en-GB" sz="2000" dirty="0">
                <a:solidFill>
                  <a:srgbClr val="1C1C1C"/>
                </a:solidFill>
                <a:latin typeface="CCW Cursive Writing 7" pitchFamily="66" charset="0"/>
              </a:rPr>
              <a:t>or the </a:t>
            </a:r>
            <a:r>
              <a:rPr lang="en-GB" sz="2000" b="1" dirty="0">
                <a:solidFill>
                  <a:srgbClr val="1C1C1C"/>
                </a:solidFill>
                <a:latin typeface="CCW Cursive Writing 7" pitchFamily="66" charset="0"/>
              </a:rPr>
              <a:t>obligation </a:t>
            </a:r>
            <a:r>
              <a:rPr lang="en-GB" sz="2000" dirty="0">
                <a:solidFill>
                  <a:srgbClr val="1C1C1C"/>
                </a:solidFill>
                <a:latin typeface="CCW Cursive Writing 7" pitchFamily="66" charset="0"/>
              </a:rPr>
              <a:t>for someone to do something</a:t>
            </a:r>
            <a:r>
              <a:rPr lang="en-GB" sz="2000" b="1" dirty="0">
                <a:solidFill>
                  <a:srgbClr val="1C1C1C"/>
                </a:solidFill>
                <a:latin typeface="CCW Cursive Writing 7" pitchFamily="66" charset="0"/>
              </a:rPr>
              <a:t>.</a:t>
            </a:r>
          </a:p>
        </p:txBody>
      </p:sp>
      <p:pic>
        <p:nvPicPr>
          <p:cNvPr id="19461" name="Picture 1"/>
          <p:cNvPicPr>
            <a:picLocks noChangeAspect="1"/>
          </p:cNvPicPr>
          <p:nvPr/>
        </p:nvPicPr>
        <p:blipFill>
          <a:blip r:embed="rId2">
            <a:extLst>
              <a:ext uri="{28A0092B-C50C-407E-A947-70E740481C1C}">
                <a14:useLocalDpi xmlns:a14="http://schemas.microsoft.com/office/drawing/2010/main" val="0"/>
              </a:ext>
            </a:extLst>
          </a:blip>
          <a:srcRect b="38293"/>
          <a:stretch>
            <a:fillRect/>
          </a:stretch>
        </p:blipFill>
        <p:spPr bwMode="auto">
          <a:xfrm>
            <a:off x="8977282" y="3679497"/>
            <a:ext cx="1722336"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a:grpSpLocks/>
          </p:cNvGrpSpPr>
          <p:nvPr/>
        </p:nvGrpSpPr>
        <p:grpSpPr bwMode="auto">
          <a:xfrm>
            <a:off x="5222622" y="2593975"/>
            <a:ext cx="3537674" cy="1576388"/>
            <a:chOff x="3756454" y="2593632"/>
            <a:chExt cx="2677298" cy="1577331"/>
          </a:xfrm>
        </p:grpSpPr>
        <p:pic>
          <p:nvPicPr>
            <p:cNvPr id="19469"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3756454" y="2593632"/>
              <a:ext cx="2677298" cy="1577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0" name="TextBox 4"/>
            <p:cNvSpPr txBox="1">
              <a:spLocks noChangeArrowheads="1"/>
            </p:cNvSpPr>
            <p:nvPr/>
          </p:nvSpPr>
          <p:spPr bwMode="auto">
            <a:xfrm>
              <a:off x="3904433" y="2885371"/>
              <a:ext cx="2381340" cy="646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dirty="0">
                  <a:latin typeface="CCW Cursive Writing 7" pitchFamily="66" charset="0"/>
                </a:rPr>
                <a:t>You </a:t>
              </a:r>
              <a:r>
                <a:rPr lang="en-GB" altLang="en-US" b="1" u="sng" dirty="0">
                  <a:latin typeface="CCW Cursive Writing 7" pitchFamily="66" charset="0"/>
                </a:rPr>
                <a:t>must not</a:t>
              </a:r>
              <a:r>
                <a:rPr lang="en-GB" altLang="en-US" dirty="0">
                  <a:latin typeface="CCW Cursive Writing 7" pitchFamily="66" charset="0"/>
                </a:rPr>
                <a:t> do that ever again.</a:t>
              </a:r>
            </a:p>
          </p:txBody>
        </p:sp>
      </p:grpSp>
      <p:grpSp>
        <p:nvGrpSpPr>
          <p:cNvPr id="7" name="Group 6"/>
          <p:cNvGrpSpPr>
            <a:grpSpLocks/>
          </p:cNvGrpSpPr>
          <p:nvPr/>
        </p:nvGrpSpPr>
        <p:grpSpPr bwMode="auto">
          <a:xfrm>
            <a:off x="2351585" y="3352804"/>
            <a:ext cx="3012183" cy="1577975"/>
            <a:chOff x="918519" y="3353014"/>
            <a:chExt cx="2677298" cy="1577331"/>
          </a:xfrm>
        </p:grpSpPr>
        <p:pic>
          <p:nvPicPr>
            <p:cNvPr id="19467" name="Picture 1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918519" y="3353014"/>
              <a:ext cx="2677298" cy="1577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8" name="TextBox 22"/>
            <p:cNvSpPr txBox="1">
              <a:spLocks noChangeArrowheads="1"/>
            </p:cNvSpPr>
            <p:nvPr/>
          </p:nvSpPr>
          <p:spPr bwMode="auto">
            <a:xfrm>
              <a:off x="1136822" y="3630995"/>
              <a:ext cx="2240691" cy="922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dirty="0">
                  <a:latin typeface="CCW Cursive Writing 7" pitchFamily="66" charset="0"/>
                </a:rPr>
                <a:t>You </a:t>
              </a:r>
              <a:r>
                <a:rPr lang="en-GB" altLang="en-US" b="1" u="sng" dirty="0">
                  <a:latin typeface="CCW Cursive Writing 7" pitchFamily="66" charset="0"/>
                </a:rPr>
                <a:t>must</a:t>
              </a:r>
              <a:r>
                <a:rPr lang="en-GB" altLang="en-US" b="1" dirty="0">
                  <a:latin typeface="CCW Cursive Writing 7" pitchFamily="66" charset="0"/>
                </a:rPr>
                <a:t> </a:t>
              </a:r>
              <a:r>
                <a:rPr lang="en-GB" altLang="en-US" dirty="0">
                  <a:latin typeface="CCW Cursive Writing 7" pitchFamily="66" charset="0"/>
                </a:rPr>
                <a:t>come back home now.</a:t>
              </a:r>
            </a:p>
          </p:txBody>
        </p:sp>
      </p:grpSp>
      <p:grpSp>
        <p:nvGrpSpPr>
          <p:cNvPr id="8" name="Group 7"/>
          <p:cNvGrpSpPr>
            <a:grpSpLocks/>
          </p:cNvGrpSpPr>
          <p:nvPr/>
        </p:nvGrpSpPr>
        <p:grpSpPr bwMode="auto">
          <a:xfrm>
            <a:off x="5222622" y="4276732"/>
            <a:ext cx="3342141" cy="1577975"/>
            <a:chOff x="3756454" y="4277326"/>
            <a:chExt cx="2677298" cy="1577331"/>
          </a:xfrm>
        </p:grpSpPr>
        <p:pic>
          <p:nvPicPr>
            <p:cNvPr id="19465" name="Picture 2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3756454" y="4277326"/>
              <a:ext cx="2677298" cy="1577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6" name="TextBox 23"/>
            <p:cNvSpPr txBox="1">
              <a:spLocks noChangeArrowheads="1"/>
            </p:cNvSpPr>
            <p:nvPr/>
          </p:nvSpPr>
          <p:spPr bwMode="auto">
            <a:xfrm>
              <a:off x="3878477" y="4696659"/>
              <a:ext cx="2548583" cy="646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dirty="0">
                  <a:latin typeface="CCW Cursive Writing 7" pitchFamily="66" charset="0"/>
                </a:rPr>
                <a:t>You </a:t>
              </a:r>
              <a:r>
                <a:rPr lang="en-GB" altLang="en-US" b="1" u="sng" dirty="0">
                  <a:latin typeface="CCW Cursive Writing 7" pitchFamily="66" charset="0"/>
                </a:rPr>
                <a:t>will</a:t>
              </a:r>
              <a:r>
                <a:rPr lang="en-GB" altLang="en-US" dirty="0">
                  <a:latin typeface="CCW Cursive Writing 7" pitchFamily="66" charset="0"/>
                </a:rPr>
                <a:t> tidy your room.</a:t>
              </a:r>
            </a:p>
          </p:txBody>
        </p:sp>
      </p:grpSp>
    </p:spTree>
    <p:extLst>
      <p:ext uri="{BB962C8B-B14F-4D97-AF65-F5344CB8AC3E}">
        <p14:creationId xmlns:p14="http://schemas.microsoft.com/office/powerpoint/2010/main" val="647570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63760" y="503674"/>
            <a:ext cx="8387366" cy="6001643"/>
          </a:xfrm>
          <a:prstGeom prst="rect">
            <a:avLst/>
          </a:prstGeom>
          <a:ln w="38100">
            <a:solidFill>
              <a:srgbClr val="7030A0"/>
            </a:solidFill>
          </a:ln>
        </p:spPr>
        <p:txBody>
          <a:bodyPr wrap="square">
            <a:spAutoFit/>
          </a:bodyPr>
          <a:lstStyle/>
          <a:p>
            <a:r>
              <a:rPr lang="en-GB" sz="3200" b="1" dirty="0">
                <a:solidFill>
                  <a:prstClr val="black"/>
                </a:solidFill>
                <a:latin typeface="CCW Cursive Writing 7" pitchFamily="66" charset="0"/>
              </a:rPr>
              <a:t>Permission</a:t>
            </a:r>
            <a:br>
              <a:rPr lang="en-GB" sz="3200" dirty="0">
                <a:solidFill>
                  <a:prstClr val="black"/>
                </a:solidFill>
                <a:latin typeface="CCW Cursive Writing 7" pitchFamily="66" charset="0"/>
              </a:rPr>
            </a:br>
            <a:r>
              <a:rPr lang="en-GB" sz="3200" dirty="0">
                <a:solidFill>
                  <a:prstClr val="black"/>
                </a:solidFill>
                <a:latin typeface="CCW Cursive Writing 7" pitchFamily="66" charset="0"/>
              </a:rPr>
              <a:t>Modal verbs are used to give or ask for permission for an activity. For example:</a:t>
            </a:r>
          </a:p>
          <a:p>
            <a:endParaRPr lang="en-GB" sz="3200" dirty="0">
              <a:solidFill>
                <a:prstClr val="black"/>
              </a:solidFill>
              <a:latin typeface="CCW Cursive Writing 7" pitchFamily="66" charset="0"/>
            </a:endParaRPr>
          </a:p>
          <a:p>
            <a:r>
              <a:rPr lang="en-GB" sz="3200" dirty="0">
                <a:solidFill>
                  <a:prstClr val="black"/>
                </a:solidFill>
                <a:latin typeface="CCW Cursive Writing 7" pitchFamily="66" charset="0"/>
              </a:rPr>
              <a:t>You </a:t>
            </a:r>
            <a:r>
              <a:rPr lang="en-GB" sz="3200" dirty="0">
                <a:solidFill>
                  <a:srgbClr val="FF0000"/>
                </a:solidFill>
                <a:latin typeface="CCW Cursive Writing 7" pitchFamily="66" charset="0"/>
              </a:rPr>
              <a:t>may</a:t>
            </a:r>
            <a:r>
              <a:rPr lang="en-GB" sz="3200" dirty="0">
                <a:solidFill>
                  <a:prstClr val="black"/>
                </a:solidFill>
                <a:latin typeface="CCW Cursive Writing 7" pitchFamily="66" charset="0"/>
              </a:rPr>
              <a:t> have another biscuit.</a:t>
            </a:r>
            <a:br>
              <a:rPr lang="en-GB" sz="3200" dirty="0">
                <a:solidFill>
                  <a:prstClr val="black"/>
                </a:solidFill>
                <a:latin typeface="CCW Cursive Writing 7" pitchFamily="66" charset="0"/>
              </a:rPr>
            </a:br>
            <a:r>
              <a:rPr lang="en-GB" sz="3200" dirty="0">
                <a:solidFill>
                  <a:prstClr val="black"/>
                </a:solidFill>
                <a:latin typeface="CCW Cursive Writing 7" pitchFamily="66" charset="0"/>
              </a:rPr>
              <a:t>You</a:t>
            </a:r>
            <a:r>
              <a:rPr lang="en-GB" sz="3200" dirty="0">
                <a:solidFill>
                  <a:srgbClr val="FF0000"/>
                </a:solidFill>
                <a:latin typeface="CCW Cursive Writing 7" pitchFamily="66" charset="0"/>
              </a:rPr>
              <a:t> can </a:t>
            </a:r>
            <a:r>
              <a:rPr lang="en-GB" sz="3200" dirty="0">
                <a:solidFill>
                  <a:prstClr val="black"/>
                </a:solidFill>
                <a:latin typeface="CCW Cursive Writing 7" pitchFamily="66" charset="0"/>
              </a:rPr>
              <a:t>get down from the table now.</a:t>
            </a:r>
            <a:br>
              <a:rPr lang="en-GB" sz="3200" dirty="0">
                <a:solidFill>
                  <a:prstClr val="black"/>
                </a:solidFill>
                <a:latin typeface="CCW Cursive Writing 7" pitchFamily="66" charset="0"/>
              </a:rPr>
            </a:br>
            <a:r>
              <a:rPr lang="en-GB" sz="3200" dirty="0">
                <a:solidFill>
                  <a:srgbClr val="FF0000"/>
                </a:solidFill>
                <a:latin typeface="CCW Cursive Writing 7" pitchFamily="66" charset="0"/>
              </a:rPr>
              <a:t>Could</a:t>
            </a:r>
            <a:r>
              <a:rPr lang="en-GB" sz="3200" dirty="0">
                <a:solidFill>
                  <a:prstClr val="black"/>
                </a:solidFill>
                <a:latin typeface="CCW Cursive Writing 7" pitchFamily="66" charset="0"/>
              </a:rPr>
              <a:t> I go to the toilet, please?</a:t>
            </a:r>
          </a:p>
        </p:txBody>
      </p:sp>
    </p:spTree>
    <p:extLst>
      <p:ext uri="{BB962C8B-B14F-4D97-AF65-F5344CB8AC3E}">
        <p14:creationId xmlns:p14="http://schemas.microsoft.com/office/powerpoint/2010/main" val="23846940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1577" y="449413"/>
            <a:ext cx="8635338" cy="5632311"/>
          </a:xfrm>
          <a:prstGeom prst="rect">
            <a:avLst/>
          </a:prstGeom>
          <a:ln w="38100">
            <a:solidFill>
              <a:srgbClr val="7030A0"/>
            </a:solidFill>
          </a:ln>
        </p:spPr>
        <p:txBody>
          <a:bodyPr wrap="square">
            <a:spAutoFit/>
          </a:bodyPr>
          <a:lstStyle/>
          <a:p>
            <a:r>
              <a:rPr lang="en-GB" sz="3600" b="1" dirty="0">
                <a:solidFill>
                  <a:prstClr val="black"/>
                </a:solidFill>
                <a:latin typeface="CCW Cursive Writing 7" pitchFamily="66" charset="0"/>
              </a:rPr>
              <a:t>Ability</a:t>
            </a:r>
            <a:br>
              <a:rPr lang="en-GB" sz="3600" dirty="0">
                <a:solidFill>
                  <a:prstClr val="black"/>
                </a:solidFill>
                <a:latin typeface="CCW Cursive Writing 7" pitchFamily="66" charset="0"/>
              </a:rPr>
            </a:br>
            <a:r>
              <a:rPr lang="en-GB" sz="3600" dirty="0">
                <a:solidFill>
                  <a:prstClr val="black"/>
                </a:solidFill>
                <a:latin typeface="CCW Cursive Writing 7" pitchFamily="66" charset="0"/>
              </a:rPr>
              <a:t>Modal verbs can be used when we want to show a skill or someone's ability to do something. For example:</a:t>
            </a:r>
          </a:p>
          <a:p>
            <a:endParaRPr lang="en-GB" sz="3600" dirty="0">
              <a:solidFill>
                <a:prstClr val="black"/>
              </a:solidFill>
              <a:latin typeface="CCW Cursive Writing 7" pitchFamily="66" charset="0"/>
            </a:endParaRPr>
          </a:p>
          <a:p>
            <a:r>
              <a:rPr lang="en-GB" sz="3600" dirty="0">
                <a:solidFill>
                  <a:prstClr val="black"/>
                </a:solidFill>
                <a:latin typeface="CCW Cursive Writing 7" pitchFamily="66" charset="0"/>
              </a:rPr>
              <a:t>Jack </a:t>
            </a:r>
            <a:r>
              <a:rPr lang="en-GB" sz="3600" dirty="0">
                <a:solidFill>
                  <a:srgbClr val="FF0000"/>
                </a:solidFill>
                <a:latin typeface="CCW Cursive Writing 7" pitchFamily="66" charset="0"/>
              </a:rPr>
              <a:t>can</a:t>
            </a:r>
            <a:r>
              <a:rPr lang="en-GB" sz="3600" dirty="0">
                <a:solidFill>
                  <a:prstClr val="black"/>
                </a:solidFill>
                <a:latin typeface="CCW Cursive Writing 7" pitchFamily="66" charset="0"/>
              </a:rPr>
              <a:t> sing.</a:t>
            </a:r>
            <a:br>
              <a:rPr lang="en-GB" sz="3600" i="1" dirty="0">
                <a:solidFill>
                  <a:prstClr val="black"/>
                </a:solidFill>
                <a:latin typeface="CCW Cursive Writing 7" pitchFamily="66" charset="0"/>
              </a:rPr>
            </a:br>
            <a:endParaRPr lang="en-GB" sz="3600" dirty="0">
              <a:solidFill>
                <a:prstClr val="black"/>
              </a:solidFill>
              <a:latin typeface="CCW Cursive Writing 7" pitchFamily="66" charset="0"/>
            </a:endParaRPr>
          </a:p>
        </p:txBody>
      </p:sp>
    </p:spTree>
    <p:extLst>
      <p:ext uri="{BB962C8B-B14F-4D97-AF65-F5344CB8AC3E}">
        <p14:creationId xmlns:p14="http://schemas.microsoft.com/office/powerpoint/2010/main" val="2051579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p:cNvSpPr>
            <a:spLocks noGrp="1"/>
          </p:cNvSpPr>
          <p:nvPr>
            <p:ph type="title"/>
          </p:nvPr>
        </p:nvSpPr>
        <p:spPr>
          <a:xfrm>
            <a:off x="3009901" y="479431"/>
            <a:ext cx="6165056" cy="993775"/>
          </a:xfrm>
        </p:spPr>
        <p:txBody>
          <a:bodyPr/>
          <a:lstStyle/>
          <a:p>
            <a:pPr eaLnBrk="1" hangingPunct="1"/>
            <a:r>
              <a:rPr lang="en-GB" altLang="en-US" sz="3200"/>
              <a:t>Modal Verbs for Ability : The Rules</a:t>
            </a:r>
          </a:p>
        </p:txBody>
      </p:sp>
      <p:sp>
        <p:nvSpPr>
          <p:cNvPr id="3" name="Rectangle 2"/>
          <p:cNvSpPr/>
          <p:nvPr/>
        </p:nvSpPr>
        <p:spPr>
          <a:xfrm>
            <a:off x="2246417" y="1558901"/>
            <a:ext cx="6716608" cy="979116"/>
          </a:xfrm>
          <a:prstGeom prst="rect">
            <a:avLst/>
          </a:prstGeom>
          <a:solidFill>
            <a:srgbClr val="78FF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alibri"/>
            </a:endParaRPr>
          </a:p>
        </p:txBody>
      </p:sp>
      <p:sp>
        <p:nvSpPr>
          <p:cNvPr id="17414" name="Rectangle 1"/>
          <p:cNvSpPr>
            <a:spLocks noChangeArrowheads="1"/>
          </p:cNvSpPr>
          <p:nvPr/>
        </p:nvSpPr>
        <p:spPr bwMode="auto">
          <a:xfrm>
            <a:off x="3233737" y="1622425"/>
            <a:ext cx="57292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0" fontAlgn="base" hangingPunct="0">
              <a:spcBef>
                <a:spcPct val="0"/>
              </a:spcBef>
              <a:spcAft>
                <a:spcPct val="0"/>
              </a:spcAft>
              <a:defRPr/>
            </a:pPr>
            <a:r>
              <a:rPr lang="en-GB" sz="2800" b="1" dirty="0">
                <a:solidFill>
                  <a:srgbClr val="1C1C1C"/>
                </a:solidFill>
                <a:latin typeface="Sassoon Infant Rg"/>
              </a:rPr>
              <a:t>Modal verbs </a:t>
            </a:r>
            <a:r>
              <a:rPr lang="en-GB" sz="2800" dirty="0">
                <a:solidFill>
                  <a:srgbClr val="1C1C1C"/>
                </a:solidFill>
                <a:latin typeface="Sassoon Infant Rg"/>
              </a:rPr>
              <a:t>can also </a:t>
            </a:r>
            <a:r>
              <a:rPr lang="en-GB" sz="2800" b="1" dirty="0">
                <a:solidFill>
                  <a:srgbClr val="1C1C1C"/>
                </a:solidFill>
                <a:latin typeface="Sassoon Infant Rg"/>
              </a:rPr>
              <a:t>express an ability </a:t>
            </a:r>
            <a:r>
              <a:rPr lang="en-GB" sz="2800" dirty="0">
                <a:solidFill>
                  <a:srgbClr val="1C1C1C"/>
                </a:solidFill>
                <a:latin typeface="Sassoon Infant Rg"/>
              </a:rPr>
              <a:t>to do another verb.</a:t>
            </a:r>
            <a:endParaRPr lang="en-GB" sz="2800" b="1" dirty="0">
              <a:solidFill>
                <a:srgbClr val="1C1C1C"/>
              </a:solidFill>
              <a:latin typeface="SF Cartoonist Hand" pitchFamily="2" charset="0"/>
            </a:endParaRPr>
          </a:p>
        </p:txBody>
      </p:sp>
      <p:grpSp>
        <p:nvGrpSpPr>
          <p:cNvPr id="11" name="Group 10"/>
          <p:cNvGrpSpPr>
            <a:grpSpLocks/>
          </p:cNvGrpSpPr>
          <p:nvPr/>
        </p:nvGrpSpPr>
        <p:grpSpPr bwMode="auto">
          <a:xfrm>
            <a:off x="5104080" y="2407425"/>
            <a:ext cx="3637359" cy="3748087"/>
            <a:chOff x="3233351" y="2347920"/>
            <a:chExt cx="4850199" cy="3747625"/>
          </a:xfrm>
        </p:grpSpPr>
        <p:grpSp>
          <p:nvGrpSpPr>
            <p:cNvPr id="20490" name="Group 5"/>
            <p:cNvGrpSpPr>
              <a:grpSpLocks/>
            </p:cNvGrpSpPr>
            <p:nvPr/>
          </p:nvGrpSpPr>
          <p:grpSpPr bwMode="auto">
            <a:xfrm>
              <a:off x="3233351" y="2461827"/>
              <a:ext cx="2677298" cy="1577331"/>
              <a:chOff x="3538117" y="2461827"/>
              <a:chExt cx="2677298" cy="1577331"/>
            </a:xfrm>
          </p:grpSpPr>
          <p:pic>
            <p:nvPicPr>
              <p:cNvPr id="20492"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3538117" y="2461827"/>
                <a:ext cx="2677298" cy="1577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3" name="TextBox 4"/>
              <p:cNvSpPr txBox="1">
                <a:spLocks noChangeArrowheads="1"/>
              </p:cNvSpPr>
              <p:nvPr/>
            </p:nvSpPr>
            <p:spPr bwMode="auto">
              <a:xfrm>
                <a:off x="3735675" y="2598180"/>
                <a:ext cx="2240691" cy="830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sz="2400" dirty="0"/>
                  <a:t>I </a:t>
                </a:r>
                <a:r>
                  <a:rPr lang="en-GB" altLang="en-US" sz="2400" b="1" u="sng" dirty="0"/>
                  <a:t>can</a:t>
                </a:r>
                <a:r>
                  <a:rPr lang="en-GB" altLang="en-US" sz="2400" dirty="0"/>
                  <a:t> sing beautifully</a:t>
                </a:r>
                <a:r>
                  <a:rPr lang="en-GB" altLang="en-US" dirty="0"/>
                  <a:t>.</a:t>
                </a:r>
              </a:p>
            </p:txBody>
          </p:sp>
        </p:grpSp>
        <p:pic>
          <p:nvPicPr>
            <p:cNvPr id="20491" name="Picture 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67849" y="2347920"/>
              <a:ext cx="1715701" cy="374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p:cNvGrpSpPr>
            <a:grpSpLocks/>
          </p:cNvGrpSpPr>
          <p:nvPr/>
        </p:nvGrpSpPr>
        <p:grpSpPr bwMode="auto">
          <a:xfrm>
            <a:off x="3233742" y="3789370"/>
            <a:ext cx="3992077" cy="2366141"/>
            <a:chOff x="755649" y="3789405"/>
            <a:chExt cx="5322508" cy="2366646"/>
          </a:xfrm>
        </p:grpSpPr>
        <p:pic>
          <p:nvPicPr>
            <p:cNvPr id="20487" name="Picture 1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9394" y="4170962"/>
              <a:ext cx="3571573" cy="198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TextBox 22"/>
            <p:cNvSpPr txBox="1">
              <a:spLocks noChangeArrowheads="1"/>
            </p:cNvSpPr>
            <p:nvPr/>
          </p:nvSpPr>
          <p:spPr bwMode="auto">
            <a:xfrm>
              <a:off x="3336501" y="4202688"/>
              <a:ext cx="2741656" cy="138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sz="2800" dirty="0"/>
                <a:t>I cannot ride a skateboard.</a:t>
              </a:r>
            </a:p>
          </p:txBody>
        </p:sp>
        <p:pic>
          <p:nvPicPr>
            <p:cNvPr id="20489" name="Picture 9"/>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5649" y="3789405"/>
              <a:ext cx="2275604" cy="221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3866510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200" t="8106" r="18514" b="2457"/>
          <a:stretch/>
        </p:blipFill>
        <p:spPr>
          <a:xfrm>
            <a:off x="1081668" y="206062"/>
            <a:ext cx="6182206" cy="63750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TextBox 2"/>
          <p:cNvSpPr txBox="1"/>
          <p:nvPr/>
        </p:nvSpPr>
        <p:spPr>
          <a:xfrm>
            <a:off x="7608169" y="1085259"/>
            <a:ext cx="2821575" cy="1815882"/>
          </a:xfrm>
          <a:prstGeom prst="rect">
            <a:avLst/>
          </a:prstGeom>
          <a:noFill/>
          <a:ln w="57150">
            <a:solidFill>
              <a:schemeClr val="accent1">
                <a:lumMod val="75000"/>
              </a:schemeClr>
            </a:solidFill>
          </a:ln>
        </p:spPr>
        <p:txBody>
          <a:bodyPr wrap="square" rtlCol="0">
            <a:spAutoFit/>
          </a:bodyPr>
          <a:lstStyle/>
          <a:p>
            <a:r>
              <a:rPr lang="en-GB" sz="2800" dirty="0">
                <a:solidFill>
                  <a:prstClr val="black"/>
                </a:solidFill>
                <a:latin typeface="CCW Cursive Writing 7" pitchFamily="66" charset="0"/>
              </a:rPr>
              <a:t>Underline the modal verb. </a:t>
            </a:r>
          </a:p>
        </p:txBody>
      </p:sp>
    </p:spTree>
    <p:extLst>
      <p:ext uri="{BB962C8B-B14F-4D97-AF65-F5344CB8AC3E}">
        <p14:creationId xmlns:p14="http://schemas.microsoft.com/office/powerpoint/2010/main" val="2168260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200" t="8106" r="18514" b="2457"/>
          <a:stretch/>
        </p:blipFill>
        <p:spPr>
          <a:xfrm>
            <a:off x="111512" y="139154"/>
            <a:ext cx="5586761" cy="63750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850E7D34-CD71-46FB-B9EE-FA8C7A8541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00" t="8106" r="18514" b="2457"/>
          <a:stretch/>
        </p:blipFill>
        <p:spPr>
          <a:xfrm>
            <a:off x="5861825" y="139154"/>
            <a:ext cx="5586761" cy="63750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a:extLst>
              <a:ext uri="{FF2B5EF4-FFF2-40B4-BE49-F238E27FC236}">
                <a16:creationId xmlns:a16="http://schemas.microsoft.com/office/drawing/2014/main" id="{5DC6C352-FB18-4485-AF10-9C6640DB8955}"/>
              </a:ext>
            </a:extLst>
          </p:cNvPr>
          <p:cNvSpPr txBox="1"/>
          <p:nvPr/>
        </p:nvSpPr>
        <p:spPr>
          <a:xfrm>
            <a:off x="11448586" y="713678"/>
            <a:ext cx="743414" cy="369332"/>
          </a:xfrm>
          <a:prstGeom prst="rect">
            <a:avLst/>
          </a:prstGeom>
          <a:noFill/>
        </p:spPr>
        <p:txBody>
          <a:bodyPr wrap="square" rtlCol="0">
            <a:spAutoFit/>
          </a:bodyPr>
          <a:lstStyle/>
          <a:p>
            <a:r>
              <a:rPr lang="en-GB" dirty="0"/>
              <a:t>Mon</a:t>
            </a:r>
          </a:p>
        </p:txBody>
      </p:sp>
    </p:spTree>
    <p:extLst>
      <p:ext uri="{BB962C8B-B14F-4D97-AF65-F5344CB8AC3E}">
        <p14:creationId xmlns:p14="http://schemas.microsoft.com/office/powerpoint/2010/main" val="14433226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22424" t="9733" r="23462" b="7767"/>
          <a:stretch/>
        </p:blipFill>
        <p:spPr>
          <a:xfrm>
            <a:off x="0" y="0"/>
            <a:ext cx="5103077" cy="5832088"/>
          </a:xfrm>
          <a:prstGeom prst="rect">
            <a:avLst/>
          </a:prstGeom>
        </p:spPr>
      </p:pic>
      <p:pic>
        <p:nvPicPr>
          <p:cNvPr id="5" name="Picture 4"/>
          <p:cNvPicPr>
            <a:picLocks noChangeAspect="1"/>
          </p:cNvPicPr>
          <p:nvPr/>
        </p:nvPicPr>
        <p:blipFill rotWithShape="1">
          <a:blip r:embed="rId3"/>
          <a:srcRect l="23027" t="52768" r="23763" b="27590"/>
          <a:stretch/>
        </p:blipFill>
        <p:spPr>
          <a:xfrm>
            <a:off x="609600" y="5735316"/>
            <a:ext cx="4144192" cy="1146821"/>
          </a:xfrm>
          <a:prstGeom prst="rect">
            <a:avLst/>
          </a:prstGeom>
        </p:spPr>
      </p:pic>
      <p:pic>
        <p:nvPicPr>
          <p:cNvPr id="6" name="Picture 5">
            <a:extLst>
              <a:ext uri="{FF2B5EF4-FFF2-40B4-BE49-F238E27FC236}">
                <a16:creationId xmlns:a16="http://schemas.microsoft.com/office/drawing/2014/main" id="{669A0536-986F-49CD-BFDD-7DF366847BFB}"/>
              </a:ext>
            </a:extLst>
          </p:cNvPr>
          <p:cNvPicPr>
            <a:picLocks noChangeAspect="1"/>
          </p:cNvPicPr>
          <p:nvPr/>
        </p:nvPicPr>
        <p:blipFill rotWithShape="1">
          <a:blip r:embed="rId2"/>
          <a:srcRect l="22424" t="9733" r="23462" b="7767"/>
          <a:stretch/>
        </p:blipFill>
        <p:spPr>
          <a:xfrm>
            <a:off x="5003181" y="0"/>
            <a:ext cx="5103077" cy="5832088"/>
          </a:xfrm>
          <a:prstGeom prst="rect">
            <a:avLst/>
          </a:prstGeom>
        </p:spPr>
      </p:pic>
      <p:pic>
        <p:nvPicPr>
          <p:cNvPr id="7" name="Picture 6">
            <a:extLst>
              <a:ext uri="{FF2B5EF4-FFF2-40B4-BE49-F238E27FC236}">
                <a16:creationId xmlns:a16="http://schemas.microsoft.com/office/drawing/2014/main" id="{7D67539D-4525-458F-88F7-F7844D7BA5BB}"/>
              </a:ext>
            </a:extLst>
          </p:cNvPr>
          <p:cNvPicPr>
            <a:picLocks noChangeAspect="1"/>
          </p:cNvPicPr>
          <p:nvPr/>
        </p:nvPicPr>
        <p:blipFill rotWithShape="1">
          <a:blip r:embed="rId3"/>
          <a:srcRect l="23027" t="52768" r="23763" b="27590"/>
          <a:stretch/>
        </p:blipFill>
        <p:spPr>
          <a:xfrm>
            <a:off x="5553533" y="5735315"/>
            <a:ext cx="4144192" cy="1146821"/>
          </a:xfrm>
          <a:prstGeom prst="rect">
            <a:avLst/>
          </a:prstGeom>
        </p:spPr>
      </p:pic>
    </p:spTree>
    <p:extLst>
      <p:ext uri="{BB962C8B-B14F-4D97-AF65-F5344CB8AC3E}">
        <p14:creationId xmlns:p14="http://schemas.microsoft.com/office/powerpoint/2010/main" val="2324178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6C844-7FE1-4D43-8E5C-F522652A19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45993B-CB70-4DFC-8E78-67B1410F3D0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EDD12E-5668-4548-9F6C-3E7C52E7DD3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73905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6C844-7FE1-4D43-8E5C-F522652A19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45993B-CB70-4DFC-8E78-67B1410F3D0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EDD12E-5668-4548-9F6C-3E7C52E7DD3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3364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p:cNvSpPr>
          <p:nvPr>
            <p:ph type="title"/>
          </p:nvPr>
        </p:nvSpPr>
        <p:spPr>
          <a:xfrm>
            <a:off x="2114582" y="-15697"/>
            <a:ext cx="8191162" cy="564377"/>
          </a:xfrm>
        </p:spPr>
        <p:txBody>
          <a:bodyPr/>
          <a:lstStyle/>
          <a:p>
            <a:pPr eaLnBrk="1" hangingPunct="1"/>
            <a:r>
              <a:rPr lang="en-GB" altLang="en-US" sz="2400" dirty="0">
                <a:latin typeface="CCW Cursive Writing 7" pitchFamily="66" charset="0"/>
              </a:rPr>
              <a:t>Modal Verbs – Quiz Question 1</a:t>
            </a:r>
          </a:p>
        </p:txBody>
      </p:sp>
      <p:sp>
        <p:nvSpPr>
          <p:cNvPr id="23" name="Rectangle 22"/>
          <p:cNvSpPr/>
          <p:nvPr/>
        </p:nvSpPr>
        <p:spPr>
          <a:xfrm>
            <a:off x="2085979" y="548681"/>
            <a:ext cx="8108904" cy="910922"/>
          </a:xfrm>
          <a:prstGeom prst="rect">
            <a:avLst/>
          </a:prstGeom>
          <a:solidFill>
            <a:srgbClr val="78FF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CW Cursive Writing 7" pitchFamily="66" charset="0"/>
            </a:endParaRPr>
          </a:p>
        </p:txBody>
      </p:sp>
      <p:sp>
        <p:nvSpPr>
          <p:cNvPr id="24582" name="Rectangle 4"/>
          <p:cNvSpPr>
            <a:spLocks noChangeArrowheads="1"/>
          </p:cNvSpPr>
          <p:nvPr/>
        </p:nvSpPr>
        <p:spPr bwMode="auto">
          <a:xfrm>
            <a:off x="2289594" y="542815"/>
            <a:ext cx="760585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defRPr/>
            </a:pPr>
            <a:r>
              <a:rPr lang="en-GB" altLang="en-US" sz="2800" dirty="0">
                <a:latin typeface="CCW Cursive Writing 7" pitchFamily="66" charset="0"/>
              </a:rPr>
              <a:t>Underline the modal verbs in these sentences.</a:t>
            </a:r>
            <a:endParaRPr lang="en-GB" sz="2800" dirty="0">
              <a:latin typeface="CCW Cursive Writing 7" pitchFamily="66" charset="0"/>
            </a:endParaRPr>
          </a:p>
        </p:txBody>
      </p:sp>
      <p:sp>
        <p:nvSpPr>
          <p:cNvPr id="22534" name="Rectangle 4"/>
          <p:cNvSpPr>
            <a:spLocks noChangeArrowheads="1"/>
          </p:cNvSpPr>
          <p:nvPr/>
        </p:nvSpPr>
        <p:spPr bwMode="auto">
          <a:xfrm>
            <a:off x="-1" y="1471700"/>
            <a:ext cx="120546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sz="2800" dirty="0">
                <a:latin typeface="CCW Cursive Writing 7" pitchFamily="66" charset="0"/>
              </a:rPr>
              <a:t>I shall catch the bus to your house</a:t>
            </a:r>
          </a:p>
        </p:txBody>
      </p:sp>
      <p:sp>
        <p:nvSpPr>
          <p:cNvPr id="22536" name="Rectangle 4"/>
          <p:cNvSpPr>
            <a:spLocks noChangeArrowheads="1"/>
          </p:cNvSpPr>
          <p:nvPr/>
        </p:nvSpPr>
        <p:spPr bwMode="auto">
          <a:xfrm>
            <a:off x="347730" y="2420532"/>
            <a:ext cx="1157810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sz="2800" dirty="0">
                <a:latin typeface="CCW Cursive Writing 7" pitchFamily="66" charset="0"/>
              </a:rPr>
              <a:t>If she trains hard, Joanne should </a:t>
            </a:r>
          </a:p>
          <a:p>
            <a:pPr algn="ctr" fontAlgn="base">
              <a:lnSpc>
                <a:spcPct val="100000"/>
              </a:lnSpc>
              <a:spcBef>
                <a:spcPct val="0"/>
              </a:spcBef>
              <a:spcAft>
                <a:spcPct val="0"/>
              </a:spcAft>
              <a:buNone/>
            </a:pPr>
            <a:r>
              <a:rPr lang="en-GB" altLang="en-US" sz="2800" dirty="0">
                <a:latin typeface="CCW Cursive Writing 7" pitchFamily="66" charset="0"/>
              </a:rPr>
              <a:t>win the competition.</a:t>
            </a:r>
          </a:p>
        </p:txBody>
      </p:sp>
      <p:sp>
        <p:nvSpPr>
          <p:cNvPr id="22538" name="Rectangle 4"/>
          <p:cNvSpPr>
            <a:spLocks noChangeArrowheads="1"/>
          </p:cNvSpPr>
          <p:nvPr/>
        </p:nvSpPr>
        <p:spPr bwMode="auto">
          <a:xfrm>
            <a:off x="746974" y="3805527"/>
            <a:ext cx="1130764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sz="2800" dirty="0">
                <a:latin typeface="CCW Cursive Writing 7" pitchFamily="66" charset="0"/>
              </a:rPr>
              <a:t>We will not be visiting Cornwall this year.</a:t>
            </a:r>
          </a:p>
        </p:txBody>
      </p:sp>
      <p:sp>
        <p:nvSpPr>
          <p:cNvPr id="22540" name="Rectangle 4"/>
          <p:cNvSpPr>
            <a:spLocks noChangeArrowheads="1"/>
          </p:cNvSpPr>
          <p:nvPr/>
        </p:nvSpPr>
        <p:spPr bwMode="auto">
          <a:xfrm>
            <a:off x="1004552" y="5407026"/>
            <a:ext cx="105091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fontAlgn="base">
              <a:lnSpc>
                <a:spcPct val="100000"/>
              </a:lnSpc>
              <a:spcBef>
                <a:spcPct val="0"/>
              </a:spcBef>
              <a:spcAft>
                <a:spcPct val="0"/>
              </a:spcAft>
              <a:buNone/>
            </a:pPr>
            <a:r>
              <a:rPr lang="en-GB" altLang="en-US" sz="2800" dirty="0">
                <a:latin typeface="CCW Cursive Writing 7" pitchFamily="66" charset="0"/>
              </a:rPr>
              <a:t>Can you tidy your room now?</a:t>
            </a:r>
          </a:p>
        </p:txBody>
      </p:sp>
      <p:cxnSp>
        <p:nvCxnSpPr>
          <p:cNvPr id="16" name="Straight Connector 15"/>
          <p:cNvCxnSpPr/>
          <p:nvPr/>
        </p:nvCxnSpPr>
        <p:spPr>
          <a:xfrm>
            <a:off x="1176057" y="1994920"/>
            <a:ext cx="142039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9067356" y="2919111"/>
            <a:ext cx="165618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2069677" y="4381328"/>
            <a:ext cx="105355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2407229" y="5930246"/>
            <a:ext cx="571071"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59832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p:cNvSpPr>
            <a:spLocks noGrp="1"/>
          </p:cNvSpPr>
          <p:nvPr>
            <p:ph type="title"/>
          </p:nvPr>
        </p:nvSpPr>
        <p:spPr>
          <a:xfrm>
            <a:off x="2012438" y="479431"/>
            <a:ext cx="8214640" cy="866493"/>
          </a:xfrm>
        </p:spPr>
        <p:txBody>
          <a:bodyPr>
            <a:normAutofit fontScale="90000"/>
          </a:bodyPr>
          <a:lstStyle/>
          <a:p>
            <a:pPr eaLnBrk="1" hangingPunct="1"/>
            <a:r>
              <a:rPr lang="en-GB" altLang="en-US" sz="2800">
                <a:latin typeface="CCW Cursive Writing 7" pitchFamily="66" charset="0"/>
              </a:rPr>
              <a:t>Modal Verbs – Quiz Question 2</a:t>
            </a:r>
          </a:p>
        </p:txBody>
      </p:sp>
      <p:sp>
        <p:nvSpPr>
          <p:cNvPr id="23" name="Rectangle 22"/>
          <p:cNvSpPr/>
          <p:nvPr/>
        </p:nvSpPr>
        <p:spPr>
          <a:xfrm>
            <a:off x="2056984" y="1473201"/>
            <a:ext cx="8132146" cy="939389"/>
          </a:xfrm>
          <a:prstGeom prst="rect">
            <a:avLst/>
          </a:prstGeom>
          <a:solidFill>
            <a:srgbClr val="78FF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600">
              <a:solidFill>
                <a:prstClr val="white"/>
              </a:solidFill>
              <a:latin typeface="CCW Cursive Writing 7" pitchFamily="66" charset="0"/>
            </a:endParaRPr>
          </a:p>
        </p:txBody>
      </p:sp>
      <p:sp>
        <p:nvSpPr>
          <p:cNvPr id="26628" name="Rectangle 4"/>
          <p:cNvSpPr>
            <a:spLocks noChangeArrowheads="1"/>
          </p:cNvSpPr>
          <p:nvPr/>
        </p:nvSpPr>
        <p:spPr bwMode="auto">
          <a:xfrm>
            <a:off x="2307550" y="1604967"/>
            <a:ext cx="762765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defRPr/>
            </a:pPr>
            <a:r>
              <a:rPr lang="en-GB" sz="2400" dirty="0">
                <a:latin typeface="CCW Cursive Writing 7" pitchFamily="66" charset="0"/>
              </a:rPr>
              <a:t>Which event is most likely to happen?</a:t>
            </a:r>
          </a:p>
        </p:txBody>
      </p:sp>
      <p:sp>
        <p:nvSpPr>
          <p:cNvPr id="23558" name="answer 1"/>
          <p:cNvSpPr>
            <a:spLocks noChangeArrowheads="1"/>
          </p:cNvSpPr>
          <p:nvPr/>
        </p:nvSpPr>
        <p:spPr bwMode="auto">
          <a:xfrm>
            <a:off x="2052832" y="2587629"/>
            <a:ext cx="8136905" cy="696496"/>
          </a:xfrm>
          <a:prstGeom prst="rect">
            <a:avLst/>
          </a:prstGeom>
          <a:solidFill>
            <a:srgbClr val="B8E7F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180000" bIns="144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0" fontAlgn="base" hangingPunct="0">
              <a:lnSpc>
                <a:spcPct val="100000"/>
              </a:lnSpc>
              <a:spcBef>
                <a:spcPct val="0"/>
              </a:spcBef>
              <a:spcAft>
                <a:spcPct val="0"/>
              </a:spcAft>
              <a:buNone/>
            </a:pPr>
            <a:r>
              <a:rPr lang="en-GB" altLang="en-US" sz="2400">
                <a:latin typeface="CCW Cursive Writing 7" pitchFamily="66" charset="0"/>
              </a:rPr>
              <a:t>We could go out for lunch today.</a:t>
            </a:r>
          </a:p>
        </p:txBody>
      </p:sp>
      <p:sp>
        <p:nvSpPr>
          <p:cNvPr id="22" name="answer 2"/>
          <p:cNvSpPr>
            <a:spLocks noChangeArrowheads="1"/>
          </p:cNvSpPr>
          <p:nvPr/>
        </p:nvSpPr>
        <p:spPr bwMode="auto">
          <a:xfrm>
            <a:off x="2056408" y="3459164"/>
            <a:ext cx="8136904" cy="1065828"/>
          </a:xfrm>
          <a:prstGeom prst="rect">
            <a:avLst/>
          </a:prstGeom>
          <a:solidFill>
            <a:srgbClr val="B9FFB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180000" bIns="144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0" fontAlgn="base" hangingPunct="0">
              <a:lnSpc>
                <a:spcPct val="100000"/>
              </a:lnSpc>
              <a:spcBef>
                <a:spcPct val="0"/>
              </a:spcBef>
              <a:spcAft>
                <a:spcPct val="0"/>
              </a:spcAft>
              <a:buNone/>
            </a:pPr>
            <a:r>
              <a:rPr lang="en-GB" altLang="en-US" sz="2400">
                <a:latin typeface="CCW Cursive Writing 7" pitchFamily="66" charset="0"/>
              </a:rPr>
              <a:t>This afternoon, Josie might play tennis.</a:t>
            </a:r>
          </a:p>
        </p:txBody>
      </p:sp>
      <p:sp>
        <p:nvSpPr>
          <p:cNvPr id="24" name="answer 3"/>
          <p:cNvSpPr>
            <a:spLocks noChangeArrowheads="1"/>
          </p:cNvSpPr>
          <p:nvPr/>
        </p:nvSpPr>
        <p:spPr bwMode="auto">
          <a:xfrm>
            <a:off x="2059976" y="4329117"/>
            <a:ext cx="8136905" cy="696496"/>
          </a:xfrm>
          <a:prstGeom prst="rect">
            <a:avLst/>
          </a:prstGeom>
          <a:solidFill>
            <a:srgbClr val="B8E7F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180000" bIns="144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0" fontAlgn="base" hangingPunct="0">
              <a:lnSpc>
                <a:spcPct val="100000"/>
              </a:lnSpc>
              <a:spcBef>
                <a:spcPct val="0"/>
              </a:spcBef>
              <a:spcAft>
                <a:spcPct val="0"/>
              </a:spcAft>
              <a:buNone/>
            </a:pPr>
            <a:r>
              <a:rPr lang="en-GB" altLang="en-US" sz="2400">
                <a:latin typeface="CCW Cursive Writing 7" pitchFamily="66" charset="0"/>
              </a:rPr>
              <a:t>The sun will come out tomorrow.</a:t>
            </a:r>
          </a:p>
        </p:txBody>
      </p:sp>
      <p:sp>
        <p:nvSpPr>
          <p:cNvPr id="25" name="answer 4"/>
          <p:cNvSpPr>
            <a:spLocks noChangeArrowheads="1"/>
          </p:cNvSpPr>
          <p:nvPr/>
        </p:nvSpPr>
        <p:spPr bwMode="auto">
          <a:xfrm>
            <a:off x="2063552" y="5200652"/>
            <a:ext cx="8136904" cy="1065828"/>
          </a:xfrm>
          <a:prstGeom prst="rect">
            <a:avLst/>
          </a:prstGeom>
          <a:solidFill>
            <a:srgbClr val="B9FFB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tIns="180000" bIns="144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0" fontAlgn="base" hangingPunct="0">
              <a:lnSpc>
                <a:spcPct val="100000"/>
              </a:lnSpc>
              <a:spcBef>
                <a:spcPct val="0"/>
              </a:spcBef>
              <a:spcAft>
                <a:spcPct val="0"/>
              </a:spcAft>
              <a:buNone/>
            </a:pPr>
            <a:r>
              <a:rPr lang="en-GB" altLang="en-US" sz="2400">
                <a:latin typeface="CCW Cursive Writing 7" pitchFamily="66" charset="0"/>
              </a:rPr>
              <a:t>Michael should get a shower tonight.</a:t>
            </a:r>
          </a:p>
        </p:txBody>
      </p:sp>
    </p:spTree>
    <p:extLst>
      <p:ext uri="{BB962C8B-B14F-4D97-AF65-F5344CB8AC3E}">
        <p14:creationId xmlns:p14="http://schemas.microsoft.com/office/powerpoint/2010/main" val="1064951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55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mph" presetSubtype="2" fill="hold" nodeType="clickEffect">
                                  <p:stCondLst>
                                    <p:cond delay="0"/>
                                  </p:stCondLst>
                                  <p:childTnLst>
                                    <p:animClr clrSpc="rgb" dir="cw">
                                      <p:cBhvr>
                                        <p:cTn id="6" dur="500" fill="hold"/>
                                        <p:tgtEl>
                                          <p:spTgt spid="23558"/>
                                        </p:tgtEl>
                                        <p:attrNameLst>
                                          <p:attrName>fillcolor</p:attrName>
                                        </p:attrNameLst>
                                      </p:cBhvr>
                                      <p:to>
                                        <a:srgbClr val="FF0000"/>
                                      </p:to>
                                    </p:animClr>
                                    <p:set>
                                      <p:cBhvr>
                                        <p:cTn id="7" dur="500" fill="hold"/>
                                        <p:tgtEl>
                                          <p:spTgt spid="23558"/>
                                        </p:tgtEl>
                                        <p:attrNameLst>
                                          <p:attrName>fill.type</p:attrName>
                                        </p:attrNameLst>
                                      </p:cBhvr>
                                      <p:to>
                                        <p:strVal val="solid"/>
                                      </p:to>
                                    </p:set>
                                    <p:set>
                                      <p:cBhvr>
                                        <p:cTn id="8" dur="500" fill="hold"/>
                                        <p:tgtEl>
                                          <p:spTgt spid="23558"/>
                                        </p:tgtEl>
                                        <p:attrNameLst>
                                          <p:attrName>fill.on</p:attrName>
                                        </p:attrNameLst>
                                      </p:cBhvr>
                                      <p:to>
                                        <p:strVal val="true"/>
                                      </p:to>
                                    </p:set>
                                  </p:childTnLst>
                                </p:cTn>
                              </p:par>
                            </p:childTnLst>
                          </p:cTn>
                        </p:par>
                      </p:childTnLst>
                    </p:cTn>
                  </p:par>
                </p:childTnLst>
              </p:cTn>
              <p:nextCondLst>
                <p:cond evt="onClick" delay="0">
                  <p:tgtEl>
                    <p:spTgt spid="23558"/>
                  </p:tgtEl>
                </p:cond>
              </p:nextCondLst>
            </p:seq>
            <p:seq concurrent="1" nextAc="seek">
              <p:cTn id="9" restart="whenNotActive" fill="hold" evtFilter="cancelBubble" nodeType="interactiveSeq">
                <p:stCondLst>
                  <p:cond evt="onClick" delay="0">
                    <p:tgtEl>
                      <p:spTgt spid="22"/>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1" presetClass="emph" presetSubtype="2" fill="hold" nodeType="clickEffect">
                                  <p:stCondLst>
                                    <p:cond delay="0"/>
                                  </p:stCondLst>
                                  <p:childTnLst>
                                    <p:animClr clrSpc="rgb" dir="cw">
                                      <p:cBhvr>
                                        <p:cTn id="13" dur="500" fill="hold"/>
                                        <p:tgtEl>
                                          <p:spTgt spid="22"/>
                                        </p:tgtEl>
                                        <p:attrNameLst>
                                          <p:attrName>fillcolor</p:attrName>
                                        </p:attrNameLst>
                                      </p:cBhvr>
                                      <p:to>
                                        <a:srgbClr val="FF0000"/>
                                      </p:to>
                                    </p:animClr>
                                    <p:set>
                                      <p:cBhvr>
                                        <p:cTn id="14" dur="500" fill="hold"/>
                                        <p:tgtEl>
                                          <p:spTgt spid="22"/>
                                        </p:tgtEl>
                                        <p:attrNameLst>
                                          <p:attrName>fill.type</p:attrName>
                                        </p:attrNameLst>
                                      </p:cBhvr>
                                      <p:to>
                                        <p:strVal val="solid"/>
                                      </p:to>
                                    </p:set>
                                    <p:set>
                                      <p:cBhvr>
                                        <p:cTn id="15" dur="500" fill="hold"/>
                                        <p:tgtEl>
                                          <p:spTgt spid="22"/>
                                        </p:tgtEl>
                                        <p:attrNameLst>
                                          <p:attrName>fill.on</p:attrName>
                                        </p:attrNameLst>
                                      </p:cBhvr>
                                      <p:to>
                                        <p:strVal val="true"/>
                                      </p:to>
                                    </p:set>
                                  </p:childTnLst>
                                </p:cTn>
                              </p:par>
                            </p:childTnLst>
                          </p:cTn>
                        </p:par>
                      </p:childTnLst>
                    </p:cTn>
                  </p:par>
                </p:childTnLst>
              </p:cTn>
              <p:nextCondLst>
                <p:cond evt="onClick" delay="0">
                  <p:tgtEl>
                    <p:spTgt spid="22"/>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1" presetClass="emph" presetSubtype="2" fill="hold" nodeType="clickEffect">
                                  <p:stCondLst>
                                    <p:cond delay="0"/>
                                  </p:stCondLst>
                                  <p:childTnLst>
                                    <p:animClr clrSpc="rgb" dir="cw">
                                      <p:cBhvr>
                                        <p:cTn id="20" dur="500" fill="hold"/>
                                        <p:tgtEl>
                                          <p:spTgt spid="24"/>
                                        </p:tgtEl>
                                        <p:attrNameLst>
                                          <p:attrName>fillcolor</p:attrName>
                                        </p:attrNameLst>
                                      </p:cBhvr>
                                      <p:to>
                                        <a:srgbClr val="92D050"/>
                                      </p:to>
                                    </p:animClr>
                                    <p:set>
                                      <p:cBhvr>
                                        <p:cTn id="21" dur="500" fill="hold"/>
                                        <p:tgtEl>
                                          <p:spTgt spid="24"/>
                                        </p:tgtEl>
                                        <p:attrNameLst>
                                          <p:attrName>fill.type</p:attrName>
                                        </p:attrNameLst>
                                      </p:cBhvr>
                                      <p:to>
                                        <p:strVal val="solid"/>
                                      </p:to>
                                    </p:set>
                                    <p:set>
                                      <p:cBhvr>
                                        <p:cTn id="22" dur="500" fill="hold"/>
                                        <p:tgtEl>
                                          <p:spTgt spid="24"/>
                                        </p:tgtEl>
                                        <p:attrNameLst>
                                          <p:attrName>fill.on</p:attrName>
                                        </p:attrNameLst>
                                      </p:cBhvr>
                                      <p:to>
                                        <p:strVal val="true"/>
                                      </p:to>
                                    </p:set>
                                  </p:childTnLst>
                                </p:cTn>
                              </p:par>
                            </p:childTnLst>
                          </p:cTn>
                        </p:par>
                      </p:childTnLst>
                    </p:cTn>
                  </p:par>
                </p:childTnLst>
              </p:cTn>
              <p:nextCondLst>
                <p:cond evt="onClick" delay="0">
                  <p:tgtEl>
                    <p:spTgt spid="24"/>
                  </p:tgtEl>
                </p:cond>
              </p:nextCondLst>
            </p:seq>
            <p:seq concurrent="1" nextAc="seek">
              <p:cTn id="23" restart="whenNotActive" fill="hold" evtFilter="cancelBubble" nodeType="interactiveSeq">
                <p:stCondLst>
                  <p:cond evt="onClick" delay="0">
                    <p:tgtEl>
                      <p:spTgt spid="25"/>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1" presetClass="emph" presetSubtype="2" fill="hold" nodeType="clickEffect">
                                  <p:stCondLst>
                                    <p:cond delay="0"/>
                                  </p:stCondLst>
                                  <p:childTnLst>
                                    <p:animClr clrSpc="rgb" dir="cw">
                                      <p:cBhvr>
                                        <p:cTn id="27" dur="500" fill="hold"/>
                                        <p:tgtEl>
                                          <p:spTgt spid="25"/>
                                        </p:tgtEl>
                                        <p:attrNameLst>
                                          <p:attrName>fillcolor</p:attrName>
                                        </p:attrNameLst>
                                      </p:cBhvr>
                                      <p:to>
                                        <a:srgbClr val="FF0000"/>
                                      </p:to>
                                    </p:animClr>
                                    <p:set>
                                      <p:cBhvr>
                                        <p:cTn id="28" dur="500" fill="hold"/>
                                        <p:tgtEl>
                                          <p:spTgt spid="25"/>
                                        </p:tgtEl>
                                        <p:attrNameLst>
                                          <p:attrName>fill.type</p:attrName>
                                        </p:attrNameLst>
                                      </p:cBhvr>
                                      <p:to>
                                        <p:strVal val="solid"/>
                                      </p:to>
                                    </p:set>
                                    <p:set>
                                      <p:cBhvr>
                                        <p:cTn id="29" dur="500" fill="hold"/>
                                        <p:tgtEl>
                                          <p:spTgt spid="25"/>
                                        </p:tgtEl>
                                        <p:attrNameLst>
                                          <p:attrName>fill.on</p:attrName>
                                        </p:attrNameLst>
                                      </p:cBhvr>
                                      <p:to>
                                        <p:strVal val="true"/>
                                      </p:to>
                                    </p:set>
                                  </p:childTnLst>
                                </p:cTn>
                              </p:par>
                            </p:childTnLst>
                          </p:cTn>
                        </p:par>
                      </p:childTnLst>
                    </p:cTn>
                  </p:par>
                </p:childTnLst>
              </p:cTn>
              <p:nextCondLst>
                <p:cond evt="onClick" delay="0">
                  <p:tgtEl>
                    <p:spTgt spid="25"/>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p:cNvSpPr>
          <p:nvPr>
            <p:ph type="title"/>
          </p:nvPr>
        </p:nvSpPr>
        <p:spPr>
          <a:xfrm>
            <a:off x="1873596" y="479431"/>
            <a:ext cx="8364924" cy="993775"/>
          </a:xfrm>
        </p:spPr>
        <p:txBody>
          <a:bodyPr>
            <a:normAutofit fontScale="90000"/>
          </a:bodyPr>
          <a:lstStyle/>
          <a:p>
            <a:pPr eaLnBrk="1" hangingPunct="1"/>
            <a:r>
              <a:rPr lang="en-GB" altLang="en-US" sz="3200">
                <a:latin typeface="CCW Cursive Writing 7" pitchFamily="66" charset="0"/>
              </a:rPr>
              <a:t>Modal Verbs – Quiz Question 3</a:t>
            </a:r>
          </a:p>
        </p:txBody>
      </p:sp>
      <p:sp>
        <p:nvSpPr>
          <p:cNvPr id="23" name="Rectangle 22"/>
          <p:cNvSpPr/>
          <p:nvPr/>
        </p:nvSpPr>
        <p:spPr>
          <a:xfrm>
            <a:off x="1919536" y="1473206"/>
            <a:ext cx="8280920" cy="1755396"/>
          </a:xfrm>
          <a:prstGeom prst="rect">
            <a:avLst/>
          </a:prstGeom>
          <a:solidFill>
            <a:srgbClr val="78FF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CCW Cursive Writing 7" pitchFamily="66" charset="0"/>
            </a:endParaRPr>
          </a:p>
        </p:txBody>
      </p:sp>
      <p:sp>
        <p:nvSpPr>
          <p:cNvPr id="26628" name="Rectangle 4"/>
          <p:cNvSpPr>
            <a:spLocks noChangeArrowheads="1"/>
          </p:cNvSpPr>
          <p:nvPr/>
        </p:nvSpPr>
        <p:spPr bwMode="auto">
          <a:xfrm>
            <a:off x="2178630" y="1658942"/>
            <a:ext cx="776719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fontAlgn="base">
              <a:lnSpc>
                <a:spcPct val="100000"/>
              </a:lnSpc>
              <a:spcBef>
                <a:spcPct val="0"/>
              </a:spcBef>
              <a:spcAft>
                <a:spcPct val="0"/>
              </a:spcAft>
              <a:buNone/>
              <a:defRPr/>
            </a:pPr>
            <a:r>
              <a:rPr lang="en-GB" sz="2400" dirty="0">
                <a:latin typeface="CCW Cursive Writing 7" pitchFamily="66" charset="0"/>
              </a:rPr>
              <a:t>Tick one box in each row to show how the modal verb affects the meaning of the sentence. </a:t>
            </a:r>
          </a:p>
        </p:txBody>
      </p:sp>
      <p:graphicFrame>
        <p:nvGraphicFramePr>
          <p:cNvPr id="2" name="Table 1"/>
          <p:cNvGraphicFramePr>
            <a:graphicFrameLocks noGrp="1"/>
          </p:cNvGraphicFramePr>
          <p:nvPr>
            <p:extLst/>
          </p:nvPr>
        </p:nvGraphicFramePr>
        <p:xfrm>
          <a:off x="1921768" y="3275700"/>
          <a:ext cx="8280921" cy="3299844"/>
        </p:xfrm>
        <a:graphic>
          <a:graphicData uri="http://schemas.openxmlformats.org/drawingml/2006/table">
            <a:tbl>
              <a:tblPr firstRow="1" bandRow="1">
                <a:tableStyleId>{7DF18680-E054-41AD-8BC1-D1AEF772440D}</a:tableStyleId>
              </a:tblPr>
              <a:tblGrid>
                <a:gridCol w="2760307">
                  <a:extLst>
                    <a:ext uri="{9D8B030D-6E8A-4147-A177-3AD203B41FA5}">
                      <a16:colId xmlns:a16="http://schemas.microsoft.com/office/drawing/2014/main" val="20000"/>
                    </a:ext>
                  </a:extLst>
                </a:gridCol>
                <a:gridCol w="2760307">
                  <a:extLst>
                    <a:ext uri="{9D8B030D-6E8A-4147-A177-3AD203B41FA5}">
                      <a16:colId xmlns:a16="http://schemas.microsoft.com/office/drawing/2014/main" val="20001"/>
                    </a:ext>
                  </a:extLst>
                </a:gridCol>
                <a:gridCol w="2760307">
                  <a:extLst>
                    <a:ext uri="{9D8B030D-6E8A-4147-A177-3AD203B41FA5}">
                      <a16:colId xmlns:a16="http://schemas.microsoft.com/office/drawing/2014/main" val="20002"/>
                    </a:ext>
                  </a:extLst>
                </a:gridCol>
              </a:tblGrid>
              <a:tr h="831156">
                <a:tc>
                  <a:txBody>
                    <a:bodyPr/>
                    <a:lstStyle/>
                    <a:p>
                      <a:r>
                        <a:rPr lang="en-GB" sz="1600" b="0" dirty="0">
                          <a:solidFill>
                            <a:schemeClr val="tx1"/>
                          </a:solidFill>
                          <a:latin typeface="CCW Cursive Writing 7" pitchFamily="66" charset="0"/>
                        </a:rPr>
                        <a:t>Sentence</a:t>
                      </a:r>
                    </a:p>
                  </a:txBody>
                  <a:tcPr marL="68580" marR="68580" marT="45688" marB="45688">
                    <a:solidFill>
                      <a:srgbClr val="B8E7F3"/>
                    </a:solidFill>
                  </a:tcPr>
                </a:tc>
                <a:tc>
                  <a:txBody>
                    <a:bodyPr/>
                    <a:lstStyle/>
                    <a:p>
                      <a:r>
                        <a:rPr lang="en-GB" sz="1600" b="0" dirty="0">
                          <a:solidFill>
                            <a:schemeClr val="tx1"/>
                          </a:solidFill>
                          <a:latin typeface="CCW Cursive Writing 7" pitchFamily="66" charset="0"/>
                        </a:rPr>
                        <a:t>Modal verb indicates</a:t>
                      </a:r>
                      <a:r>
                        <a:rPr lang="en-GB" sz="1600" b="0" baseline="0" dirty="0">
                          <a:solidFill>
                            <a:schemeClr val="tx1"/>
                          </a:solidFill>
                          <a:latin typeface="CCW Cursive Writing 7" pitchFamily="66" charset="0"/>
                        </a:rPr>
                        <a:t> certainty </a:t>
                      </a:r>
                      <a:endParaRPr lang="en-GB" sz="1600" b="0" dirty="0">
                        <a:solidFill>
                          <a:schemeClr val="tx1"/>
                        </a:solidFill>
                        <a:latin typeface="CCW Cursive Writing 7" pitchFamily="66" charset="0"/>
                      </a:endParaRPr>
                    </a:p>
                  </a:txBody>
                  <a:tcPr marL="68580" marR="68580" marT="45688" marB="45688">
                    <a:solidFill>
                      <a:srgbClr val="B8E7F3"/>
                    </a:solidFill>
                  </a:tcPr>
                </a:tc>
                <a:tc>
                  <a:txBody>
                    <a:bodyPr/>
                    <a:lstStyle/>
                    <a:p>
                      <a:r>
                        <a:rPr lang="en-GB" sz="1600" b="0" dirty="0">
                          <a:solidFill>
                            <a:schemeClr val="tx1"/>
                          </a:solidFill>
                          <a:latin typeface="CCW Cursive Writing 7" pitchFamily="66" charset="0"/>
                        </a:rPr>
                        <a:t>Modal verb indicates</a:t>
                      </a:r>
                      <a:r>
                        <a:rPr lang="en-GB" sz="1600" b="0" baseline="0" dirty="0">
                          <a:solidFill>
                            <a:schemeClr val="tx1"/>
                          </a:solidFill>
                          <a:latin typeface="CCW Cursive Writing 7" pitchFamily="66" charset="0"/>
                        </a:rPr>
                        <a:t> possibility</a:t>
                      </a:r>
                      <a:endParaRPr lang="en-GB" sz="1600" b="0" dirty="0">
                        <a:solidFill>
                          <a:schemeClr val="tx1"/>
                        </a:solidFill>
                        <a:latin typeface="CCW Cursive Writing 7" pitchFamily="66" charset="0"/>
                      </a:endParaRPr>
                    </a:p>
                  </a:txBody>
                  <a:tcPr marL="68580" marR="68580" marT="45688" marB="45688">
                    <a:solidFill>
                      <a:srgbClr val="B8E7F3"/>
                    </a:solidFill>
                  </a:tcPr>
                </a:tc>
                <a:extLst>
                  <a:ext uri="{0D108BD9-81ED-4DB2-BD59-A6C34878D82A}">
                    <a16:rowId xmlns:a16="http://schemas.microsoft.com/office/drawing/2014/main" val="10000"/>
                  </a:ext>
                </a:extLst>
              </a:tr>
              <a:tr h="914321">
                <a:tc>
                  <a:txBody>
                    <a:bodyPr/>
                    <a:lstStyle/>
                    <a:p>
                      <a:r>
                        <a:rPr lang="en-GB" sz="1600" b="0" dirty="0">
                          <a:solidFill>
                            <a:schemeClr val="tx1"/>
                          </a:solidFill>
                          <a:latin typeface="CCW Cursive Writing 7" pitchFamily="66" charset="0"/>
                        </a:rPr>
                        <a:t>Ferrari might win the drivers’ championship </a:t>
                      </a:r>
                    </a:p>
                    <a:p>
                      <a:r>
                        <a:rPr lang="en-GB" sz="1600" b="0" dirty="0">
                          <a:solidFill>
                            <a:schemeClr val="tx1"/>
                          </a:solidFill>
                          <a:latin typeface="CCW Cursive Writing 7" pitchFamily="66" charset="0"/>
                        </a:rPr>
                        <a:t>this season.</a:t>
                      </a:r>
                    </a:p>
                  </a:txBody>
                  <a:tcPr marL="68580" marR="68580" marT="45688" marB="45688">
                    <a:solidFill>
                      <a:srgbClr val="B8E7F3"/>
                    </a:solidFill>
                  </a:tcPr>
                </a:tc>
                <a:tc>
                  <a:txBody>
                    <a:bodyPr/>
                    <a:lstStyle/>
                    <a:p>
                      <a:endParaRPr lang="en-GB" sz="1600" b="0" dirty="0">
                        <a:solidFill>
                          <a:schemeClr val="tx1"/>
                        </a:solidFill>
                        <a:latin typeface="CCW Cursive Writing 7" pitchFamily="66" charset="0"/>
                      </a:endParaRPr>
                    </a:p>
                  </a:txBody>
                  <a:tcPr marL="68580" marR="68580" marT="45688" marB="45688">
                    <a:solidFill>
                      <a:srgbClr val="B8E7F3"/>
                    </a:solidFill>
                  </a:tcPr>
                </a:tc>
                <a:tc>
                  <a:txBody>
                    <a:bodyPr/>
                    <a:lstStyle/>
                    <a:p>
                      <a:endParaRPr lang="en-GB" sz="1600" b="0" dirty="0">
                        <a:solidFill>
                          <a:schemeClr val="tx1"/>
                        </a:solidFill>
                        <a:latin typeface="CCW Cursive Writing 7" pitchFamily="66" charset="0"/>
                      </a:endParaRPr>
                    </a:p>
                  </a:txBody>
                  <a:tcPr marL="68580" marR="68580" marT="45688" marB="45688">
                    <a:solidFill>
                      <a:srgbClr val="B8E7F3"/>
                    </a:solidFill>
                  </a:tcPr>
                </a:tc>
                <a:extLst>
                  <a:ext uri="{0D108BD9-81ED-4DB2-BD59-A6C34878D82A}">
                    <a16:rowId xmlns:a16="http://schemas.microsoft.com/office/drawing/2014/main" val="10001"/>
                  </a:ext>
                </a:extLst>
              </a:tr>
              <a:tr h="640006">
                <a:tc>
                  <a:txBody>
                    <a:bodyPr/>
                    <a:lstStyle/>
                    <a:p>
                      <a:r>
                        <a:rPr lang="en-GB" sz="1600" b="0" dirty="0">
                          <a:solidFill>
                            <a:schemeClr val="tx1"/>
                          </a:solidFill>
                          <a:latin typeface="CCW Cursive Writing 7" pitchFamily="66" charset="0"/>
                        </a:rPr>
                        <a:t>Lily </a:t>
                      </a:r>
                      <a:r>
                        <a:rPr lang="en-GB" sz="1600" b="0">
                          <a:solidFill>
                            <a:schemeClr val="tx1"/>
                          </a:solidFill>
                          <a:latin typeface="CCW Cursive Writing 7" pitchFamily="66" charset="0"/>
                        </a:rPr>
                        <a:t>can ride</a:t>
                      </a:r>
                      <a:r>
                        <a:rPr lang="en-GB" sz="1600" b="0" baseline="0">
                          <a:solidFill>
                            <a:schemeClr val="tx1"/>
                          </a:solidFill>
                          <a:latin typeface="CCW Cursive Writing 7" pitchFamily="66" charset="0"/>
                        </a:rPr>
                        <a:t> </a:t>
                      </a:r>
                      <a:r>
                        <a:rPr lang="en-GB" sz="1600" b="0" baseline="0" dirty="0">
                          <a:solidFill>
                            <a:schemeClr val="tx1"/>
                          </a:solidFill>
                          <a:latin typeface="CCW Cursive Writing 7" pitchFamily="66" charset="0"/>
                        </a:rPr>
                        <a:t>her bike without stabilisers.</a:t>
                      </a:r>
                      <a:endParaRPr lang="en-GB" sz="1600" b="0" dirty="0">
                        <a:solidFill>
                          <a:schemeClr val="tx1"/>
                        </a:solidFill>
                        <a:latin typeface="CCW Cursive Writing 7" pitchFamily="66" charset="0"/>
                      </a:endParaRPr>
                    </a:p>
                  </a:txBody>
                  <a:tcPr marL="68580" marR="68580" marT="45688" marB="45688">
                    <a:solidFill>
                      <a:srgbClr val="B8E7F3"/>
                    </a:solidFill>
                  </a:tcPr>
                </a:tc>
                <a:tc>
                  <a:txBody>
                    <a:bodyPr/>
                    <a:lstStyle/>
                    <a:p>
                      <a:endParaRPr lang="en-GB" sz="1600" b="0" dirty="0">
                        <a:solidFill>
                          <a:schemeClr val="tx1"/>
                        </a:solidFill>
                        <a:latin typeface="CCW Cursive Writing 7" pitchFamily="66" charset="0"/>
                      </a:endParaRPr>
                    </a:p>
                  </a:txBody>
                  <a:tcPr marL="68580" marR="68580" marT="45688" marB="45688">
                    <a:solidFill>
                      <a:srgbClr val="B8E7F3"/>
                    </a:solidFill>
                  </a:tcPr>
                </a:tc>
                <a:tc>
                  <a:txBody>
                    <a:bodyPr/>
                    <a:lstStyle/>
                    <a:p>
                      <a:endParaRPr lang="en-GB" sz="1600" b="0" dirty="0">
                        <a:solidFill>
                          <a:schemeClr val="tx1"/>
                        </a:solidFill>
                        <a:latin typeface="CCW Cursive Writing 7" pitchFamily="66" charset="0"/>
                      </a:endParaRPr>
                    </a:p>
                  </a:txBody>
                  <a:tcPr marL="68580" marR="68580" marT="45688" marB="45688">
                    <a:solidFill>
                      <a:srgbClr val="B8E7F3"/>
                    </a:solidFill>
                  </a:tcPr>
                </a:tc>
                <a:extLst>
                  <a:ext uri="{0D108BD9-81ED-4DB2-BD59-A6C34878D82A}">
                    <a16:rowId xmlns:a16="http://schemas.microsoft.com/office/drawing/2014/main" val="10002"/>
                  </a:ext>
                </a:extLst>
              </a:tr>
              <a:tr h="481542">
                <a:tc>
                  <a:txBody>
                    <a:bodyPr/>
                    <a:lstStyle/>
                    <a:p>
                      <a:r>
                        <a:rPr lang="en-GB" sz="1600" b="0" dirty="0">
                          <a:solidFill>
                            <a:schemeClr val="tx1"/>
                          </a:solidFill>
                          <a:latin typeface="CCW Cursive Writing 7" pitchFamily="66" charset="0"/>
                        </a:rPr>
                        <a:t>It will snow this winter.</a:t>
                      </a:r>
                    </a:p>
                  </a:txBody>
                  <a:tcPr marL="68580" marR="68580" marT="45688" marB="45688">
                    <a:solidFill>
                      <a:srgbClr val="B8E7F3"/>
                    </a:solidFill>
                  </a:tcPr>
                </a:tc>
                <a:tc>
                  <a:txBody>
                    <a:bodyPr/>
                    <a:lstStyle/>
                    <a:p>
                      <a:endParaRPr lang="en-GB" sz="1600" b="0" dirty="0">
                        <a:solidFill>
                          <a:schemeClr val="tx1"/>
                        </a:solidFill>
                        <a:latin typeface="CCW Cursive Writing 7" pitchFamily="66" charset="0"/>
                      </a:endParaRPr>
                    </a:p>
                  </a:txBody>
                  <a:tcPr marL="68580" marR="68580" marT="45688" marB="45688">
                    <a:solidFill>
                      <a:srgbClr val="B8E7F3"/>
                    </a:solidFill>
                  </a:tcPr>
                </a:tc>
                <a:tc>
                  <a:txBody>
                    <a:bodyPr/>
                    <a:lstStyle/>
                    <a:p>
                      <a:endParaRPr lang="en-GB" sz="1600" b="0" dirty="0">
                        <a:solidFill>
                          <a:schemeClr val="tx1"/>
                        </a:solidFill>
                        <a:latin typeface="CCW Cursive Writing 7" pitchFamily="66" charset="0"/>
                      </a:endParaRPr>
                    </a:p>
                  </a:txBody>
                  <a:tcPr marL="68580" marR="68580" marT="45688" marB="45688">
                    <a:solidFill>
                      <a:srgbClr val="B8E7F3"/>
                    </a:solidFill>
                  </a:tcPr>
                </a:tc>
                <a:extLst>
                  <a:ext uri="{0D108BD9-81ED-4DB2-BD59-A6C34878D82A}">
                    <a16:rowId xmlns:a16="http://schemas.microsoft.com/office/drawing/2014/main" val="10003"/>
                  </a:ext>
                </a:extLst>
              </a:tr>
            </a:tbl>
          </a:graphicData>
        </a:graphic>
      </p:graphicFrame>
      <p:sp>
        <p:nvSpPr>
          <p:cNvPr id="3" name="Rectangle 2"/>
          <p:cNvSpPr>
            <a:spLocks noChangeArrowheads="1"/>
          </p:cNvSpPr>
          <p:nvPr/>
        </p:nvSpPr>
        <p:spPr bwMode="auto">
          <a:xfrm>
            <a:off x="7857992" y="3983043"/>
            <a:ext cx="8073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sz="3200">
                <a:solidFill>
                  <a:srgbClr val="92D050"/>
                </a:solidFill>
                <a:latin typeface="CCW Cursive Writing 7" pitchFamily="66" charset="0"/>
              </a:rPr>
              <a:t>✔</a:t>
            </a:r>
          </a:p>
        </p:txBody>
      </p:sp>
      <p:sp>
        <p:nvSpPr>
          <p:cNvPr id="11" name="Rectangle 10"/>
          <p:cNvSpPr>
            <a:spLocks noChangeArrowheads="1"/>
          </p:cNvSpPr>
          <p:nvPr/>
        </p:nvSpPr>
        <p:spPr bwMode="auto">
          <a:xfrm>
            <a:off x="5656316" y="5990770"/>
            <a:ext cx="8073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sz="3200" dirty="0">
                <a:solidFill>
                  <a:srgbClr val="92D050"/>
                </a:solidFill>
                <a:latin typeface="CCW Cursive Writing 7" pitchFamily="66" charset="0"/>
              </a:rPr>
              <a:t>✔</a:t>
            </a:r>
          </a:p>
        </p:txBody>
      </p:sp>
      <p:sp>
        <p:nvSpPr>
          <p:cNvPr id="12" name="Rectangle 11"/>
          <p:cNvSpPr>
            <a:spLocks noChangeArrowheads="1"/>
          </p:cNvSpPr>
          <p:nvPr/>
        </p:nvSpPr>
        <p:spPr bwMode="auto">
          <a:xfrm>
            <a:off x="5656316" y="5086609"/>
            <a:ext cx="8073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0" fontAlgn="base" hangingPunct="0">
              <a:lnSpc>
                <a:spcPct val="100000"/>
              </a:lnSpc>
              <a:spcBef>
                <a:spcPct val="0"/>
              </a:spcBef>
              <a:spcAft>
                <a:spcPct val="0"/>
              </a:spcAft>
              <a:buNone/>
            </a:pPr>
            <a:r>
              <a:rPr lang="en-GB" altLang="en-US" sz="3200" dirty="0">
                <a:solidFill>
                  <a:srgbClr val="92D050"/>
                </a:solidFill>
                <a:latin typeface="CCW Cursive Writing 7" pitchFamily="66" charset="0"/>
              </a:rPr>
              <a:t>✔</a:t>
            </a:r>
          </a:p>
        </p:txBody>
      </p:sp>
    </p:spTree>
    <p:extLst>
      <p:ext uri="{BB962C8B-B14F-4D97-AF65-F5344CB8AC3E}">
        <p14:creationId xmlns:p14="http://schemas.microsoft.com/office/powerpoint/2010/main" val="3360252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fade">
                                      <p:cBhvr>
                                        <p:cTn id="1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p:cNvPicPr>
            <a:picLocks noChangeAspect="1" noChangeArrowheads="1"/>
          </p:cNvPicPr>
          <p:nvPr/>
        </p:nvPicPr>
        <p:blipFill>
          <a:blip r:embed="rId2" cstate="print"/>
          <a:srcRect l="16086" t="20902" r="16445" b="13320"/>
          <a:stretch>
            <a:fillRect/>
          </a:stretch>
        </p:blipFill>
        <p:spPr bwMode="auto">
          <a:xfrm>
            <a:off x="0" y="-3491"/>
            <a:ext cx="5587699" cy="5447687"/>
          </a:xfrm>
          <a:prstGeom prst="rect">
            <a:avLst/>
          </a:prstGeom>
          <a:noFill/>
          <a:ln w="9525">
            <a:noFill/>
            <a:miter lim="800000"/>
            <a:headEnd/>
            <a:tailEnd/>
          </a:ln>
        </p:spPr>
      </p:pic>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7859" t="35282" r="9092" b="13307"/>
          <a:stretch/>
        </p:blipFill>
        <p:spPr bwMode="auto">
          <a:xfrm>
            <a:off x="5587699" y="47730"/>
            <a:ext cx="6806165" cy="3708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a16="http://schemas.microsoft.com/office/drawing/2014/main" id="{F179D1FE-C220-4D7C-826E-916C29A0ED2D}"/>
              </a:ext>
            </a:extLst>
          </p:cNvPr>
          <p:cNvSpPr txBox="1"/>
          <p:nvPr/>
        </p:nvSpPr>
        <p:spPr>
          <a:xfrm>
            <a:off x="9222059" y="4438185"/>
            <a:ext cx="992458" cy="369332"/>
          </a:xfrm>
          <a:prstGeom prst="rect">
            <a:avLst/>
          </a:prstGeom>
          <a:noFill/>
        </p:spPr>
        <p:txBody>
          <a:bodyPr wrap="square" rtlCol="0">
            <a:spAutoFit/>
          </a:bodyPr>
          <a:lstStyle/>
          <a:p>
            <a:r>
              <a:rPr lang="en-GB" dirty="0"/>
              <a:t>Mon</a:t>
            </a:r>
          </a:p>
        </p:txBody>
      </p:sp>
    </p:spTree>
    <p:extLst>
      <p:ext uri="{BB962C8B-B14F-4D97-AF65-F5344CB8AC3E}">
        <p14:creationId xmlns:p14="http://schemas.microsoft.com/office/powerpoint/2010/main" val="35003187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7859" t="35282" r="9092" b="13307"/>
          <a:stretch/>
        </p:blipFill>
        <p:spPr bwMode="auto">
          <a:xfrm>
            <a:off x="1775520" y="700549"/>
            <a:ext cx="8640960" cy="4708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56516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7066" t="34274" r="9999" b="7863"/>
          <a:stretch/>
        </p:blipFill>
        <p:spPr bwMode="auto">
          <a:xfrm>
            <a:off x="1547478" y="764704"/>
            <a:ext cx="8860346" cy="5445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20377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4AA0A-8440-40E8-BD27-F6C8280CE55E}"/>
              </a:ext>
            </a:extLst>
          </p:cNvPr>
          <p:cNvSpPr>
            <a:spLocks noGrp="1"/>
          </p:cNvSpPr>
          <p:nvPr>
            <p:ph type="title"/>
          </p:nvPr>
        </p:nvSpPr>
        <p:spPr>
          <a:xfrm>
            <a:off x="609600" y="1367457"/>
            <a:ext cx="10972800" cy="1143000"/>
          </a:xfrm>
        </p:spPr>
        <p:txBody>
          <a:bodyPr>
            <a:noAutofit/>
          </a:bodyPr>
          <a:lstStyle/>
          <a:p>
            <a:r>
              <a:rPr lang="en-GB" sz="2800" dirty="0">
                <a:hlinkClick r:id="rId2"/>
              </a:rPr>
              <a:t>https://www.naturalcurriculum.co.uk/grammar/year-6-grammar-lessons/modal-verbs/magellanic-penguin-2/screen-1/</a:t>
            </a:r>
            <a:endParaRPr lang="en-GB" sz="2800" dirty="0"/>
          </a:p>
        </p:txBody>
      </p:sp>
      <p:pic>
        <p:nvPicPr>
          <p:cNvPr id="3" name="Picture 2">
            <a:extLst>
              <a:ext uri="{FF2B5EF4-FFF2-40B4-BE49-F238E27FC236}">
                <a16:creationId xmlns:a16="http://schemas.microsoft.com/office/drawing/2014/main" id="{8CCDAC53-7B8E-4847-8748-FBF212BBF380}"/>
              </a:ext>
            </a:extLst>
          </p:cNvPr>
          <p:cNvPicPr>
            <a:picLocks noChangeAspect="1"/>
          </p:cNvPicPr>
          <p:nvPr/>
        </p:nvPicPr>
        <p:blipFill>
          <a:blip r:embed="rId3"/>
          <a:stretch>
            <a:fillRect/>
          </a:stretch>
        </p:blipFill>
        <p:spPr>
          <a:xfrm>
            <a:off x="3405270" y="2840735"/>
            <a:ext cx="5381459" cy="3013617"/>
          </a:xfrm>
          <a:prstGeom prst="rect">
            <a:avLst/>
          </a:prstGeom>
        </p:spPr>
      </p:pic>
    </p:spTree>
    <p:extLst>
      <p:ext uri="{BB962C8B-B14F-4D97-AF65-F5344CB8AC3E}">
        <p14:creationId xmlns:p14="http://schemas.microsoft.com/office/powerpoint/2010/main" val="8995094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E7C78-5A71-47E0-A71A-0801CC0685B7}"/>
              </a:ext>
            </a:extLst>
          </p:cNvPr>
          <p:cNvSpPr>
            <a:spLocks noGrp="1"/>
          </p:cNvSpPr>
          <p:nvPr>
            <p:ph type="title"/>
          </p:nvPr>
        </p:nvSpPr>
        <p:spPr>
          <a:xfrm>
            <a:off x="1981200" y="260648"/>
            <a:ext cx="8229600" cy="1143000"/>
          </a:xfrm>
        </p:spPr>
        <p:txBody>
          <a:bodyPr>
            <a:noAutofit/>
          </a:bodyPr>
          <a:lstStyle/>
          <a:p>
            <a:pPr algn="l"/>
            <a:r>
              <a:rPr lang="en-GB" sz="3200" u="sng" dirty="0">
                <a:latin typeface="CCW Cursive Writing 7" panose="03050602040000000000" pitchFamily="66" charset="0"/>
              </a:rPr>
              <a:t>Thursday 15</a:t>
            </a:r>
            <a:r>
              <a:rPr lang="en-GB" sz="3200" u="sng" baseline="30000" dirty="0">
                <a:latin typeface="CCW Cursive Writing 7" panose="03050602040000000000" pitchFamily="66" charset="0"/>
              </a:rPr>
              <a:t>th</a:t>
            </a:r>
            <a:r>
              <a:rPr lang="en-GB" sz="3200" u="sng" dirty="0">
                <a:latin typeface="CCW Cursive Writing 7" panose="03050602040000000000" pitchFamily="66" charset="0"/>
              </a:rPr>
              <a:t> October </a:t>
            </a:r>
          </a:p>
        </p:txBody>
      </p:sp>
      <p:sp>
        <p:nvSpPr>
          <p:cNvPr id="3" name="Content Placeholder 2">
            <a:extLst>
              <a:ext uri="{FF2B5EF4-FFF2-40B4-BE49-F238E27FC236}">
                <a16:creationId xmlns:a16="http://schemas.microsoft.com/office/drawing/2014/main" id="{D121AF02-4386-450B-A358-10B75A74D434}"/>
              </a:ext>
            </a:extLst>
          </p:cNvPr>
          <p:cNvSpPr>
            <a:spLocks noGrp="1"/>
          </p:cNvSpPr>
          <p:nvPr>
            <p:ph idx="1"/>
          </p:nvPr>
        </p:nvSpPr>
        <p:spPr>
          <a:xfrm>
            <a:off x="888569" y="1453389"/>
            <a:ext cx="10848109" cy="4525963"/>
          </a:xfrm>
        </p:spPr>
        <p:txBody>
          <a:bodyPr/>
          <a:lstStyle/>
          <a:p>
            <a:pPr marL="0" indent="0">
              <a:buNone/>
            </a:pPr>
            <a:r>
              <a:rPr lang="en-GB" u="sng" dirty="0">
                <a:latin typeface="CCW Cursive Writing 7" panose="03050602040000000000" pitchFamily="66" charset="0"/>
              </a:rPr>
              <a:t>L.O. To learn and perform a text. </a:t>
            </a:r>
          </a:p>
        </p:txBody>
      </p:sp>
      <p:pic>
        <p:nvPicPr>
          <p:cNvPr id="4" name="Picture 3">
            <a:extLst>
              <a:ext uri="{FF2B5EF4-FFF2-40B4-BE49-F238E27FC236}">
                <a16:creationId xmlns:a16="http://schemas.microsoft.com/office/drawing/2014/main" id="{4FEB2891-5948-406D-96C7-41FE5F74CFEA}"/>
              </a:ext>
            </a:extLst>
          </p:cNvPr>
          <p:cNvPicPr>
            <a:picLocks noChangeAspect="1"/>
          </p:cNvPicPr>
          <p:nvPr/>
        </p:nvPicPr>
        <p:blipFill>
          <a:blip r:embed="rId2"/>
          <a:stretch>
            <a:fillRect/>
          </a:stretch>
        </p:blipFill>
        <p:spPr>
          <a:xfrm>
            <a:off x="596220" y="2819288"/>
            <a:ext cx="4129668" cy="2844883"/>
          </a:xfrm>
          <a:prstGeom prst="rect">
            <a:avLst/>
          </a:prstGeom>
        </p:spPr>
      </p:pic>
      <p:sp>
        <p:nvSpPr>
          <p:cNvPr id="5" name="Rectangle 4">
            <a:extLst>
              <a:ext uri="{FF2B5EF4-FFF2-40B4-BE49-F238E27FC236}">
                <a16:creationId xmlns:a16="http://schemas.microsoft.com/office/drawing/2014/main" id="{B93BE98D-2B33-42FA-B6B8-57A5CAA2DBDB}"/>
              </a:ext>
            </a:extLst>
          </p:cNvPr>
          <p:cNvSpPr/>
          <p:nvPr/>
        </p:nvSpPr>
        <p:spPr>
          <a:xfrm>
            <a:off x="4959060" y="2819288"/>
            <a:ext cx="4129668" cy="2585323"/>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Features of persuasive writin</a:t>
            </a:r>
            <a:r>
              <a:rPr lang="en-US" sz="5400" dirty="0">
                <a:ln w="0"/>
                <a:effectLst>
                  <a:outerShdw blurRad="38100" dist="19050" dir="2700000" algn="tl" rotWithShape="0">
                    <a:schemeClr val="dk1">
                      <a:alpha val="40000"/>
                    </a:schemeClr>
                  </a:outerShdw>
                </a:effectLst>
              </a:rPr>
              <a:t>g…</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1026" name="Picture 2" descr="Chamberlain Music WB02 A4 Plain Whiteboard : Amazon.co.uk: Stationery &amp;  Office Supplies">
            <a:extLst>
              <a:ext uri="{FF2B5EF4-FFF2-40B4-BE49-F238E27FC236}">
                <a16:creationId xmlns:a16="http://schemas.microsoft.com/office/drawing/2014/main" id="{3080F803-A09E-4631-B408-084EBE4EE2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8728" y="3429000"/>
            <a:ext cx="2647950" cy="172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5980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solidFill>
                  <a:srgbClr val="00B0F0"/>
                </a:solidFill>
                <a:latin typeface="CCW Cursive Writing 7" pitchFamily="66" charset="0"/>
              </a:rPr>
              <a:t>Conjunctions</a:t>
            </a:r>
            <a:r>
              <a:rPr lang="en-GB" sz="3600" dirty="0">
                <a:latin typeface="CCW Cursive Writing 7" pitchFamily="66" charset="0"/>
              </a:rPr>
              <a:t> and </a:t>
            </a:r>
            <a:r>
              <a:rPr lang="en-GB" sz="3600" dirty="0">
                <a:solidFill>
                  <a:srgbClr val="7030A0"/>
                </a:solidFill>
                <a:latin typeface="CCW Cursive Writing 7" pitchFamily="66" charset="0"/>
              </a:rPr>
              <a:t>key phrases</a:t>
            </a:r>
            <a:r>
              <a:rPr lang="en-GB" sz="3600" dirty="0">
                <a:latin typeface="CCW Cursive Writing 7" pitchFamily="66" charset="0"/>
              </a:rPr>
              <a:t>:</a:t>
            </a:r>
          </a:p>
        </p:txBody>
      </p:sp>
      <p:sp>
        <p:nvSpPr>
          <p:cNvPr id="3" name="Content Placeholder 2"/>
          <p:cNvSpPr>
            <a:spLocks noGrp="1"/>
          </p:cNvSpPr>
          <p:nvPr>
            <p:ph idx="1"/>
          </p:nvPr>
        </p:nvSpPr>
        <p:spPr>
          <a:xfrm>
            <a:off x="357710" y="1797916"/>
            <a:ext cx="6317548" cy="4351338"/>
          </a:xfrm>
        </p:spPr>
        <p:txBody>
          <a:bodyPr>
            <a:normAutofit lnSpcReduction="10000"/>
          </a:bodyPr>
          <a:lstStyle/>
          <a:p>
            <a:r>
              <a:rPr lang="en-GB" sz="2400" dirty="0">
                <a:solidFill>
                  <a:srgbClr val="7030A0"/>
                </a:solidFill>
                <a:latin typeface="CCW Cursive Writing 7" pitchFamily="66" charset="0"/>
              </a:rPr>
              <a:t>In my opinion</a:t>
            </a:r>
          </a:p>
          <a:p>
            <a:r>
              <a:rPr lang="en-GB" sz="2400" dirty="0">
                <a:solidFill>
                  <a:srgbClr val="7030A0"/>
                </a:solidFill>
                <a:latin typeface="CCW Cursive Writing 7" pitchFamily="66" charset="0"/>
              </a:rPr>
              <a:t>I would like to draw your attention to the fact…</a:t>
            </a:r>
          </a:p>
          <a:p>
            <a:r>
              <a:rPr lang="en-GB" sz="2400" dirty="0">
                <a:solidFill>
                  <a:srgbClr val="7030A0"/>
                </a:solidFill>
                <a:latin typeface="CCW Cursive Writing 7" pitchFamily="66" charset="0"/>
              </a:rPr>
              <a:t>As I see it,</a:t>
            </a:r>
          </a:p>
          <a:p>
            <a:r>
              <a:rPr lang="en-GB" sz="2400" dirty="0">
                <a:solidFill>
                  <a:srgbClr val="7030A0"/>
                </a:solidFill>
                <a:latin typeface="CCW Cursive Writing 7" pitchFamily="66" charset="0"/>
              </a:rPr>
              <a:t>Even if…</a:t>
            </a:r>
          </a:p>
          <a:p>
            <a:r>
              <a:rPr lang="en-GB" sz="2400" dirty="0">
                <a:solidFill>
                  <a:srgbClr val="7030A0"/>
                </a:solidFill>
                <a:latin typeface="CCW Cursive Writing 7" pitchFamily="66" charset="0"/>
              </a:rPr>
              <a:t>There is no doubt…</a:t>
            </a:r>
          </a:p>
          <a:p>
            <a:r>
              <a:rPr lang="en-GB" sz="2400" dirty="0">
                <a:solidFill>
                  <a:srgbClr val="7030A0"/>
                </a:solidFill>
                <a:latin typeface="CCW Cursive Writing 7" pitchFamily="66" charset="0"/>
              </a:rPr>
              <a:t>Considering all the arguments presented,</a:t>
            </a:r>
          </a:p>
          <a:p>
            <a:r>
              <a:rPr lang="en-GB" sz="2400" dirty="0">
                <a:solidFill>
                  <a:srgbClr val="7030A0"/>
                </a:solidFill>
                <a:latin typeface="CCW Cursive Writing 7" pitchFamily="66" charset="0"/>
              </a:rPr>
              <a:t>The question is… </a:t>
            </a:r>
          </a:p>
          <a:p>
            <a:r>
              <a:rPr lang="en-GB" sz="2400" dirty="0">
                <a:solidFill>
                  <a:srgbClr val="7030A0"/>
                </a:solidFill>
                <a:latin typeface="CCW Cursive Writing 7" pitchFamily="66" charset="0"/>
              </a:rPr>
              <a:t>Considerable debate</a:t>
            </a:r>
          </a:p>
          <a:p>
            <a:endParaRPr lang="en-GB" sz="2400" dirty="0">
              <a:latin typeface="CCW Cursive Writing 7" pitchFamily="66" charset="0"/>
            </a:endParaRPr>
          </a:p>
        </p:txBody>
      </p:sp>
      <p:sp>
        <p:nvSpPr>
          <p:cNvPr id="4" name="TextBox 3"/>
          <p:cNvSpPr txBox="1"/>
          <p:nvPr/>
        </p:nvSpPr>
        <p:spPr>
          <a:xfrm>
            <a:off x="6675258" y="2084295"/>
            <a:ext cx="3525198"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B0F0"/>
                </a:solidFill>
                <a:latin typeface="CCW Cursive Writing 7" pitchFamily="66" charset="0"/>
              </a:rPr>
              <a:t>In addition,</a:t>
            </a:r>
          </a:p>
          <a:p>
            <a:pPr marL="285750" indent="-285750">
              <a:buFont typeface="Arial" panose="020B0604020202020204" pitchFamily="34" charset="0"/>
              <a:buChar char="•"/>
            </a:pPr>
            <a:r>
              <a:rPr lang="en-GB" sz="2400" dirty="0">
                <a:solidFill>
                  <a:srgbClr val="00B0F0"/>
                </a:solidFill>
                <a:latin typeface="CCW Cursive Writing 7" pitchFamily="66" charset="0"/>
              </a:rPr>
              <a:t>Secondly,</a:t>
            </a:r>
          </a:p>
          <a:p>
            <a:pPr marL="285750" indent="-285750">
              <a:buFont typeface="Arial" panose="020B0604020202020204" pitchFamily="34" charset="0"/>
              <a:buChar char="•"/>
            </a:pPr>
            <a:r>
              <a:rPr lang="en-GB" sz="2400" dirty="0">
                <a:solidFill>
                  <a:srgbClr val="00B0F0"/>
                </a:solidFill>
                <a:latin typeface="CCW Cursive Writing 7" pitchFamily="66" charset="0"/>
              </a:rPr>
              <a:t>As a result,</a:t>
            </a:r>
          </a:p>
          <a:p>
            <a:pPr marL="285750" indent="-285750">
              <a:buFont typeface="Arial" panose="020B0604020202020204" pitchFamily="34" charset="0"/>
              <a:buChar char="•"/>
            </a:pPr>
            <a:r>
              <a:rPr lang="en-GB" sz="2400" dirty="0">
                <a:solidFill>
                  <a:srgbClr val="00B0F0"/>
                </a:solidFill>
                <a:latin typeface="CCW Cursive Writing 7" pitchFamily="66" charset="0"/>
              </a:rPr>
              <a:t>Thirdly and finally,</a:t>
            </a:r>
          </a:p>
          <a:p>
            <a:pPr marL="285750" indent="-285750">
              <a:buFont typeface="Arial" panose="020B0604020202020204" pitchFamily="34" charset="0"/>
              <a:buChar char="•"/>
            </a:pPr>
            <a:endParaRPr lang="en-GB" sz="2400" dirty="0">
              <a:solidFill>
                <a:srgbClr val="00B0F0"/>
              </a:solidFill>
              <a:latin typeface="CCW Cursive Writing 7" pitchFamily="66" charset="0"/>
            </a:endParaRPr>
          </a:p>
          <a:p>
            <a:pPr marL="285750" indent="-285750">
              <a:buFont typeface="Arial" panose="020B0604020202020204" pitchFamily="34" charset="0"/>
              <a:buChar char="•"/>
            </a:pPr>
            <a:endParaRPr lang="en-GB" sz="2400" dirty="0">
              <a:solidFill>
                <a:srgbClr val="00B0F0"/>
              </a:solidFill>
              <a:latin typeface="CCW Cursive Writing 7" pitchFamily="66" charset="0"/>
            </a:endParaRPr>
          </a:p>
          <a:p>
            <a:endParaRPr lang="en-GB" sz="2400" dirty="0">
              <a:solidFill>
                <a:srgbClr val="00B0F0"/>
              </a:solidFill>
              <a:latin typeface="CCW Cursive Writing 7" pitchFamily="66" charset="0"/>
            </a:endParaRPr>
          </a:p>
        </p:txBody>
      </p:sp>
    </p:spTree>
    <p:extLst>
      <p:ext uri="{BB962C8B-B14F-4D97-AF65-F5344CB8AC3E}">
        <p14:creationId xmlns:p14="http://schemas.microsoft.com/office/powerpoint/2010/main" val="34707240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All together now…</a:t>
            </a:r>
          </a:p>
        </p:txBody>
      </p:sp>
      <p:sp>
        <p:nvSpPr>
          <p:cNvPr id="3" name="Content Placeholder 2"/>
          <p:cNvSpPr>
            <a:spLocks noGrp="1"/>
          </p:cNvSpPr>
          <p:nvPr>
            <p:ph idx="1"/>
          </p:nvPr>
        </p:nvSpPr>
        <p:spPr>
          <a:xfrm>
            <a:off x="1775521" y="1484784"/>
            <a:ext cx="8263831" cy="3746122"/>
          </a:xfrm>
          <a:ln w="38100">
            <a:solidFill>
              <a:srgbClr val="7030A0"/>
            </a:solidFill>
          </a:ln>
        </p:spPr>
        <p:txBody>
          <a:bodyPr>
            <a:normAutofit fontScale="85000" lnSpcReduction="20000"/>
          </a:bodyPr>
          <a:lstStyle/>
          <a:p>
            <a:pPr marL="0" indent="0">
              <a:buNone/>
            </a:pPr>
            <a:r>
              <a:rPr lang="en-GB" dirty="0">
                <a:latin typeface="CCW Cursive Writing 7" pitchFamily="66" charset="0"/>
              </a:rPr>
              <a:t>All teachers adore chocolate: it is estimated that teachers eat an average of 266 chocolate bars every year.  Considerable debate has taken place recently about whether the teaching staff of St Philip’s Primary School should have access to free supplies of chocolate while teaching.  </a:t>
            </a:r>
          </a:p>
          <a:p>
            <a:pPr marL="0" indent="0">
              <a:buNone/>
            </a:pPr>
            <a:endParaRPr lang="en-GB" dirty="0">
              <a:latin typeface="CCW Cursive Writing 7" pitchFamily="66" charset="0"/>
            </a:endParaRPr>
          </a:p>
        </p:txBody>
      </p:sp>
      <p:sp>
        <p:nvSpPr>
          <p:cNvPr id="4" name="Rectangle 3"/>
          <p:cNvSpPr/>
          <p:nvPr/>
        </p:nvSpPr>
        <p:spPr>
          <a:xfrm>
            <a:off x="2679040" y="5374358"/>
            <a:ext cx="6833922" cy="923330"/>
          </a:xfrm>
          <a:prstGeom prst="rect">
            <a:avLst/>
          </a:prstGeom>
          <a:noFill/>
        </p:spPr>
        <p:txBody>
          <a:bodyPr wrap="none" lIns="91440" tIns="45720" rIns="91440" bIns="45720">
            <a:spAutoFit/>
          </a:bodyPr>
          <a:lstStyle/>
          <a:p>
            <a:pPr algn="ctr"/>
            <a:r>
              <a:rPr lang="en-US" sz="5400" dirty="0">
                <a:ln w="0"/>
                <a:solidFill>
                  <a:prstClr val="black"/>
                </a:solidFill>
                <a:effectLst>
                  <a:outerShdw blurRad="38100" dist="19050" dir="2700000" algn="tl" rotWithShape="0">
                    <a:prstClr val="black">
                      <a:alpha val="40000"/>
                    </a:prstClr>
                  </a:outerShdw>
                </a:effectLst>
                <a:latin typeface="CCW Cursive Writing 7" pitchFamily="66" charset="0"/>
              </a:rPr>
              <a:t>Introduction</a:t>
            </a:r>
          </a:p>
        </p:txBody>
      </p:sp>
    </p:spTree>
    <p:extLst>
      <p:ext uri="{BB962C8B-B14F-4D97-AF65-F5344CB8AC3E}">
        <p14:creationId xmlns:p14="http://schemas.microsoft.com/office/powerpoint/2010/main" val="35034399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16633"/>
            <a:ext cx="7886700" cy="471585"/>
          </a:xfrm>
        </p:spPr>
        <p:txBody>
          <a:bodyPr>
            <a:normAutofit fontScale="90000"/>
          </a:bodyPr>
          <a:lstStyle/>
          <a:p>
            <a:r>
              <a:rPr lang="en-GB" dirty="0">
                <a:latin typeface="CCW Cursive Writing 7" pitchFamily="66" charset="0"/>
              </a:rPr>
              <a:t>Paragraph 1:</a:t>
            </a:r>
          </a:p>
        </p:txBody>
      </p:sp>
      <p:sp>
        <p:nvSpPr>
          <p:cNvPr id="3" name="Content Placeholder 2"/>
          <p:cNvSpPr>
            <a:spLocks noGrp="1"/>
          </p:cNvSpPr>
          <p:nvPr>
            <p:ph idx="1"/>
          </p:nvPr>
        </p:nvSpPr>
        <p:spPr>
          <a:xfrm>
            <a:off x="1775521" y="764704"/>
            <a:ext cx="8712967" cy="5976664"/>
          </a:xfrm>
          <a:ln w="38100">
            <a:solidFill>
              <a:srgbClr val="7030A0"/>
            </a:solidFill>
          </a:ln>
        </p:spPr>
        <p:txBody>
          <a:bodyPr>
            <a:noAutofit/>
          </a:bodyPr>
          <a:lstStyle/>
          <a:p>
            <a:pPr marL="0" indent="0">
              <a:buNone/>
            </a:pPr>
            <a:r>
              <a:rPr lang="en-GB" sz="2400" dirty="0">
                <a:latin typeface="CCW Cursive Writing 7" pitchFamily="66" charset="0"/>
              </a:rPr>
              <a:t>In my opinion, it would increase the number of happy faces both around the staff room and throughout school.  Nobody can deny that chocolate is the favourite snack of most teachers at St Philip’s. In fact, at least 90% of our teaching staff enjoy eating a variety of chocolate on a regular basis. </a:t>
            </a:r>
            <a:r>
              <a:rPr lang="en-GB" sz="2400" b="1" dirty="0">
                <a:solidFill>
                  <a:srgbClr val="00B0F0"/>
                </a:solidFill>
                <a:latin typeface="CCW Cursive Writing 7" pitchFamily="66" charset="0"/>
              </a:rPr>
              <a:t>If they were to be given this free, it would save them a vast amount of money.  In addition, it would also save them time because they would not need to leave the building to purchase chocolate at lunchtime. </a:t>
            </a:r>
          </a:p>
        </p:txBody>
      </p:sp>
    </p:spTree>
    <p:extLst>
      <p:ext uri="{BB962C8B-B14F-4D97-AF65-F5344CB8AC3E}">
        <p14:creationId xmlns:p14="http://schemas.microsoft.com/office/powerpoint/2010/main" val="35565140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88641"/>
            <a:ext cx="7886700" cy="216024"/>
          </a:xfrm>
        </p:spPr>
        <p:txBody>
          <a:bodyPr>
            <a:normAutofit fontScale="90000"/>
          </a:bodyPr>
          <a:lstStyle/>
          <a:p>
            <a:r>
              <a:rPr lang="en-GB" dirty="0">
                <a:latin typeface="CCW Cursive Writing 7" pitchFamily="66" charset="0"/>
              </a:rPr>
              <a:t>Paragraph 2:</a:t>
            </a:r>
          </a:p>
        </p:txBody>
      </p:sp>
      <p:sp>
        <p:nvSpPr>
          <p:cNvPr id="3" name="Content Placeholder 2"/>
          <p:cNvSpPr>
            <a:spLocks noGrp="1"/>
          </p:cNvSpPr>
          <p:nvPr>
            <p:ph idx="1"/>
          </p:nvPr>
        </p:nvSpPr>
        <p:spPr>
          <a:xfrm>
            <a:off x="1703512" y="476672"/>
            <a:ext cx="8784976" cy="6381328"/>
          </a:xfrm>
          <a:ln w="38100">
            <a:solidFill>
              <a:srgbClr val="7030A0"/>
            </a:solidFill>
          </a:ln>
        </p:spPr>
        <p:txBody>
          <a:bodyPr>
            <a:noAutofit/>
          </a:bodyPr>
          <a:lstStyle/>
          <a:p>
            <a:pPr marL="0" indent="0">
              <a:buNone/>
            </a:pPr>
            <a:r>
              <a:rPr lang="en-GB" sz="2300" dirty="0">
                <a:latin typeface="CCW Cursive Writing 7" pitchFamily="66" charset="0"/>
              </a:rPr>
              <a:t>Secondly, we passionately believe that the quality of teaching would greatly improve if teachers were to be given a regular supply to Cadburys, Nestle and other assorted chocolate goods. I would like to draw your attention to the fact that chocolate releases endorphins (happy chemicals) into people’s brains. </a:t>
            </a:r>
            <a:r>
              <a:rPr lang="en-GB" sz="2300" b="1" dirty="0">
                <a:solidFill>
                  <a:srgbClr val="00B0F0"/>
                </a:solidFill>
                <a:latin typeface="CCW Cursive Writing 7" pitchFamily="66" charset="0"/>
              </a:rPr>
              <a:t>Eating delicious chocolate would ensure that teachers had more of these chemicals in their brain.  As a result, they would be more relaxed and ready to teach their classes.  What parent wouldn’t want their children being taught by happy, stress-free and chocolate-fuelled teachers?</a:t>
            </a:r>
          </a:p>
        </p:txBody>
      </p:sp>
    </p:spTree>
    <p:extLst>
      <p:ext uri="{BB962C8B-B14F-4D97-AF65-F5344CB8AC3E}">
        <p14:creationId xmlns:p14="http://schemas.microsoft.com/office/powerpoint/2010/main" val="40313021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16633"/>
            <a:ext cx="7886700" cy="327569"/>
          </a:xfrm>
        </p:spPr>
        <p:txBody>
          <a:bodyPr>
            <a:normAutofit fontScale="90000"/>
          </a:bodyPr>
          <a:lstStyle/>
          <a:p>
            <a:r>
              <a:rPr lang="en-GB" dirty="0">
                <a:latin typeface="CCW Cursive Writing 7" pitchFamily="66" charset="0"/>
              </a:rPr>
              <a:t>Paragraph 3:</a:t>
            </a:r>
          </a:p>
        </p:txBody>
      </p:sp>
      <p:sp>
        <p:nvSpPr>
          <p:cNvPr id="3" name="Content Placeholder 2"/>
          <p:cNvSpPr>
            <a:spLocks noGrp="1"/>
          </p:cNvSpPr>
          <p:nvPr>
            <p:ph idx="1"/>
          </p:nvPr>
        </p:nvSpPr>
        <p:spPr>
          <a:xfrm>
            <a:off x="1847528" y="620688"/>
            <a:ext cx="8712968" cy="6120680"/>
          </a:xfrm>
          <a:ln w="38100">
            <a:solidFill>
              <a:srgbClr val="7030A0"/>
            </a:solidFill>
          </a:ln>
        </p:spPr>
        <p:txBody>
          <a:bodyPr>
            <a:normAutofit fontScale="32500" lnSpcReduction="20000"/>
          </a:bodyPr>
          <a:lstStyle/>
          <a:p>
            <a:pPr marL="0" indent="0">
              <a:buNone/>
            </a:pPr>
            <a:r>
              <a:rPr lang="en-GB" sz="7400" dirty="0">
                <a:latin typeface="CCW Cursive Writing 7" pitchFamily="66" charset="0"/>
              </a:rPr>
              <a:t>Thirdly, and finally, I am convinced that teachers receiving these free supplies of chocolate would be beneficial to all of the pupils of St Philip’s CE Primary School.  As I see it, not only would they receive a better standard of teaching from happier staff, but they would most certainly receive less telling off! </a:t>
            </a:r>
            <a:r>
              <a:rPr lang="en-GB" sz="7400" b="1" dirty="0">
                <a:solidFill>
                  <a:srgbClr val="00B0F0"/>
                </a:solidFill>
                <a:latin typeface="CCW Cursive Writing 7" pitchFamily="66" charset="0"/>
              </a:rPr>
              <a:t>Teachers would be so content that they would never have any reasons to shout at their pupils.  Even if they did have a genuine reason to be annoyed with their class, they could be encouraged to eat more chocolate which would most definitely improve their mood. There is no doubt that this is a positive thing!</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23861703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8D9B8-E1B3-4E4C-AA56-3136825EDAE6}"/>
              </a:ext>
            </a:extLst>
          </p:cNvPr>
          <p:cNvSpPr>
            <a:spLocks noGrp="1"/>
          </p:cNvSpPr>
          <p:nvPr>
            <p:ph type="title"/>
          </p:nvPr>
        </p:nvSpPr>
        <p:spPr/>
        <p:txBody>
          <a:bodyPr/>
          <a:lstStyle/>
          <a:p>
            <a:r>
              <a:rPr lang="en-GB" dirty="0"/>
              <a:t>Let’s hear it! </a:t>
            </a:r>
          </a:p>
        </p:txBody>
      </p:sp>
      <p:pic>
        <p:nvPicPr>
          <p:cNvPr id="1026" name="Picture 2" descr="Who needs an action register anyway? | Intelligent Portfolio, Programme and  Project Management Software | Psoda">
            <a:extLst>
              <a:ext uri="{FF2B5EF4-FFF2-40B4-BE49-F238E27FC236}">
                <a16:creationId xmlns:a16="http://schemas.microsoft.com/office/drawing/2014/main" id="{111CFEF3-1CE7-4D41-BC6B-A3E745E575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2909" y="1303626"/>
            <a:ext cx="4848225" cy="5137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90992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365127"/>
            <a:ext cx="7886700" cy="1073709"/>
          </a:xfrm>
        </p:spPr>
        <p:txBody>
          <a:bodyPr/>
          <a:lstStyle/>
          <a:p>
            <a:r>
              <a:rPr lang="en-GB" dirty="0">
                <a:latin typeface="CCW Cursive Writing 7" pitchFamily="66" charset="0"/>
              </a:rPr>
              <a:t>Conclusion:</a:t>
            </a:r>
          </a:p>
        </p:txBody>
      </p:sp>
      <p:sp>
        <p:nvSpPr>
          <p:cNvPr id="3" name="Content Placeholder 2"/>
          <p:cNvSpPr>
            <a:spLocks noGrp="1"/>
          </p:cNvSpPr>
          <p:nvPr>
            <p:ph idx="1"/>
          </p:nvPr>
        </p:nvSpPr>
        <p:spPr>
          <a:xfrm>
            <a:off x="2152651" y="1556685"/>
            <a:ext cx="7886700" cy="3960547"/>
          </a:xfrm>
          <a:ln w="38100">
            <a:solidFill>
              <a:srgbClr val="7030A0"/>
            </a:solidFill>
          </a:ln>
        </p:spPr>
        <p:txBody>
          <a:bodyPr>
            <a:normAutofit fontScale="92500" lnSpcReduction="10000"/>
          </a:bodyPr>
          <a:lstStyle/>
          <a:p>
            <a:pPr marL="0" indent="0">
              <a:buNone/>
            </a:pPr>
            <a:r>
              <a:rPr lang="en-GB" dirty="0">
                <a:latin typeface="CCW Cursive Writing 7" pitchFamily="66" charset="0"/>
              </a:rPr>
              <a:t>Considering all the arguments presented, I strongly believe that free supplies of chocolate be made readily available to all teaching staff when teaching.  The question is: what do you think? </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9767919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9CF3F-DBEA-4D2E-B5C2-725FE096B6A9}"/>
              </a:ext>
            </a:extLst>
          </p:cNvPr>
          <p:cNvSpPr>
            <a:spLocks noGrp="1"/>
          </p:cNvSpPr>
          <p:nvPr>
            <p:ph type="title"/>
          </p:nvPr>
        </p:nvSpPr>
        <p:spPr/>
        <p:txBody>
          <a:bodyPr>
            <a:noAutofit/>
          </a:bodyPr>
          <a:lstStyle/>
          <a:p>
            <a:r>
              <a:rPr lang="en-GB" sz="2400" dirty="0">
                <a:latin typeface="CCW Cursive Writing 7" panose="03050602040000000000" pitchFamily="66" charset="0"/>
              </a:rPr>
              <a:t>What key words and phrases have we learnt that we need to use in our persuasive texts??</a:t>
            </a:r>
          </a:p>
        </p:txBody>
      </p:sp>
      <p:sp>
        <p:nvSpPr>
          <p:cNvPr id="3" name="Content Placeholder 2">
            <a:extLst>
              <a:ext uri="{FF2B5EF4-FFF2-40B4-BE49-F238E27FC236}">
                <a16:creationId xmlns:a16="http://schemas.microsoft.com/office/drawing/2014/main" id="{CA544734-F4B1-41D1-A1B1-A9A5C15059CE}"/>
              </a:ext>
            </a:extLst>
          </p:cNvPr>
          <p:cNvSpPr>
            <a:spLocks noGrp="1"/>
          </p:cNvSpPr>
          <p:nvPr>
            <p:ph idx="1"/>
          </p:nvPr>
        </p:nvSpPr>
        <p:spPr/>
        <p:txBody>
          <a:bodyPr>
            <a:normAutofit lnSpcReduction="10000"/>
          </a:bodyPr>
          <a:lstStyle/>
          <a:p>
            <a:pPr>
              <a:buFont typeface="Wingdings" panose="05000000000000000000" pitchFamily="2" charset="2"/>
              <a:buChar char="ü"/>
            </a:pPr>
            <a:r>
              <a:rPr lang="en-GB" dirty="0"/>
              <a:t> </a:t>
            </a:r>
          </a:p>
          <a:p>
            <a:pPr>
              <a:buFont typeface="Wingdings" panose="05000000000000000000" pitchFamily="2" charset="2"/>
              <a:buChar char="ü"/>
            </a:pPr>
            <a:r>
              <a:rPr lang="en-GB" dirty="0"/>
              <a:t> </a:t>
            </a:r>
          </a:p>
          <a:p>
            <a:pPr>
              <a:buFont typeface="Wingdings" panose="05000000000000000000" pitchFamily="2" charset="2"/>
              <a:buChar char="ü"/>
            </a:pPr>
            <a:r>
              <a:rPr lang="en-GB" dirty="0"/>
              <a:t> </a:t>
            </a:r>
          </a:p>
          <a:p>
            <a:pPr>
              <a:buFont typeface="Wingdings" panose="05000000000000000000" pitchFamily="2" charset="2"/>
              <a:buChar char="ü"/>
            </a:pPr>
            <a:r>
              <a:rPr lang="en-GB" dirty="0"/>
              <a:t> </a:t>
            </a:r>
          </a:p>
          <a:p>
            <a:pPr>
              <a:buFont typeface="Wingdings" panose="05000000000000000000" pitchFamily="2" charset="2"/>
              <a:buChar char="ü"/>
            </a:pPr>
            <a:r>
              <a:rPr lang="en-GB" dirty="0"/>
              <a:t> </a:t>
            </a:r>
          </a:p>
          <a:p>
            <a:pPr>
              <a:buFont typeface="Wingdings" panose="05000000000000000000" pitchFamily="2" charset="2"/>
              <a:buChar char="ü"/>
            </a:pPr>
            <a:r>
              <a:rPr lang="en-GB" dirty="0"/>
              <a:t> </a:t>
            </a:r>
          </a:p>
          <a:p>
            <a:pPr>
              <a:buFont typeface="Wingdings" panose="05000000000000000000" pitchFamily="2" charset="2"/>
              <a:buChar char="ü"/>
            </a:pPr>
            <a:r>
              <a:rPr lang="en-GB" dirty="0"/>
              <a:t> </a:t>
            </a:r>
          </a:p>
          <a:p>
            <a:pPr>
              <a:buFont typeface="Wingdings" panose="05000000000000000000" pitchFamily="2" charset="2"/>
              <a:buChar char="ü"/>
            </a:pPr>
            <a:r>
              <a:rPr lang="en-GB" dirty="0"/>
              <a:t> </a:t>
            </a:r>
          </a:p>
        </p:txBody>
      </p:sp>
      <p:sp>
        <p:nvSpPr>
          <p:cNvPr id="4" name="Rectangle 3">
            <a:extLst>
              <a:ext uri="{FF2B5EF4-FFF2-40B4-BE49-F238E27FC236}">
                <a16:creationId xmlns:a16="http://schemas.microsoft.com/office/drawing/2014/main" id="{6939F6F2-C0FD-4690-BB29-B977789B29BC}"/>
              </a:ext>
            </a:extLst>
          </p:cNvPr>
          <p:cNvSpPr/>
          <p:nvPr/>
        </p:nvSpPr>
        <p:spPr>
          <a:xfrm>
            <a:off x="1843682" y="5847062"/>
            <a:ext cx="8504636"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Let’s add to our working wall!</a:t>
            </a:r>
          </a:p>
        </p:txBody>
      </p:sp>
    </p:spTree>
    <p:extLst>
      <p:ext uri="{BB962C8B-B14F-4D97-AF65-F5344CB8AC3E}">
        <p14:creationId xmlns:p14="http://schemas.microsoft.com/office/powerpoint/2010/main" val="14146345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781816" y="286172"/>
            <a:ext cx="4458201" cy="6285657"/>
            <a:chOff x="135089" y="316682"/>
            <a:chExt cx="5585924" cy="5503683"/>
          </a:xfrm>
        </p:grpSpPr>
        <p:sp>
          <p:nvSpPr>
            <p:cNvPr id="4" name="Rectangle 3"/>
            <p:cNvSpPr/>
            <p:nvPr/>
          </p:nvSpPr>
          <p:spPr>
            <a:xfrm>
              <a:off x="135089" y="316682"/>
              <a:ext cx="5585924" cy="458128"/>
            </a:xfrm>
            <a:prstGeom prst="rect">
              <a:avLst/>
            </a:prstGeom>
          </p:spPr>
          <p:txBody>
            <a:bodyPr wrap="square">
              <a:spAutoFit/>
            </a:bodyPr>
            <a:lstStyle/>
            <a:p>
              <a:r>
                <a:rPr lang="en-GB" sz="1400" u="sng" dirty="0">
                  <a:solidFill>
                    <a:prstClr val="black"/>
                  </a:solidFill>
                  <a:latin typeface="CCW Cursive Writing 7" pitchFamily="66" charset="0"/>
                </a:rPr>
                <a:t>Tuesday 19</a:t>
              </a:r>
              <a:r>
                <a:rPr lang="en-GB" sz="1400" u="sng" baseline="30000" dirty="0">
                  <a:solidFill>
                    <a:prstClr val="black"/>
                  </a:solidFill>
                  <a:latin typeface="CCW Cursive Writing 7" pitchFamily="66" charset="0"/>
                </a:rPr>
                <a:t>th</a:t>
              </a:r>
              <a:r>
                <a:rPr lang="en-GB" sz="1400" u="sng" dirty="0">
                  <a:solidFill>
                    <a:prstClr val="black"/>
                  </a:solidFill>
                  <a:latin typeface="CCW Cursive Writing 7" pitchFamily="66" charset="0"/>
                </a:rPr>
                <a:t> October </a:t>
              </a:r>
            </a:p>
            <a:p>
              <a:r>
                <a:rPr lang="en-GB" sz="1400" u="sng" dirty="0">
                  <a:solidFill>
                    <a:prstClr val="black"/>
                  </a:solidFill>
                  <a:latin typeface="CCW Cursive Writing 7" pitchFamily="66" charset="0"/>
                </a:rPr>
                <a:t>L.O: Learn a persuasive text. </a:t>
              </a:r>
            </a:p>
          </p:txBody>
        </p:sp>
        <p:pic>
          <p:nvPicPr>
            <p:cNvPr id="1027" name="Picture 3" descr="E:\DCIM\101___10\IMG_053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9207" y="976689"/>
              <a:ext cx="3436756" cy="25775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23528" y="3789040"/>
              <a:ext cx="4896544" cy="2031325"/>
            </a:xfrm>
            <a:prstGeom prst="rect">
              <a:avLst/>
            </a:prstGeom>
            <a:noFill/>
            <a:ln w="38100">
              <a:solidFill>
                <a:schemeClr val="tx1"/>
              </a:solidFill>
            </a:ln>
          </p:spPr>
          <p:txBody>
            <a:bodyPr wrap="square" rtlCol="0">
              <a:spAutoFit/>
            </a:bodyPr>
            <a:lstStyle/>
            <a:p>
              <a:r>
                <a:rPr lang="en-GB" dirty="0">
                  <a:solidFill>
                    <a:prstClr val="black"/>
                  </a:solidFill>
                  <a:latin typeface="CCW Cursive Writing 7" pitchFamily="66" charset="0"/>
                </a:rPr>
                <a:t>This lesson, we have explored, ‘</a:t>
              </a:r>
              <a:r>
                <a:rPr lang="en-GB" dirty="0" err="1">
                  <a:solidFill>
                    <a:prstClr val="black"/>
                  </a:solidFill>
                  <a:latin typeface="CCW Cursive Writing 7" pitchFamily="66" charset="0"/>
                </a:rPr>
                <a:t>magpied</a:t>
              </a:r>
              <a:r>
                <a:rPr lang="en-GB" dirty="0">
                  <a:solidFill>
                    <a:prstClr val="black"/>
                  </a:solidFill>
                  <a:latin typeface="CCW Cursive Writing 7" pitchFamily="66" charset="0"/>
                </a:rPr>
                <a:t>’ and learnt persuasive features from a persuasive text to help us with planning our very own persuasive text. </a:t>
              </a:r>
            </a:p>
          </p:txBody>
        </p:sp>
      </p:grpSp>
      <p:sp>
        <p:nvSpPr>
          <p:cNvPr id="7" name="Rectangle 6">
            <a:extLst>
              <a:ext uri="{FF2B5EF4-FFF2-40B4-BE49-F238E27FC236}">
                <a16:creationId xmlns:a16="http://schemas.microsoft.com/office/drawing/2014/main" id="{24AD74A3-7408-4EAA-8792-088AAE49499B}"/>
              </a:ext>
            </a:extLst>
          </p:cNvPr>
          <p:cNvSpPr/>
          <p:nvPr/>
        </p:nvSpPr>
        <p:spPr>
          <a:xfrm>
            <a:off x="6357514" y="286171"/>
            <a:ext cx="4458201" cy="523220"/>
          </a:xfrm>
          <a:prstGeom prst="rect">
            <a:avLst/>
          </a:prstGeom>
        </p:spPr>
        <p:txBody>
          <a:bodyPr wrap="square">
            <a:spAutoFit/>
          </a:bodyPr>
          <a:lstStyle/>
          <a:p>
            <a:r>
              <a:rPr lang="en-GB" sz="1400" u="sng" dirty="0">
                <a:solidFill>
                  <a:prstClr val="black"/>
                </a:solidFill>
                <a:latin typeface="CCW Cursive Writing 7" pitchFamily="66" charset="0"/>
              </a:rPr>
              <a:t>Tuesday 19</a:t>
            </a:r>
            <a:r>
              <a:rPr lang="en-GB" sz="1400" u="sng" baseline="30000" dirty="0">
                <a:solidFill>
                  <a:prstClr val="black"/>
                </a:solidFill>
                <a:latin typeface="CCW Cursive Writing 7" pitchFamily="66" charset="0"/>
              </a:rPr>
              <a:t>th</a:t>
            </a:r>
            <a:r>
              <a:rPr lang="en-GB" sz="1400" u="sng" dirty="0">
                <a:solidFill>
                  <a:prstClr val="black"/>
                </a:solidFill>
                <a:latin typeface="CCW Cursive Writing 7" pitchFamily="66" charset="0"/>
              </a:rPr>
              <a:t> October </a:t>
            </a:r>
          </a:p>
          <a:p>
            <a:r>
              <a:rPr lang="en-GB" sz="1400" u="sng" dirty="0">
                <a:solidFill>
                  <a:prstClr val="black"/>
                </a:solidFill>
                <a:latin typeface="CCW Cursive Writing 7" pitchFamily="66" charset="0"/>
              </a:rPr>
              <a:t>L.O: Learn a persuasive text. </a:t>
            </a:r>
          </a:p>
        </p:txBody>
      </p:sp>
      <p:pic>
        <p:nvPicPr>
          <p:cNvPr id="8" name="Picture 3" descr="E:\DCIM\101___10\IMG_0537.JPG">
            <a:extLst>
              <a:ext uri="{FF2B5EF4-FFF2-40B4-BE49-F238E27FC236}">
                <a16:creationId xmlns:a16="http://schemas.microsoft.com/office/drawing/2014/main" id="{3C2CB9F9-C892-4391-8386-8DDEE6AD2B9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99291" y="1039954"/>
            <a:ext cx="2742921" cy="294379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E91CD11-C202-4D2F-893B-76B0B8490E9A}"/>
              </a:ext>
            </a:extLst>
          </p:cNvPr>
          <p:cNvSpPr txBox="1"/>
          <p:nvPr/>
        </p:nvSpPr>
        <p:spPr>
          <a:xfrm>
            <a:off x="6507909" y="4251888"/>
            <a:ext cx="3907998" cy="2319940"/>
          </a:xfrm>
          <a:prstGeom prst="rect">
            <a:avLst/>
          </a:prstGeom>
          <a:noFill/>
          <a:ln w="38100">
            <a:solidFill>
              <a:schemeClr val="tx1"/>
            </a:solidFill>
          </a:ln>
        </p:spPr>
        <p:txBody>
          <a:bodyPr wrap="square" rtlCol="0">
            <a:spAutoFit/>
          </a:bodyPr>
          <a:lstStyle/>
          <a:p>
            <a:r>
              <a:rPr lang="en-GB" dirty="0">
                <a:solidFill>
                  <a:prstClr val="black"/>
                </a:solidFill>
                <a:latin typeface="CCW Cursive Writing 7" pitchFamily="66" charset="0"/>
              </a:rPr>
              <a:t>This lesson, we have explored, ‘</a:t>
            </a:r>
            <a:r>
              <a:rPr lang="en-GB" dirty="0" err="1">
                <a:solidFill>
                  <a:prstClr val="black"/>
                </a:solidFill>
                <a:latin typeface="CCW Cursive Writing 7" pitchFamily="66" charset="0"/>
              </a:rPr>
              <a:t>magpied</a:t>
            </a:r>
            <a:r>
              <a:rPr lang="en-GB" dirty="0">
                <a:solidFill>
                  <a:prstClr val="black"/>
                </a:solidFill>
                <a:latin typeface="CCW Cursive Writing 7" pitchFamily="66" charset="0"/>
              </a:rPr>
              <a:t>’ and learnt persuasive features from a persuasive text to help us with planning our very own persuasive text. </a:t>
            </a:r>
          </a:p>
        </p:txBody>
      </p:sp>
    </p:spTree>
    <p:extLst>
      <p:ext uri="{BB962C8B-B14F-4D97-AF65-F5344CB8AC3E}">
        <p14:creationId xmlns:p14="http://schemas.microsoft.com/office/powerpoint/2010/main" val="41393631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959075" y="1340768"/>
            <a:ext cx="8712968" cy="1688264"/>
          </a:xfrm>
          <a:prstGeom prst="rect">
            <a:avLst/>
          </a:prstGeom>
          <a:solidFill>
            <a:schemeClr val="bg1"/>
          </a:solidFill>
        </p:spPr>
        <p:txBody>
          <a:bodyPr vert="horz" lIns="91440" tIns="45720" rIns="91440" bIns="45720" rtlCol="0" anchor="ctr">
            <a:noAutofit/>
          </a:bodyPr>
          <a:lstStyle/>
          <a:p>
            <a:pPr>
              <a:lnSpc>
                <a:spcPct val="90000"/>
              </a:lnSpc>
              <a:spcBef>
                <a:spcPct val="0"/>
              </a:spcBef>
              <a:defRPr/>
            </a:pPr>
            <a:r>
              <a:rPr lang="en-GB" sz="3200" u="sng" dirty="0">
                <a:solidFill>
                  <a:prstClr val="black"/>
                </a:solidFill>
                <a:latin typeface="CCW Cursive Writing 7" pitchFamily="66" charset="0"/>
              </a:rPr>
              <a:t>Wednesday 20</a:t>
            </a:r>
            <a:r>
              <a:rPr lang="en-GB" sz="3200" u="sng" baseline="30000" dirty="0">
                <a:solidFill>
                  <a:prstClr val="black"/>
                </a:solidFill>
                <a:latin typeface="CCW Cursive Writing 7" pitchFamily="66" charset="0"/>
              </a:rPr>
              <a:t>th</a:t>
            </a:r>
            <a:r>
              <a:rPr lang="en-GB" sz="3200" u="sng" dirty="0">
                <a:solidFill>
                  <a:prstClr val="black"/>
                </a:solidFill>
                <a:latin typeface="CCW Cursive Writing 7" pitchFamily="66" charset="0"/>
              </a:rPr>
              <a:t> October </a:t>
            </a:r>
            <a:br>
              <a:rPr lang="en-GB" sz="3200" u="sng" dirty="0">
                <a:solidFill>
                  <a:prstClr val="black"/>
                </a:solidFill>
                <a:latin typeface="CCW Cursive Writing 7" pitchFamily="66" charset="0"/>
              </a:rPr>
            </a:br>
            <a:br>
              <a:rPr lang="en-GB" sz="3200" u="sng" dirty="0">
                <a:solidFill>
                  <a:prstClr val="black"/>
                </a:solidFill>
                <a:latin typeface="CCW Cursive Writing 7" pitchFamily="66" charset="0"/>
              </a:rPr>
            </a:br>
            <a:r>
              <a:rPr lang="en-GB" sz="3200" u="sng" dirty="0">
                <a:solidFill>
                  <a:prstClr val="black"/>
                </a:solidFill>
                <a:latin typeface="CCW Cursive Writing 7" pitchFamily="66" charset="0"/>
              </a:rPr>
              <a:t>     </a:t>
            </a:r>
          </a:p>
          <a:p>
            <a:pPr algn="ctr">
              <a:lnSpc>
                <a:spcPct val="90000"/>
              </a:lnSpc>
              <a:spcBef>
                <a:spcPct val="0"/>
              </a:spcBef>
              <a:defRPr/>
            </a:pPr>
            <a:r>
              <a:rPr lang="en-GB" sz="4000" u="sng" dirty="0">
                <a:solidFill>
                  <a:prstClr val="black"/>
                </a:solidFill>
                <a:latin typeface="CCW Cursive Writing 7" pitchFamily="66" charset="0"/>
              </a:rPr>
              <a:t>L.O. To box up a persuasive argument.</a:t>
            </a:r>
          </a:p>
        </p:txBody>
      </p:sp>
    </p:spTree>
    <p:extLst>
      <p:ext uri="{BB962C8B-B14F-4D97-AF65-F5344CB8AC3E}">
        <p14:creationId xmlns:p14="http://schemas.microsoft.com/office/powerpoint/2010/main" val="189430918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6C013-5D57-41A9-A3DF-FD25FDCCDDE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8EF8BF0-45F1-4793-894C-2C6EAFE4E514}"/>
              </a:ext>
            </a:extLst>
          </p:cNvPr>
          <p:cNvSpPr>
            <a:spLocks noGrp="1"/>
          </p:cNvSpPr>
          <p:nvPr>
            <p:ph idx="1"/>
          </p:nvPr>
        </p:nvSpPr>
        <p:spPr/>
        <p:txBody>
          <a:bodyPr/>
          <a:lstStyle/>
          <a:p>
            <a:endParaRPr lang="en-GB"/>
          </a:p>
        </p:txBody>
      </p:sp>
      <p:pic>
        <p:nvPicPr>
          <p:cNvPr id="1026" name="Picture 2" descr="Image result for WAGOLL">
            <a:extLst>
              <a:ext uri="{FF2B5EF4-FFF2-40B4-BE49-F238E27FC236}">
                <a16:creationId xmlns:a16="http://schemas.microsoft.com/office/drawing/2014/main" id="{45FCC12E-51CD-4026-9391-1BEE718D2A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99" t="25921" r="27163" b="43980"/>
          <a:stretch/>
        </p:blipFill>
        <p:spPr bwMode="auto">
          <a:xfrm>
            <a:off x="1624305" y="724911"/>
            <a:ext cx="8943391" cy="25922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EC89FB0-DBAD-48CF-BFFA-1C1783D8282D}"/>
              </a:ext>
            </a:extLst>
          </p:cNvPr>
          <p:cNvSpPr/>
          <p:nvPr/>
        </p:nvSpPr>
        <p:spPr>
          <a:xfrm>
            <a:off x="1232946" y="4260017"/>
            <a:ext cx="9726124" cy="1754326"/>
          </a:xfrm>
          <a:prstGeom prst="rect">
            <a:avLst/>
          </a:prstGeom>
          <a:noFill/>
        </p:spPr>
        <p:txBody>
          <a:bodyPr wrap="none" lIns="91440" tIns="45720" rIns="91440" bIns="45720">
            <a:spAutoFit/>
          </a:bodyPr>
          <a:lstStyle/>
          <a:p>
            <a:pPr algn="ctr"/>
            <a:r>
              <a:rPr lang="en-US" sz="5400" b="0" cap="none" spc="0" dirty="0">
                <a:ln w="0"/>
                <a:solidFill>
                  <a:srgbClr val="FF0000"/>
                </a:solidFill>
                <a:effectLst>
                  <a:outerShdw blurRad="38100" dist="19050" dir="2700000" algn="tl" rotWithShape="0">
                    <a:schemeClr val="dk1">
                      <a:alpha val="40000"/>
                    </a:schemeClr>
                  </a:outerShdw>
                </a:effectLst>
              </a:rPr>
              <a:t>Let’s read and review the features</a:t>
            </a:r>
          </a:p>
          <a:p>
            <a:pPr algn="ctr"/>
            <a:r>
              <a:rPr lang="en-US" sz="5400" dirty="0">
                <a:ln w="0"/>
                <a:solidFill>
                  <a:srgbClr val="FF0000"/>
                </a:solidFill>
                <a:effectLst>
                  <a:outerShdw blurRad="38100" dist="19050" dir="2700000" algn="tl" rotWithShape="0">
                    <a:schemeClr val="dk1">
                      <a:alpha val="40000"/>
                    </a:schemeClr>
                  </a:outerShdw>
                </a:effectLst>
              </a:rPr>
              <a:t>in the WAGOLL…</a:t>
            </a:r>
            <a:endParaRPr lang="en-US" sz="54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468486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2794" y="1360093"/>
            <a:ext cx="10416479" cy="3746122"/>
          </a:xfrm>
          <a:ln w="38100">
            <a:solidFill>
              <a:srgbClr val="7030A0"/>
            </a:solidFill>
          </a:ln>
        </p:spPr>
        <p:txBody>
          <a:bodyPr>
            <a:normAutofit fontScale="92500" lnSpcReduction="20000"/>
          </a:bodyPr>
          <a:lstStyle/>
          <a:p>
            <a:pPr marL="0" indent="0">
              <a:buNone/>
            </a:pPr>
            <a:r>
              <a:rPr lang="en-GB" dirty="0">
                <a:latin typeface="CCW Cursive Writing 7" pitchFamily="66" charset="0"/>
              </a:rPr>
              <a:t>All teachers adore chocolate</a:t>
            </a:r>
            <a:r>
              <a:rPr lang="en-GB" dirty="0">
                <a:solidFill>
                  <a:srgbClr val="FF0000"/>
                </a:solidFill>
                <a:latin typeface="CCW Cursive Writing 7" pitchFamily="66" charset="0"/>
              </a:rPr>
              <a:t>:</a:t>
            </a:r>
            <a:r>
              <a:rPr lang="en-GB" dirty="0">
                <a:latin typeface="CCW Cursive Writing 7" pitchFamily="66" charset="0"/>
              </a:rPr>
              <a:t> </a:t>
            </a:r>
            <a:r>
              <a:rPr lang="en-GB" dirty="0">
                <a:solidFill>
                  <a:srgbClr val="FF0000"/>
                </a:solidFill>
                <a:latin typeface="CCW Cursive Writing 7" pitchFamily="66" charset="0"/>
              </a:rPr>
              <a:t>it is estimated that teachers eat an average of 266 chocolate bars every year.  </a:t>
            </a:r>
            <a:r>
              <a:rPr lang="en-GB" dirty="0">
                <a:latin typeface="CCW Cursive Writing 7" pitchFamily="66" charset="0"/>
              </a:rPr>
              <a:t>Considerable debate has taken place recently about whether the teaching staff of St Philip’s Primary School should have access to free supplies of chocolate while teaching.  </a:t>
            </a:r>
          </a:p>
          <a:p>
            <a:pPr marL="0" indent="0">
              <a:buNone/>
            </a:pPr>
            <a:endParaRPr lang="en-GB" dirty="0">
              <a:latin typeface="CCW Cursive Writing 7" pitchFamily="66" charset="0"/>
            </a:endParaRPr>
          </a:p>
        </p:txBody>
      </p:sp>
      <p:sp>
        <p:nvSpPr>
          <p:cNvPr id="4" name="Rectangle 3"/>
          <p:cNvSpPr/>
          <p:nvPr/>
        </p:nvSpPr>
        <p:spPr>
          <a:xfrm>
            <a:off x="2679040" y="5374358"/>
            <a:ext cx="6833922" cy="923330"/>
          </a:xfrm>
          <a:prstGeom prst="rect">
            <a:avLst/>
          </a:prstGeom>
          <a:noFill/>
        </p:spPr>
        <p:txBody>
          <a:bodyPr wrap="none" lIns="91440" tIns="45720" rIns="91440" bIns="45720">
            <a:spAutoFit/>
          </a:bodyPr>
          <a:lstStyle/>
          <a:p>
            <a:pPr algn="ctr"/>
            <a:r>
              <a:rPr lang="en-US" sz="5400" dirty="0">
                <a:ln w="0"/>
                <a:solidFill>
                  <a:prstClr val="black"/>
                </a:solidFill>
                <a:effectLst>
                  <a:outerShdw blurRad="38100" dist="19050" dir="2700000" algn="tl" rotWithShape="0">
                    <a:prstClr val="black">
                      <a:alpha val="40000"/>
                    </a:prstClr>
                  </a:outerShdw>
                </a:effectLst>
                <a:latin typeface="CCW Cursive Writing 7" pitchFamily="66" charset="0"/>
              </a:rPr>
              <a:t>Introduction</a:t>
            </a:r>
          </a:p>
        </p:txBody>
      </p:sp>
    </p:spTree>
    <p:extLst>
      <p:ext uri="{BB962C8B-B14F-4D97-AF65-F5344CB8AC3E}">
        <p14:creationId xmlns:p14="http://schemas.microsoft.com/office/powerpoint/2010/main" val="30178787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16633"/>
            <a:ext cx="7886700" cy="471585"/>
          </a:xfrm>
        </p:spPr>
        <p:txBody>
          <a:bodyPr>
            <a:normAutofit fontScale="90000"/>
          </a:bodyPr>
          <a:lstStyle/>
          <a:p>
            <a:r>
              <a:rPr lang="en-GB" dirty="0">
                <a:latin typeface="CCW Cursive Writing 7" pitchFamily="66" charset="0"/>
              </a:rPr>
              <a:t>Paragraph 1:</a:t>
            </a:r>
          </a:p>
        </p:txBody>
      </p:sp>
      <p:sp>
        <p:nvSpPr>
          <p:cNvPr id="3" name="Content Placeholder 2"/>
          <p:cNvSpPr>
            <a:spLocks noGrp="1"/>
          </p:cNvSpPr>
          <p:nvPr>
            <p:ph idx="1"/>
          </p:nvPr>
        </p:nvSpPr>
        <p:spPr>
          <a:xfrm>
            <a:off x="360218" y="764703"/>
            <a:ext cx="11471564" cy="4818679"/>
          </a:xfrm>
          <a:ln w="38100">
            <a:solidFill>
              <a:srgbClr val="7030A0"/>
            </a:solidFill>
          </a:ln>
        </p:spPr>
        <p:txBody>
          <a:bodyPr>
            <a:noAutofit/>
          </a:bodyPr>
          <a:lstStyle/>
          <a:p>
            <a:pPr marL="0" indent="0">
              <a:buNone/>
            </a:pPr>
            <a:r>
              <a:rPr lang="en-GB" sz="2400" dirty="0">
                <a:solidFill>
                  <a:srgbClr val="FF0000"/>
                </a:solidFill>
                <a:latin typeface="CCW Cursive Writing 7" pitchFamily="66" charset="0"/>
              </a:rPr>
              <a:t>In my opinion, </a:t>
            </a:r>
            <a:r>
              <a:rPr lang="en-GB" sz="2400" dirty="0">
                <a:latin typeface="CCW Cursive Writing 7" pitchFamily="66" charset="0"/>
              </a:rPr>
              <a:t>it would increase the number of happy faces both around the staff room and throughout school.  </a:t>
            </a:r>
            <a:r>
              <a:rPr lang="en-GB" sz="2400" dirty="0">
                <a:solidFill>
                  <a:srgbClr val="FF0000"/>
                </a:solidFill>
                <a:latin typeface="CCW Cursive Writing 7" pitchFamily="66" charset="0"/>
              </a:rPr>
              <a:t>Nobody can deny that </a:t>
            </a:r>
            <a:r>
              <a:rPr lang="en-GB" sz="2400" dirty="0">
                <a:latin typeface="CCW Cursive Writing 7" pitchFamily="66" charset="0"/>
              </a:rPr>
              <a:t>chocolate is the favourite snack of most teachers at St Philip’s. </a:t>
            </a:r>
            <a:r>
              <a:rPr lang="en-GB" sz="2400" dirty="0">
                <a:solidFill>
                  <a:srgbClr val="FF0000"/>
                </a:solidFill>
                <a:latin typeface="CCW Cursive Writing 7" pitchFamily="66" charset="0"/>
              </a:rPr>
              <a:t>In fact, </a:t>
            </a:r>
            <a:r>
              <a:rPr lang="en-GB" sz="2400" dirty="0">
                <a:latin typeface="CCW Cursive Writing 7" pitchFamily="66" charset="0"/>
              </a:rPr>
              <a:t>at least 90% of our teaching staff enjoy eating a variety of chocolate on a regular basis. If they were to be given this free, it would save them a vast amount of money.  </a:t>
            </a:r>
            <a:r>
              <a:rPr lang="en-GB" sz="2400" dirty="0">
                <a:solidFill>
                  <a:srgbClr val="FF0000"/>
                </a:solidFill>
                <a:latin typeface="CCW Cursive Writing 7" pitchFamily="66" charset="0"/>
              </a:rPr>
              <a:t>In addition, </a:t>
            </a:r>
            <a:r>
              <a:rPr lang="en-GB" sz="2400" dirty="0">
                <a:latin typeface="CCW Cursive Writing 7" pitchFamily="66" charset="0"/>
              </a:rPr>
              <a:t>it would also save them time because they would not need to leave the building to purchase chocolate at lunchtime. </a:t>
            </a:r>
          </a:p>
        </p:txBody>
      </p:sp>
    </p:spTree>
    <p:extLst>
      <p:ext uri="{BB962C8B-B14F-4D97-AF65-F5344CB8AC3E}">
        <p14:creationId xmlns:p14="http://schemas.microsoft.com/office/powerpoint/2010/main" val="14330923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88641"/>
            <a:ext cx="7886700" cy="216024"/>
          </a:xfrm>
        </p:spPr>
        <p:txBody>
          <a:bodyPr>
            <a:normAutofit fontScale="90000"/>
          </a:bodyPr>
          <a:lstStyle/>
          <a:p>
            <a:r>
              <a:rPr lang="en-GB" dirty="0">
                <a:latin typeface="CCW Cursive Writing 7" pitchFamily="66" charset="0"/>
              </a:rPr>
              <a:t>Paragraph 2:</a:t>
            </a:r>
          </a:p>
        </p:txBody>
      </p:sp>
      <p:sp>
        <p:nvSpPr>
          <p:cNvPr id="3" name="Content Placeholder 2"/>
          <p:cNvSpPr>
            <a:spLocks noGrp="1"/>
          </p:cNvSpPr>
          <p:nvPr>
            <p:ph idx="1"/>
          </p:nvPr>
        </p:nvSpPr>
        <p:spPr>
          <a:xfrm>
            <a:off x="540326" y="989290"/>
            <a:ext cx="11360727" cy="5342237"/>
          </a:xfrm>
          <a:ln w="38100">
            <a:solidFill>
              <a:srgbClr val="7030A0"/>
            </a:solidFill>
          </a:ln>
        </p:spPr>
        <p:txBody>
          <a:bodyPr>
            <a:noAutofit/>
          </a:bodyPr>
          <a:lstStyle/>
          <a:p>
            <a:pPr marL="0" indent="0">
              <a:buNone/>
            </a:pPr>
            <a:r>
              <a:rPr lang="en-GB" sz="2300" dirty="0">
                <a:solidFill>
                  <a:srgbClr val="FF0000"/>
                </a:solidFill>
                <a:latin typeface="CCW Cursive Writing 7" pitchFamily="66" charset="0"/>
              </a:rPr>
              <a:t>Secondly, we passionately believe that </a:t>
            </a:r>
            <a:r>
              <a:rPr lang="en-GB" sz="2300" dirty="0">
                <a:latin typeface="CCW Cursive Writing 7" pitchFamily="66" charset="0"/>
              </a:rPr>
              <a:t>the quality of teaching would greatly improve if teachers were to be given a regular supply to Cadburys, Nestle and other assorted chocolate goods. </a:t>
            </a:r>
            <a:r>
              <a:rPr lang="en-GB" sz="2300" dirty="0">
                <a:solidFill>
                  <a:srgbClr val="FF0000"/>
                </a:solidFill>
                <a:latin typeface="CCW Cursive Writing 7" pitchFamily="66" charset="0"/>
              </a:rPr>
              <a:t>I would like to draw your attention to the fact </a:t>
            </a:r>
            <a:r>
              <a:rPr lang="en-GB" sz="2300" dirty="0">
                <a:latin typeface="CCW Cursive Writing 7" pitchFamily="66" charset="0"/>
              </a:rPr>
              <a:t>that chocolate releases endorphins (happy chemicals) into people’s brains. Eating delicious chocolate would ensure that teachers had more of these chemicals in their brain.  </a:t>
            </a:r>
            <a:r>
              <a:rPr lang="en-GB" sz="2300" dirty="0">
                <a:solidFill>
                  <a:srgbClr val="FF0000"/>
                </a:solidFill>
                <a:latin typeface="CCW Cursive Writing 7" pitchFamily="66" charset="0"/>
              </a:rPr>
              <a:t>As a result, </a:t>
            </a:r>
            <a:r>
              <a:rPr lang="en-GB" sz="2300" dirty="0">
                <a:latin typeface="CCW Cursive Writing 7" pitchFamily="66" charset="0"/>
              </a:rPr>
              <a:t>they would be more relaxed and ready to teach their classes.  </a:t>
            </a:r>
            <a:r>
              <a:rPr lang="en-GB" sz="2300" dirty="0">
                <a:solidFill>
                  <a:srgbClr val="FF0000"/>
                </a:solidFill>
                <a:latin typeface="CCW Cursive Writing 7" pitchFamily="66" charset="0"/>
              </a:rPr>
              <a:t>What parent wouldn’t want their children being taught by happy, stress-free and chocolate-fuelled teachers?</a:t>
            </a:r>
          </a:p>
        </p:txBody>
      </p:sp>
    </p:spTree>
    <p:extLst>
      <p:ext uri="{BB962C8B-B14F-4D97-AF65-F5344CB8AC3E}">
        <p14:creationId xmlns:p14="http://schemas.microsoft.com/office/powerpoint/2010/main" val="23551256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16633"/>
            <a:ext cx="7886700" cy="327569"/>
          </a:xfrm>
        </p:spPr>
        <p:txBody>
          <a:bodyPr>
            <a:normAutofit fontScale="90000"/>
          </a:bodyPr>
          <a:lstStyle/>
          <a:p>
            <a:r>
              <a:rPr lang="en-GB" dirty="0">
                <a:latin typeface="CCW Cursive Writing 7" pitchFamily="66" charset="0"/>
              </a:rPr>
              <a:t>Paragraph 3:</a:t>
            </a:r>
          </a:p>
        </p:txBody>
      </p:sp>
      <p:sp>
        <p:nvSpPr>
          <p:cNvPr id="3" name="Content Placeholder 2"/>
          <p:cNvSpPr>
            <a:spLocks noGrp="1"/>
          </p:cNvSpPr>
          <p:nvPr>
            <p:ph idx="1"/>
          </p:nvPr>
        </p:nvSpPr>
        <p:spPr>
          <a:xfrm>
            <a:off x="242454" y="1257997"/>
            <a:ext cx="11707091" cy="4602476"/>
          </a:xfrm>
          <a:ln w="38100">
            <a:solidFill>
              <a:srgbClr val="7030A0"/>
            </a:solidFill>
          </a:ln>
        </p:spPr>
        <p:txBody>
          <a:bodyPr>
            <a:normAutofit fontScale="32500" lnSpcReduction="20000"/>
          </a:bodyPr>
          <a:lstStyle/>
          <a:p>
            <a:pPr marL="0" indent="0">
              <a:buNone/>
            </a:pPr>
            <a:r>
              <a:rPr lang="en-GB" sz="7400" dirty="0">
                <a:solidFill>
                  <a:srgbClr val="FF0000"/>
                </a:solidFill>
                <a:latin typeface="CCW Cursive Writing 7" pitchFamily="66" charset="0"/>
              </a:rPr>
              <a:t>Thirdly, and finally, I am convinced that </a:t>
            </a:r>
            <a:r>
              <a:rPr lang="en-GB" sz="7400" dirty="0">
                <a:latin typeface="CCW Cursive Writing 7" pitchFamily="66" charset="0"/>
              </a:rPr>
              <a:t>teachers receiving these free supplies of chocolate would be beneficial to all of the pupils of St Philip’s CE Primary School.  </a:t>
            </a:r>
            <a:r>
              <a:rPr lang="en-GB" sz="7400" dirty="0">
                <a:solidFill>
                  <a:srgbClr val="FF0000"/>
                </a:solidFill>
                <a:latin typeface="CCW Cursive Writing 7" pitchFamily="66" charset="0"/>
              </a:rPr>
              <a:t>As I see it, </a:t>
            </a:r>
            <a:r>
              <a:rPr lang="en-GB" sz="7400" dirty="0">
                <a:latin typeface="CCW Cursive Writing 7" pitchFamily="66" charset="0"/>
              </a:rPr>
              <a:t>not only would they receive a better standard of teaching from happier staff, but they would most certainly receive less telling off! Teachers </a:t>
            </a:r>
            <a:r>
              <a:rPr lang="en-GB" sz="7400" dirty="0">
                <a:solidFill>
                  <a:srgbClr val="FF0000"/>
                </a:solidFill>
                <a:latin typeface="CCW Cursive Writing 7" pitchFamily="66" charset="0"/>
              </a:rPr>
              <a:t>would be so content that</a:t>
            </a:r>
            <a:r>
              <a:rPr lang="en-GB" sz="7400" dirty="0">
                <a:latin typeface="CCW Cursive Writing 7" pitchFamily="66" charset="0"/>
              </a:rPr>
              <a:t> they would never have any reasons to shout at their pupils.  Even if they did have a genuine reason to be annoyed with their class, they could be encouraged to eat more chocolate which would most definitely improve their mood. </a:t>
            </a:r>
            <a:r>
              <a:rPr lang="en-GB" sz="7400" dirty="0">
                <a:solidFill>
                  <a:srgbClr val="FF0000"/>
                </a:solidFill>
                <a:latin typeface="CCW Cursive Writing 7" pitchFamily="66" charset="0"/>
              </a:rPr>
              <a:t>There is no doubt that this is a positive thing!</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118687656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365127"/>
            <a:ext cx="7886700" cy="1073709"/>
          </a:xfrm>
        </p:spPr>
        <p:txBody>
          <a:bodyPr/>
          <a:lstStyle/>
          <a:p>
            <a:r>
              <a:rPr lang="en-GB" dirty="0">
                <a:latin typeface="CCW Cursive Writing 7" pitchFamily="66" charset="0"/>
              </a:rPr>
              <a:t>Conclusion:</a:t>
            </a:r>
          </a:p>
        </p:txBody>
      </p:sp>
      <p:sp>
        <p:nvSpPr>
          <p:cNvPr id="3" name="Content Placeholder 2"/>
          <p:cNvSpPr>
            <a:spLocks noGrp="1"/>
          </p:cNvSpPr>
          <p:nvPr>
            <p:ph idx="1"/>
          </p:nvPr>
        </p:nvSpPr>
        <p:spPr>
          <a:xfrm>
            <a:off x="748144" y="1570540"/>
            <a:ext cx="11028219" cy="3960547"/>
          </a:xfrm>
          <a:ln w="38100">
            <a:solidFill>
              <a:srgbClr val="7030A0"/>
            </a:solidFill>
          </a:ln>
        </p:spPr>
        <p:txBody>
          <a:bodyPr>
            <a:normAutofit/>
          </a:bodyPr>
          <a:lstStyle/>
          <a:p>
            <a:pPr marL="0" indent="0">
              <a:buNone/>
            </a:pPr>
            <a:r>
              <a:rPr lang="en-GB" dirty="0">
                <a:latin typeface="CCW Cursive Writing 7" pitchFamily="66" charset="0"/>
              </a:rPr>
              <a:t>Considering all the arguments presented, I strongly believe that free supplies of chocolate be made readily available to all teaching staff when teaching.  The question is: what do you think? </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10931561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2794" y="1360093"/>
            <a:ext cx="10416479" cy="3746122"/>
          </a:xfrm>
          <a:ln w="38100">
            <a:solidFill>
              <a:srgbClr val="7030A0"/>
            </a:solidFill>
          </a:ln>
        </p:spPr>
        <p:txBody>
          <a:bodyPr>
            <a:normAutofit fontScale="92500" lnSpcReduction="20000"/>
          </a:bodyPr>
          <a:lstStyle/>
          <a:p>
            <a:pPr marL="0" indent="0">
              <a:buNone/>
            </a:pPr>
            <a:r>
              <a:rPr lang="en-GB" dirty="0">
                <a:latin typeface="CCW Cursive Writing 7" pitchFamily="66" charset="0"/>
              </a:rPr>
              <a:t>All teachers adore chocolate</a:t>
            </a:r>
            <a:r>
              <a:rPr lang="en-GB" dirty="0">
                <a:solidFill>
                  <a:srgbClr val="FF0000"/>
                </a:solidFill>
                <a:latin typeface="CCW Cursive Writing 7" pitchFamily="66" charset="0"/>
              </a:rPr>
              <a:t>:</a:t>
            </a:r>
            <a:r>
              <a:rPr lang="en-GB" dirty="0">
                <a:latin typeface="CCW Cursive Writing 7" pitchFamily="66" charset="0"/>
              </a:rPr>
              <a:t> </a:t>
            </a:r>
            <a:r>
              <a:rPr lang="en-GB" dirty="0">
                <a:solidFill>
                  <a:srgbClr val="FF0000"/>
                </a:solidFill>
                <a:latin typeface="CCW Cursive Writing 7" pitchFamily="66" charset="0"/>
              </a:rPr>
              <a:t>it is estimated that teachers eat an average of 266 chocolate bars every year.  </a:t>
            </a:r>
            <a:r>
              <a:rPr lang="en-GB" dirty="0">
                <a:latin typeface="CCW Cursive Writing 7" pitchFamily="66" charset="0"/>
              </a:rPr>
              <a:t>Considerable debate has taken place recently about whether the teaching staff of St Philip’s Primary School should have access to free supplies of chocolate while teaching.  </a:t>
            </a:r>
          </a:p>
          <a:p>
            <a:pPr marL="0" indent="0">
              <a:buNone/>
            </a:pPr>
            <a:endParaRPr lang="en-GB" dirty="0">
              <a:latin typeface="CCW Cursive Writing 7" pitchFamily="66" charset="0"/>
            </a:endParaRPr>
          </a:p>
        </p:txBody>
      </p:sp>
      <p:sp>
        <p:nvSpPr>
          <p:cNvPr id="4" name="Rectangle 3"/>
          <p:cNvSpPr/>
          <p:nvPr/>
        </p:nvSpPr>
        <p:spPr>
          <a:xfrm>
            <a:off x="2679040" y="5374358"/>
            <a:ext cx="6833922" cy="923330"/>
          </a:xfrm>
          <a:prstGeom prst="rect">
            <a:avLst/>
          </a:prstGeom>
          <a:noFill/>
        </p:spPr>
        <p:txBody>
          <a:bodyPr wrap="none" lIns="91440" tIns="45720" rIns="91440" bIns="45720">
            <a:spAutoFit/>
          </a:bodyPr>
          <a:lstStyle/>
          <a:p>
            <a:pPr algn="ctr"/>
            <a:r>
              <a:rPr lang="en-US" sz="5400" dirty="0">
                <a:ln w="0"/>
                <a:solidFill>
                  <a:prstClr val="black"/>
                </a:solidFill>
                <a:effectLst>
                  <a:outerShdw blurRad="38100" dist="19050" dir="2700000" algn="tl" rotWithShape="0">
                    <a:prstClr val="black">
                      <a:alpha val="40000"/>
                    </a:prstClr>
                  </a:outerShdw>
                </a:effectLst>
                <a:latin typeface="CCW Cursive Writing 7" pitchFamily="66" charset="0"/>
              </a:rPr>
              <a:t>Introduction</a:t>
            </a:r>
          </a:p>
        </p:txBody>
      </p:sp>
    </p:spTree>
    <p:extLst>
      <p:ext uri="{BB962C8B-B14F-4D97-AF65-F5344CB8AC3E}">
        <p14:creationId xmlns:p14="http://schemas.microsoft.com/office/powerpoint/2010/main" val="6466815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16633"/>
            <a:ext cx="7886700" cy="471585"/>
          </a:xfrm>
        </p:spPr>
        <p:txBody>
          <a:bodyPr>
            <a:normAutofit fontScale="90000"/>
          </a:bodyPr>
          <a:lstStyle/>
          <a:p>
            <a:r>
              <a:rPr lang="en-GB" dirty="0">
                <a:latin typeface="CCW Cursive Writing 7" pitchFamily="66" charset="0"/>
              </a:rPr>
              <a:t>Paragraph 1:</a:t>
            </a:r>
          </a:p>
        </p:txBody>
      </p:sp>
      <p:sp>
        <p:nvSpPr>
          <p:cNvPr id="3" name="Content Placeholder 2"/>
          <p:cNvSpPr>
            <a:spLocks noGrp="1"/>
          </p:cNvSpPr>
          <p:nvPr>
            <p:ph idx="1"/>
          </p:nvPr>
        </p:nvSpPr>
        <p:spPr>
          <a:xfrm>
            <a:off x="360218" y="764703"/>
            <a:ext cx="11471564" cy="4818679"/>
          </a:xfrm>
          <a:ln w="38100">
            <a:solidFill>
              <a:srgbClr val="7030A0"/>
            </a:solidFill>
          </a:ln>
        </p:spPr>
        <p:txBody>
          <a:bodyPr>
            <a:noAutofit/>
          </a:bodyPr>
          <a:lstStyle/>
          <a:p>
            <a:pPr marL="0" indent="0">
              <a:buNone/>
            </a:pPr>
            <a:r>
              <a:rPr lang="en-GB" sz="2400" dirty="0">
                <a:solidFill>
                  <a:srgbClr val="FF0000"/>
                </a:solidFill>
                <a:latin typeface="CCW Cursive Writing 7" pitchFamily="66" charset="0"/>
              </a:rPr>
              <a:t>In my opinion, </a:t>
            </a:r>
            <a:r>
              <a:rPr lang="en-GB" sz="2400" dirty="0">
                <a:latin typeface="CCW Cursive Writing 7" pitchFamily="66" charset="0"/>
              </a:rPr>
              <a:t>it would increase the number of happy faces both around the staff room and throughout school.  </a:t>
            </a:r>
            <a:r>
              <a:rPr lang="en-GB" sz="2400" dirty="0">
                <a:solidFill>
                  <a:srgbClr val="FF0000"/>
                </a:solidFill>
                <a:latin typeface="CCW Cursive Writing 7" pitchFamily="66" charset="0"/>
              </a:rPr>
              <a:t>Nobody can deny that </a:t>
            </a:r>
            <a:r>
              <a:rPr lang="en-GB" sz="2400" dirty="0">
                <a:latin typeface="CCW Cursive Writing 7" pitchFamily="66" charset="0"/>
              </a:rPr>
              <a:t>chocolate is the favourite snack of most teachers at St Philip’s. </a:t>
            </a:r>
            <a:r>
              <a:rPr lang="en-GB" sz="2400" dirty="0">
                <a:solidFill>
                  <a:srgbClr val="FF0000"/>
                </a:solidFill>
                <a:latin typeface="CCW Cursive Writing 7" pitchFamily="66" charset="0"/>
              </a:rPr>
              <a:t>In fact, </a:t>
            </a:r>
            <a:r>
              <a:rPr lang="en-GB" sz="2400" dirty="0">
                <a:latin typeface="CCW Cursive Writing 7" pitchFamily="66" charset="0"/>
              </a:rPr>
              <a:t>at least 90% of our teaching staff enjoy eating a variety of chocolate on a regular basis. If they were to be given this free, it would save them a vast amount of money.  </a:t>
            </a:r>
            <a:r>
              <a:rPr lang="en-GB" sz="2400" dirty="0">
                <a:solidFill>
                  <a:srgbClr val="FF0000"/>
                </a:solidFill>
                <a:latin typeface="CCW Cursive Writing 7" pitchFamily="66" charset="0"/>
              </a:rPr>
              <a:t>In addition, </a:t>
            </a:r>
            <a:r>
              <a:rPr lang="en-GB" sz="2400" dirty="0">
                <a:latin typeface="CCW Cursive Writing 7" pitchFamily="66" charset="0"/>
              </a:rPr>
              <a:t>it would also save them time because they would not need to leave the building to purchase chocolate at lunchtime. </a:t>
            </a:r>
          </a:p>
        </p:txBody>
      </p:sp>
    </p:spTree>
    <p:extLst>
      <p:ext uri="{BB962C8B-B14F-4D97-AF65-F5344CB8AC3E}">
        <p14:creationId xmlns:p14="http://schemas.microsoft.com/office/powerpoint/2010/main" val="37083757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88641"/>
            <a:ext cx="7886700" cy="216024"/>
          </a:xfrm>
        </p:spPr>
        <p:txBody>
          <a:bodyPr>
            <a:normAutofit fontScale="90000"/>
          </a:bodyPr>
          <a:lstStyle/>
          <a:p>
            <a:r>
              <a:rPr lang="en-GB" dirty="0">
                <a:latin typeface="CCW Cursive Writing 7" pitchFamily="66" charset="0"/>
              </a:rPr>
              <a:t>Paragraph 2:</a:t>
            </a:r>
          </a:p>
        </p:txBody>
      </p:sp>
      <p:sp>
        <p:nvSpPr>
          <p:cNvPr id="3" name="Content Placeholder 2"/>
          <p:cNvSpPr>
            <a:spLocks noGrp="1"/>
          </p:cNvSpPr>
          <p:nvPr>
            <p:ph idx="1"/>
          </p:nvPr>
        </p:nvSpPr>
        <p:spPr>
          <a:xfrm>
            <a:off x="540326" y="989290"/>
            <a:ext cx="11360727" cy="5342237"/>
          </a:xfrm>
          <a:ln w="38100">
            <a:solidFill>
              <a:srgbClr val="7030A0"/>
            </a:solidFill>
          </a:ln>
        </p:spPr>
        <p:txBody>
          <a:bodyPr>
            <a:noAutofit/>
          </a:bodyPr>
          <a:lstStyle/>
          <a:p>
            <a:pPr marL="0" indent="0">
              <a:buNone/>
            </a:pPr>
            <a:r>
              <a:rPr lang="en-GB" sz="2300" dirty="0">
                <a:solidFill>
                  <a:srgbClr val="FF0000"/>
                </a:solidFill>
                <a:latin typeface="CCW Cursive Writing 7" pitchFamily="66" charset="0"/>
              </a:rPr>
              <a:t>Secondly, we passionately believe that </a:t>
            </a:r>
            <a:r>
              <a:rPr lang="en-GB" sz="2300" dirty="0">
                <a:latin typeface="CCW Cursive Writing 7" pitchFamily="66" charset="0"/>
              </a:rPr>
              <a:t>the quality of teaching would greatly improve if teachers were to be given a regular supply to Cadburys, Nestle and other assorted chocolate goods. </a:t>
            </a:r>
            <a:r>
              <a:rPr lang="en-GB" sz="2300" dirty="0">
                <a:solidFill>
                  <a:srgbClr val="FF0000"/>
                </a:solidFill>
                <a:latin typeface="CCW Cursive Writing 7" pitchFamily="66" charset="0"/>
              </a:rPr>
              <a:t>I would like to draw your attention to the fact </a:t>
            </a:r>
            <a:r>
              <a:rPr lang="en-GB" sz="2300" dirty="0">
                <a:latin typeface="CCW Cursive Writing 7" pitchFamily="66" charset="0"/>
              </a:rPr>
              <a:t>that chocolate releases endorphins (happy chemicals) into people’s brains. Eating delicious chocolate would ensure that teachers had more of these chemicals in their brain.  </a:t>
            </a:r>
            <a:r>
              <a:rPr lang="en-GB" sz="2300" dirty="0">
                <a:solidFill>
                  <a:srgbClr val="FF0000"/>
                </a:solidFill>
                <a:latin typeface="CCW Cursive Writing 7" pitchFamily="66" charset="0"/>
              </a:rPr>
              <a:t>As a result, </a:t>
            </a:r>
            <a:r>
              <a:rPr lang="en-GB" sz="2300" dirty="0">
                <a:latin typeface="CCW Cursive Writing 7" pitchFamily="66" charset="0"/>
              </a:rPr>
              <a:t>they would be more relaxed and ready to teach their classes.  </a:t>
            </a:r>
            <a:r>
              <a:rPr lang="en-GB" sz="2300" dirty="0">
                <a:solidFill>
                  <a:srgbClr val="FF0000"/>
                </a:solidFill>
                <a:latin typeface="CCW Cursive Writing 7" pitchFamily="66" charset="0"/>
              </a:rPr>
              <a:t>What parent wouldn’t want their children being taught by happy, stress-free and chocolate-fuelled teachers?</a:t>
            </a:r>
          </a:p>
        </p:txBody>
      </p:sp>
    </p:spTree>
    <p:extLst>
      <p:ext uri="{BB962C8B-B14F-4D97-AF65-F5344CB8AC3E}">
        <p14:creationId xmlns:p14="http://schemas.microsoft.com/office/powerpoint/2010/main" val="11737476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5560" y="116633"/>
            <a:ext cx="7886700" cy="327569"/>
          </a:xfrm>
        </p:spPr>
        <p:txBody>
          <a:bodyPr>
            <a:normAutofit fontScale="90000"/>
          </a:bodyPr>
          <a:lstStyle/>
          <a:p>
            <a:r>
              <a:rPr lang="en-GB" dirty="0">
                <a:latin typeface="CCW Cursive Writing 7" pitchFamily="66" charset="0"/>
              </a:rPr>
              <a:t>Paragraph 3:</a:t>
            </a:r>
          </a:p>
        </p:txBody>
      </p:sp>
      <p:sp>
        <p:nvSpPr>
          <p:cNvPr id="3" name="Content Placeholder 2"/>
          <p:cNvSpPr>
            <a:spLocks noGrp="1"/>
          </p:cNvSpPr>
          <p:nvPr>
            <p:ph idx="1"/>
          </p:nvPr>
        </p:nvSpPr>
        <p:spPr>
          <a:xfrm>
            <a:off x="242454" y="1257997"/>
            <a:ext cx="11707091" cy="4602476"/>
          </a:xfrm>
          <a:ln w="38100">
            <a:solidFill>
              <a:srgbClr val="7030A0"/>
            </a:solidFill>
          </a:ln>
        </p:spPr>
        <p:txBody>
          <a:bodyPr>
            <a:normAutofit fontScale="32500" lnSpcReduction="20000"/>
          </a:bodyPr>
          <a:lstStyle/>
          <a:p>
            <a:pPr marL="0" indent="0">
              <a:buNone/>
            </a:pPr>
            <a:r>
              <a:rPr lang="en-GB" sz="7400" dirty="0">
                <a:solidFill>
                  <a:srgbClr val="FF0000"/>
                </a:solidFill>
                <a:latin typeface="CCW Cursive Writing 7" pitchFamily="66" charset="0"/>
              </a:rPr>
              <a:t>Thirdly, and finally, I am convinced that </a:t>
            </a:r>
            <a:r>
              <a:rPr lang="en-GB" sz="7400" dirty="0">
                <a:latin typeface="CCW Cursive Writing 7" pitchFamily="66" charset="0"/>
              </a:rPr>
              <a:t>teachers receiving these free supplies of chocolate would be beneficial to all of the pupils of St Philip’s CE Primary School.  </a:t>
            </a:r>
            <a:r>
              <a:rPr lang="en-GB" sz="7400" dirty="0">
                <a:solidFill>
                  <a:srgbClr val="FF0000"/>
                </a:solidFill>
                <a:latin typeface="CCW Cursive Writing 7" pitchFamily="66" charset="0"/>
              </a:rPr>
              <a:t>As I see it, </a:t>
            </a:r>
            <a:r>
              <a:rPr lang="en-GB" sz="7400" dirty="0">
                <a:latin typeface="CCW Cursive Writing 7" pitchFamily="66" charset="0"/>
              </a:rPr>
              <a:t>not only would they receive a better standard of teaching from happier staff, but they would most certainly receive less telling off! Teachers </a:t>
            </a:r>
            <a:r>
              <a:rPr lang="en-GB" sz="7400" dirty="0">
                <a:solidFill>
                  <a:srgbClr val="FF0000"/>
                </a:solidFill>
                <a:latin typeface="CCW Cursive Writing 7" pitchFamily="66" charset="0"/>
              </a:rPr>
              <a:t>would be so content that</a:t>
            </a:r>
            <a:r>
              <a:rPr lang="en-GB" sz="7400" dirty="0">
                <a:latin typeface="CCW Cursive Writing 7" pitchFamily="66" charset="0"/>
              </a:rPr>
              <a:t> they would never have any reasons to shout at their pupils.  Even if they did have a genuine reason to be annoyed with their class, they could be encouraged to eat more chocolate which would most definitely improve their mood. </a:t>
            </a:r>
            <a:r>
              <a:rPr lang="en-GB" sz="7400" dirty="0">
                <a:solidFill>
                  <a:srgbClr val="FF0000"/>
                </a:solidFill>
                <a:latin typeface="CCW Cursive Writing 7" pitchFamily="66" charset="0"/>
              </a:rPr>
              <a:t>There is no doubt that this is a positive thing!</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12415776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365127"/>
            <a:ext cx="7886700" cy="1073709"/>
          </a:xfrm>
        </p:spPr>
        <p:txBody>
          <a:bodyPr/>
          <a:lstStyle/>
          <a:p>
            <a:r>
              <a:rPr lang="en-GB" dirty="0">
                <a:latin typeface="CCW Cursive Writing 7" pitchFamily="66" charset="0"/>
              </a:rPr>
              <a:t>Conclusion:</a:t>
            </a:r>
          </a:p>
        </p:txBody>
      </p:sp>
      <p:sp>
        <p:nvSpPr>
          <p:cNvPr id="3" name="Content Placeholder 2"/>
          <p:cNvSpPr>
            <a:spLocks noGrp="1"/>
          </p:cNvSpPr>
          <p:nvPr>
            <p:ph idx="1"/>
          </p:nvPr>
        </p:nvSpPr>
        <p:spPr>
          <a:xfrm>
            <a:off x="748144" y="1570540"/>
            <a:ext cx="11028219" cy="3960547"/>
          </a:xfrm>
          <a:ln w="38100">
            <a:solidFill>
              <a:srgbClr val="7030A0"/>
            </a:solidFill>
          </a:ln>
        </p:spPr>
        <p:txBody>
          <a:bodyPr>
            <a:normAutofit/>
          </a:bodyPr>
          <a:lstStyle/>
          <a:p>
            <a:pPr marL="0" indent="0">
              <a:buNone/>
            </a:pPr>
            <a:r>
              <a:rPr lang="en-GB" dirty="0">
                <a:latin typeface="CCW Cursive Writing 7" pitchFamily="66" charset="0"/>
              </a:rPr>
              <a:t>Considering all the arguments presented, I strongly believe that free supplies of chocolate be made readily available to all teaching staff when teaching.  The question is: what do you think? </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41836242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solidFill>
                  <a:srgbClr val="00B0F0"/>
                </a:solidFill>
                <a:latin typeface="CCW Cursive Writing 7" pitchFamily="66" charset="0"/>
              </a:rPr>
              <a:t>Conjunctions</a:t>
            </a:r>
            <a:r>
              <a:rPr lang="en-GB" sz="3600" dirty="0">
                <a:latin typeface="CCW Cursive Writing 7" pitchFamily="66" charset="0"/>
              </a:rPr>
              <a:t> and </a:t>
            </a:r>
            <a:r>
              <a:rPr lang="en-GB" sz="3600" dirty="0">
                <a:solidFill>
                  <a:srgbClr val="7030A0"/>
                </a:solidFill>
                <a:latin typeface="CCW Cursive Writing 7" pitchFamily="66" charset="0"/>
              </a:rPr>
              <a:t>key phrases</a:t>
            </a:r>
            <a:r>
              <a:rPr lang="en-GB" sz="3600" dirty="0">
                <a:latin typeface="CCW Cursive Writing 7" pitchFamily="66" charset="0"/>
              </a:rPr>
              <a:t>:</a:t>
            </a:r>
          </a:p>
        </p:txBody>
      </p:sp>
      <p:sp>
        <p:nvSpPr>
          <p:cNvPr id="3" name="Content Placeholder 2"/>
          <p:cNvSpPr>
            <a:spLocks noGrp="1"/>
          </p:cNvSpPr>
          <p:nvPr>
            <p:ph idx="1"/>
          </p:nvPr>
        </p:nvSpPr>
        <p:spPr>
          <a:xfrm>
            <a:off x="2152652" y="1825625"/>
            <a:ext cx="4001275" cy="4351338"/>
          </a:xfrm>
        </p:spPr>
        <p:txBody>
          <a:bodyPr>
            <a:normAutofit/>
          </a:bodyPr>
          <a:lstStyle/>
          <a:p>
            <a:r>
              <a:rPr lang="en-GB" sz="1800" dirty="0">
                <a:solidFill>
                  <a:srgbClr val="7030A0"/>
                </a:solidFill>
                <a:latin typeface="CCW Cursive Writing 7" pitchFamily="66" charset="0"/>
              </a:rPr>
              <a:t>In my opinion</a:t>
            </a:r>
          </a:p>
          <a:p>
            <a:r>
              <a:rPr lang="en-GB" sz="1800" dirty="0">
                <a:solidFill>
                  <a:srgbClr val="7030A0"/>
                </a:solidFill>
                <a:latin typeface="CCW Cursive Writing 7" pitchFamily="66" charset="0"/>
              </a:rPr>
              <a:t>I would like to draw your attention to the fact…</a:t>
            </a:r>
          </a:p>
          <a:p>
            <a:r>
              <a:rPr lang="en-GB" sz="1800" dirty="0">
                <a:solidFill>
                  <a:srgbClr val="7030A0"/>
                </a:solidFill>
                <a:latin typeface="CCW Cursive Writing 7" pitchFamily="66" charset="0"/>
              </a:rPr>
              <a:t>As I see it,</a:t>
            </a:r>
          </a:p>
          <a:p>
            <a:r>
              <a:rPr lang="en-GB" sz="1800" dirty="0">
                <a:solidFill>
                  <a:srgbClr val="7030A0"/>
                </a:solidFill>
                <a:latin typeface="CCW Cursive Writing 7" pitchFamily="66" charset="0"/>
              </a:rPr>
              <a:t>Even if…</a:t>
            </a:r>
          </a:p>
          <a:p>
            <a:r>
              <a:rPr lang="en-GB" sz="1800" dirty="0">
                <a:solidFill>
                  <a:srgbClr val="7030A0"/>
                </a:solidFill>
                <a:latin typeface="CCW Cursive Writing 7" pitchFamily="66" charset="0"/>
              </a:rPr>
              <a:t>There is no doubt…</a:t>
            </a:r>
          </a:p>
          <a:p>
            <a:r>
              <a:rPr lang="en-GB" sz="1800" dirty="0">
                <a:solidFill>
                  <a:srgbClr val="7030A0"/>
                </a:solidFill>
                <a:latin typeface="CCW Cursive Writing 7" pitchFamily="66" charset="0"/>
              </a:rPr>
              <a:t>Considering all the arguments presented,</a:t>
            </a:r>
          </a:p>
          <a:p>
            <a:r>
              <a:rPr lang="en-GB" sz="1800" dirty="0">
                <a:solidFill>
                  <a:srgbClr val="7030A0"/>
                </a:solidFill>
                <a:latin typeface="CCW Cursive Writing 7" pitchFamily="66" charset="0"/>
              </a:rPr>
              <a:t>The question is… </a:t>
            </a:r>
          </a:p>
          <a:p>
            <a:r>
              <a:rPr lang="en-GB" sz="1800" dirty="0">
                <a:solidFill>
                  <a:srgbClr val="7030A0"/>
                </a:solidFill>
                <a:latin typeface="CCW Cursive Writing 7" pitchFamily="66" charset="0"/>
              </a:rPr>
              <a:t>Considerable debate</a:t>
            </a:r>
          </a:p>
          <a:p>
            <a:endParaRPr lang="en-GB" sz="1800" dirty="0">
              <a:latin typeface="CCW Cursive Writing 7" pitchFamily="66" charset="0"/>
            </a:endParaRPr>
          </a:p>
        </p:txBody>
      </p:sp>
      <p:sp>
        <p:nvSpPr>
          <p:cNvPr id="4" name="TextBox 3"/>
          <p:cNvSpPr txBox="1"/>
          <p:nvPr/>
        </p:nvSpPr>
        <p:spPr>
          <a:xfrm>
            <a:off x="6675258" y="2084295"/>
            <a:ext cx="3525198"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B0F0"/>
                </a:solidFill>
                <a:latin typeface="CCW Cursive Writing 7" pitchFamily="66" charset="0"/>
              </a:rPr>
              <a:t>In addition,</a:t>
            </a:r>
          </a:p>
          <a:p>
            <a:pPr marL="285750" indent="-285750">
              <a:buFont typeface="Arial" panose="020B0604020202020204" pitchFamily="34" charset="0"/>
              <a:buChar char="•"/>
            </a:pPr>
            <a:r>
              <a:rPr lang="en-GB" sz="2400" dirty="0">
                <a:solidFill>
                  <a:srgbClr val="00B0F0"/>
                </a:solidFill>
                <a:latin typeface="CCW Cursive Writing 7" pitchFamily="66" charset="0"/>
              </a:rPr>
              <a:t>Secondly,</a:t>
            </a:r>
          </a:p>
          <a:p>
            <a:pPr marL="285750" indent="-285750">
              <a:buFont typeface="Arial" panose="020B0604020202020204" pitchFamily="34" charset="0"/>
              <a:buChar char="•"/>
            </a:pPr>
            <a:r>
              <a:rPr lang="en-GB" sz="2400" dirty="0">
                <a:solidFill>
                  <a:srgbClr val="00B0F0"/>
                </a:solidFill>
                <a:latin typeface="CCW Cursive Writing 7" pitchFamily="66" charset="0"/>
              </a:rPr>
              <a:t>As a result,</a:t>
            </a:r>
          </a:p>
          <a:p>
            <a:pPr marL="285750" indent="-285750">
              <a:buFont typeface="Arial" panose="020B0604020202020204" pitchFamily="34" charset="0"/>
              <a:buChar char="•"/>
            </a:pPr>
            <a:r>
              <a:rPr lang="en-GB" sz="2400" dirty="0">
                <a:solidFill>
                  <a:srgbClr val="00B0F0"/>
                </a:solidFill>
                <a:latin typeface="CCW Cursive Writing 7" pitchFamily="66" charset="0"/>
              </a:rPr>
              <a:t>Thirdly and finally,</a:t>
            </a:r>
          </a:p>
          <a:p>
            <a:pPr marL="285750" indent="-285750">
              <a:buFont typeface="Arial" panose="020B0604020202020204" pitchFamily="34" charset="0"/>
              <a:buChar char="•"/>
            </a:pPr>
            <a:endParaRPr lang="en-GB" sz="2400" dirty="0">
              <a:solidFill>
                <a:srgbClr val="00B0F0"/>
              </a:solidFill>
              <a:latin typeface="CCW Cursive Writing 7" pitchFamily="66" charset="0"/>
            </a:endParaRPr>
          </a:p>
          <a:p>
            <a:pPr marL="285750" indent="-285750">
              <a:buFont typeface="Arial" panose="020B0604020202020204" pitchFamily="34" charset="0"/>
              <a:buChar char="•"/>
            </a:pPr>
            <a:endParaRPr lang="en-GB" sz="2400" dirty="0">
              <a:solidFill>
                <a:srgbClr val="00B0F0"/>
              </a:solidFill>
              <a:latin typeface="CCW Cursive Writing 7" pitchFamily="66" charset="0"/>
            </a:endParaRPr>
          </a:p>
          <a:p>
            <a:endParaRPr lang="en-GB" sz="2400" dirty="0">
              <a:solidFill>
                <a:srgbClr val="00B0F0"/>
              </a:solidFill>
              <a:latin typeface="CCW Cursive Writing 7" pitchFamily="66" charset="0"/>
            </a:endParaRPr>
          </a:p>
        </p:txBody>
      </p:sp>
    </p:spTree>
    <p:extLst>
      <p:ext uri="{BB962C8B-B14F-4D97-AF65-F5344CB8AC3E}">
        <p14:creationId xmlns:p14="http://schemas.microsoft.com/office/powerpoint/2010/main" val="16195244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B7928-35C0-4533-93CB-96B436FC1EF4}"/>
              </a:ext>
            </a:extLst>
          </p:cNvPr>
          <p:cNvSpPr>
            <a:spLocks noGrp="1"/>
          </p:cNvSpPr>
          <p:nvPr>
            <p:ph type="title"/>
          </p:nvPr>
        </p:nvSpPr>
        <p:spPr/>
        <p:txBody>
          <a:bodyPr/>
          <a:lstStyle/>
          <a:p>
            <a:r>
              <a:rPr lang="en-GB" dirty="0">
                <a:solidFill>
                  <a:srgbClr val="00B0F0"/>
                </a:solidFill>
                <a:latin typeface="CCW Cursive Writing 7" panose="03050602040000000000" pitchFamily="66" charset="0"/>
              </a:rPr>
              <a:t>This lesson…</a:t>
            </a:r>
          </a:p>
        </p:txBody>
      </p:sp>
      <p:sp>
        <p:nvSpPr>
          <p:cNvPr id="3" name="Content Placeholder 2">
            <a:extLst>
              <a:ext uri="{FF2B5EF4-FFF2-40B4-BE49-F238E27FC236}">
                <a16:creationId xmlns:a16="http://schemas.microsoft.com/office/drawing/2014/main" id="{F274368A-3BEA-4786-8FA5-D70A8B07A182}"/>
              </a:ext>
            </a:extLst>
          </p:cNvPr>
          <p:cNvSpPr>
            <a:spLocks noGrp="1"/>
          </p:cNvSpPr>
          <p:nvPr>
            <p:ph idx="1"/>
          </p:nvPr>
        </p:nvSpPr>
        <p:spPr/>
        <p:txBody>
          <a:bodyPr>
            <a:normAutofit lnSpcReduction="10000"/>
          </a:bodyPr>
          <a:lstStyle/>
          <a:p>
            <a:pPr algn="ctr"/>
            <a:r>
              <a:rPr lang="en-GB" dirty="0">
                <a:latin typeface="CCW Cursive Writing 7" panose="03050602040000000000" pitchFamily="66" charset="0"/>
              </a:rPr>
              <a:t>We are going to ‘Box Up The Text’.</a:t>
            </a:r>
          </a:p>
          <a:p>
            <a:pPr algn="ctr"/>
            <a:endParaRPr lang="en-GB" dirty="0">
              <a:latin typeface="CCW Cursive Writing 7" panose="03050602040000000000" pitchFamily="66" charset="0"/>
            </a:endParaRPr>
          </a:p>
          <a:p>
            <a:pPr algn="ctr"/>
            <a:r>
              <a:rPr lang="en-GB" dirty="0">
                <a:latin typeface="CCW Cursive Writing 7" panose="03050602040000000000" pitchFamily="66" charset="0"/>
              </a:rPr>
              <a:t>This means, we are going to identify each part of the WAGOLL and magpie features from it closely! </a:t>
            </a:r>
          </a:p>
          <a:p>
            <a:pPr algn="ctr"/>
            <a:endParaRPr lang="en-GB" dirty="0">
              <a:latin typeface="CCW Cursive Writing 7" panose="03050602040000000000" pitchFamily="66" charset="0"/>
            </a:endParaRPr>
          </a:p>
          <a:p>
            <a:pPr algn="ctr"/>
            <a:r>
              <a:rPr lang="en-GB" dirty="0">
                <a:latin typeface="CCW Cursive Writing 7" panose="03050602040000000000" pitchFamily="66" charset="0"/>
              </a:rPr>
              <a:t>This will greatly help us next week when we plan OUR OWN!</a:t>
            </a:r>
          </a:p>
        </p:txBody>
      </p:sp>
    </p:spTree>
    <p:extLst>
      <p:ext uri="{BB962C8B-B14F-4D97-AF65-F5344CB8AC3E}">
        <p14:creationId xmlns:p14="http://schemas.microsoft.com/office/powerpoint/2010/main" val="27587824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latin typeface="CCW Cursive Writing 7" pitchFamily="66" charset="0"/>
              </a:rPr>
              <a:t>Box up the text!</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628" t="19759" r="52959" b="8265"/>
          <a:stretch/>
        </p:blipFill>
        <p:spPr bwMode="auto">
          <a:xfrm>
            <a:off x="2338492" y="1194708"/>
            <a:ext cx="7515016" cy="52651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08670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8CEA7-561E-45EA-8BEF-09A3A921E9C1}"/>
              </a:ext>
            </a:extLst>
          </p:cNvPr>
          <p:cNvSpPr>
            <a:spLocks noGrp="1"/>
          </p:cNvSpPr>
          <p:nvPr>
            <p:ph type="title"/>
          </p:nvPr>
        </p:nvSpPr>
        <p:spPr>
          <a:xfrm>
            <a:off x="9117980" y="225097"/>
            <a:ext cx="2735766" cy="1143000"/>
          </a:xfrm>
        </p:spPr>
        <p:txBody>
          <a:bodyPr/>
          <a:lstStyle/>
          <a:p>
            <a:r>
              <a:rPr lang="en-GB" dirty="0"/>
              <a:t>SPAG</a:t>
            </a:r>
          </a:p>
        </p:txBody>
      </p:sp>
      <p:sp>
        <p:nvSpPr>
          <p:cNvPr id="3" name="Content Placeholder 2">
            <a:extLst>
              <a:ext uri="{FF2B5EF4-FFF2-40B4-BE49-F238E27FC236}">
                <a16:creationId xmlns:a16="http://schemas.microsoft.com/office/drawing/2014/main" id="{5F30C6F4-F04E-4EEC-B4E7-5A465F1DFE22}"/>
              </a:ext>
            </a:extLst>
          </p:cNvPr>
          <p:cNvSpPr>
            <a:spLocks noGrp="1"/>
          </p:cNvSpPr>
          <p:nvPr>
            <p:ph idx="1"/>
          </p:nvPr>
        </p:nvSpPr>
        <p:spPr>
          <a:xfrm>
            <a:off x="609600" y="1600201"/>
            <a:ext cx="11701346" cy="4525963"/>
          </a:xfrm>
        </p:spPr>
        <p:txBody>
          <a:bodyPr/>
          <a:lstStyle/>
          <a:p>
            <a:r>
              <a:rPr lang="en-GB" u="sng" dirty="0">
                <a:latin typeface="CCW Cursive Writing 7" pitchFamily="66" charset="0"/>
              </a:rPr>
              <a:t>L.O. To practise the use of colons</a:t>
            </a:r>
            <a:endParaRPr lang="en-GB" dirty="0"/>
          </a:p>
        </p:txBody>
      </p:sp>
      <p:sp>
        <p:nvSpPr>
          <p:cNvPr id="4" name="Rectangle 3">
            <a:extLst>
              <a:ext uri="{FF2B5EF4-FFF2-40B4-BE49-F238E27FC236}">
                <a16:creationId xmlns:a16="http://schemas.microsoft.com/office/drawing/2014/main" id="{E74D0DC0-9113-4956-99D0-F90A76E649A4}"/>
              </a:ext>
            </a:extLst>
          </p:cNvPr>
          <p:cNvSpPr/>
          <p:nvPr/>
        </p:nvSpPr>
        <p:spPr>
          <a:xfrm>
            <a:off x="1990638" y="534987"/>
            <a:ext cx="6247223" cy="523220"/>
          </a:xfrm>
          <a:prstGeom prst="rect">
            <a:avLst/>
          </a:prstGeom>
        </p:spPr>
        <p:txBody>
          <a:bodyPr wrap="none">
            <a:spAutoFit/>
          </a:bodyPr>
          <a:lstStyle/>
          <a:p>
            <a:r>
              <a:rPr lang="en-GB" sz="2800" u="sng" dirty="0">
                <a:highlight>
                  <a:srgbClr val="FFFF00"/>
                </a:highlight>
                <a:latin typeface="CCW Cursive Writing 7" pitchFamily="66" charset="0"/>
              </a:rPr>
              <a:t>Thursday 21st October</a:t>
            </a:r>
            <a:endParaRPr lang="en-GB" sz="2800" dirty="0">
              <a:highlight>
                <a:srgbClr val="FFFF00"/>
              </a:highlight>
            </a:endParaRPr>
          </a:p>
        </p:txBody>
      </p:sp>
      <p:sp>
        <p:nvSpPr>
          <p:cNvPr id="5" name="Rectangle 4">
            <a:extLst>
              <a:ext uri="{FF2B5EF4-FFF2-40B4-BE49-F238E27FC236}">
                <a16:creationId xmlns:a16="http://schemas.microsoft.com/office/drawing/2014/main" id="{3F6E096B-3135-4F57-9539-476E358681F6}"/>
              </a:ext>
            </a:extLst>
          </p:cNvPr>
          <p:cNvSpPr/>
          <p:nvPr/>
        </p:nvSpPr>
        <p:spPr>
          <a:xfrm>
            <a:off x="2241395" y="6126164"/>
            <a:ext cx="6530897" cy="369332"/>
          </a:xfrm>
          <a:prstGeom prst="rect">
            <a:avLst/>
          </a:prstGeom>
        </p:spPr>
        <p:txBody>
          <a:bodyPr wrap="square">
            <a:spAutoFit/>
          </a:bodyPr>
          <a:lstStyle/>
          <a:p>
            <a:r>
              <a:rPr lang="en-GB" dirty="0">
                <a:hlinkClick r:id="rId2"/>
              </a:rPr>
              <a:t>https://www.bbc.co.uk/bitesize/topics/zmfc7ty/articles/z6cxxyc</a:t>
            </a:r>
            <a:endParaRPr lang="en-GB" dirty="0"/>
          </a:p>
        </p:txBody>
      </p:sp>
      <p:pic>
        <p:nvPicPr>
          <p:cNvPr id="6" name="Picture 5">
            <a:extLst>
              <a:ext uri="{FF2B5EF4-FFF2-40B4-BE49-F238E27FC236}">
                <a16:creationId xmlns:a16="http://schemas.microsoft.com/office/drawing/2014/main" id="{56AFC39C-977B-41D9-90F5-7E5DB27ECD53}"/>
              </a:ext>
            </a:extLst>
          </p:cNvPr>
          <p:cNvPicPr>
            <a:picLocks noChangeAspect="1"/>
          </p:cNvPicPr>
          <p:nvPr/>
        </p:nvPicPr>
        <p:blipFill rotWithShape="1">
          <a:blip r:embed="rId3"/>
          <a:srcRect l="17652" t="29431" r="50793" b="35935"/>
          <a:stretch/>
        </p:blipFill>
        <p:spPr>
          <a:xfrm>
            <a:off x="2330606" y="2474961"/>
            <a:ext cx="6163734" cy="3376839"/>
          </a:xfrm>
          <a:prstGeom prst="rect">
            <a:avLst/>
          </a:prstGeom>
        </p:spPr>
      </p:pic>
    </p:spTree>
    <p:extLst>
      <p:ext uri="{BB962C8B-B14F-4D97-AF65-F5344CB8AC3E}">
        <p14:creationId xmlns:p14="http://schemas.microsoft.com/office/powerpoint/2010/main" val="117133522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The question is:  ?</a:t>
            </a:r>
          </a:p>
        </p:txBody>
      </p:sp>
      <p:sp>
        <p:nvSpPr>
          <p:cNvPr id="4" name="Content Placeholder 2"/>
          <p:cNvSpPr>
            <a:spLocks noGrp="1"/>
          </p:cNvSpPr>
          <p:nvPr>
            <p:ph idx="1"/>
          </p:nvPr>
        </p:nvSpPr>
        <p:spPr>
          <a:xfrm>
            <a:off x="2152651" y="1825625"/>
            <a:ext cx="7886700" cy="4351338"/>
          </a:xfrm>
          <a:solidFill>
            <a:schemeClr val="accent6">
              <a:lumMod val="20000"/>
              <a:lumOff val="80000"/>
            </a:schemeClr>
          </a:solidFill>
        </p:spPr>
        <p:txBody>
          <a:bodyPr/>
          <a:lstStyle/>
          <a:p>
            <a:pPr marL="0" indent="0">
              <a:buNone/>
            </a:pPr>
            <a:r>
              <a:rPr lang="en-GB" sz="4000" dirty="0">
                <a:solidFill>
                  <a:schemeClr val="accent6">
                    <a:lumMod val="50000"/>
                  </a:schemeClr>
                </a:solidFill>
                <a:latin typeface="CCW Cursive Writing 7" pitchFamily="66" charset="0"/>
              </a:rPr>
              <a:t>The question is:</a:t>
            </a:r>
          </a:p>
          <a:p>
            <a:pPr marL="0" indent="0">
              <a:buNone/>
            </a:pPr>
            <a:r>
              <a:rPr lang="en-GB" sz="4000" dirty="0">
                <a:solidFill>
                  <a:schemeClr val="accent6">
                    <a:lumMod val="50000"/>
                  </a:schemeClr>
                </a:solidFill>
                <a:latin typeface="CCW Cursive Writing 7" pitchFamily="66" charset="0"/>
              </a:rPr>
              <a:t>_____________________________?</a:t>
            </a:r>
          </a:p>
          <a:p>
            <a:pPr marL="0" indent="0">
              <a:buNone/>
            </a:pPr>
            <a:endParaRPr lang="en-GB" dirty="0">
              <a:solidFill>
                <a:schemeClr val="accent6">
                  <a:lumMod val="50000"/>
                </a:schemeClr>
              </a:solidFill>
              <a:latin typeface="CCW Cursive Writing 7" pitchFamily="66" charset="0"/>
            </a:endParaRPr>
          </a:p>
          <a:p>
            <a:pPr marL="0" indent="0">
              <a:buNone/>
            </a:pPr>
            <a:endParaRPr lang="en-GB" dirty="0">
              <a:solidFill>
                <a:schemeClr val="accent6">
                  <a:lumMod val="50000"/>
                </a:schemeClr>
              </a:solidFill>
              <a:latin typeface="CCW Cursive Writing 7" pitchFamily="66" charset="0"/>
            </a:endParaRPr>
          </a:p>
        </p:txBody>
      </p:sp>
    </p:spTree>
    <p:extLst>
      <p:ext uri="{BB962C8B-B14F-4D97-AF65-F5344CB8AC3E}">
        <p14:creationId xmlns:p14="http://schemas.microsoft.com/office/powerpoint/2010/main" val="46796282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p>
        </p:txBody>
      </p:sp>
      <p:sp>
        <p:nvSpPr>
          <p:cNvPr id="4" name="Rectangle 3"/>
          <p:cNvSpPr/>
          <p:nvPr/>
        </p:nvSpPr>
        <p:spPr>
          <a:xfrm>
            <a:off x="1894533" y="1484784"/>
            <a:ext cx="8624374" cy="4832092"/>
          </a:xfrm>
          <a:prstGeom prst="rect">
            <a:avLst/>
          </a:prstGeom>
          <a:solidFill>
            <a:schemeClr val="accent3">
              <a:lumMod val="20000"/>
              <a:lumOff val="80000"/>
            </a:schemeClr>
          </a:solidFill>
          <a:ln>
            <a:solidFill>
              <a:schemeClr val="bg1"/>
            </a:solidFill>
          </a:ln>
        </p:spPr>
        <p:txBody>
          <a:bodyPr wrap="square">
            <a:spAutoFit/>
          </a:bodyPr>
          <a:lstStyle/>
          <a:p>
            <a:r>
              <a:rPr lang="en-GB" sz="4400" dirty="0">
                <a:solidFill>
                  <a:srgbClr val="4F81BD">
                    <a:lumMod val="50000"/>
                  </a:srgbClr>
                </a:solidFill>
                <a:latin typeface="CCW Cursive Writing 7" pitchFamily="66" charset="0"/>
              </a:rPr>
              <a:t>All teachers adore chocolate</a:t>
            </a:r>
            <a:r>
              <a:rPr lang="en-GB" sz="4400" dirty="0">
                <a:solidFill>
                  <a:prstClr val="black"/>
                </a:solidFill>
                <a:latin typeface="CCW Cursive Writing 7" pitchFamily="66" charset="0"/>
              </a:rPr>
              <a:t>:</a:t>
            </a:r>
            <a:r>
              <a:rPr lang="en-GB" sz="4400" dirty="0">
                <a:solidFill>
                  <a:srgbClr val="8064A2"/>
                </a:solidFill>
                <a:latin typeface="CCW Cursive Writing 7" pitchFamily="66" charset="0"/>
              </a:rPr>
              <a:t> </a:t>
            </a:r>
            <a:r>
              <a:rPr lang="en-GB" sz="4400" dirty="0">
                <a:solidFill>
                  <a:srgbClr val="FF0000"/>
                </a:solidFill>
                <a:latin typeface="CCW Cursive Writing 7" pitchFamily="66" charset="0"/>
              </a:rPr>
              <a:t>it is estimated that teachers eat an average of 266 chocolate bars every year.</a:t>
            </a:r>
          </a:p>
        </p:txBody>
      </p:sp>
    </p:spTree>
    <p:extLst>
      <p:ext uri="{BB962C8B-B14F-4D97-AF65-F5344CB8AC3E}">
        <p14:creationId xmlns:p14="http://schemas.microsoft.com/office/powerpoint/2010/main" val="126305926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GB" sz="3600" dirty="0">
                <a:latin typeface="CCW Cursive Writing 7" pitchFamily="66" charset="0"/>
              </a:rPr>
              <a:t>Your turn…</a:t>
            </a:r>
          </a:p>
        </p:txBody>
      </p:sp>
      <p:sp>
        <p:nvSpPr>
          <p:cNvPr id="3" name="Content Placeholder 2"/>
          <p:cNvSpPr>
            <a:spLocks noGrp="1"/>
          </p:cNvSpPr>
          <p:nvPr>
            <p:ph idx="1"/>
          </p:nvPr>
        </p:nvSpPr>
        <p:spPr>
          <a:xfrm>
            <a:off x="1885742" y="1825625"/>
            <a:ext cx="8633543" cy="4351338"/>
          </a:xfrm>
          <a:solidFill>
            <a:schemeClr val="accent3">
              <a:lumMod val="20000"/>
              <a:lumOff val="80000"/>
            </a:schemeClr>
          </a:solidFill>
        </p:spPr>
        <p:txBody>
          <a:bodyPr/>
          <a:lstStyle/>
          <a:p>
            <a:pPr marL="0" indent="0">
              <a:buNone/>
            </a:pPr>
            <a:r>
              <a:rPr lang="en-GB" sz="2400" dirty="0">
                <a:solidFill>
                  <a:schemeClr val="accent1">
                    <a:lumMod val="50000"/>
                  </a:schemeClr>
                </a:solidFill>
                <a:latin typeface="CCW Cursive Writing 7" pitchFamily="66" charset="0"/>
              </a:rPr>
              <a:t>Rainforests are disappearing</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a:t>
            </a:r>
          </a:p>
          <a:p>
            <a:pPr marL="0" indent="0">
              <a:buNone/>
            </a:pPr>
            <a:endParaRPr lang="en-GB" sz="2400" dirty="0">
              <a:latin typeface="CCW Cursive Writing 7" pitchFamily="66" charset="0"/>
            </a:endParaRPr>
          </a:p>
          <a:p>
            <a:pPr marL="0" indent="0">
              <a:buNone/>
            </a:pPr>
            <a:r>
              <a:rPr lang="en-GB" sz="2400" dirty="0">
                <a:solidFill>
                  <a:schemeClr val="accent1">
                    <a:lumMod val="50000"/>
                  </a:schemeClr>
                </a:solidFill>
                <a:latin typeface="CCW Cursive Writing 7" pitchFamily="66" charset="0"/>
              </a:rPr>
              <a:t>Deforestation is a huge problem</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_______________________________________-_________________.</a:t>
            </a:r>
          </a:p>
          <a:p>
            <a:pPr marL="0" indent="0">
              <a:buNone/>
            </a:pPr>
            <a:endParaRPr lang="en-GB" sz="2400" dirty="0">
              <a:latin typeface="CCW Cursive Writing 7" pitchFamily="66" charset="0"/>
            </a:endParaRPr>
          </a:p>
        </p:txBody>
      </p:sp>
      <p:sp>
        <p:nvSpPr>
          <p:cNvPr id="4" name="TextBox 3"/>
          <p:cNvSpPr txBox="1"/>
          <p:nvPr/>
        </p:nvSpPr>
        <p:spPr>
          <a:xfrm>
            <a:off x="1937634" y="4293097"/>
            <a:ext cx="8618220" cy="1384995"/>
          </a:xfrm>
          <a:prstGeom prst="rect">
            <a:avLst/>
          </a:prstGeom>
          <a:solidFill>
            <a:schemeClr val="accent3">
              <a:lumMod val="20000"/>
              <a:lumOff val="80000"/>
            </a:schemeClr>
          </a:solidFill>
        </p:spPr>
        <p:txBody>
          <a:bodyPr wrap="square" rtlCol="0">
            <a:spAutoFit/>
          </a:bodyPr>
          <a:lstStyle/>
          <a:p>
            <a:r>
              <a:rPr lang="en-GB" sz="2800" dirty="0">
                <a:solidFill>
                  <a:srgbClr val="FF0000"/>
                </a:solidFill>
                <a:latin typeface="CCW Cursive Writing 7" pitchFamily="66" charset="0"/>
              </a:rPr>
              <a:t>There has been considerable debate about whether ______________________________________________.</a:t>
            </a:r>
          </a:p>
        </p:txBody>
      </p:sp>
    </p:spTree>
    <p:extLst>
      <p:ext uri="{BB962C8B-B14F-4D97-AF65-F5344CB8AC3E}">
        <p14:creationId xmlns:p14="http://schemas.microsoft.com/office/powerpoint/2010/main" val="307495657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490066"/>
          </a:xfrm>
          <a:solidFill>
            <a:srgbClr val="92D050"/>
          </a:solidFill>
        </p:spPr>
        <p:txBody>
          <a:bodyPr>
            <a:noAutofit/>
          </a:bodyPr>
          <a:lstStyle/>
          <a:p>
            <a:r>
              <a:rPr lang="en-GB" sz="3200" dirty="0">
                <a:latin typeface="CCW Cursive Writing 7" pitchFamily="66" charset="0"/>
              </a:rPr>
              <a:t>Our WAGOLL introduction</a:t>
            </a:r>
          </a:p>
        </p:txBody>
      </p:sp>
      <p:sp>
        <p:nvSpPr>
          <p:cNvPr id="3" name="Content Placeholder 2"/>
          <p:cNvSpPr>
            <a:spLocks noGrp="1"/>
          </p:cNvSpPr>
          <p:nvPr>
            <p:ph idx="1"/>
          </p:nvPr>
        </p:nvSpPr>
        <p:spPr>
          <a:xfrm>
            <a:off x="1631504" y="836712"/>
            <a:ext cx="8856984" cy="5904656"/>
          </a:xfrm>
          <a:solidFill>
            <a:srgbClr val="92D050"/>
          </a:solidFill>
        </p:spPr>
        <p:txBody>
          <a:bodyPr>
            <a:noAutofit/>
          </a:bodyPr>
          <a:lstStyle/>
          <a:p>
            <a:pPr marL="0" indent="0">
              <a:buNone/>
            </a:pPr>
            <a:r>
              <a:rPr lang="en-GB" dirty="0">
                <a:latin typeface="CCW Cursive Writing 7" pitchFamily="66" charset="0"/>
              </a:rPr>
              <a:t>All teachers adore chocolate: it is estimated that teachers eat an average of 266 chocolate bars every year.  There has been considerable debate about whether the teaching staff of St Philip’s CE Primary School should have access to free supplies of chocolate while teaching.</a:t>
            </a:r>
          </a:p>
        </p:txBody>
      </p:sp>
    </p:spTree>
    <p:extLst>
      <p:ext uri="{BB962C8B-B14F-4D97-AF65-F5344CB8AC3E}">
        <p14:creationId xmlns:p14="http://schemas.microsoft.com/office/powerpoint/2010/main" val="147703272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The more, the more</a:t>
            </a:r>
          </a:p>
        </p:txBody>
      </p:sp>
      <p:sp>
        <p:nvSpPr>
          <p:cNvPr id="3" name="Content Placeholder 2"/>
          <p:cNvSpPr>
            <a:spLocks noGrp="1"/>
          </p:cNvSpPr>
          <p:nvPr>
            <p:ph idx="1"/>
          </p:nvPr>
        </p:nvSpPr>
        <p:spPr>
          <a:solidFill>
            <a:schemeClr val="accent6">
              <a:lumMod val="20000"/>
              <a:lumOff val="80000"/>
            </a:schemeClr>
          </a:solidFill>
        </p:spPr>
        <p:txBody>
          <a:bodyPr>
            <a:normAutofit/>
          </a:bodyPr>
          <a:lstStyle/>
          <a:p>
            <a:pPr marL="0" indent="0">
              <a:buNone/>
            </a:pPr>
            <a:r>
              <a:rPr lang="en-GB" sz="3600" b="1" dirty="0">
                <a:latin typeface="CCW Cursive Writing 7" pitchFamily="66" charset="0"/>
              </a:rPr>
              <a:t>The more money and time they have, the more satisfied they will be.</a:t>
            </a:r>
            <a:endParaRPr lang="en-GB" sz="3600" dirty="0">
              <a:solidFill>
                <a:schemeClr val="accent6">
                  <a:lumMod val="50000"/>
                </a:schemeClr>
              </a:solidFill>
              <a:latin typeface="CCW Cursive Writing 7" pitchFamily="66" charset="0"/>
            </a:endParaRPr>
          </a:p>
          <a:p>
            <a:pPr marL="0" indent="0">
              <a:buNone/>
            </a:pPr>
            <a:endParaRPr lang="en-GB" sz="3600" dirty="0">
              <a:solidFill>
                <a:schemeClr val="accent6">
                  <a:lumMod val="50000"/>
                </a:schemeClr>
              </a:solidFill>
              <a:latin typeface="CCW Cursive Writing 7" pitchFamily="66" charset="0"/>
            </a:endParaRPr>
          </a:p>
          <a:p>
            <a:pPr marL="0" indent="0">
              <a:buNone/>
            </a:pPr>
            <a:r>
              <a:rPr lang="en-GB" sz="3600" dirty="0">
                <a:solidFill>
                  <a:schemeClr val="accent6">
                    <a:lumMod val="50000"/>
                  </a:schemeClr>
                </a:solidFill>
                <a:latin typeface="CCW Cursive Writing 7" pitchFamily="66" charset="0"/>
              </a:rPr>
              <a:t>The more _________________________________the more________________________________.</a:t>
            </a: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349058191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127" y="1409503"/>
            <a:ext cx="10764982" cy="1999251"/>
          </a:xfrm>
          <a:solidFill>
            <a:schemeClr val="bg1"/>
          </a:solidFill>
        </p:spPr>
        <p:txBody>
          <a:bodyPr>
            <a:noAutofit/>
          </a:bodyPr>
          <a:lstStyle/>
          <a:p>
            <a:pPr algn="l"/>
            <a:r>
              <a:rPr lang="en-GB" sz="3200" u="sng" dirty="0">
                <a:latin typeface="CCW Cursive Writing 7" pitchFamily="66" charset="0"/>
              </a:rPr>
              <a:t>Thursday 21st October</a:t>
            </a:r>
            <a:br>
              <a:rPr lang="en-GB" sz="3200" u="sng" dirty="0">
                <a:latin typeface="CCW Cursive Writing 7" pitchFamily="66" charset="0"/>
              </a:rPr>
            </a:br>
            <a:br>
              <a:rPr lang="en-GB" sz="3200" u="sng" dirty="0">
                <a:latin typeface="CCW Cursive Writing 7" pitchFamily="66" charset="0"/>
              </a:rPr>
            </a:br>
            <a:r>
              <a:rPr lang="en-GB" sz="3200" u="sng" dirty="0">
                <a:latin typeface="CCW Cursive Writing 7" pitchFamily="66" charset="0"/>
              </a:rPr>
              <a:t>L.O.: To gather facts and figures to use in a persuasive argument.</a:t>
            </a:r>
            <a:br>
              <a:rPr lang="en-GB" sz="3200" u="sng" dirty="0">
                <a:latin typeface="CCW Cursive Writing 7" pitchFamily="66" charset="0"/>
              </a:rPr>
            </a:br>
            <a:br>
              <a:rPr lang="en-GB" sz="3200" u="sng" dirty="0">
                <a:latin typeface="CCW Cursive Writing 7" pitchFamily="66" charset="0"/>
              </a:rPr>
            </a:br>
            <a:endParaRPr lang="en-GB" sz="3200" u="sng" dirty="0">
              <a:latin typeface="CCW Cursive Writing 7" pitchFamily="66" charset="0"/>
            </a:endParaRPr>
          </a:p>
        </p:txBody>
      </p:sp>
    </p:spTree>
    <p:extLst>
      <p:ext uri="{BB962C8B-B14F-4D97-AF65-F5344CB8AC3E}">
        <p14:creationId xmlns:p14="http://schemas.microsoft.com/office/powerpoint/2010/main" val="213384586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3009902" y="485775"/>
            <a:ext cx="6165056" cy="1595438"/>
          </a:xfrm>
        </p:spPr>
        <p:txBody>
          <a:bodyPr>
            <a:normAutofit fontScale="90000"/>
          </a:bodyPr>
          <a:lstStyle/>
          <a:p>
            <a:pPr algn="ctr"/>
            <a:r>
              <a:rPr lang="en-GB" altLang="en-US">
                <a:latin typeface="Jarman" pitchFamily="2" charset="0"/>
              </a:rPr>
              <a:t>Why Does the</a:t>
            </a:r>
            <a:br>
              <a:rPr lang="en-GB" altLang="en-US">
                <a:latin typeface="Jarman" pitchFamily="2" charset="0"/>
              </a:rPr>
            </a:br>
            <a:r>
              <a:rPr lang="en-GB" altLang="en-US">
                <a:latin typeface="Jarman" pitchFamily="2" charset="0"/>
              </a:rPr>
              <a:t>Rainforest Need Protecting?</a:t>
            </a:r>
          </a:p>
        </p:txBody>
      </p:sp>
      <p:pic>
        <p:nvPicPr>
          <p:cNvPr id="10243" name="Picture 1"/>
          <p:cNvPicPr>
            <a:picLocks noChangeAspect="1"/>
          </p:cNvPicPr>
          <p:nvPr/>
        </p:nvPicPr>
        <p:blipFill>
          <a:blip r:embed="rId3" cstate="print">
            <a:extLst>
              <a:ext uri="{28A0092B-C50C-407E-A947-70E740481C1C}">
                <a14:useLocalDpi xmlns:a14="http://schemas.microsoft.com/office/drawing/2010/main" val="0"/>
              </a:ext>
            </a:extLst>
          </a:blip>
          <a:srcRect t="2" b="10228"/>
          <a:stretch>
            <a:fillRect/>
          </a:stretch>
        </p:blipFill>
        <p:spPr bwMode="auto">
          <a:xfrm>
            <a:off x="3512741" y="2287696"/>
            <a:ext cx="5166519" cy="3425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
            <a:hlinkClick r:id="rId4"/>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38789" y="3136900"/>
            <a:ext cx="1114425"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233739" y="5713413"/>
            <a:ext cx="5724525" cy="379412"/>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500" dirty="0">
                <a:solidFill>
                  <a:srgbClr val="1C1C1C"/>
                </a:solidFill>
                <a:latin typeface="Jarman" pitchFamily="2" charset="0"/>
              </a:rPr>
              <a:t>Watch this video clip about the rainforest - Why might survival in the rainforest be so hard?</a:t>
            </a:r>
          </a:p>
        </p:txBody>
      </p:sp>
      <p:sp>
        <p:nvSpPr>
          <p:cNvPr id="2" name="Rectangle 1"/>
          <p:cNvSpPr/>
          <p:nvPr/>
        </p:nvSpPr>
        <p:spPr>
          <a:xfrm>
            <a:off x="2648581" y="5888103"/>
            <a:ext cx="6894836" cy="923330"/>
          </a:xfrm>
          <a:prstGeom prst="rect">
            <a:avLst/>
          </a:prstGeom>
          <a:noFill/>
        </p:spPr>
        <p:txBody>
          <a:bodyPr wrap="none" lIns="91440" tIns="45720" rIns="91440" bIns="45720">
            <a:spAutoFit/>
          </a:bodyPr>
          <a:lstStyle/>
          <a:p>
            <a:pPr algn="ctr"/>
            <a:r>
              <a:rPr lang="en-US" sz="5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latin typeface="CCW Cursive Writing 7" pitchFamily="66" charset="0"/>
              </a:rPr>
              <a:t>Magpie time!</a:t>
            </a:r>
          </a:p>
        </p:txBody>
      </p:sp>
      <p:sp>
        <p:nvSpPr>
          <p:cNvPr id="3" name="AutoShape 2" descr="Image result for magpie">
            <a:hlinkClick r:id="rId6"/>
          </p:cNvPr>
          <p:cNvSpPr>
            <a:spLocks noChangeAspect="1" noChangeArrowheads="1"/>
          </p:cNvSpPr>
          <p:nvPr/>
        </p:nvSpPr>
        <p:spPr bwMode="auto">
          <a:xfrm>
            <a:off x="1577975" y="-693738"/>
            <a:ext cx="2381250" cy="1457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latin typeface="Calibri"/>
            </a:endParaRPr>
          </a:p>
        </p:txBody>
      </p:sp>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0750" y="202495"/>
            <a:ext cx="238125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283957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59E5F-6B0E-470A-9936-55E593FC8B82}"/>
              </a:ext>
            </a:extLst>
          </p:cNvPr>
          <p:cNvSpPr>
            <a:spLocks noGrp="1"/>
          </p:cNvSpPr>
          <p:nvPr>
            <p:ph type="title"/>
          </p:nvPr>
        </p:nvSpPr>
        <p:spPr>
          <a:xfrm>
            <a:off x="609600" y="274638"/>
            <a:ext cx="10972800" cy="556635"/>
          </a:xfrm>
        </p:spPr>
        <p:txBody>
          <a:bodyPr>
            <a:normAutofit fontScale="90000"/>
          </a:bodyPr>
          <a:lstStyle/>
          <a:p>
            <a:r>
              <a:rPr lang="en-GB" dirty="0"/>
              <a:t>This lesson…</a:t>
            </a:r>
          </a:p>
        </p:txBody>
      </p:sp>
      <p:sp>
        <p:nvSpPr>
          <p:cNvPr id="3" name="Content Placeholder 2">
            <a:extLst>
              <a:ext uri="{FF2B5EF4-FFF2-40B4-BE49-F238E27FC236}">
                <a16:creationId xmlns:a16="http://schemas.microsoft.com/office/drawing/2014/main" id="{959BEBA4-EECA-473B-BC20-71A2706C5BFA}"/>
              </a:ext>
            </a:extLst>
          </p:cNvPr>
          <p:cNvSpPr>
            <a:spLocks noGrp="1"/>
          </p:cNvSpPr>
          <p:nvPr>
            <p:ph idx="1"/>
          </p:nvPr>
        </p:nvSpPr>
        <p:spPr>
          <a:xfrm>
            <a:off x="609600" y="831273"/>
            <a:ext cx="10972800" cy="5752089"/>
          </a:xfrm>
        </p:spPr>
        <p:txBody>
          <a:bodyPr>
            <a:normAutofit fontScale="77500" lnSpcReduction="20000"/>
          </a:bodyPr>
          <a:lstStyle/>
          <a:p>
            <a:r>
              <a:rPr lang="en-GB" dirty="0">
                <a:solidFill>
                  <a:srgbClr val="7030A0"/>
                </a:solidFill>
              </a:rPr>
              <a:t>You are going to read through various factual sheets and magpie different facts! </a:t>
            </a:r>
          </a:p>
          <a:p>
            <a:r>
              <a:rPr lang="en-GB" dirty="0">
                <a:solidFill>
                  <a:srgbClr val="7030A0"/>
                </a:solidFill>
              </a:rPr>
              <a:t>Look at your magpie sheet and decide which argument your fact fits into. </a:t>
            </a:r>
          </a:p>
          <a:p>
            <a:pPr marL="0" indent="0">
              <a:buNone/>
            </a:pPr>
            <a:endParaRPr lang="en-GB" u="sng" dirty="0">
              <a:solidFill>
                <a:srgbClr val="FF0000"/>
              </a:solidFill>
            </a:endParaRPr>
          </a:p>
          <a:p>
            <a:pPr marL="0" indent="0">
              <a:buNone/>
            </a:pPr>
            <a:r>
              <a:rPr lang="en-GB" u="sng" dirty="0">
                <a:solidFill>
                  <a:srgbClr val="FF0000"/>
                </a:solidFill>
              </a:rPr>
              <a:t>The arguments: </a:t>
            </a:r>
          </a:p>
          <a:p>
            <a:pPr marL="0" indent="0">
              <a:buNone/>
            </a:pPr>
            <a:endParaRPr lang="en-GB" u="sng" dirty="0">
              <a:solidFill>
                <a:srgbClr val="FF0000"/>
              </a:solidFill>
            </a:endParaRPr>
          </a:p>
          <a:p>
            <a:r>
              <a:rPr lang="en-GB" dirty="0">
                <a:latin typeface="Arial" pitchFamily="34" charset="0"/>
                <a:cs typeface="Arial" pitchFamily="34" charset="0"/>
              </a:rPr>
              <a:t>Animals will lose their habitat and become extinct. (environmental)</a:t>
            </a:r>
          </a:p>
          <a:p>
            <a:r>
              <a:rPr lang="en-GB" dirty="0">
                <a:latin typeface="Arial" pitchFamily="34" charset="0"/>
                <a:cs typeface="Arial" pitchFamily="34" charset="0"/>
              </a:rPr>
              <a:t>Loss of oxygen and an increase in carbon dioxide will lead to global warming and climate change. (environmental/economic) </a:t>
            </a:r>
          </a:p>
          <a:p>
            <a:r>
              <a:rPr lang="en-GB" dirty="0">
                <a:latin typeface="Arial" pitchFamily="34" charset="0"/>
                <a:cs typeface="Arial" pitchFamily="34" charset="0"/>
              </a:rPr>
              <a:t>Soil erosion (environmental)</a:t>
            </a:r>
          </a:p>
          <a:p>
            <a:r>
              <a:rPr lang="en-GB" dirty="0">
                <a:latin typeface="Arial" pitchFamily="34" charset="0"/>
                <a:cs typeface="Arial" pitchFamily="34" charset="0"/>
              </a:rPr>
              <a:t>The tribes that live in the rainforest will lose their homes and their culture. (Social)</a:t>
            </a:r>
          </a:p>
          <a:p>
            <a:r>
              <a:rPr lang="en-GB" dirty="0">
                <a:latin typeface="Arial" pitchFamily="34" charset="0"/>
                <a:cs typeface="Arial" pitchFamily="34" charset="0"/>
              </a:rPr>
              <a:t>Animals will lose their habitat and become extinct. (environmental)</a:t>
            </a:r>
          </a:p>
          <a:p>
            <a:r>
              <a:rPr lang="en-GB" dirty="0">
                <a:latin typeface="Arial" pitchFamily="34" charset="0"/>
                <a:cs typeface="Arial" pitchFamily="34" charset="0"/>
              </a:rPr>
              <a:t>Loss of oxygen and an increase in carbon dioxide will lead to global warming and climate change.(environmental/economic)</a:t>
            </a: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b="1" u="sng" dirty="0">
              <a:latin typeface="Arial" pitchFamily="34" charset="0"/>
              <a:cs typeface="Arial" pitchFamily="34" charset="0"/>
            </a:endParaRPr>
          </a:p>
          <a:p>
            <a:pPr marL="0" indent="0">
              <a:buNone/>
            </a:pPr>
            <a:endParaRPr lang="en-GB" u="sng" dirty="0">
              <a:solidFill>
                <a:srgbClr val="FF0000"/>
              </a:solidFill>
            </a:endParaRPr>
          </a:p>
          <a:p>
            <a:pPr>
              <a:buFont typeface="Wingdings" panose="05000000000000000000" pitchFamily="2" charset="2"/>
              <a:buChar char="ü"/>
            </a:pPr>
            <a:endParaRPr lang="en-GB" u="sng" dirty="0">
              <a:solidFill>
                <a:srgbClr val="FF0000"/>
              </a:solidFill>
            </a:endParaRPr>
          </a:p>
        </p:txBody>
      </p:sp>
    </p:spTree>
    <p:extLst>
      <p:ext uri="{BB962C8B-B14F-4D97-AF65-F5344CB8AC3E}">
        <p14:creationId xmlns:p14="http://schemas.microsoft.com/office/powerpoint/2010/main" val="229254191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621792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 (environmental)</a:t>
                      </a:r>
                    </a:p>
                    <a:p>
                      <a:pPr algn="ctr">
                        <a:buFont typeface="Arial" pitchFamily="34" charset="0"/>
                        <a:buNone/>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algn="ctr">
                        <a:buFont typeface="Arial" pitchFamily="34" charset="0"/>
                        <a:buNone/>
                      </a:pPr>
                      <a:r>
                        <a:rPr lang="en-GB" sz="1800" b="1" u="sng" dirty="0">
                          <a:latin typeface="Arial" pitchFamily="34" charset="0"/>
                          <a:cs typeface="Arial" pitchFamily="34" charset="0"/>
                        </a:rPr>
                        <a:t>(environmental)</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algn="ctr"/>
                      <a:r>
                        <a:rPr lang="en-GB" sz="1800" b="1" u="sng" baseline="0" dirty="0">
                          <a:latin typeface="Arial" pitchFamily="34" charset="0"/>
                          <a:cs typeface="Arial" pitchFamily="34" charset="0"/>
                        </a:rPr>
                        <a:t>(environmental/economic)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p>
                    <a:p>
                      <a:pPr algn="ctr"/>
                      <a:r>
                        <a:rPr lang="en-GB" sz="1800" b="1" u="sng" kern="1200" baseline="0" dirty="0">
                          <a:solidFill>
                            <a:schemeClr val="tx1"/>
                          </a:solidFill>
                          <a:latin typeface="Arial" pitchFamily="34" charset="0"/>
                          <a:ea typeface="+mn-ea"/>
                          <a:cs typeface="Arial" pitchFamily="34" charset="0"/>
                        </a:rPr>
                        <a:t>(Social)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a:t>
                      </a:r>
                    </a:p>
                    <a:p>
                      <a:pPr algn="ctr"/>
                      <a:endParaRPr lang="en-GB" sz="1800" kern="1200" dirty="0">
                        <a:solidFill>
                          <a:schemeClr val="tx1"/>
                        </a:solidFill>
                        <a:latin typeface="Arial" pitchFamily="34" charset="0"/>
                        <a:ea typeface="+mn-ea"/>
                        <a:cs typeface="Arial" pitchFamily="34" charset="0"/>
                      </a:endParaRP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133807714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621792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 (environmental)</a:t>
                      </a:r>
                    </a:p>
                    <a:p>
                      <a:pPr algn="ctr">
                        <a:buFont typeface="Arial" pitchFamily="34" charset="0"/>
                        <a:buNone/>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algn="ctr"/>
                      <a:r>
                        <a:rPr lang="en-GB" sz="1800" b="1" u="sng" baseline="0" dirty="0">
                          <a:latin typeface="Arial" pitchFamily="34" charset="0"/>
                          <a:cs typeface="Arial" pitchFamily="34" charset="0"/>
                        </a:rPr>
                        <a:t>(environmental/economic)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______________________________________________________________________________________________________________________________________________________________________________________________________________________________________________</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sng" baseline="0" dirty="0">
                        <a:latin typeface="Arial" pitchFamily="34" charset="0"/>
                        <a:cs typeface="Arial"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latin typeface="Arial" pitchFamily="34" charset="0"/>
                          <a:cs typeface="Arial" pitchFamily="34" charset="0"/>
                        </a:rPr>
                        <a:t>_____________________________________________________________________________________________________________________________________________________________________________________________________________________________________________</a:t>
                      </a:r>
                    </a:p>
                    <a:p>
                      <a:pPr algn="ctr"/>
                      <a:endParaRPr lang="en-GB" sz="1800" kern="1200" dirty="0">
                        <a:solidFill>
                          <a:schemeClr val="tx1"/>
                        </a:solidFill>
                        <a:latin typeface="Arial" pitchFamily="34" charset="0"/>
                        <a:ea typeface="+mn-ea"/>
                        <a:cs typeface="Arial" pitchFamily="34" charset="0"/>
                      </a:endParaRP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366672569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3009902" y="485775"/>
            <a:ext cx="6165056" cy="1595438"/>
          </a:xfrm>
        </p:spPr>
        <p:txBody>
          <a:bodyPr>
            <a:normAutofit fontScale="90000"/>
          </a:bodyPr>
          <a:lstStyle/>
          <a:p>
            <a:pPr algn="ctr"/>
            <a:r>
              <a:rPr lang="en-GB" altLang="en-US" dirty="0">
                <a:latin typeface="Jarman" pitchFamily="2" charset="0"/>
              </a:rPr>
              <a:t>Why Does the</a:t>
            </a:r>
            <a:br>
              <a:rPr lang="en-GB" altLang="en-US" dirty="0">
                <a:latin typeface="Jarman" pitchFamily="2" charset="0"/>
              </a:rPr>
            </a:br>
            <a:r>
              <a:rPr lang="en-GB" altLang="en-US" dirty="0">
                <a:latin typeface="Jarman" pitchFamily="2" charset="0"/>
              </a:rPr>
              <a:t>Rainforest Need Protecting?</a:t>
            </a:r>
          </a:p>
        </p:txBody>
      </p:sp>
      <p:sp>
        <p:nvSpPr>
          <p:cNvPr id="4" name="Rectangle 3"/>
          <p:cNvSpPr/>
          <p:nvPr/>
        </p:nvSpPr>
        <p:spPr>
          <a:xfrm>
            <a:off x="6513913" y="1901825"/>
            <a:ext cx="2444353" cy="24701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2000" dirty="0">
                <a:solidFill>
                  <a:srgbClr val="1C1C1C"/>
                </a:solidFill>
                <a:latin typeface="Calibri"/>
              </a:rPr>
              <a:t>This video shows the rate of deforestation in Bolivia.</a:t>
            </a:r>
          </a:p>
          <a:p>
            <a:pPr>
              <a:defRPr/>
            </a:pPr>
            <a:endParaRPr lang="en-GB" sz="2000" dirty="0">
              <a:solidFill>
                <a:srgbClr val="1C1C1C"/>
              </a:solidFill>
              <a:latin typeface="Calibri"/>
            </a:endParaRPr>
          </a:p>
          <a:p>
            <a:pPr>
              <a:defRPr/>
            </a:pPr>
            <a:r>
              <a:rPr lang="en-GB" sz="2000" dirty="0">
                <a:solidFill>
                  <a:srgbClr val="1C1C1C"/>
                </a:solidFill>
                <a:latin typeface="Calibri"/>
              </a:rPr>
              <a:t>Why do you think trees are being chopped down? </a:t>
            </a:r>
          </a:p>
        </p:txBody>
      </p:sp>
      <p:pic>
        <p:nvPicPr>
          <p:cNvPr id="11268"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3739" y="1901825"/>
            <a:ext cx="3283744"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a:hlinkClick r:id="rId3"/>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6042" y="2659063"/>
            <a:ext cx="715566"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5547123" y="4449762"/>
            <a:ext cx="1096566" cy="1549593"/>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FFFFFF"/>
                </a:solidFill>
                <a:latin typeface="Calibri"/>
              </a:rPr>
              <a:t>To produce timber to make furniture.</a:t>
            </a:r>
          </a:p>
        </p:txBody>
      </p:sp>
      <p:sp>
        <p:nvSpPr>
          <p:cNvPr id="9" name="Rectangle 8"/>
          <p:cNvSpPr/>
          <p:nvPr/>
        </p:nvSpPr>
        <p:spPr>
          <a:xfrm>
            <a:off x="7862888" y="4449763"/>
            <a:ext cx="1095375" cy="1211262"/>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srgbClr val="FFFFFF"/>
                </a:solidFill>
                <a:latin typeface="Calibri"/>
              </a:rPr>
              <a:t>To create space for housing.</a:t>
            </a:r>
            <a:endParaRPr lang="en-GB" dirty="0">
              <a:solidFill>
                <a:srgbClr val="FFFFFF"/>
              </a:solidFill>
              <a:latin typeface="Calibri"/>
            </a:endParaRPr>
          </a:p>
        </p:txBody>
      </p:sp>
      <p:sp>
        <p:nvSpPr>
          <p:cNvPr id="10" name="Rectangle 9"/>
          <p:cNvSpPr/>
          <p:nvPr/>
        </p:nvSpPr>
        <p:spPr>
          <a:xfrm>
            <a:off x="6704411" y="4449763"/>
            <a:ext cx="1096566" cy="12112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srgbClr val="FFFFFF"/>
                </a:solidFill>
                <a:latin typeface="Calibri"/>
              </a:rPr>
              <a:t>To produce wood pulp to make paper.</a:t>
            </a:r>
            <a:endParaRPr lang="en-GB" dirty="0">
              <a:solidFill>
                <a:srgbClr val="FFFFFF"/>
              </a:solidFill>
              <a:latin typeface="Calibri"/>
            </a:endParaRPr>
          </a:p>
        </p:txBody>
      </p:sp>
      <p:sp>
        <p:nvSpPr>
          <p:cNvPr id="11" name="Rectangle 10"/>
          <p:cNvSpPr/>
          <p:nvPr/>
        </p:nvSpPr>
        <p:spPr>
          <a:xfrm>
            <a:off x="4389835" y="4449763"/>
            <a:ext cx="1095375" cy="1549592"/>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FFFFFF"/>
                </a:solidFill>
                <a:latin typeface="Calibri"/>
              </a:rPr>
              <a:t>To create fields for growing crops.</a:t>
            </a:r>
          </a:p>
        </p:txBody>
      </p:sp>
      <p:sp>
        <p:nvSpPr>
          <p:cNvPr id="12" name="Rectangle 11"/>
          <p:cNvSpPr/>
          <p:nvPr/>
        </p:nvSpPr>
        <p:spPr>
          <a:xfrm>
            <a:off x="3232548" y="4449763"/>
            <a:ext cx="1095375" cy="12112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FFFFFF"/>
                </a:solidFill>
                <a:latin typeface="Calibri"/>
              </a:rPr>
              <a:t>To create fields for farming cattle.</a:t>
            </a:r>
          </a:p>
        </p:txBody>
      </p:sp>
    </p:spTree>
    <p:extLst>
      <p:ext uri="{BB962C8B-B14F-4D97-AF65-F5344CB8AC3E}">
        <p14:creationId xmlns:p14="http://schemas.microsoft.com/office/powerpoint/2010/main" val="41666908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4" name="Picture 4" descr="Image result for rainforest animation backgrou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979" y="0"/>
            <a:ext cx="110843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cstate="print"/>
          <a:srcRect l="15859" t="16360" r="17067" b="4043"/>
          <a:stretch/>
        </p:blipFill>
        <p:spPr>
          <a:xfrm>
            <a:off x="2440081" y="176790"/>
            <a:ext cx="7311837" cy="6504419"/>
          </a:xfrm>
          <a:prstGeom prst="rect">
            <a:avLst/>
          </a:prstGeom>
        </p:spPr>
      </p:pic>
    </p:spTree>
    <p:extLst>
      <p:ext uri="{BB962C8B-B14F-4D97-AF65-F5344CB8AC3E}">
        <p14:creationId xmlns:p14="http://schemas.microsoft.com/office/powerpoint/2010/main" val="118379136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3020022" y="0"/>
            <a:ext cx="6165056" cy="739428"/>
          </a:xfrm>
        </p:spPr>
        <p:txBody>
          <a:bodyPr>
            <a:normAutofit/>
          </a:bodyPr>
          <a:lstStyle/>
          <a:p>
            <a:pPr algn="ctr"/>
            <a:r>
              <a:rPr lang="en-GB" altLang="en-US" sz="2400" dirty="0">
                <a:latin typeface="CCW Cursive Writing 7" pitchFamily="66" charset="0"/>
              </a:rPr>
              <a:t>What Did You Decide?</a:t>
            </a:r>
          </a:p>
        </p:txBody>
      </p:sp>
      <p:sp>
        <p:nvSpPr>
          <p:cNvPr id="4" name="Rectangle 3"/>
          <p:cNvSpPr/>
          <p:nvPr/>
        </p:nvSpPr>
        <p:spPr>
          <a:xfrm>
            <a:off x="3952265" y="5013176"/>
            <a:ext cx="154247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a:solidFill>
                  <a:prstClr val="black"/>
                </a:solidFill>
                <a:latin typeface="CCW Cursive Writing 7" pitchFamily="66" charset="0"/>
              </a:rPr>
              <a:t>Negative</a:t>
            </a:r>
            <a:endParaRPr lang="en-GB" sz="1600" dirty="0">
              <a:solidFill>
                <a:prstClr val="black"/>
              </a:solidFill>
              <a:latin typeface="CCW Cursive Writing 7" pitchFamily="66" charset="0"/>
            </a:endParaRPr>
          </a:p>
        </p:txBody>
      </p:sp>
      <p:sp>
        <p:nvSpPr>
          <p:cNvPr id="16" name="Rectangle 15"/>
          <p:cNvSpPr/>
          <p:nvPr/>
        </p:nvSpPr>
        <p:spPr>
          <a:xfrm>
            <a:off x="3935761" y="2455863"/>
            <a:ext cx="1296144"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prstClr val="black"/>
                </a:solidFill>
                <a:latin typeface="CCW Cursive Writing 7" pitchFamily="66" charset="0"/>
              </a:rPr>
              <a:t>Negative</a:t>
            </a:r>
          </a:p>
        </p:txBody>
      </p:sp>
      <p:sp>
        <p:nvSpPr>
          <p:cNvPr id="17" name="Rectangle 16"/>
          <p:cNvSpPr/>
          <p:nvPr/>
        </p:nvSpPr>
        <p:spPr>
          <a:xfrm>
            <a:off x="4423173" y="3652838"/>
            <a:ext cx="107156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prstClr val="black"/>
                </a:solidFill>
                <a:latin typeface="CCW Cursive Writing 7" pitchFamily="66" charset="0"/>
              </a:rPr>
              <a:t>Positive</a:t>
            </a:r>
            <a:endParaRPr lang="en-GB" dirty="0">
              <a:solidFill>
                <a:prstClr val="black"/>
              </a:solidFill>
              <a:latin typeface="CCW Cursive Writing 7" pitchFamily="66" charset="0"/>
            </a:endParaRPr>
          </a:p>
        </p:txBody>
      </p:sp>
      <p:sp>
        <p:nvSpPr>
          <p:cNvPr id="18" name="Rectangle 17"/>
          <p:cNvSpPr/>
          <p:nvPr/>
        </p:nvSpPr>
        <p:spPr>
          <a:xfrm>
            <a:off x="5567364" y="2455863"/>
            <a:ext cx="107037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black"/>
                </a:solidFill>
                <a:latin typeface="CCW Cursive Writing 7" pitchFamily="66" charset="0"/>
              </a:rPr>
              <a:t>Positive</a:t>
            </a:r>
          </a:p>
        </p:txBody>
      </p:sp>
      <p:sp>
        <p:nvSpPr>
          <p:cNvPr id="19" name="Rectangle 18"/>
          <p:cNvSpPr/>
          <p:nvPr/>
        </p:nvSpPr>
        <p:spPr>
          <a:xfrm>
            <a:off x="8140854" y="2455863"/>
            <a:ext cx="2417909"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a:solidFill>
                  <a:prstClr val="black"/>
                </a:solidFill>
                <a:latin typeface="CCW Cursive Writing 7" pitchFamily="66" charset="0"/>
              </a:rPr>
              <a:t>Negative</a:t>
            </a:r>
            <a:endParaRPr lang="en-GB" sz="1600" dirty="0">
              <a:solidFill>
                <a:prstClr val="black"/>
              </a:solidFill>
              <a:latin typeface="CCW Cursive Writing 7" pitchFamily="66" charset="0"/>
            </a:endParaRPr>
          </a:p>
        </p:txBody>
      </p:sp>
      <p:sp>
        <p:nvSpPr>
          <p:cNvPr id="20" name="Rectangle 19"/>
          <p:cNvSpPr/>
          <p:nvPr/>
        </p:nvSpPr>
        <p:spPr>
          <a:xfrm>
            <a:off x="6710364" y="2455863"/>
            <a:ext cx="107156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prstClr val="black"/>
                </a:solidFill>
                <a:latin typeface="CCW Cursive Writing 7" pitchFamily="66" charset="0"/>
              </a:rPr>
              <a:t>Positive</a:t>
            </a:r>
            <a:endParaRPr lang="en-GB" dirty="0">
              <a:solidFill>
                <a:prstClr val="black"/>
              </a:solidFill>
              <a:latin typeface="CCW Cursive Writing 7" pitchFamily="66" charset="0"/>
            </a:endParaRPr>
          </a:p>
        </p:txBody>
      </p:sp>
      <p:sp>
        <p:nvSpPr>
          <p:cNvPr id="21" name="Rectangle 20"/>
          <p:cNvSpPr/>
          <p:nvPr/>
        </p:nvSpPr>
        <p:spPr>
          <a:xfrm>
            <a:off x="5567364" y="3652838"/>
            <a:ext cx="1070372"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a:solidFill>
                  <a:prstClr val="black"/>
                </a:solidFill>
                <a:latin typeface="CCW Cursive Writing 7" pitchFamily="66" charset="0"/>
              </a:rPr>
              <a:t>Negative</a:t>
            </a:r>
            <a:endParaRPr lang="en-GB" sz="1600" dirty="0">
              <a:solidFill>
                <a:prstClr val="black"/>
              </a:solidFill>
              <a:latin typeface="CCW Cursive Writing 7" pitchFamily="66" charset="0"/>
            </a:endParaRPr>
          </a:p>
        </p:txBody>
      </p:sp>
      <p:sp>
        <p:nvSpPr>
          <p:cNvPr id="22" name="Rectangle 21"/>
          <p:cNvSpPr/>
          <p:nvPr/>
        </p:nvSpPr>
        <p:spPr>
          <a:xfrm>
            <a:off x="8112224" y="3652838"/>
            <a:ext cx="241791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prstClr val="black"/>
                </a:solidFill>
                <a:latin typeface="CCW Cursive Writing 7" pitchFamily="66" charset="0"/>
              </a:rPr>
              <a:t>Negative</a:t>
            </a:r>
          </a:p>
        </p:txBody>
      </p:sp>
      <p:sp>
        <p:nvSpPr>
          <p:cNvPr id="23" name="Rectangle 22"/>
          <p:cNvSpPr/>
          <p:nvPr/>
        </p:nvSpPr>
        <p:spPr>
          <a:xfrm>
            <a:off x="6710364" y="3652838"/>
            <a:ext cx="1071562"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prstClr val="black"/>
                </a:solidFill>
                <a:latin typeface="CCW Cursive Writing 7" pitchFamily="66" charset="0"/>
              </a:rPr>
              <a:t>Positive</a:t>
            </a:r>
            <a:endParaRPr lang="en-GB" dirty="0">
              <a:solidFill>
                <a:prstClr val="black"/>
              </a:solidFill>
              <a:latin typeface="CCW Cursive Writing 7" pitchFamily="66" charset="0"/>
            </a:endParaRPr>
          </a:p>
        </p:txBody>
      </p:sp>
      <p:sp>
        <p:nvSpPr>
          <p:cNvPr id="24" name="Rectangle 23"/>
          <p:cNvSpPr/>
          <p:nvPr/>
        </p:nvSpPr>
        <p:spPr>
          <a:xfrm>
            <a:off x="5616865" y="5118397"/>
            <a:ext cx="1028181" cy="1655825"/>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black"/>
                </a:solidFill>
                <a:latin typeface="CCW Cursive Writing 7" pitchFamily="66" charset="0"/>
              </a:rPr>
              <a:t>Positive</a:t>
            </a:r>
          </a:p>
        </p:txBody>
      </p:sp>
      <p:sp>
        <p:nvSpPr>
          <p:cNvPr id="25" name="Rectangle 24"/>
          <p:cNvSpPr/>
          <p:nvPr/>
        </p:nvSpPr>
        <p:spPr>
          <a:xfrm>
            <a:off x="7854554" y="4851400"/>
            <a:ext cx="1071562"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a:solidFill>
                  <a:prstClr val="black"/>
                </a:solidFill>
                <a:latin typeface="CCW Cursive Writing 7" pitchFamily="66" charset="0"/>
              </a:rPr>
              <a:t>Negative</a:t>
            </a:r>
            <a:endParaRPr lang="en-GB" sz="1600" dirty="0">
              <a:solidFill>
                <a:prstClr val="black"/>
              </a:solidFill>
              <a:latin typeface="CCW Cursive Writing 7" pitchFamily="66" charset="0"/>
            </a:endParaRPr>
          </a:p>
        </p:txBody>
      </p:sp>
      <p:sp>
        <p:nvSpPr>
          <p:cNvPr id="26" name="Rectangle 25"/>
          <p:cNvSpPr/>
          <p:nvPr/>
        </p:nvSpPr>
        <p:spPr>
          <a:xfrm>
            <a:off x="6888088" y="5301208"/>
            <a:ext cx="966466" cy="1473014"/>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a:solidFill>
                  <a:prstClr val="black"/>
                </a:solidFill>
                <a:latin typeface="CCW Cursive Writing 7" pitchFamily="66" charset="0"/>
              </a:rPr>
              <a:t>Negative</a:t>
            </a:r>
            <a:endParaRPr lang="en-GB" sz="1600" dirty="0">
              <a:solidFill>
                <a:prstClr val="black"/>
              </a:solidFill>
              <a:latin typeface="CCW Cursive Writing 7" pitchFamily="66" charset="0"/>
            </a:endParaRPr>
          </a:p>
        </p:txBody>
      </p:sp>
      <p:sp>
        <p:nvSpPr>
          <p:cNvPr id="27" name="Rectangle 26"/>
          <p:cNvSpPr/>
          <p:nvPr/>
        </p:nvSpPr>
        <p:spPr>
          <a:xfrm>
            <a:off x="1684404" y="5085184"/>
            <a:ext cx="2142976" cy="852066"/>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black"/>
                </a:solidFill>
                <a:latin typeface="CCW Cursive Writing 7" pitchFamily="66" charset="0"/>
              </a:rPr>
              <a:t>Positive</a:t>
            </a:r>
          </a:p>
        </p:txBody>
      </p:sp>
      <p:sp>
        <p:nvSpPr>
          <p:cNvPr id="28" name="Rectangle 27"/>
          <p:cNvSpPr/>
          <p:nvPr/>
        </p:nvSpPr>
        <p:spPr>
          <a:xfrm>
            <a:off x="1684404" y="2455863"/>
            <a:ext cx="213036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prstClr val="black"/>
                </a:solidFill>
                <a:latin typeface="CCW Cursive Writing 7" pitchFamily="66" charset="0"/>
              </a:rPr>
              <a:t>Positive</a:t>
            </a:r>
          </a:p>
        </p:txBody>
      </p:sp>
      <p:sp>
        <p:nvSpPr>
          <p:cNvPr id="29" name="Rectangle 28"/>
          <p:cNvSpPr/>
          <p:nvPr/>
        </p:nvSpPr>
        <p:spPr>
          <a:xfrm>
            <a:off x="1684405" y="3732653"/>
            <a:ext cx="2130359" cy="1006035"/>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prstClr val="black"/>
                </a:solidFill>
                <a:latin typeface="CCW Cursive Writing 7" pitchFamily="66" charset="0"/>
              </a:rPr>
              <a:t>Negative</a:t>
            </a:r>
          </a:p>
        </p:txBody>
      </p:sp>
      <p:sp>
        <p:nvSpPr>
          <p:cNvPr id="30" name="Rectangle 29"/>
          <p:cNvSpPr/>
          <p:nvPr/>
        </p:nvSpPr>
        <p:spPr>
          <a:xfrm>
            <a:off x="3952266" y="5013176"/>
            <a:ext cx="1558975"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200" dirty="0">
                <a:solidFill>
                  <a:prstClr val="black"/>
                </a:solidFill>
                <a:latin typeface="CCW Cursive Writing 7" pitchFamily="66" charset="0"/>
              </a:rPr>
              <a:t>People’s homes may be destroyed.</a:t>
            </a:r>
            <a:endParaRPr lang="en-GB" sz="1200" dirty="0">
              <a:solidFill>
                <a:prstClr val="black"/>
              </a:solidFill>
              <a:latin typeface="CCW Cursive Writing 7" pitchFamily="66" charset="0"/>
              <a:ea typeface="Calibri"/>
              <a:cs typeface="Times New Roman"/>
            </a:endParaRPr>
          </a:p>
        </p:txBody>
      </p:sp>
      <p:sp>
        <p:nvSpPr>
          <p:cNvPr id="31" name="Rectangle 30"/>
          <p:cNvSpPr/>
          <p:nvPr/>
        </p:nvSpPr>
        <p:spPr>
          <a:xfrm>
            <a:off x="3827380" y="2132857"/>
            <a:ext cx="1404525" cy="1408857"/>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100" dirty="0">
                <a:solidFill>
                  <a:prstClr val="black"/>
                </a:solidFill>
                <a:latin typeface="CCW Cursive Writing 7" pitchFamily="66" charset="0"/>
              </a:rPr>
              <a:t>Water that would have been taken up by tree roots can cause flooding.</a:t>
            </a:r>
            <a:endParaRPr lang="en-GB" sz="1100" dirty="0">
              <a:solidFill>
                <a:prstClr val="black"/>
              </a:solidFill>
              <a:latin typeface="CCW Cursive Writing 7" pitchFamily="66" charset="0"/>
              <a:ea typeface="Calibri"/>
              <a:cs typeface="Times New Roman"/>
            </a:endParaRPr>
          </a:p>
        </p:txBody>
      </p:sp>
      <p:sp>
        <p:nvSpPr>
          <p:cNvPr id="32" name="Rectangle 31"/>
          <p:cNvSpPr/>
          <p:nvPr/>
        </p:nvSpPr>
        <p:spPr>
          <a:xfrm>
            <a:off x="3935761" y="3652838"/>
            <a:ext cx="1558975" cy="11985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0" dirty="0">
                <a:solidFill>
                  <a:prstClr val="black"/>
                </a:solidFill>
                <a:latin typeface="CCW Cursive Writing 7" pitchFamily="66" charset="0"/>
              </a:rPr>
              <a:t>The soil where the trees grew is full of nutrients for growing crops.</a:t>
            </a:r>
            <a:endParaRPr lang="en-GB" sz="1100" dirty="0">
              <a:solidFill>
                <a:prstClr val="black"/>
              </a:solidFill>
              <a:latin typeface="CCW Cursive Writing 7" pitchFamily="66" charset="0"/>
              <a:ea typeface="Calibri"/>
              <a:cs typeface="Times New Roman"/>
            </a:endParaRPr>
          </a:p>
        </p:txBody>
      </p:sp>
      <p:sp>
        <p:nvSpPr>
          <p:cNvPr id="33" name="Rectangle 32"/>
          <p:cNvSpPr/>
          <p:nvPr/>
        </p:nvSpPr>
        <p:spPr>
          <a:xfrm>
            <a:off x="5231906" y="2021211"/>
            <a:ext cx="1405831" cy="1520503"/>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100" dirty="0">
                <a:solidFill>
                  <a:prstClr val="black"/>
                </a:solidFill>
                <a:latin typeface="CCW Cursive Writing 7" pitchFamily="66" charset="0"/>
              </a:rPr>
              <a:t>Jobs are created in logging transport and manufacturing products. </a:t>
            </a:r>
            <a:endParaRPr lang="en-GB" sz="1100" dirty="0">
              <a:solidFill>
                <a:prstClr val="black"/>
              </a:solidFill>
              <a:latin typeface="CCW Cursive Writing 7" pitchFamily="66" charset="0"/>
              <a:ea typeface="Calibri"/>
              <a:cs typeface="Times New Roman"/>
            </a:endParaRPr>
          </a:p>
        </p:txBody>
      </p:sp>
      <p:sp>
        <p:nvSpPr>
          <p:cNvPr id="34" name="Rectangle 33"/>
          <p:cNvSpPr/>
          <p:nvPr/>
        </p:nvSpPr>
        <p:spPr>
          <a:xfrm>
            <a:off x="8140853" y="2455863"/>
            <a:ext cx="241791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100" dirty="0">
                <a:solidFill>
                  <a:prstClr val="black"/>
                </a:solidFill>
                <a:latin typeface="CCW Cursive Writing 7" pitchFamily="66" charset="0"/>
              </a:rPr>
              <a:t>Less CO</a:t>
            </a:r>
            <a:r>
              <a:rPr lang="en-GB" sz="1100" baseline="-25000" dirty="0">
                <a:solidFill>
                  <a:prstClr val="black"/>
                </a:solidFill>
                <a:latin typeface="CCW Cursive Writing 7" pitchFamily="66" charset="0"/>
              </a:rPr>
              <a:t>2</a:t>
            </a:r>
            <a:r>
              <a:rPr lang="en-GB" sz="1100" dirty="0">
                <a:solidFill>
                  <a:prstClr val="black"/>
                </a:solidFill>
                <a:latin typeface="CCW Cursive Writing 7" pitchFamily="66" charset="0"/>
              </a:rPr>
              <a:t> is captured by the forests, worsening the effects of global warming.</a:t>
            </a:r>
            <a:endParaRPr lang="en-GB" sz="1100" dirty="0">
              <a:solidFill>
                <a:prstClr val="black"/>
              </a:solidFill>
              <a:latin typeface="CCW Cursive Writing 7" pitchFamily="66" charset="0"/>
              <a:ea typeface="Calibri"/>
              <a:cs typeface="Times New Roman"/>
            </a:endParaRPr>
          </a:p>
        </p:txBody>
      </p:sp>
      <p:sp>
        <p:nvSpPr>
          <p:cNvPr id="35" name="Rectangle 34"/>
          <p:cNvSpPr/>
          <p:nvPr/>
        </p:nvSpPr>
        <p:spPr>
          <a:xfrm>
            <a:off x="6710364" y="2021211"/>
            <a:ext cx="1401860" cy="1520503"/>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0" dirty="0">
                <a:solidFill>
                  <a:prstClr val="black"/>
                </a:solidFill>
                <a:latin typeface="CCW Cursive Writing 7" pitchFamily="66" charset="0"/>
              </a:rPr>
              <a:t>Land cleared can be used to farm cattle for meat production.</a:t>
            </a:r>
            <a:endParaRPr lang="en-GB" sz="1100" dirty="0">
              <a:solidFill>
                <a:prstClr val="black"/>
              </a:solidFill>
              <a:latin typeface="CCW Cursive Writing 7" pitchFamily="66" charset="0"/>
              <a:ea typeface="Calibri"/>
              <a:cs typeface="Times New Roman"/>
            </a:endParaRPr>
          </a:p>
        </p:txBody>
      </p:sp>
      <p:sp>
        <p:nvSpPr>
          <p:cNvPr id="36" name="Rectangle 35"/>
          <p:cNvSpPr/>
          <p:nvPr/>
        </p:nvSpPr>
        <p:spPr>
          <a:xfrm>
            <a:off x="5567364" y="3652838"/>
            <a:ext cx="1070372" cy="1432346"/>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900" dirty="0">
                <a:solidFill>
                  <a:prstClr val="black"/>
                </a:solidFill>
                <a:latin typeface="CCW Cursive Writing 7" pitchFamily="66" charset="0"/>
              </a:rPr>
              <a:t>Plants that may have been useful as medicines could be lost.</a:t>
            </a:r>
            <a:endParaRPr lang="en-GB" sz="900" dirty="0">
              <a:solidFill>
                <a:prstClr val="black"/>
              </a:solidFill>
              <a:latin typeface="CCW Cursive Writing 7" pitchFamily="66" charset="0"/>
              <a:ea typeface="Calibri"/>
              <a:cs typeface="Times New Roman"/>
            </a:endParaRPr>
          </a:p>
        </p:txBody>
      </p:sp>
      <p:sp>
        <p:nvSpPr>
          <p:cNvPr id="37" name="Rectangle 36"/>
          <p:cNvSpPr/>
          <p:nvPr/>
        </p:nvSpPr>
        <p:spPr>
          <a:xfrm>
            <a:off x="8112224" y="3709194"/>
            <a:ext cx="241791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100" dirty="0">
                <a:solidFill>
                  <a:prstClr val="black"/>
                </a:solidFill>
                <a:latin typeface="CCW Cursive Writing 7" pitchFamily="66" charset="0"/>
              </a:rPr>
              <a:t>Animals and plants may become extinct through loss of habitat.</a:t>
            </a:r>
            <a:endParaRPr lang="en-GB" sz="1100" dirty="0">
              <a:solidFill>
                <a:prstClr val="black"/>
              </a:solidFill>
              <a:latin typeface="CCW Cursive Writing 7" pitchFamily="66" charset="0"/>
              <a:ea typeface="Calibri"/>
              <a:cs typeface="Times New Roman"/>
            </a:endParaRPr>
          </a:p>
        </p:txBody>
      </p:sp>
      <p:sp>
        <p:nvSpPr>
          <p:cNvPr id="38" name="Rectangle 37"/>
          <p:cNvSpPr/>
          <p:nvPr/>
        </p:nvSpPr>
        <p:spPr>
          <a:xfrm>
            <a:off x="6710364" y="3652838"/>
            <a:ext cx="1401860" cy="1432346"/>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50" dirty="0">
                <a:solidFill>
                  <a:prstClr val="black"/>
                </a:solidFill>
                <a:latin typeface="CCW Cursive Writing 7" pitchFamily="66" charset="0"/>
              </a:rPr>
              <a:t>Products such as chocolate and coffee can be grown more cheaply on areas of deforested land.</a:t>
            </a:r>
            <a:endParaRPr lang="en-GB" sz="1050" dirty="0">
              <a:solidFill>
                <a:prstClr val="black"/>
              </a:solidFill>
              <a:latin typeface="CCW Cursive Writing 7" pitchFamily="66" charset="0"/>
              <a:ea typeface="Calibri"/>
              <a:cs typeface="Times New Roman"/>
            </a:endParaRPr>
          </a:p>
        </p:txBody>
      </p:sp>
      <p:sp>
        <p:nvSpPr>
          <p:cNvPr id="39" name="Rectangle 38"/>
          <p:cNvSpPr/>
          <p:nvPr/>
        </p:nvSpPr>
        <p:spPr>
          <a:xfrm>
            <a:off x="5616865" y="5100278"/>
            <a:ext cx="1070372" cy="1673944"/>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200" dirty="0">
                <a:solidFill>
                  <a:prstClr val="black"/>
                </a:solidFill>
                <a:latin typeface="CCW Cursive Writing 7" pitchFamily="66" charset="0"/>
              </a:rPr>
              <a:t>Selling land raises money for local people.</a:t>
            </a:r>
            <a:endParaRPr lang="en-GB" sz="1200" dirty="0">
              <a:solidFill>
                <a:prstClr val="black"/>
              </a:solidFill>
              <a:latin typeface="CCW Cursive Writing 7" pitchFamily="66" charset="0"/>
              <a:ea typeface="Calibri"/>
              <a:cs typeface="Times New Roman"/>
            </a:endParaRPr>
          </a:p>
        </p:txBody>
      </p:sp>
      <p:sp>
        <p:nvSpPr>
          <p:cNvPr id="40" name="Rectangle 39"/>
          <p:cNvSpPr/>
          <p:nvPr/>
        </p:nvSpPr>
        <p:spPr>
          <a:xfrm>
            <a:off x="7854554" y="4851400"/>
            <a:ext cx="241791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200" dirty="0">
                <a:solidFill>
                  <a:prstClr val="black"/>
                </a:solidFill>
                <a:latin typeface="CCW Cursive Writing 7" pitchFamily="66" charset="0"/>
              </a:rPr>
              <a:t>Tribes lose their cultural identify.</a:t>
            </a:r>
            <a:endParaRPr lang="en-GB" sz="1200" dirty="0">
              <a:solidFill>
                <a:prstClr val="black"/>
              </a:solidFill>
              <a:latin typeface="CCW Cursive Writing 7" pitchFamily="66" charset="0"/>
              <a:ea typeface="Calibri"/>
              <a:cs typeface="Times New Roman"/>
            </a:endParaRPr>
          </a:p>
        </p:txBody>
      </p:sp>
      <p:sp>
        <p:nvSpPr>
          <p:cNvPr id="41" name="Rectangle 40"/>
          <p:cNvSpPr/>
          <p:nvPr/>
        </p:nvSpPr>
        <p:spPr>
          <a:xfrm>
            <a:off x="6782992" y="5184056"/>
            <a:ext cx="1071562" cy="1673944"/>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200" dirty="0">
                <a:solidFill>
                  <a:prstClr val="black"/>
                </a:solidFill>
                <a:latin typeface="CCW Cursive Writing 7" pitchFamily="66" charset="0"/>
              </a:rPr>
              <a:t>Animal habitats are destroyed. </a:t>
            </a:r>
            <a:endParaRPr lang="en-GB" sz="1200" dirty="0">
              <a:solidFill>
                <a:prstClr val="black"/>
              </a:solidFill>
              <a:latin typeface="CCW Cursive Writing 7" pitchFamily="66" charset="0"/>
              <a:ea typeface="Calibri"/>
              <a:cs typeface="Times New Roman"/>
            </a:endParaRPr>
          </a:p>
        </p:txBody>
      </p:sp>
      <p:sp>
        <p:nvSpPr>
          <p:cNvPr id="42" name="Rectangle 41"/>
          <p:cNvSpPr/>
          <p:nvPr/>
        </p:nvSpPr>
        <p:spPr>
          <a:xfrm>
            <a:off x="1684404" y="5013176"/>
            <a:ext cx="2142976"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0" dirty="0">
                <a:solidFill>
                  <a:prstClr val="black"/>
                </a:solidFill>
                <a:latin typeface="CCW Cursive Writing 7" pitchFamily="66" charset="0"/>
              </a:rPr>
              <a:t>Palm oil grown on deforested land is used in many food and toiletry products.</a:t>
            </a:r>
            <a:endParaRPr lang="en-GB" sz="1100" dirty="0">
              <a:solidFill>
                <a:prstClr val="black"/>
              </a:solidFill>
              <a:latin typeface="CCW Cursive Writing 7" pitchFamily="66" charset="0"/>
              <a:ea typeface="Calibri"/>
              <a:cs typeface="Times New Roman"/>
            </a:endParaRPr>
          </a:p>
        </p:txBody>
      </p:sp>
      <p:sp>
        <p:nvSpPr>
          <p:cNvPr id="43" name="Rectangle 42"/>
          <p:cNvSpPr/>
          <p:nvPr/>
        </p:nvSpPr>
        <p:spPr>
          <a:xfrm>
            <a:off x="1684403" y="2455863"/>
            <a:ext cx="2142976"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15000"/>
              </a:lnSpc>
              <a:defRPr/>
            </a:pPr>
            <a:r>
              <a:rPr lang="en-GB" sz="1100" dirty="0">
                <a:solidFill>
                  <a:prstClr val="black"/>
                </a:solidFill>
                <a:latin typeface="CCW Cursive Writing 7" pitchFamily="66" charset="0"/>
              </a:rPr>
              <a:t>Wood from the removed trees can be used to make paper and other products.</a:t>
            </a:r>
            <a:endParaRPr lang="en-GB" sz="1100" dirty="0">
              <a:solidFill>
                <a:prstClr val="black"/>
              </a:solidFill>
              <a:latin typeface="CCW Cursive Writing 7" pitchFamily="66" charset="0"/>
              <a:ea typeface="Calibri"/>
              <a:cs typeface="Times New Roman"/>
            </a:endParaRPr>
          </a:p>
        </p:txBody>
      </p:sp>
      <p:sp>
        <p:nvSpPr>
          <p:cNvPr id="44" name="Rectangle 43"/>
          <p:cNvSpPr/>
          <p:nvPr/>
        </p:nvSpPr>
        <p:spPr>
          <a:xfrm>
            <a:off x="1684404" y="3732653"/>
            <a:ext cx="2142976"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0" dirty="0">
                <a:solidFill>
                  <a:prstClr val="black"/>
                </a:solidFill>
                <a:latin typeface="CCW Cursive Writing 7" pitchFamily="66" charset="0"/>
              </a:rPr>
              <a:t>Rain falling on the bare soil causes soil erosion.</a:t>
            </a:r>
            <a:endParaRPr lang="en-GB" sz="1100" dirty="0">
              <a:solidFill>
                <a:prstClr val="black"/>
              </a:solidFill>
              <a:latin typeface="CCW Cursive Writing 7" pitchFamily="66" charset="0"/>
              <a:ea typeface="Calibri"/>
              <a:cs typeface="Times New Roman"/>
            </a:endParaRPr>
          </a:p>
        </p:txBody>
      </p:sp>
      <p:sp>
        <p:nvSpPr>
          <p:cNvPr id="45" name="Rectangle 44"/>
          <p:cNvSpPr/>
          <p:nvPr/>
        </p:nvSpPr>
        <p:spPr>
          <a:xfrm>
            <a:off x="1926086" y="620688"/>
            <a:ext cx="8352928" cy="1400522"/>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600" dirty="0">
                <a:solidFill>
                  <a:prstClr val="black"/>
                </a:solidFill>
                <a:latin typeface="CCW Cursive Writing 7" pitchFamily="66" charset="0"/>
              </a:rPr>
              <a:t>Which effects are positive? Which are negative? How did you choose which were important effects and which were less important? Click on the statements to see which are positive and which are negative.</a:t>
            </a:r>
          </a:p>
        </p:txBody>
      </p:sp>
    </p:spTree>
    <p:extLst>
      <p:ext uri="{BB962C8B-B14F-4D97-AF65-F5344CB8AC3E}">
        <p14:creationId xmlns:p14="http://schemas.microsoft.com/office/powerpoint/2010/main" val="6120469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12" restart="whenNotActive" fill="hold" evtFilter="cancelBubble" nodeType="interactiveSeq">
                <p:stCondLst>
                  <p:cond evt="onClick" delay="0">
                    <p:tgtEl>
                      <p:spTgt spid="31"/>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ntr" presetSubtype="0" fill="hold" grpId="1" nodeType="clickEffect">
                                  <p:stCondLst>
                                    <p:cond delay="0"/>
                                  </p:stCondLst>
                                  <p:childTnLst>
                                    <p:set>
                                      <p:cBhvr>
                                        <p:cTn id="21"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seq concurrent="1" nextAc="seek">
              <p:cTn id="22" restart="whenNotActive" fill="hold" evtFilter="cancelBubble" nodeType="interactiveSeq">
                <p:stCondLst>
                  <p:cond evt="onClick" delay="0">
                    <p:tgtEl>
                      <p:spTgt spid="33"/>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27" restart="whenNotActive" fill="hold" evtFilter="cancelBubble" nodeType="interactiveSeq">
                <p:stCondLst>
                  <p:cond evt="onClick" delay="0">
                    <p:tgtEl>
                      <p:spTgt spid="18"/>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ntr" presetSubtype="0" fill="hold" grpId="1" nodeType="click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32" restart="whenNotActive" fill="hold" evtFilter="cancelBubble" nodeType="interactiveSeq">
                <p:stCondLst>
                  <p:cond evt="onClick" delay="0">
                    <p:tgtEl>
                      <p:spTgt spid="35"/>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7" restart="whenNotActive" fill="hold" evtFilter="cancelBubble" nodeType="interactiveSeq">
                <p:stCondLst>
                  <p:cond evt="onClick" delay="0">
                    <p:tgtEl>
                      <p:spTgt spid="20"/>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ntr" presetSubtype="0" fill="hold" grpId="1" nodeType="clickEffect">
                                  <p:stCondLst>
                                    <p:cond delay="0"/>
                                  </p:stCondLst>
                                  <p:childTnLst>
                                    <p:set>
                                      <p:cBhvr>
                                        <p:cTn id="41" dur="1" fill="hold">
                                          <p:stCondLst>
                                            <p:cond delay="0"/>
                                          </p:stCondLst>
                                        </p:cTn>
                                        <p:tgtEl>
                                          <p:spTgt spid="35"/>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42" restart="whenNotActive" fill="hold" evtFilter="cancelBubble" nodeType="interactiveSeq">
                <p:stCondLst>
                  <p:cond evt="onClick" delay="0">
                    <p:tgtEl>
                      <p:spTgt spid="34"/>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7" restart="whenNotActive" fill="hold" evtFilter="cancelBubble" nodeType="interactiveSeq">
                <p:stCondLst>
                  <p:cond evt="onClick" delay="0">
                    <p:tgtEl>
                      <p:spTgt spid="19"/>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ntr" presetSubtype="0" fill="hold" grpId="1" nodeType="clickEffect">
                                  <p:stCondLst>
                                    <p:cond delay="0"/>
                                  </p:stCondLst>
                                  <p:childTnLst>
                                    <p:set>
                                      <p:cBhvr>
                                        <p:cTn id="51" dur="1" fill="hold">
                                          <p:stCondLst>
                                            <p:cond delay="0"/>
                                          </p:stCondLst>
                                        </p:cTn>
                                        <p:tgtEl>
                                          <p:spTgt spid="34"/>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52" restart="whenNotActive" fill="hold" evtFilter="cancelBubble" nodeType="interactiveSeq">
                <p:stCondLst>
                  <p:cond evt="onClick" delay="0">
                    <p:tgtEl>
                      <p:spTgt spid="44"/>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1" presetClass="exit" presetSubtype="0" fill="hold" grpId="0" nodeType="clickEffect">
                                  <p:stCondLst>
                                    <p:cond delay="0"/>
                                  </p:stCondLst>
                                  <p:childTnLst>
                                    <p:set>
                                      <p:cBhvr>
                                        <p:cTn id="5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57" restart="whenNotActive" fill="hold" evtFilter="cancelBubble" nodeType="interactiveSeq">
                <p:stCondLst>
                  <p:cond evt="onClick" delay="0">
                    <p:tgtEl>
                      <p:spTgt spid="29"/>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1" presetClass="entr" presetSubtype="0" fill="hold" grpId="1" nodeType="clickEffect">
                                  <p:stCondLst>
                                    <p:cond delay="0"/>
                                  </p:stCondLst>
                                  <p:childTnLst>
                                    <p:set>
                                      <p:cBhvr>
                                        <p:cTn id="61"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29"/>
                  </p:tgtEl>
                </p:cond>
              </p:nextCondLst>
            </p:seq>
            <p:seq concurrent="1" nextAc="seek">
              <p:cTn id="62" restart="whenNotActive" fill="hold" evtFilter="cancelBubble" nodeType="interactiveSeq">
                <p:stCondLst>
                  <p:cond evt="onClick" delay="0">
                    <p:tgtEl>
                      <p:spTgt spid="32"/>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exit"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67" restart="whenNotActive" fill="hold" evtFilter="cancelBubble" nodeType="interactiveSeq">
                <p:stCondLst>
                  <p:cond evt="onClick" delay="0">
                    <p:tgtEl>
                      <p:spTgt spid="17"/>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 presetClass="entr" presetSubtype="0" fill="hold" grpId="1" nodeType="clickEffect">
                                  <p:stCondLst>
                                    <p:cond delay="0"/>
                                  </p:stCondLst>
                                  <p:childTnLst>
                                    <p:set>
                                      <p:cBhvr>
                                        <p:cTn id="71"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seq concurrent="1" nextAc="seek">
              <p:cTn id="72" restart="whenNotActive" fill="hold" evtFilter="cancelBubble" nodeType="interactiveSeq">
                <p:stCondLst>
                  <p:cond evt="onClick" delay="0">
                    <p:tgtEl>
                      <p:spTgt spid="36"/>
                    </p:tgtEl>
                  </p:cond>
                </p:stCondLst>
                <p:endSync evt="end" delay="0">
                  <p:rtn val="all"/>
                </p:endSync>
                <p:childTnLst>
                  <p:par>
                    <p:cTn id="73" fill="hold" nodeType="clickPar">
                      <p:stCondLst>
                        <p:cond delay="0"/>
                      </p:stCondLst>
                      <p:childTnLst>
                        <p:par>
                          <p:cTn id="74" fill="hold" nodeType="withGroup">
                            <p:stCondLst>
                              <p:cond delay="0"/>
                            </p:stCondLst>
                            <p:childTnLst>
                              <p:par>
                                <p:cTn id="75" presetID="1" presetClass="exit" presetSubtype="0" fill="hold" grpId="0" nodeType="clickEffect">
                                  <p:stCondLst>
                                    <p:cond delay="0"/>
                                  </p:stCondLst>
                                  <p:childTnLst>
                                    <p:set>
                                      <p:cBhvr>
                                        <p:cTn id="76" dur="1" fill="hold">
                                          <p:stCondLst>
                                            <p:cond delay="0"/>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77" restart="whenNotActive" fill="hold" evtFilter="cancelBubble" nodeType="interactiveSeq">
                <p:stCondLst>
                  <p:cond evt="onClick" delay="0">
                    <p:tgtEl>
                      <p:spTgt spid="21"/>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 presetClass="entr" presetSubtype="0" fill="hold" grpId="1" nodeType="clickEffect">
                                  <p:stCondLst>
                                    <p:cond delay="0"/>
                                  </p:stCondLst>
                                  <p:childTnLst>
                                    <p:set>
                                      <p:cBhvr>
                                        <p:cTn id="81"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82" restart="whenNotActive" fill="hold" evtFilter="cancelBubble" nodeType="interactiveSeq">
                <p:stCondLst>
                  <p:cond evt="onClick" delay="0">
                    <p:tgtEl>
                      <p:spTgt spid="38"/>
                    </p:tgtEl>
                  </p:cond>
                </p:stCondLst>
                <p:endSync evt="end" delay="0">
                  <p:rtn val="all"/>
                </p:endSync>
                <p:childTnLst>
                  <p:par>
                    <p:cTn id="83" fill="hold" nodeType="clickPar">
                      <p:stCondLst>
                        <p:cond delay="0"/>
                      </p:stCondLst>
                      <p:childTnLst>
                        <p:par>
                          <p:cTn id="84" fill="hold" nodeType="withGroup">
                            <p:stCondLst>
                              <p:cond delay="0"/>
                            </p:stCondLst>
                            <p:childTnLst>
                              <p:par>
                                <p:cTn id="85" presetID="1" presetClass="exit" presetSubtype="0" fill="hold" grpId="0" nodeType="clickEffect">
                                  <p:stCondLst>
                                    <p:cond delay="0"/>
                                  </p:stCondLst>
                                  <p:childTnLst>
                                    <p:set>
                                      <p:cBhvr>
                                        <p:cTn id="86"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87" restart="whenNotActive" fill="hold" evtFilter="cancelBubble" nodeType="interactiveSeq">
                <p:stCondLst>
                  <p:cond evt="onClick" delay="0">
                    <p:tgtEl>
                      <p:spTgt spid="23"/>
                    </p:tgtEl>
                  </p:cond>
                </p:stCondLst>
                <p:endSync evt="end" delay="0">
                  <p:rtn val="all"/>
                </p:endSync>
                <p:childTnLst>
                  <p:par>
                    <p:cTn id="88" fill="hold" nodeType="clickPar">
                      <p:stCondLst>
                        <p:cond delay="0"/>
                      </p:stCondLst>
                      <p:childTnLst>
                        <p:par>
                          <p:cTn id="89" fill="hold" nodeType="withGroup">
                            <p:stCondLst>
                              <p:cond delay="0"/>
                            </p:stCondLst>
                            <p:childTnLst>
                              <p:par>
                                <p:cTn id="90" presetID="1" presetClass="entr" presetSubtype="0" fill="hold" grpId="1" nodeType="clickEffect">
                                  <p:stCondLst>
                                    <p:cond delay="0"/>
                                  </p:stCondLst>
                                  <p:childTnLst>
                                    <p:set>
                                      <p:cBhvr>
                                        <p:cTn id="91"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92" restart="whenNotActive" fill="hold" evtFilter="cancelBubble" nodeType="interactiveSeq">
                <p:stCondLst>
                  <p:cond evt="onClick" delay="0">
                    <p:tgtEl>
                      <p:spTgt spid="37"/>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exit" presetSubtype="0" fill="hold" grpId="0" nodeType="clickEffect">
                                  <p:stCondLst>
                                    <p:cond delay="0"/>
                                  </p:stCondLst>
                                  <p:childTnLst>
                                    <p:set>
                                      <p:cBhvr>
                                        <p:cTn id="96" dur="1" fill="hold">
                                          <p:stCondLst>
                                            <p:cond delay="0"/>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97" restart="whenNotActive" fill="hold" evtFilter="cancelBubble" nodeType="interactiveSeq">
                <p:stCondLst>
                  <p:cond evt="onClick" delay="0">
                    <p:tgtEl>
                      <p:spTgt spid="22"/>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entr" presetSubtype="0" fill="hold" grpId="1" nodeType="clickEffect">
                                  <p:stCondLst>
                                    <p:cond delay="0"/>
                                  </p:stCondLst>
                                  <p:childTnLst>
                                    <p:set>
                                      <p:cBhvr>
                                        <p:cTn id="10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seq concurrent="1" nextAc="seek">
              <p:cTn id="102" restart="whenNotActive" fill="hold" evtFilter="cancelBubble" nodeType="interactiveSeq">
                <p:stCondLst>
                  <p:cond evt="onClick" delay="0">
                    <p:tgtEl>
                      <p:spTgt spid="4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 presetClass="exit" presetSubtype="0" fill="hold" grpId="0" nodeType="clickEffect">
                                  <p:stCondLst>
                                    <p:cond delay="0"/>
                                  </p:stCondLst>
                                  <p:childTnLst>
                                    <p:set>
                                      <p:cBhvr>
                                        <p:cTn id="106"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07" restart="whenNotActive" fill="hold" evtFilter="cancelBubble" nodeType="interactiveSeq">
                <p:stCondLst>
                  <p:cond evt="onClick" delay="0">
                    <p:tgtEl>
                      <p:spTgt spid="27"/>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 presetClass="entr" presetSubtype="0" fill="hold" grpId="1" nodeType="clickEffect">
                                  <p:stCondLst>
                                    <p:cond delay="0"/>
                                  </p:stCondLst>
                                  <p:childTnLst>
                                    <p:set>
                                      <p:cBhvr>
                                        <p:cTn id="111" dur="1" fill="hold">
                                          <p:stCondLst>
                                            <p:cond delay="0"/>
                                          </p:stCondLst>
                                        </p:cTn>
                                        <p:tgtEl>
                                          <p:spTgt spid="42"/>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112" restart="whenNotActive" fill="hold" evtFilter="cancelBubble" nodeType="interactiveSeq">
                <p:stCondLst>
                  <p:cond evt="onClick" delay="0">
                    <p:tgtEl>
                      <p:spTgt spid="30"/>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 presetClass="exit" presetSubtype="0" fill="hold" grpId="0" nodeType="clickEffect">
                                  <p:stCondLst>
                                    <p:cond delay="0"/>
                                  </p:stCondLst>
                                  <p:childTnLst>
                                    <p:set>
                                      <p:cBhvr>
                                        <p:cTn id="116"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17" restart="whenNotActive" fill="hold" evtFilter="cancelBubble" nodeType="interactiveSeq">
                <p:stCondLst>
                  <p:cond evt="onClick" delay="0">
                    <p:tgtEl>
                      <p:spTgt spid="4"/>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 presetClass="entr" presetSubtype="0" fill="hold" grpId="1" nodeType="clickEffect">
                                  <p:stCondLst>
                                    <p:cond delay="0"/>
                                  </p:stCondLst>
                                  <p:childTnLst>
                                    <p:set>
                                      <p:cBhvr>
                                        <p:cTn id="121" dur="1" fill="hold">
                                          <p:stCondLst>
                                            <p:cond delay="0"/>
                                          </p:stCondLst>
                                        </p:cTn>
                                        <p:tgtEl>
                                          <p:spTgt spid="30"/>
                                        </p:tgtEl>
                                        <p:attrNameLst>
                                          <p:attrName>style.visibility</p:attrName>
                                        </p:attrNameLst>
                                      </p:cBhvr>
                                      <p:to>
                                        <p:strVal val="visible"/>
                                      </p:to>
                                    </p:set>
                                  </p:childTnLst>
                                </p:cTn>
                              </p:par>
                            </p:childTnLst>
                          </p:cTn>
                        </p:par>
                      </p:childTnLst>
                    </p:cTn>
                  </p:par>
                </p:childTnLst>
              </p:cTn>
              <p:nextCondLst>
                <p:cond evt="onClick" delay="0">
                  <p:tgtEl>
                    <p:spTgt spid="4"/>
                  </p:tgtEl>
                </p:cond>
              </p:nextCondLst>
            </p:seq>
            <p:seq concurrent="1" nextAc="seek">
              <p:cTn id="122" restart="whenNotActive" fill="hold" evtFilter="cancelBubble" nodeType="interactiveSeq">
                <p:stCondLst>
                  <p:cond evt="onClick" delay="0">
                    <p:tgtEl>
                      <p:spTgt spid="39"/>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 presetClass="exit" presetSubtype="0" fill="hold" grpId="0" nodeType="clickEffect">
                                  <p:stCondLst>
                                    <p:cond delay="0"/>
                                  </p:stCondLst>
                                  <p:childTnLst>
                                    <p:set>
                                      <p:cBhvr>
                                        <p:cTn id="126" dur="1" fill="hold">
                                          <p:stCondLst>
                                            <p:cond delay="0"/>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27" restart="whenNotActive" fill="hold" evtFilter="cancelBubble" nodeType="interactiveSeq">
                <p:stCondLst>
                  <p:cond evt="onClick" delay="0">
                    <p:tgtEl>
                      <p:spTgt spid="24"/>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1" presetClass="entr" presetSubtype="0" fill="hold" grpId="1" nodeType="clickEffect">
                                  <p:stCondLst>
                                    <p:cond delay="0"/>
                                  </p:stCondLst>
                                  <p:childTnLst>
                                    <p:set>
                                      <p:cBhvr>
                                        <p:cTn id="131" dur="1" fill="hold">
                                          <p:stCondLst>
                                            <p:cond delay="0"/>
                                          </p:stCondLst>
                                        </p:cTn>
                                        <p:tgtEl>
                                          <p:spTgt spid="39"/>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seq concurrent="1" nextAc="seek">
              <p:cTn id="132" restart="whenNotActive" fill="hold" evtFilter="cancelBubble" nodeType="interactiveSeq">
                <p:stCondLst>
                  <p:cond evt="onClick" delay="0">
                    <p:tgtEl>
                      <p:spTgt spid="41"/>
                    </p:tgtEl>
                  </p:cond>
                </p:stCondLst>
                <p:endSync evt="end" delay="0">
                  <p:rtn val="all"/>
                </p:endSync>
                <p:childTnLst>
                  <p:par>
                    <p:cTn id="133" fill="hold" nodeType="clickPar">
                      <p:stCondLst>
                        <p:cond delay="0"/>
                      </p:stCondLst>
                      <p:childTnLst>
                        <p:par>
                          <p:cTn id="134" fill="hold" nodeType="withGroup">
                            <p:stCondLst>
                              <p:cond delay="0"/>
                            </p:stCondLst>
                            <p:childTnLst>
                              <p:par>
                                <p:cTn id="135" presetID="1" presetClass="exit" presetSubtype="0" fill="hold" grpId="0" nodeType="clickEffect">
                                  <p:stCondLst>
                                    <p:cond delay="0"/>
                                  </p:stCondLst>
                                  <p:childTnLst>
                                    <p:set>
                                      <p:cBhvr>
                                        <p:cTn id="136"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37" restart="whenNotActive" fill="hold" evtFilter="cancelBubble" nodeType="interactiveSeq">
                <p:stCondLst>
                  <p:cond evt="onClick" delay="0">
                    <p:tgtEl>
                      <p:spTgt spid="26"/>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 presetClass="entr" presetSubtype="0" fill="hold" grpId="1" nodeType="clickEffect">
                                  <p:stCondLst>
                                    <p:cond delay="0"/>
                                  </p:stCondLst>
                                  <p:childTnLst>
                                    <p:set>
                                      <p:cBhvr>
                                        <p:cTn id="141" dur="1" fill="hold">
                                          <p:stCondLst>
                                            <p:cond delay="0"/>
                                          </p:stCondLst>
                                        </p:cTn>
                                        <p:tgtEl>
                                          <p:spTgt spid="41"/>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142" restart="whenNotActive" fill="hold" evtFilter="cancelBubble" nodeType="interactiveSeq">
                <p:stCondLst>
                  <p:cond evt="onClick" delay="0">
                    <p:tgtEl>
                      <p:spTgt spid="40"/>
                    </p:tgtEl>
                  </p:cond>
                </p:stCondLst>
                <p:endSync evt="end" delay="0">
                  <p:rtn val="all"/>
                </p:endSync>
                <p:childTnLst>
                  <p:par>
                    <p:cTn id="143" fill="hold" nodeType="clickPar">
                      <p:stCondLst>
                        <p:cond delay="0"/>
                      </p:stCondLst>
                      <p:childTnLst>
                        <p:par>
                          <p:cTn id="144" fill="hold" nodeType="withGroup">
                            <p:stCondLst>
                              <p:cond delay="0"/>
                            </p:stCondLst>
                            <p:childTnLst>
                              <p:par>
                                <p:cTn id="145" presetID="1" presetClass="exit" presetSubtype="0" fill="hold" grpId="0" nodeType="clickEffect">
                                  <p:stCondLst>
                                    <p:cond delay="0"/>
                                  </p:stCondLst>
                                  <p:childTnLst>
                                    <p:set>
                                      <p:cBhvr>
                                        <p:cTn id="14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147" restart="whenNotActive" fill="hold" evtFilter="cancelBubble" nodeType="interactiveSeq">
                <p:stCondLst>
                  <p:cond evt="onClick" delay="0">
                    <p:tgtEl>
                      <p:spTgt spid="25"/>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1" presetClass="entr" presetSubtype="0" fill="hold" grpId="1" nodeType="clickEffect">
                                  <p:stCondLst>
                                    <p:cond delay="0"/>
                                  </p:stCondLst>
                                  <p:childTnLst>
                                    <p:set>
                                      <p:cBhvr>
                                        <p:cTn id="151" dur="1" fill="hold">
                                          <p:stCondLst>
                                            <p:cond delay="0"/>
                                          </p:stCondLst>
                                        </p:cTn>
                                        <p:tgtEl>
                                          <p:spTgt spid="40"/>
                                        </p:tgtEl>
                                        <p:attrNameLst>
                                          <p:attrName>style.visibility</p:attrName>
                                        </p:attrNameLst>
                                      </p:cBhvr>
                                      <p:to>
                                        <p:strVal val="visible"/>
                                      </p:to>
                                    </p:set>
                                  </p:childTnLst>
                                </p:cTn>
                              </p:par>
                            </p:childTnLst>
                          </p:cTn>
                        </p:par>
                      </p:childTnLst>
                    </p:cTn>
                  </p:par>
                </p:childTnLst>
              </p:cTn>
              <p:nextCondLst>
                <p:cond evt="onClick" delay="0">
                  <p:tgtEl>
                    <p:spTgt spid="25"/>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1"/>
            <a:ext cx="9144000" cy="6858001"/>
          </a:xfrm>
          <a:solidFill>
            <a:schemeClr val="tx2">
              <a:lumMod val="20000"/>
              <a:lumOff val="80000"/>
            </a:schemeClr>
          </a:solidFill>
        </p:spPr>
        <p:txBody>
          <a:bodyPr>
            <a:noAutofit/>
          </a:bodyPr>
          <a:lstStyle/>
          <a:p>
            <a:r>
              <a:rPr lang="en-GB" sz="1600" u="sng" dirty="0">
                <a:latin typeface="Arial" pitchFamily="34" charset="0"/>
                <a:cs typeface="Arial" pitchFamily="34" charset="0"/>
              </a:rPr>
              <a:t>Why are Rainforests Important?</a:t>
            </a:r>
            <a:endParaRPr lang="en-GB" sz="1600" dirty="0">
              <a:latin typeface="Arial" pitchFamily="34" charset="0"/>
              <a:cs typeface="Arial" pitchFamily="34" charset="0"/>
            </a:endParaRPr>
          </a:p>
          <a:p>
            <a:r>
              <a:rPr lang="en-GB" sz="1600" dirty="0">
                <a:latin typeface="Arial" pitchFamily="34" charset="0"/>
                <a:cs typeface="Arial" pitchFamily="34" charset="0"/>
              </a:rPr>
              <a:t>Rainforests help regulate the Earth’s temperature and weather patterns. Did you know that 20% of our oxygen is produced in the Amazon? But that’s not all they’re good for:</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They are home to plants and animals. It took 60 to 100 million years for Rainforests to evolve and it is the home of over 30 million species of plants and animals. When we clear the forests, they all die.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In addition, trees help absorb the harmful carbon dioxide that we humans release in the atmosphere and they provide the oxygen that we need to breathe. </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Furthermore, more than 25% of our medicines today come from rainforest plants. We have only explored 1% of the plants available. Just imagine what diseases the 99% that have not been explored can cure!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Moreover, they soak up a lot of rainfall. The rainwater is filtered through the forest floors and supplies water to rivers and irrigation systems. They also help prevent erosion, where the soil is washed away causing blockages that in turn causes floods.</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Also, rainforests are home to indigenous people.  Many tribes still live in the rainforests. Deforestation destroys their homes too.</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If we don’t stop deforestation, more than half of our plant and animal species will be extinct. It is the oldest ecosystem on Earth and they are impossible to replace. It took millions of years for rainforests to develop… how can we replenish fast enough to cope with the rate of deforestation?</a:t>
            </a:r>
          </a:p>
          <a:p>
            <a:pPr marL="0" indent="0">
              <a:buNone/>
            </a:pPr>
            <a:endParaRPr lang="en-GB" sz="1600" dirty="0">
              <a:latin typeface="Arial" pitchFamily="34" charset="0"/>
              <a:cs typeface="Arial" pitchFamily="34" charset="0"/>
            </a:endParaRPr>
          </a:p>
        </p:txBody>
      </p:sp>
    </p:spTree>
    <p:extLst>
      <p:ext uri="{BB962C8B-B14F-4D97-AF65-F5344CB8AC3E}">
        <p14:creationId xmlns:p14="http://schemas.microsoft.com/office/powerpoint/2010/main" val="17985791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566928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The rainforest gives a home to 50% of the world’s plant and animal species.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28,000 species of animal are expected to become extinct in the next 25 years due to deforestation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On average, 137 species become extinct everyday; or 50,000 each year!</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50% of the tropical rainforests we already had are now gone.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If the current rate of deforestation continues, the world's rain forests will vanish within 100 years.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algn="ctr">
                        <a:buFont typeface="Arial" pitchFamily="34" charset="0"/>
                        <a:buNone/>
                      </a:pPr>
                      <a:endParaRPr lang="en-GB" sz="1800" b="1" u="sng" dirty="0">
                        <a:latin typeface="Arial" pitchFamily="34" charset="0"/>
                        <a:cs typeface="Arial" pitchFamily="34" charset="0"/>
                      </a:endParaRP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Areas of rainforest the size of 20 football pitches are cut down every minute.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About 15% of carbon dioxide emission across the world is due to deforestation.</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endParaRPr lang="en-GB" sz="1800" kern="1200" dirty="0">
                        <a:solidFill>
                          <a:schemeClr val="tx1"/>
                        </a:solidFill>
                        <a:latin typeface="Arial" pitchFamily="34" charset="0"/>
                        <a:ea typeface="+mn-ea"/>
                        <a:cs typeface="Arial" pitchFamily="34" charset="0"/>
                      </a:endParaRPr>
                    </a:p>
                    <a:p>
                      <a:pPr algn="ctr">
                        <a:buFont typeface="Arial" pitchFamily="34" charset="0"/>
                        <a:buChar char="•"/>
                      </a:pPr>
                      <a:r>
                        <a:rPr lang="en-GB" sz="1800" kern="1200" dirty="0">
                          <a:solidFill>
                            <a:schemeClr val="tx1"/>
                          </a:solidFill>
                          <a:latin typeface="Arial" pitchFamily="34" charset="0"/>
                          <a:ea typeface="+mn-ea"/>
                          <a:cs typeface="Arial" pitchFamily="34" charset="0"/>
                        </a:rPr>
                        <a:t>Millions of people live in tropical rainforests.</a:t>
                      </a:r>
                    </a:p>
                    <a:p>
                      <a:pPr algn="ctr">
                        <a:buFont typeface="Arial" pitchFamily="34" charset="0"/>
                        <a:buChar char="•"/>
                      </a:pPr>
                      <a:r>
                        <a:rPr lang="en-GB" sz="1800" kern="1200" dirty="0">
                          <a:solidFill>
                            <a:schemeClr val="tx1"/>
                          </a:solidFill>
                          <a:latin typeface="Arial" pitchFamily="34" charset="0"/>
                          <a:ea typeface="+mn-ea"/>
                          <a:cs typeface="Arial" pitchFamily="34" charset="0"/>
                        </a:rPr>
                        <a:t>An estimated 400-500 indigenous Amazonian Indian tribes exist today in the Amazon Rainforest.</a:t>
                      </a:r>
                    </a:p>
                    <a:p>
                      <a:pPr algn="ctr">
                        <a:buFont typeface="Arial" pitchFamily="34" charset="0"/>
                        <a:buChar char="•"/>
                      </a:pPr>
                      <a:r>
                        <a:rPr lang="en-GB" sz="1800" kern="1200" dirty="0">
                          <a:solidFill>
                            <a:schemeClr val="tx1"/>
                          </a:solidFill>
                          <a:latin typeface="Arial" pitchFamily="34" charset="0"/>
                          <a:ea typeface="+mn-ea"/>
                          <a:cs typeface="Arial" pitchFamily="34" charset="0"/>
                        </a:rPr>
                        <a:t>The many tribes of the Amazon are very diverse in culture and language: there are approximately 180 different languages spoken by these indigenous people.</a:t>
                      </a: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157259063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59228" y="257577"/>
            <a:ext cx="8380122" cy="6248154"/>
          </a:xfrm>
        </p:spPr>
        <p:txBody>
          <a:bodyPr>
            <a:normAutofit fontScale="70000" lnSpcReduction="20000"/>
          </a:bodyPr>
          <a:lstStyle/>
          <a:p>
            <a:pPr marL="0" indent="0">
              <a:buNone/>
            </a:pPr>
            <a:r>
              <a:rPr lang="en-GB" sz="3500" b="1" dirty="0">
                <a:latin typeface="CCW Cursive Writing 7" pitchFamily="66" charset="0"/>
              </a:rPr>
              <a:t>Modal verbs are used to show the level of possibility, indicate ability, show obligation or give permission.</a:t>
            </a:r>
            <a:r>
              <a:rPr lang="en-GB" sz="3500" dirty="0">
                <a:latin typeface="CCW Cursive Writing 7" pitchFamily="66" charset="0"/>
              </a:rPr>
              <a:t> </a:t>
            </a:r>
          </a:p>
          <a:p>
            <a:pPr marL="0" indent="0">
              <a:buNone/>
            </a:pPr>
            <a:endParaRPr lang="en-GB" sz="3000" dirty="0">
              <a:latin typeface="CCW Cursive Writing 7" pitchFamily="66" charset="0"/>
            </a:endParaRPr>
          </a:p>
          <a:p>
            <a:pPr marL="0" indent="0">
              <a:buNone/>
            </a:pPr>
            <a:r>
              <a:rPr lang="en-GB" sz="3400" dirty="0">
                <a:latin typeface="CCW Cursive Writing 7" pitchFamily="66" charset="0"/>
              </a:rPr>
              <a:t>The most common modal verbs are:</a:t>
            </a:r>
          </a:p>
          <a:p>
            <a:pPr algn="ctr"/>
            <a:r>
              <a:rPr lang="en-GB" sz="3500" dirty="0">
                <a:solidFill>
                  <a:srgbClr val="FF0000"/>
                </a:solidFill>
                <a:latin typeface="CCW Cursive Writing 7" pitchFamily="66" charset="0"/>
              </a:rPr>
              <a:t>will</a:t>
            </a:r>
          </a:p>
          <a:p>
            <a:pPr algn="ctr"/>
            <a:r>
              <a:rPr lang="en-GB" sz="3500" dirty="0">
                <a:solidFill>
                  <a:srgbClr val="FF0000"/>
                </a:solidFill>
                <a:latin typeface="CCW Cursive Writing 7" pitchFamily="66" charset="0"/>
              </a:rPr>
              <a:t>would</a:t>
            </a:r>
          </a:p>
          <a:p>
            <a:pPr algn="ctr"/>
            <a:r>
              <a:rPr lang="en-GB" sz="3500" dirty="0">
                <a:solidFill>
                  <a:srgbClr val="FF0000"/>
                </a:solidFill>
                <a:latin typeface="CCW Cursive Writing 7" pitchFamily="66" charset="0"/>
              </a:rPr>
              <a:t>should</a:t>
            </a:r>
          </a:p>
          <a:p>
            <a:pPr algn="ctr"/>
            <a:r>
              <a:rPr lang="en-GB" sz="3500" dirty="0">
                <a:solidFill>
                  <a:srgbClr val="FF0000"/>
                </a:solidFill>
                <a:latin typeface="CCW Cursive Writing 7" pitchFamily="66" charset="0"/>
              </a:rPr>
              <a:t>could</a:t>
            </a:r>
          </a:p>
          <a:p>
            <a:pPr algn="ctr"/>
            <a:r>
              <a:rPr lang="en-GB" sz="3500" dirty="0">
                <a:solidFill>
                  <a:srgbClr val="FF0000"/>
                </a:solidFill>
                <a:latin typeface="CCW Cursive Writing 7" pitchFamily="66" charset="0"/>
              </a:rPr>
              <a:t>may</a:t>
            </a:r>
          </a:p>
          <a:p>
            <a:pPr algn="ctr"/>
            <a:r>
              <a:rPr lang="en-GB" sz="3500" dirty="0">
                <a:solidFill>
                  <a:srgbClr val="FF0000"/>
                </a:solidFill>
                <a:latin typeface="CCW Cursive Writing 7" pitchFamily="66" charset="0"/>
              </a:rPr>
              <a:t>can</a:t>
            </a:r>
          </a:p>
          <a:p>
            <a:pPr algn="ctr"/>
            <a:r>
              <a:rPr lang="en-GB" sz="3500" dirty="0">
                <a:solidFill>
                  <a:srgbClr val="FF0000"/>
                </a:solidFill>
                <a:latin typeface="CCW Cursive Writing 7" pitchFamily="66" charset="0"/>
              </a:rPr>
              <a:t>shall</a:t>
            </a:r>
          </a:p>
          <a:p>
            <a:pPr algn="ctr"/>
            <a:r>
              <a:rPr lang="en-GB" sz="3500" dirty="0">
                <a:solidFill>
                  <a:srgbClr val="FF0000"/>
                </a:solidFill>
                <a:latin typeface="CCW Cursive Writing 7" pitchFamily="66" charset="0"/>
              </a:rPr>
              <a:t>ought to</a:t>
            </a:r>
          </a:p>
          <a:p>
            <a:pPr algn="ctr"/>
            <a:r>
              <a:rPr lang="en-GB" sz="3500" dirty="0">
                <a:solidFill>
                  <a:srgbClr val="FF0000"/>
                </a:solidFill>
                <a:latin typeface="CCW Cursive Writing 7" pitchFamily="66" charset="0"/>
              </a:rPr>
              <a:t>must</a:t>
            </a:r>
          </a:p>
          <a:p>
            <a:pPr algn="ctr"/>
            <a:r>
              <a:rPr lang="en-GB" sz="3500" dirty="0">
                <a:solidFill>
                  <a:srgbClr val="FF0000"/>
                </a:solidFill>
                <a:latin typeface="CCW Cursive Writing 7" pitchFamily="66" charset="0"/>
              </a:rPr>
              <a:t>might</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276529484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2138" y="332656"/>
            <a:ext cx="7980533" cy="994172"/>
          </a:xfrm>
        </p:spPr>
        <p:txBody>
          <a:bodyPr>
            <a:noAutofit/>
          </a:bodyPr>
          <a:lstStyle/>
          <a:p>
            <a:r>
              <a:rPr lang="en-GB" sz="2400" dirty="0">
                <a:solidFill>
                  <a:srgbClr val="FF0000"/>
                </a:solidFill>
                <a:latin typeface="CCW Cursive Writing 7" pitchFamily="66" charset="0"/>
              </a:rPr>
              <a:t>Use these persuasive sentence starters to persuade humans to stop deforestation. </a:t>
            </a:r>
          </a:p>
        </p:txBody>
      </p:sp>
      <p:sp>
        <p:nvSpPr>
          <p:cNvPr id="3" name="Content Placeholder 2"/>
          <p:cNvSpPr>
            <a:spLocks noGrp="1"/>
          </p:cNvSpPr>
          <p:nvPr>
            <p:ph idx="1"/>
          </p:nvPr>
        </p:nvSpPr>
        <p:spPr>
          <a:xfrm>
            <a:off x="2030494" y="1772816"/>
            <a:ext cx="3799630" cy="4896544"/>
          </a:xfrm>
          <a:ln w="28575">
            <a:solidFill>
              <a:schemeClr val="accent6">
                <a:lumMod val="75000"/>
              </a:schemeClr>
            </a:solidFill>
          </a:ln>
        </p:spPr>
        <p:txBody>
          <a:bodyPr>
            <a:normAutofit/>
          </a:bodyPr>
          <a:lstStyle/>
          <a:p>
            <a:pPr lvl="0"/>
            <a:r>
              <a:rPr lang="cy-GB" sz="1600" dirty="0">
                <a:latin typeface="CCW Cursive Writing 7" pitchFamily="66" charset="0"/>
              </a:rPr>
              <a:t>You will be . . </a:t>
            </a:r>
            <a:endParaRPr lang="en-GB" sz="1600" dirty="0">
              <a:latin typeface="CCW Cursive Writing 7" pitchFamily="66" charset="0"/>
            </a:endParaRPr>
          </a:p>
          <a:p>
            <a:pPr lvl="0"/>
            <a:r>
              <a:rPr lang="cy-GB" sz="1600" dirty="0">
                <a:latin typeface="CCW Cursive Writing 7" pitchFamily="66" charset="0"/>
              </a:rPr>
              <a:t>It will . . .</a:t>
            </a:r>
            <a:endParaRPr lang="en-GB" sz="1600" dirty="0">
              <a:latin typeface="CCW Cursive Writing 7" pitchFamily="66" charset="0"/>
            </a:endParaRPr>
          </a:p>
          <a:p>
            <a:pPr lvl="0"/>
            <a:r>
              <a:rPr lang="cy-GB" sz="1600" dirty="0">
                <a:latin typeface="CCW Cursive Writing 7" pitchFamily="66" charset="0"/>
              </a:rPr>
              <a:t>You’ll never need to  . . . again.</a:t>
            </a:r>
            <a:endParaRPr lang="en-GB" sz="1600" dirty="0">
              <a:latin typeface="CCW Cursive Writing 7" pitchFamily="66" charset="0"/>
            </a:endParaRPr>
          </a:p>
          <a:p>
            <a:pPr lvl="0"/>
            <a:r>
              <a:rPr lang="cy-GB" sz="1600" dirty="0">
                <a:latin typeface="CCW Cursive Writing 7" pitchFamily="66" charset="0"/>
              </a:rPr>
              <a:t>Just think how . . .</a:t>
            </a:r>
            <a:endParaRPr lang="en-GB" sz="1600" dirty="0">
              <a:latin typeface="CCW Cursive Writing 7" pitchFamily="66" charset="0"/>
            </a:endParaRPr>
          </a:p>
          <a:p>
            <a:pPr lvl="0"/>
            <a:r>
              <a:rPr lang="cy-GB" sz="1600" dirty="0">
                <a:latin typeface="CCW Cursive Writing 7" pitchFamily="66" charset="0"/>
              </a:rPr>
              <a:t>Now you can . . .</a:t>
            </a:r>
            <a:endParaRPr lang="en-GB" sz="1600" dirty="0">
              <a:latin typeface="CCW Cursive Writing 7" pitchFamily="66" charset="0"/>
            </a:endParaRPr>
          </a:p>
          <a:p>
            <a:pPr lvl="0"/>
            <a:r>
              <a:rPr lang="cy-GB" sz="1600" dirty="0">
                <a:latin typeface="CCW Cursive Writing 7" pitchFamily="66" charset="0"/>
              </a:rPr>
              <a:t>For the rest of your life . . .</a:t>
            </a:r>
            <a:endParaRPr lang="en-GB" sz="1600" dirty="0">
              <a:latin typeface="CCW Cursive Writing 7" pitchFamily="66" charset="0"/>
            </a:endParaRPr>
          </a:p>
          <a:p>
            <a:pPr lvl="0">
              <a:defRPr/>
            </a:pPr>
            <a:r>
              <a:rPr lang="en-US" sz="1600" dirty="0">
                <a:latin typeface="CCW Cursive Writing 7" pitchFamily="66" charset="0"/>
              </a:rPr>
              <a:t>It is clear that  . . . </a:t>
            </a:r>
            <a:endParaRPr lang="en-GB" sz="1600" dirty="0">
              <a:latin typeface="CCW Cursive Writing 7" pitchFamily="66" charset="0"/>
            </a:endParaRPr>
          </a:p>
          <a:p>
            <a:pPr lvl="0">
              <a:defRPr/>
            </a:pPr>
            <a:r>
              <a:rPr lang="en-US" sz="1600" dirty="0">
                <a:latin typeface="CCW Cursive Writing 7" pitchFamily="66" charset="0"/>
              </a:rPr>
              <a:t>It strikes me that  . . . </a:t>
            </a:r>
            <a:endParaRPr lang="en-GB" sz="1600" dirty="0">
              <a:latin typeface="CCW Cursive Writing 7" pitchFamily="66" charset="0"/>
            </a:endParaRPr>
          </a:p>
          <a:p>
            <a:pPr lvl="0">
              <a:defRPr/>
            </a:pPr>
            <a:r>
              <a:rPr lang="en-US" sz="1600" dirty="0">
                <a:latin typeface="CCW Cursive Writing 7" pitchFamily="66" charset="0"/>
              </a:rPr>
              <a:t>There is no doubt that  . . . </a:t>
            </a:r>
            <a:endParaRPr lang="en-GB" sz="1600" dirty="0">
              <a:latin typeface="CCW Cursive Writing 7" pitchFamily="66" charset="0"/>
            </a:endParaRPr>
          </a:p>
          <a:p>
            <a:pPr lvl="0">
              <a:defRPr/>
            </a:pPr>
            <a:r>
              <a:rPr lang="en-US" sz="1600" dirty="0">
                <a:latin typeface="CCW Cursive Writing 7" pitchFamily="66" charset="0"/>
              </a:rPr>
              <a:t>I am convinced that  . . . </a:t>
            </a:r>
          </a:p>
          <a:p>
            <a:pPr>
              <a:defRPr/>
            </a:pPr>
            <a:r>
              <a:rPr lang="en-GB" sz="1600" dirty="0">
                <a:latin typeface="CCW Cursive Writing 7" pitchFamily="66" charset="0"/>
              </a:rPr>
              <a:t>Surely, …</a:t>
            </a:r>
          </a:p>
          <a:p>
            <a:pPr lvl="0">
              <a:defRPr/>
            </a:pPr>
            <a:endParaRPr lang="en-GB" sz="1200" dirty="0">
              <a:latin typeface="CCW Cursive Writing 7" pitchFamily="66" charset="0"/>
            </a:endParaRPr>
          </a:p>
          <a:p>
            <a:pPr marL="0" indent="0">
              <a:buNone/>
            </a:pPr>
            <a:endParaRPr lang="en-GB" sz="2000" dirty="0">
              <a:latin typeface="CCW Cursive Writing 7" pitchFamily="66" charset="0"/>
            </a:endParaRPr>
          </a:p>
        </p:txBody>
      </p:sp>
      <p:sp>
        <p:nvSpPr>
          <p:cNvPr id="5" name="Content Placeholder 2"/>
          <p:cNvSpPr txBox="1">
            <a:spLocks/>
          </p:cNvSpPr>
          <p:nvPr/>
        </p:nvSpPr>
        <p:spPr>
          <a:xfrm>
            <a:off x="5896593" y="1772816"/>
            <a:ext cx="4194220" cy="4910562"/>
          </a:xfrm>
          <a:prstGeom prst="rect">
            <a:avLst/>
          </a:prstGeom>
          <a:ln w="28575">
            <a:solidFill>
              <a:schemeClr val="accent6">
                <a:lumMod val="75000"/>
              </a:schemeClr>
            </a:solidFill>
          </a:ln>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solidFill>
                  <a:prstClr val="black"/>
                </a:solidFill>
                <a:latin typeface="CCW Cursive Writing 7" pitchFamily="66" charset="0"/>
              </a:rPr>
              <a:t>Is it any wonder that…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Don’t you think   .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Isn’t it clear that  .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Isn’t it the case that…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Does anyone really believe that . . .?</a:t>
            </a:r>
          </a:p>
          <a:p>
            <a:r>
              <a:rPr lang="en-US" sz="1400" dirty="0">
                <a:solidFill>
                  <a:prstClr val="black"/>
                </a:solidFill>
                <a:latin typeface="CCW Cursive Writing 7" pitchFamily="66" charset="0"/>
              </a:rPr>
              <a:t>As I see it  .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As everyone knows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Clearly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Obviously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Inevitably  . . .</a:t>
            </a:r>
            <a:endParaRPr lang="en-GB" sz="1400" dirty="0">
              <a:solidFill>
                <a:prstClr val="black"/>
              </a:solidFill>
              <a:latin typeface="CCW Cursive Writing 7" pitchFamily="66" charset="0"/>
            </a:endParaRPr>
          </a:p>
          <a:p>
            <a:r>
              <a:rPr lang="en-GB" sz="1400" dirty="0">
                <a:solidFill>
                  <a:prstClr val="black"/>
                </a:solidFill>
                <a:latin typeface="CCW Cursive Writing 7" pitchFamily="66" charset="0"/>
              </a:rPr>
              <a:t>I would draw your attention to the fact that</a:t>
            </a:r>
          </a:p>
          <a:p>
            <a:endParaRPr lang="en-US" sz="1200" dirty="0">
              <a:solidFill>
                <a:prstClr val="black"/>
              </a:solidFill>
              <a:latin typeface="CCW Cursive Writing 7" pitchFamily="66" charset="0"/>
            </a:endParaRPr>
          </a:p>
          <a:p>
            <a:endParaRPr lang="en-GB" sz="1200" dirty="0">
              <a:solidFill>
                <a:prstClr val="black"/>
              </a:solidFill>
              <a:latin typeface="CCW Cursive Writing 7" pitchFamily="66" charset="0"/>
            </a:endParaRPr>
          </a:p>
          <a:p>
            <a:pPr marL="0" indent="0">
              <a:buNone/>
            </a:pPr>
            <a:endParaRPr lang="en-GB" sz="1400" b="1" u="sng" dirty="0">
              <a:solidFill>
                <a:prstClr val="black"/>
              </a:solidFill>
              <a:latin typeface="CCW Cursive Writing 7" pitchFamily="66" charset="0"/>
            </a:endParaRPr>
          </a:p>
          <a:p>
            <a:pPr marL="0" indent="0">
              <a:buNone/>
            </a:pPr>
            <a:endParaRPr lang="en-GB" sz="1400" dirty="0">
              <a:solidFill>
                <a:prstClr val="black"/>
              </a:solidFill>
              <a:latin typeface="CCW Cursive Writing 7" pitchFamily="66" charset="0"/>
            </a:endParaRPr>
          </a:p>
        </p:txBody>
      </p:sp>
    </p:spTree>
    <p:extLst>
      <p:ext uri="{BB962C8B-B14F-4D97-AF65-F5344CB8AC3E}">
        <p14:creationId xmlns:p14="http://schemas.microsoft.com/office/powerpoint/2010/main" val="44589382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686800" cy="1143000"/>
          </a:xfrm>
        </p:spPr>
        <p:txBody>
          <a:bodyPr>
            <a:noAutofit/>
          </a:bodyPr>
          <a:lstStyle/>
          <a:p>
            <a:r>
              <a:rPr lang="en-GB" sz="3600" u="sng" dirty="0">
                <a:latin typeface="CCW Cursive Writing 7" pitchFamily="66" charset="0"/>
              </a:rPr>
              <a:t>Tuesday 2</a:t>
            </a:r>
            <a:r>
              <a:rPr lang="en-GB" sz="3600" u="sng" baseline="30000" dirty="0">
                <a:latin typeface="CCW Cursive Writing 7" pitchFamily="66" charset="0"/>
              </a:rPr>
              <a:t>nd</a:t>
            </a:r>
            <a:r>
              <a:rPr lang="en-GB" sz="3600" u="sng" dirty="0">
                <a:latin typeface="CCW Cursive Writing 7" pitchFamily="66" charset="0"/>
              </a:rPr>
              <a:t> November</a:t>
            </a:r>
          </a:p>
        </p:txBody>
      </p:sp>
      <p:sp>
        <p:nvSpPr>
          <p:cNvPr id="3" name="Content Placeholder 2"/>
          <p:cNvSpPr>
            <a:spLocks noGrp="1"/>
          </p:cNvSpPr>
          <p:nvPr>
            <p:ph idx="1"/>
          </p:nvPr>
        </p:nvSpPr>
        <p:spPr/>
        <p:txBody>
          <a:bodyPr>
            <a:normAutofit/>
          </a:bodyPr>
          <a:lstStyle/>
          <a:p>
            <a:pPr marL="0" indent="0" algn="ctr">
              <a:buNone/>
            </a:pPr>
            <a:r>
              <a:rPr lang="en-GB" sz="3600" u="sng" dirty="0">
                <a:latin typeface="CCW Cursive Writing 7" pitchFamily="66" charset="0"/>
              </a:rPr>
              <a:t>L.O. create a shared write for a persuasive text and draft our own version. </a:t>
            </a:r>
          </a:p>
        </p:txBody>
      </p:sp>
    </p:spTree>
    <p:extLst>
      <p:ext uri="{BB962C8B-B14F-4D97-AF65-F5344CB8AC3E}">
        <p14:creationId xmlns:p14="http://schemas.microsoft.com/office/powerpoint/2010/main" val="13484142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GB" dirty="0">
                <a:latin typeface="CCW Cursive Writing 7" pitchFamily="66" charset="0"/>
              </a:rPr>
              <a:t>If, if, if, then</a:t>
            </a:r>
          </a:p>
        </p:txBody>
      </p:sp>
      <p:sp>
        <p:nvSpPr>
          <p:cNvPr id="4" name="Content Placeholder 2"/>
          <p:cNvSpPr>
            <a:spLocks noGrp="1"/>
          </p:cNvSpPr>
          <p:nvPr>
            <p:ph idx="1"/>
          </p:nvPr>
        </p:nvSpPr>
        <p:spPr>
          <a:xfrm>
            <a:off x="2152651" y="1825625"/>
            <a:ext cx="7886700" cy="4351338"/>
          </a:xfrm>
          <a:solidFill>
            <a:schemeClr val="accent6">
              <a:lumMod val="20000"/>
              <a:lumOff val="80000"/>
            </a:schemeClr>
          </a:solidFill>
        </p:spPr>
        <p:txBody>
          <a:bodyPr>
            <a:normAutofit fontScale="85000" lnSpcReduction="10000"/>
          </a:bodyPr>
          <a:lstStyle/>
          <a:p>
            <a:pPr marL="0" indent="0">
              <a:buNone/>
            </a:pPr>
            <a:r>
              <a:rPr lang="en-GB" sz="3100" dirty="0">
                <a:solidFill>
                  <a:srgbClr val="FF0000"/>
                </a:solidFill>
                <a:latin typeface="CCW Cursive Writing 7" pitchFamily="66" charset="0"/>
              </a:rPr>
              <a:t>If</a:t>
            </a:r>
            <a:r>
              <a:rPr lang="en-GB" sz="3100" dirty="0">
                <a:solidFill>
                  <a:schemeClr val="accent6">
                    <a:lumMod val="50000"/>
                  </a:schemeClr>
                </a:solidFill>
                <a:latin typeface="CCW Cursive Writing 7" pitchFamily="66" charset="0"/>
              </a:rPr>
              <a:t> the rate of deforestation doesn’t slow down</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animals’ habitats continue to be destroyed</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no one listens</a:t>
            </a:r>
            <a:r>
              <a:rPr lang="en-GB" sz="3100" dirty="0">
                <a:solidFill>
                  <a:srgbClr val="FF0000"/>
                </a:solidFill>
                <a:latin typeface="CCW Cursive Writing 7" pitchFamily="66" charset="0"/>
              </a:rPr>
              <a:t>, then </a:t>
            </a:r>
            <a:r>
              <a:rPr lang="en-GB" sz="3100" dirty="0">
                <a:solidFill>
                  <a:schemeClr val="accent6">
                    <a:lumMod val="50000"/>
                  </a:schemeClr>
                </a:solidFill>
                <a:latin typeface="CCW Cursive Writing 7" pitchFamily="66" charset="0"/>
              </a:rPr>
              <a:t>our rainforests will truly be lost forever.</a:t>
            </a:r>
          </a:p>
          <a:p>
            <a:pPr marL="0" indent="0">
              <a:buNone/>
            </a:pPr>
            <a:r>
              <a:rPr lang="en-GB" sz="4000" dirty="0">
                <a:solidFill>
                  <a:schemeClr val="accent6">
                    <a:lumMod val="50000"/>
                  </a:schemeClr>
                </a:solidFill>
                <a:latin typeface="CCW Cursive Writing 7" pitchFamily="66" charset="0"/>
              </a:rPr>
              <a:t>If _________, if ___________, if ___________, then __________________________________.</a:t>
            </a:r>
          </a:p>
          <a:p>
            <a:pPr marL="0" indent="0">
              <a:buNone/>
            </a:pPr>
            <a:endParaRPr lang="en-GB" sz="4000" dirty="0">
              <a:solidFill>
                <a:schemeClr val="accent6">
                  <a:lumMod val="50000"/>
                </a:schemeClr>
              </a:solidFill>
              <a:latin typeface="CCW Cursive Writing 7" pitchFamily="66" charset="0"/>
            </a:endParaRP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184880980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7030A0"/>
                </a:solidFill>
                <a:latin typeface="CCW Cursive Writing 7" pitchFamily="66" charset="0"/>
              </a:rPr>
              <a:t>Magpie time!</a:t>
            </a:r>
          </a:p>
        </p:txBody>
      </p:sp>
      <p:sp>
        <p:nvSpPr>
          <p:cNvPr id="4" name="AutoShape 2" descr="Image result for magpie"/>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latin typeface="Calibri"/>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5882" y="1600201"/>
            <a:ext cx="5302250" cy="3244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a:extLst>
              <a:ext uri="{FF2B5EF4-FFF2-40B4-BE49-F238E27FC236}">
                <a16:creationId xmlns:a16="http://schemas.microsoft.com/office/drawing/2014/main" id="{C3EC3EA7-F30A-406B-B2B3-E3C6E7FCA778}"/>
              </a:ext>
            </a:extLst>
          </p:cNvPr>
          <p:cNvSpPr/>
          <p:nvPr/>
        </p:nvSpPr>
        <p:spPr>
          <a:xfrm>
            <a:off x="2768358" y="5657671"/>
            <a:ext cx="6655283" cy="1200329"/>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Finish </a:t>
            </a:r>
            <a:r>
              <a:rPr lang="en-US" sz="3600" b="0" cap="none" spc="0" dirty="0" err="1">
                <a:ln w="0"/>
                <a:solidFill>
                  <a:schemeClr val="tx1"/>
                </a:solidFill>
                <a:effectLst>
                  <a:outerShdw blurRad="38100" dist="19050" dir="2700000" algn="tl" rotWithShape="0">
                    <a:schemeClr val="dk1">
                      <a:alpha val="40000"/>
                    </a:schemeClr>
                  </a:outerShdw>
                </a:effectLst>
              </a:rPr>
              <a:t>magpieing</a:t>
            </a:r>
            <a:r>
              <a:rPr lang="en-US" sz="3600" b="0" cap="none" spc="0" dirty="0">
                <a:ln w="0"/>
                <a:solidFill>
                  <a:schemeClr val="tx1"/>
                </a:solidFill>
                <a:effectLst>
                  <a:outerShdw blurRad="38100" dist="19050" dir="2700000" algn="tl" rotWithShape="0">
                    <a:schemeClr val="dk1">
                      <a:alpha val="40000"/>
                    </a:schemeClr>
                  </a:outerShdw>
                </a:effectLst>
              </a:rPr>
              <a:t> yesterdays facts! </a:t>
            </a:r>
            <a:endParaRPr lang="en-US" sz="3600" dirty="0">
              <a:ln w="0"/>
              <a:effectLst>
                <a:outerShdw blurRad="38100" dist="19050" dir="2700000" algn="tl" rotWithShape="0">
                  <a:schemeClr val="dk1">
                    <a:alpha val="40000"/>
                  </a:schemeClr>
                </a:outerShdw>
              </a:effectLst>
            </a:endParaRPr>
          </a:p>
          <a:p>
            <a:pPr algn="ctr"/>
            <a:r>
              <a:rPr lang="en-US" sz="3600" b="0" cap="none" spc="0" dirty="0">
                <a:ln w="0"/>
                <a:solidFill>
                  <a:schemeClr val="tx1"/>
                </a:solidFill>
                <a:effectLst>
                  <a:outerShdw blurRad="38100" dist="19050" dir="2700000" algn="tl" rotWithShape="0">
                    <a:schemeClr val="dk1">
                      <a:alpha val="40000"/>
                    </a:schemeClr>
                  </a:outerShdw>
                </a:effectLst>
              </a:rPr>
              <a:t>Magpie from each other</a:t>
            </a:r>
          </a:p>
        </p:txBody>
      </p:sp>
    </p:spTree>
    <p:extLst>
      <p:ext uri="{BB962C8B-B14F-4D97-AF65-F5344CB8AC3E}">
        <p14:creationId xmlns:p14="http://schemas.microsoft.com/office/powerpoint/2010/main" val="219915820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latin typeface="Jarman" pitchFamily="2" charset="0"/>
              </a:rPr>
              <a:t>Listen and write</a:t>
            </a:r>
          </a:p>
        </p:txBody>
      </p:sp>
      <p:graphicFrame>
        <p:nvGraphicFramePr>
          <p:cNvPr id="6" name="Content Placeholder 5"/>
          <p:cNvGraphicFramePr>
            <a:graphicFrameLocks noGrp="1"/>
          </p:cNvGraphicFramePr>
          <p:nvPr>
            <p:ph idx="1"/>
            <p:extLst/>
          </p:nvPr>
        </p:nvGraphicFramePr>
        <p:xfrm>
          <a:off x="1703511" y="1825624"/>
          <a:ext cx="8856984" cy="3882409"/>
        </p:xfrm>
        <a:graphic>
          <a:graphicData uri="http://schemas.openxmlformats.org/drawingml/2006/table">
            <a:tbl>
              <a:tblPr firstRow="1" bandRow="1">
                <a:tableStyleId>{5C22544A-7EE6-4342-B048-85BDC9FD1C3A}</a:tableStyleId>
              </a:tblPr>
              <a:tblGrid>
                <a:gridCol w="2214246">
                  <a:extLst>
                    <a:ext uri="{9D8B030D-6E8A-4147-A177-3AD203B41FA5}">
                      <a16:colId xmlns:a16="http://schemas.microsoft.com/office/drawing/2014/main" val="3072692994"/>
                    </a:ext>
                  </a:extLst>
                </a:gridCol>
                <a:gridCol w="2214246">
                  <a:extLst>
                    <a:ext uri="{9D8B030D-6E8A-4147-A177-3AD203B41FA5}">
                      <a16:colId xmlns:a16="http://schemas.microsoft.com/office/drawing/2014/main" val="2993383588"/>
                    </a:ext>
                  </a:extLst>
                </a:gridCol>
                <a:gridCol w="2214246">
                  <a:extLst>
                    <a:ext uri="{9D8B030D-6E8A-4147-A177-3AD203B41FA5}">
                      <a16:colId xmlns:a16="http://schemas.microsoft.com/office/drawing/2014/main" val="2636962183"/>
                    </a:ext>
                  </a:extLst>
                </a:gridCol>
                <a:gridCol w="2214246">
                  <a:extLst>
                    <a:ext uri="{9D8B030D-6E8A-4147-A177-3AD203B41FA5}">
                      <a16:colId xmlns:a16="http://schemas.microsoft.com/office/drawing/2014/main" val="4088085044"/>
                    </a:ext>
                  </a:extLst>
                </a:gridCol>
              </a:tblGrid>
              <a:tr h="145936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Animals will lose</a:t>
                      </a:r>
                      <a:r>
                        <a:rPr lang="en-GB" sz="1200" b="0" u="none" baseline="0" dirty="0">
                          <a:latin typeface="CCW Cursive Writing 7" pitchFamily="66" charset="0"/>
                          <a:cs typeface="Arial" pitchFamily="34" charset="0"/>
                        </a:rPr>
                        <a:t> their habitat and become extinct.</a:t>
                      </a:r>
                    </a:p>
                    <a:p>
                      <a:pPr algn="ctr"/>
                      <a:endParaRPr lang="en-GB" sz="1200" b="0" u="none" dirty="0">
                        <a:latin typeface="CCW Cursive Writing 7" pitchFamily="66" charset="0"/>
                      </a:endParaRPr>
                    </a:p>
                  </a:txBody>
                  <a:tcPr marL="68580" marR="6858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Soil erosion</a:t>
                      </a:r>
                    </a:p>
                    <a:p>
                      <a:pPr algn="ctr"/>
                      <a:endParaRPr lang="en-GB" sz="1200" b="0" u="none" dirty="0">
                        <a:latin typeface="CCW Cursive Writing 7" pitchFamily="66" charset="0"/>
                      </a:endParaRPr>
                    </a:p>
                  </a:txBody>
                  <a:tcPr marL="68580" marR="6858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Loss</a:t>
                      </a:r>
                      <a:r>
                        <a:rPr lang="en-GB" sz="1200" b="0" u="none" baseline="0" dirty="0">
                          <a:latin typeface="CCW Cursive Writing 7" pitchFamily="66" charset="0"/>
                          <a:cs typeface="Arial" pitchFamily="34" charset="0"/>
                        </a:rPr>
                        <a:t> of oxygen and an increase in carbon dioxide will lead to global warming and climate change.</a:t>
                      </a:r>
                    </a:p>
                    <a:p>
                      <a:pPr algn="ctr"/>
                      <a:endParaRPr lang="en-GB" sz="1200" b="0" u="none" dirty="0">
                        <a:latin typeface="CCW Cursive Writing 7" pitchFamily="66" charset="0"/>
                      </a:endParaRPr>
                    </a:p>
                  </a:txBody>
                  <a:tcPr marL="68580" marR="6858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0" u="none" dirty="0">
                          <a:latin typeface="CCW Cursive Writing 7" pitchFamily="66" charset="0"/>
                          <a:cs typeface="Arial" pitchFamily="34" charset="0"/>
                        </a:rPr>
                        <a:t>The</a:t>
                      </a:r>
                      <a:r>
                        <a:rPr lang="en-GB" sz="1200" b="0" u="none" baseline="0" dirty="0">
                          <a:latin typeface="CCW Cursive Writing 7" pitchFamily="66" charset="0"/>
                          <a:cs typeface="Arial" pitchFamily="34" charset="0"/>
                        </a:rPr>
                        <a:t> tribes that live in the rainforest will lose their homes and their culture.</a:t>
                      </a:r>
                      <a:endParaRPr lang="en-GB" sz="1200" b="0" u="none" kern="1200" dirty="0">
                        <a:solidFill>
                          <a:schemeClr val="tx1"/>
                        </a:solidFill>
                        <a:latin typeface="CCW Cursive Writing 7" pitchFamily="66" charset="0"/>
                        <a:ea typeface="+mn-ea"/>
                        <a:cs typeface="Arial" pitchFamily="34" charset="0"/>
                      </a:endParaRPr>
                    </a:p>
                    <a:p>
                      <a:pPr algn="ctr"/>
                      <a:endParaRPr lang="en-GB" sz="1200" b="0" u="none" dirty="0">
                        <a:latin typeface="CCW Cursive Writing 7" pitchFamily="66" charset="0"/>
                      </a:endParaRPr>
                    </a:p>
                  </a:txBody>
                  <a:tcPr marL="68580" marR="68580"/>
                </a:tc>
                <a:extLst>
                  <a:ext uri="{0D108BD9-81ED-4DB2-BD59-A6C34878D82A}">
                    <a16:rowId xmlns:a16="http://schemas.microsoft.com/office/drawing/2014/main" val="2838558448"/>
                  </a:ext>
                </a:extLst>
              </a:tr>
              <a:tr h="2327929">
                <a:tc>
                  <a:txBody>
                    <a:bodyPr/>
                    <a:lstStyle/>
                    <a:p>
                      <a:endParaRPr lang="en-GB"/>
                    </a:p>
                  </a:txBody>
                  <a:tcPr marL="68580" marR="68580"/>
                </a:tc>
                <a:tc>
                  <a:txBody>
                    <a:bodyPr/>
                    <a:lstStyle/>
                    <a:p>
                      <a:endParaRPr lang="en-GB"/>
                    </a:p>
                  </a:txBody>
                  <a:tcPr marL="68580" marR="68580"/>
                </a:tc>
                <a:tc>
                  <a:txBody>
                    <a:bodyPr/>
                    <a:lstStyle/>
                    <a:p>
                      <a:endParaRPr lang="en-GB"/>
                    </a:p>
                  </a:txBody>
                  <a:tcPr marL="68580" marR="68580"/>
                </a:tc>
                <a:tc>
                  <a:txBody>
                    <a:bodyPr/>
                    <a:lstStyle/>
                    <a:p>
                      <a:endParaRPr lang="en-GB" dirty="0"/>
                    </a:p>
                  </a:txBody>
                  <a:tcPr marL="68580" marR="68580"/>
                </a:tc>
                <a:extLst>
                  <a:ext uri="{0D108BD9-81ED-4DB2-BD59-A6C34878D82A}">
                    <a16:rowId xmlns:a16="http://schemas.microsoft.com/office/drawing/2014/main" val="2498186026"/>
                  </a:ext>
                </a:extLst>
              </a:tr>
            </a:tbl>
          </a:graphicData>
        </a:graphic>
      </p:graphicFrame>
      <p:pic>
        <p:nvPicPr>
          <p:cNvPr id="1026" name="Picture 2" descr="Image result for ear carto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76320" y="17290"/>
            <a:ext cx="854212" cy="1780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87411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1"/>
            <a:ext cx="9144000" cy="6858001"/>
          </a:xfrm>
          <a:solidFill>
            <a:schemeClr val="tx2">
              <a:lumMod val="20000"/>
              <a:lumOff val="80000"/>
            </a:schemeClr>
          </a:solidFill>
        </p:spPr>
        <p:txBody>
          <a:bodyPr>
            <a:noAutofit/>
          </a:bodyPr>
          <a:lstStyle/>
          <a:p>
            <a:r>
              <a:rPr lang="en-GB" sz="1600" u="sng" dirty="0">
                <a:latin typeface="Arial" pitchFamily="34" charset="0"/>
                <a:cs typeface="Arial" pitchFamily="34" charset="0"/>
              </a:rPr>
              <a:t>Why are Rainforests Important?</a:t>
            </a:r>
            <a:endParaRPr lang="en-GB" sz="1600" dirty="0">
              <a:latin typeface="Arial" pitchFamily="34" charset="0"/>
              <a:cs typeface="Arial" pitchFamily="34" charset="0"/>
            </a:endParaRPr>
          </a:p>
          <a:p>
            <a:r>
              <a:rPr lang="en-GB" sz="1600" dirty="0">
                <a:latin typeface="Arial" pitchFamily="34" charset="0"/>
                <a:cs typeface="Arial" pitchFamily="34" charset="0"/>
              </a:rPr>
              <a:t>Rainforests help regulate the Earth’s temperature and weather patterns. Did you know that 20% of our oxygen is produced in the Amazon? But that’s not all they’re good for:</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They are home to plants and animals. It took 60 to 100 million years for Rainforests to evolve and it is the home of over 30 million species of plants and animals. When we clear the forests, they all die.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In addition, trees help absorb the harmful carbon dioxide that we humans release in the atmosphere and they provide the oxygen that we need to breathe. </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Furthermore, more than 25% of our medicines today come from rainforest plants. We have only explored 1% of the plants available. Just imagine what diseases the 99% that have not been explored can cure!</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Moreover, they soak up a lot of rainfall. The rainwater is filtered through the forest floors and supplies water to rivers and irrigation systems. They also help prevent erosion, where the soil is washed away causing blockages that in turn causes floods.</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Also, rainforests are home to indigenous people.  Many tribes still live in the rainforests. Deforestation destroys their homes too.</a:t>
            </a:r>
          </a:p>
          <a:p>
            <a:pPr marL="0" indent="0">
              <a:buNone/>
            </a:pPr>
            <a:endParaRPr lang="en-GB" sz="1600" dirty="0">
              <a:latin typeface="Arial" pitchFamily="34" charset="0"/>
              <a:cs typeface="Arial" pitchFamily="34" charset="0"/>
            </a:endParaRPr>
          </a:p>
          <a:p>
            <a:pPr marL="0" indent="0">
              <a:buNone/>
            </a:pPr>
            <a:r>
              <a:rPr lang="en-GB" sz="1600" dirty="0">
                <a:latin typeface="Arial" pitchFamily="34" charset="0"/>
                <a:cs typeface="Arial" pitchFamily="34" charset="0"/>
              </a:rPr>
              <a:t>If we don’t stop deforestation, more than half of our plant and animal species will be extinct. It is the oldest ecosystem on Earth and they are impossible to replace. It took millions of years for rainforests to develop… how can we replenish fast enough to cope with the rate of deforestation?</a:t>
            </a:r>
          </a:p>
          <a:p>
            <a:pPr marL="0" indent="0">
              <a:buNone/>
            </a:pPr>
            <a:endParaRPr lang="en-GB" sz="1600" dirty="0">
              <a:latin typeface="Arial" pitchFamily="34" charset="0"/>
              <a:cs typeface="Arial" pitchFamily="34" charset="0"/>
            </a:endParaRPr>
          </a:p>
        </p:txBody>
      </p:sp>
    </p:spTree>
    <p:extLst>
      <p:ext uri="{BB962C8B-B14F-4D97-AF65-F5344CB8AC3E}">
        <p14:creationId xmlns:p14="http://schemas.microsoft.com/office/powerpoint/2010/main" val="355777607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566928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The rainforest gives a home to 50% of the world’s plant and animal species.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28,000 species of animal are expected to become extinct in the next 25 years due to deforestation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On average, 137 species become extinct everyday; or 50,000 each year!</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50% of the tropical rainforests we already had are now gone.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If the current rate of deforestation continues, the world's rain forests will vanish within 100 years.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algn="ctr">
                        <a:buFont typeface="Arial" pitchFamily="34" charset="0"/>
                        <a:buNone/>
                      </a:pPr>
                      <a:endParaRPr lang="en-GB" sz="1800" b="1" u="sng" dirty="0">
                        <a:latin typeface="Arial" pitchFamily="34" charset="0"/>
                        <a:cs typeface="Arial" pitchFamily="34" charset="0"/>
                      </a:endParaRP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Areas of rainforest the size of 20 football pitches are cut down every minute.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About 15% of carbon dioxide emission across the world is due to deforestation.</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endParaRPr lang="en-GB" sz="1800" kern="1200" dirty="0">
                        <a:solidFill>
                          <a:schemeClr val="tx1"/>
                        </a:solidFill>
                        <a:latin typeface="Arial" pitchFamily="34" charset="0"/>
                        <a:ea typeface="+mn-ea"/>
                        <a:cs typeface="Arial" pitchFamily="34" charset="0"/>
                      </a:endParaRPr>
                    </a:p>
                    <a:p>
                      <a:pPr algn="ctr">
                        <a:buFont typeface="Arial" pitchFamily="34" charset="0"/>
                        <a:buChar char="•"/>
                      </a:pPr>
                      <a:r>
                        <a:rPr lang="en-GB" sz="1800" kern="1200" dirty="0">
                          <a:solidFill>
                            <a:schemeClr val="tx1"/>
                          </a:solidFill>
                          <a:latin typeface="Arial" pitchFamily="34" charset="0"/>
                          <a:ea typeface="+mn-ea"/>
                          <a:cs typeface="Arial" pitchFamily="34" charset="0"/>
                        </a:rPr>
                        <a:t>Millions of people live in tropical rainforests.</a:t>
                      </a:r>
                    </a:p>
                    <a:p>
                      <a:pPr algn="ctr">
                        <a:buFont typeface="Arial" pitchFamily="34" charset="0"/>
                        <a:buChar char="•"/>
                      </a:pPr>
                      <a:r>
                        <a:rPr lang="en-GB" sz="1800" kern="1200" dirty="0">
                          <a:solidFill>
                            <a:schemeClr val="tx1"/>
                          </a:solidFill>
                          <a:latin typeface="Arial" pitchFamily="34" charset="0"/>
                          <a:ea typeface="+mn-ea"/>
                          <a:cs typeface="Arial" pitchFamily="34" charset="0"/>
                        </a:rPr>
                        <a:t>An estimated 400-500 indigenous Amazonian Indian tribes exist today in the Amazon Rainforest.</a:t>
                      </a:r>
                    </a:p>
                    <a:p>
                      <a:pPr algn="ctr">
                        <a:buFont typeface="Arial" pitchFamily="34" charset="0"/>
                        <a:buChar char="•"/>
                      </a:pPr>
                      <a:r>
                        <a:rPr lang="en-GB" sz="1800" kern="1200" dirty="0">
                          <a:solidFill>
                            <a:schemeClr val="tx1"/>
                          </a:solidFill>
                          <a:latin typeface="Arial" pitchFamily="34" charset="0"/>
                          <a:ea typeface="+mn-ea"/>
                          <a:cs typeface="Arial" pitchFamily="34" charset="0"/>
                        </a:rPr>
                        <a:t>The many tribes of the Amazon are very diverse in culture and language: there are approximately 180 different languages spoken by these indigenous people.</a:t>
                      </a: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30576527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nvPr>
        </p:nvGraphicFramePr>
        <p:xfrm>
          <a:off x="1524000" y="709053"/>
          <a:ext cx="8995284" cy="5669280"/>
        </p:xfrm>
        <a:graphic>
          <a:graphicData uri="http://schemas.openxmlformats.org/drawingml/2006/table">
            <a:tbl>
              <a:tblPr firstRow="1" bandRow="1">
                <a:tableStyleId>{5940675A-B579-460E-94D1-54222C63F5DA}</a:tableStyleId>
              </a:tblPr>
              <a:tblGrid>
                <a:gridCol w="4497642">
                  <a:extLst>
                    <a:ext uri="{9D8B030D-6E8A-4147-A177-3AD203B41FA5}">
                      <a16:colId xmlns:a16="http://schemas.microsoft.com/office/drawing/2014/main" val="591302348"/>
                    </a:ext>
                  </a:extLst>
                </a:gridCol>
                <a:gridCol w="4497642">
                  <a:extLst>
                    <a:ext uri="{9D8B030D-6E8A-4147-A177-3AD203B41FA5}">
                      <a16:colId xmlns:a16="http://schemas.microsoft.com/office/drawing/2014/main" val="2919008140"/>
                    </a:ext>
                  </a:extLst>
                </a:gridCol>
              </a:tblGrid>
              <a:tr h="2065556">
                <a:tc>
                  <a:txBody>
                    <a:bodyPr/>
                    <a:lstStyle/>
                    <a:p>
                      <a:pPr algn="ctr">
                        <a:buFont typeface="Arial" pitchFamily="34" charset="0"/>
                        <a:buNone/>
                      </a:pPr>
                      <a:r>
                        <a:rPr lang="en-GB" sz="1800" b="1" u="sng" dirty="0">
                          <a:latin typeface="Arial" pitchFamily="34" charset="0"/>
                          <a:cs typeface="Arial" pitchFamily="34" charset="0"/>
                        </a:rPr>
                        <a:t>Animals will lose</a:t>
                      </a:r>
                      <a:r>
                        <a:rPr lang="en-GB" sz="1800" b="1" u="sng" baseline="0" dirty="0">
                          <a:latin typeface="Arial" pitchFamily="34" charset="0"/>
                          <a:cs typeface="Arial" pitchFamily="34" charset="0"/>
                        </a:rPr>
                        <a:t> their habitat and become extinct.</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The rainforest gives a home to 50% of the world’s plant and animal species.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28,000 species of animal are expected to become extinct in the next 25 years due to deforestation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On average, 137 species become extinct everyday; or 50,000 each year!</a:t>
                      </a:r>
                    </a:p>
                  </a:txBody>
                  <a:tcPr marL="68580" marR="68580">
                    <a:solidFill>
                      <a:schemeClr val="bg1"/>
                    </a:solidFill>
                  </a:tcPr>
                </a:tc>
                <a:tc>
                  <a:txBody>
                    <a:bodyPr/>
                    <a:lstStyle/>
                    <a:p>
                      <a:pPr algn="ctr">
                        <a:buFont typeface="Arial" pitchFamily="34" charset="0"/>
                        <a:buNone/>
                      </a:pPr>
                      <a:r>
                        <a:rPr lang="en-GB" sz="1800" b="1" u="sng" dirty="0">
                          <a:latin typeface="Arial" pitchFamily="34" charset="0"/>
                          <a:cs typeface="Arial" pitchFamily="34" charset="0"/>
                        </a:rPr>
                        <a:t>Soil erosion</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50% of the tropical rainforests we already had are now gone.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If the current rate of deforestation continues, the world's rain forests will vanish within 100 years.</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endParaRPr lang="en-GB" sz="1800" kern="1200" dirty="0">
                        <a:solidFill>
                          <a:schemeClr val="tx1"/>
                        </a:solidFill>
                        <a:latin typeface="Arial" pitchFamily="34" charset="0"/>
                        <a:ea typeface="+mn-ea"/>
                        <a:cs typeface="Arial" pitchFamily="34" charset="0"/>
                      </a:endParaRPr>
                    </a:p>
                    <a:p>
                      <a:pPr algn="ctr">
                        <a:buFont typeface="Arial" pitchFamily="34" charset="0"/>
                        <a:buNone/>
                      </a:pPr>
                      <a:endParaRPr lang="en-GB" sz="1800" b="1" u="sng" dirty="0">
                        <a:latin typeface="Arial" pitchFamily="34" charset="0"/>
                        <a:cs typeface="Arial" pitchFamily="34" charset="0"/>
                      </a:endParaRPr>
                    </a:p>
                  </a:txBody>
                  <a:tcPr marL="68580" marR="68580">
                    <a:solidFill>
                      <a:schemeClr val="bg1"/>
                    </a:solidFill>
                  </a:tcPr>
                </a:tc>
                <a:extLst>
                  <a:ext uri="{0D108BD9-81ED-4DB2-BD59-A6C34878D82A}">
                    <a16:rowId xmlns:a16="http://schemas.microsoft.com/office/drawing/2014/main" val="1204819713"/>
                  </a:ext>
                </a:extLst>
              </a:tr>
              <a:tr h="2270874">
                <a:tc>
                  <a:txBody>
                    <a:bodyPr/>
                    <a:lstStyle/>
                    <a:p>
                      <a:pPr algn="ctr"/>
                      <a:r>
                        <a:rPr lang="en-GB" sz="1800" b="1" u="sng" dirty="0">
                          <a:latin typeface="Arial" pitchFamily="34" charset="0"/>
                          <a:cs typeface="Arial" pitchFamily="34" charset="0"/>
                        </a:rPr>
                        <a:t>Loss</a:t>
                      </a:r>
                      <a:r>
                        <a:rPr lang="en-GB" sz="1800" b="1" u="sng" baseline="0" dirty="0">
                          <a:latin typeface="Arial" pitchFamily="34" charset="0"/>
                          <a:cs typeface="Arial" pitchFamily="34" charset="0"/>
                        </a:rPr>
                        <a:t> of oxygen and an increase in carbon dioxide will lead to global warming and climate change.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Areas of rainforest the size of 20 football pitches are cut down every minute.</a:t>
                      </a:r>
                    </a:p>
                    <a:p>
                      <a:pPr marL="0" marR="0" indent="0" algn="ctr" defTabSz="914400" rtl="0" eaLnBrk="1" fontAlgn="auto" latinLnBrk="0" hangingPunct="1">
                        <a:lnSpc>
                          <a:spcPct val="100000"/>
                        </a:lnSpc>
                        <a:spcBef>
                          <a:spcPts val="0"/>
                        </a:spcBef>
                        <a:spcAft>
                          <a:spcPts val="0"/>
                        </a:spcAft>
                        <a:buClrTx/>
                        <a:buSzTx/>
                        <a:buFont typeface="Arial" pitchFamily="34" charset="0"/>
                        <a:buChar char="•"/>
                        <a:tabLst/>
                        <a:defRPr/>
                      </a:pPr>
                      <a:r>
                        <a:rPr lang="en-GB" sz="1800" kern="1200" dirty="0">
                          <a:solidFill>
                            <a:schemeClr val="tx1"/>
                          </a:solidFill>
                          <a:latin typeface="Arial" pitchFamily="34" charset="0"/>
                          <a:ea typeface="+mn-ea"/>
                          <a:cs typeface="Arial" pitchFamily="34" charset="0"/>
                        </a:rPr>
                        <a:t>About 15% of carbon dioxide emission across the world is due to deforestation.</a:t>
                      </a:r>
                    </a:p>
                    <a:p>
                      <a:pPr marL="0" marR="0" indent="0" algn="ctr"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latin typeface="Arial" pitchFamily="34" charset="0"/>
                        <a:ea typeface="+mn-ea"/>
                        <a:cs typeface="Arial" pitchFamily="34" charset="0"/>
                      </a:endParaRPr>
                    </a:p>
                    <a:p>
                      <a:pPr algn="ctr"/>
                      <a:endParaRPr lang="en-GB" sz="1800" b="1" u="sng" dirty="0">
                        <a:latin typeface="Arial" pitchFamily="34" charset="0"/>
                        <a:cs typeface="Arial" pitchFamily="34" charset="0"/>
                      </a:endParaRPr>
                    </a:p>
                  </a:txBody>
                  <a:tcPr marL="68580" marR="68580">
                    <a:solidFill>
                      <a:schemeClr val="bg1"/>
                    </a:solidFill>
                  </a:tcPr>
                </a:tc>
                <a:tc>
                  <a:txBody>
                    <a:bodyPr/>
                    <a:lstStyle/>
                    <a:p>
                      <a:pPr algn="ctr"/>
                      <a:r>
                        <a:rPr lang="en-GB" sz="1800" b="1" u="sng" dirty="0">
                          <a:latin typeface="Arial" pitchFamily="34" charset="0"/>
                          <a:cs typeface="Arial" pitchFamily="34" charset="0"/>
                        </a:rPr>
                        <a:t>The</a:t>
                      </a:r>
                      <a:r>
                        <a:rPr lang="en-GB" sz="1800" b="1" u="sng" baseline="0" dirty="0">
                          <a:latin typeface="Arial" pitchFamily="34" charset="0"/>
                          <a:cs typeface="Arial" pitchFamily="34" charset="0"/>
                        </a:rPr>
                        <a:t> tribes that live in the rainforest will lose their homes and their culture.</a:t>
                      </a:r>
                      <a:endParaRPr lang="en-GB" sz="1800" kern="1200" dirty="0">
                        <a:solidFill>
                          <a:schemeClr val="tx1"/>
                        </a:solidFill>
                        <a:latin typeface="Arial" pitchFamily="34" charset="0"/>
                        <a:ea typeface="+mn-ea"/>
                        <a:cs typeface="Arial" pitchFamily="34" charset="0"/>
                      </a:endParaRPr>
                    </a:p>
                    <a:p>
                      <a:pPr algn="ctr">
                        <a:buFont typeface="Arial" pitchFamily="34" charset="0"/>
                        <a:buChar char="•"/>
                      </a:pPr>
                      <a:r>
                        <a:rPr lang="en-GB" sz="1800" kern="1200" dirty="0">
                          <a:solidFill>
                            <a:schemeClr val="tx1"/>
                          </a:solidFill>
                          <a:latin typeface="Arial" pitchFamily="34" charset="0"/>
                          <a:ea typeface="+mn-ea"/>
                          <a:cs typeface="Arial" pitchFamily="34" charset="0"/>
                        </a:rPr>
                        <a:t>Millions of people live in tropical rainforests.</a:t>
                      </a:r>
                    </a:p>
                    <a:p>
                      <a:pPr algn="ctr">
                        <a:buFont typeface="Arial" pitchFamily="34" charset="0"/>
                        <a:buChar char="•"/>
                      </a:pPr>
                      <a:r>
                        <a:rPr lang="en-GB" sz="1800" kern="1200" dirty="0">
                          <a:solidFill>
                            <a:schemeClr val="tx1"/>
                          </a:solidFill>
                          <a:latin typeface="Arial" pitchFamily="34" charset="0"/>
                          <a:ea typeface="+mn-ea"/>
                          <a:cs typeface="Arial" pitchFamily="34" charset="0"/>
                        </a:rPr>
                        <a:t>An estimated 400-500 indigenous Amazonian Indian tribes exist today in the Amazon Rainforest.</a:t>
                      </a:r>
                    </a:p>
                    <a:p>
                      <a:pPr algn="ctr">
                        <a:buFont typeface="Arial" pitchFamily="34" charset="0"/>
                        <a:buChar char="•"/>
                      </a:pPr>
                      <a:r>
                        <a:rPr lang="en-GB" sz="1800" kern="1200" dirty="0">
                          <a:solidFill>
                            <a:schemeClr val="tx1"/>
                          </a:solidFill>
                          <a:latin typeface="Arial" pitchFamily="34" charset="0"/>
                          <a:ea typeface="+mn-ea"/>
                          <a:cs typeface="Arial" pitchFamily="34" charset="0"/>
                        </a:rPr>
                        <a:t>The many tribes of the Amazon are very diverse in culture and language: there are approximately 180 different languages spoken by these indigenous people.</a:t>
                      </a:r>
                    </a:p>
                  </a:txBody>
                  <a:tcPr marL="68580" marR="68580">
                    <a:solidFill>
                      <a:schemeClr val="bg1"/>
                    </a:solidFill>
                  </a:tcPr>
                </a:tc>
                <a:extLst>
                  <a:ext uri="{0D108BD9-81ED-4DB2-BD59-A6C34878D82A}">
                    <a16:rowId xmlns:a16="http://schemas.microsoft.com/office/drawing/2014/main" val="1260468710"/>
                  </a:ext>
                </a:extLst>
              </a:tr>
            </a:tbl>
          </a:graphicData>
        </a:graphic>
      </p:graphicFrame>
      <p:sp>
        <p:nvSpPr>
          <p:cNvPr id="3" name="Title 2"/>
          <p:cNvSpPr>
            <a:spLocks noGrp="1"/>
          </p:cNvSpPr>
          <p:nvPr>
            <p:ph type="title"/>
          </p:nvPr>
        </p:nvSpPr>
        <p:spPr>
          <a:xfrm>
            <a:off x="2177476" y="0"/>
            <a:ext cx="7886700" cy="762842"/>
          </a:xfrm>
        </p:spPr>
        <p:txBody>
          <a:bodyPr>
            <a:normAutofit/>
          </a:bodyPr>
          <a:lstStyle/>
          <a:p>
            <a:r>
              <a:rPr lang="en-GB" sz="3600" dirty="0">
                <a:latin typeface="Jarman" pitchFamily="2" charset="0"/>
              </a:rPr>
              <a:t>Which argument do the facts link to?</a:t>
            </a:r>
          </a:p>
        </p:txBody>
      </p:sp>
    </p:spTree>
    <p:extLst>
      <p:ext uri="{BB962C8B-B14F-4D97-AF65-F5344CB8AC3E}">
        <p14:creationId xmlns:p14="http://schemas.microsoft.com/office/powerpoint/2010/main" val="411964781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490066"/>
          </a:xfrm>
          <a:solidFill>
            <a:srgbClr val="92D050"/>
          </a:solidFill>
        </p:spPr>
        <p:txBody>
          <a:bodyPr>
            <a:noAutofit/>
          </a:bodyPr>
          <a:lstStyle/>
          <a:p>
            <a:r>
              <a:rPr lang="en-GB" sz="3200" dirty="0">
                <a:latin typeface="CCW Cursive Writing 7" pitchFamily="66" charset="0"/>
              </a:rPr>
              <a:t>Our WAGOLL introduction</a:t>
            </a:r>
          </a:p>
        </p:txBody>
      </p:sp>
      <p:sp>
        <p:nvSpPr>
          <p:cNvPr id="3" name="Content Placeholder 2"/>
          <p:cNvSpPr>
            <a:spLocks noGrp="1"/>
          </p:cNvSpPr>
          <p:nvPr>
            <p:ph idx="1"/>
          </p:nvPr>
        </p:nvSpPr>
        <p:spPr>
          <a:xfrm>
            <a:off x="1631504" y="836712"/>
            <a:ext cx="8856984" cy="5904656"/>
          </a:xfrm>
          <a:solidFill>
            <a:srgbClr val="92D050"/>
          </a:solidFill>
        </p:spPr>
        <p:txBody>
          <a:bodyPr>
            <a:noAutofit/>
          </a:bodyPr>
          <a:lstStyle/>
          <a:p>
            <a:pPr marL="0" indent="0">
              <a:buNone/>
            </a:pPr>
            <a:r>
              <a:rPr lang="en-GB" dirty="0">
                <a:latin typeface="CCW Cursive Writing 7" pitchFamily="66" charset="0"/>
              </a:rPr>
              <a:t>All teachers adore chocolate: it is estimated that teachers eat an average of 266 chocolate bars every year.  There has been considerable debate about whether the teaching staff of St Philip’s CE Primary School should have access to free supplies of chocolate while teaching.</a:t>
            </a:r>
          </a:p>
        </p:txBody>
      </p:sp>
    </p:spTree>
    <p:extLst>
      <p:ext uri="{BB962C8B-B14F-4D97-AF65-F5344CB8AC3E}">
        <p14:creationId xmlns:p14="http://schemas.microsoft.com/office/powerpoint/2010/main" val="113543811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173D-F375-4A7A-ACD1-8DD1CD9F7F3C}"/>
              </a:ext>
            </a:extLst>
          </p:cNvPr>
          <p:cNvSpPr>
            <a:spLocks noGrp="1"/>
          </p:cNvSpPr>
          <p:nvPr>
            <p:ph type="title"/>
          </p:nvPr>
        </p:nvSpPr>
        <p:spPr>
          <a:xfrm>
            <a:off x="1067803" y="4422607"/>
            <a:ext cx="9288380" cy="1143000"/>
          </a:xfrm>
        </p:spPr>
        <p:txBody>
          <a:bodyPr>
            <a:normAutofit fontScale="90000"/>
          </a:bodyPr>
          <a:lstStyle/>
          <a:p>
            <a:r>
              <a:rPr lang="en-GB" sz="2800" u="sng" dirty="0"/>
              <a:t>Shared write- Introduction -Mrs Cooper’s group</a:t>
            </a:r>
            <a:br>
              <a:rPr lang="en-GB" sz="2800" u="sng" dirty="0"/>
            </a:br>
            <a:br>
              <a:rPr lang="en-GB" sz="2800" u="sng" dirty="0"/>
            </a:br>
            <a:r>
              <a:rPr lang="en-GB" sz="2800" u="sng" dirty="0"/>
              <a:t>Should teachers be able to have access to free chocolate?</a:t>
            </a:r>
            <a:br>
              <a:rPr lang="en-GB" sz="2800" u="sng" dirty="0"/>
            </a:br>
            <a:br>
              <a:rPr lang="en-GB" sz="2800" u="sng" dirty="0"/>
            </a:br>
            <a:br>
              <a:rPr lang="en-GB" sz="2800" u="sng" dirty="0">
                <a:highlight>
                  <a:srgbClr val="FF00FF"/>
                </a:highlight>
              </a:rPr>
            </a:br>
            <a:r>
              <a:rPr lang="en-GB" sz="2800" dirty="0">
                <a:highlight>
                  <a:srgbClr val="FF00FF"/>
                </a:highlight>
              </a:rPr>
              <a:t>We believe </a:t>
            </a:r>
            <a:r>
              <a:rPr lang="en-GB" sz="2800" dirty="0"/>
              <a:t>that the majority of teachers, </a:t>
            </a:r>
            <a:r>
              <a:rPr lang="en-GB" sz="2800" dirty="0">
                <a:highlight>
                  <a:srgbClr val="FF00FF"/>
                </a:highlight>
              </a:rPr>
              <a:t>in fact 90 %, </a:t>
            </a:r>
            <a:r>
              <a:rPr lang="en-GB" sz="2800" dirty="0"/>
              <a:t>love chocolate. </a:t>
            </a:r>
            <a:r>
              <a:rPr lang="en-GB" sz="2800" dirty="0">
                <a:highlight>
                  <a:srgbClr val="FF00FF"/>
                </a:highlight>
              </a:rPr>
              <a:t>It is clear, </a:t>
            </a:r>
            <a:r>
              <a:rPr lang="en-GB" sz="2800" dirty="0"/>
              <a:t>that teachers just want chocolate treats and </a:t>
            </a:r>
            <a:r>
              <a:rPr lang="en-GB" sz="2800" dirty="0">
                <a:highlight>
                  <a:srgbClr val="FF00FF"/>
                </a:highlight>
              </a:rPr>
              <a:t>I am convinced </a:t>
            </a:r>
            <a:r>
              <a:rPr lang="en-GB" sz="2800" dirty="0"/>
              <a:t>that chocolates make teachers happy! </a:t>
            </a:r>
            <a:br>
              <a:rPr lang="en-GB" sz="2800" dirty="0"/>
            </a:br>
            <a:br>
              <a:rPr lang="en-GB" sz="2800" dirty="0"/>
            </a:br>
            <a:r>
              <a:rPr lang="en-GB" sz="2800" dirty="0">
                <a:highlight>
                  <a:srgbClr val="FF00FF"/>
                </a:highlight>
              </a:rPr>
              <a:t>In my opinion</a:t>
            </a:r>
            <a:r>
              <a:rPr lang="en-GB" sz="2800" dirty="0"/>
              <a:t>, </a:t>
            </a:r>
            <a:r>
              <a:rPr lang="en-GB" sz="2800" dirty="0">
                <a:highlight>
                  <a:srgbClr val="FF00FF"/>
                </a:highlight>
              </a:rPr>
              <a:t>if</a:t>
            </a:r>
            <a:r>
              <a:rPr lang="en-GB" sz="2800" dirty="0"/>
              <a:t> teachers have more chocolate, </a:t>
            </a:r>
            <a:r>
              <a:rPr lang="en-GB" sz="2800" dirty="0">
                <a:highlight>
                  <a:srgbClr val="FF00FF"/>
                </a:highlight>
              </a:rPr>
              <a:t>if</a:t>
            </a:r>
            <a:r>
              <a:rPr lang="en-GB" sz="2800" dirty="0"/>
              <a:t> it is free, </a:t>
            </a:r>
            <a:r>
              <a:rPr lang="en-GB" sz="2800" dirty="0">
                <a:highlight>
                  <a:srgbClr val="FF00FF"/>
                </a:highlight>
              </a:rPr>
              <a:t>if </a:t>
            </a:r>
            <a:r>
              <a:rPr lang="en-GB" sz="2800" dirty="0"/>
              <a:t>this is available at all times, </a:t>
            </a:r>
            <a:r>
              <a:rPr lang="en-GB" sz="2800" dirty="0">
                <a:highlight>
                  <a:srgbClr val="FF00FF"/>
                </a:highlight>
              </a:rPr>
              <a:t>then</a:t>
            </a:r>
            <a:r>
              <a:rPr lang="en-GB" sz="2800" dirty="0"/>
              <a:t> children will also be happier! </a:t>
            </a:r>
            <a:br>
              <a:rPr lang="en-GB" sz="2800" dirty="0"/>
            </a:br>
            <a:br>
              <a:rPr lang="en-GB" sz="2800" dirty="0"/>
            </a:br>
            <a:r>
              <a:rPr lang="en-GB" sz="2800" dirty="0">
                <a:highlight>
                  <a:srgbClr val="FF00FF"/>
                </a:highlight>
              </a:rPr>
              <a:t>There is no doubt </a:t>
            </a:r>
            <a:r>
              <a:rPr lang="en-GB" sz="2800" dirty="0"/>
              <a:t>that this move will benefit the children as well as the teachers!  </a:t>
            </a:r>
            <a:br>
              <a:rPr lang="en-GB" sz="2800" dirty="0"/>
            </a:br>
            <a:br>
              <a:rPr lang="en-GB" sz="2800" dirty="0"/>
            </a:br>
            <a:r>
              <a:rPr lang="en-GB" sz="2800" dirty="0"/>
              <a:t> </a:t>
            </a:r>
            <a:br>
              <a:rPr lang="en-GB" sz="2800" u="sng" dirty="0"/>
            </a:br>
            <a:br>
              <a:rPr lang="en-GB" sz="2800" u="sng" dirty="0"/>
            </a:br>
            <a:r>
              <a:rPr lang="en-GB" sz="2800" u="sng" dirty="0"/>
              <a:t>  </a:t>
            </a:r>
            <a:br>
              <a:rPr lang="en-GB" sz="2800" u="sng" dirty="0"/>
            </a:br>
            <a:br>
              <a:rPr lang="en-GB" sz="2800" u="sng" dirty="0"/>
            </a:br>
            <a:br>
              <a:rPr lang="en-GB" sz="2800" u="sng" dirty="0"/>
            </a:br>
            <a:br>
              <a:rPr lang="en-GB" sz="2800" u="sng" dirty="0"/>
            </a:br>
            <a:br>
              <a:rPr lang="en-GB" sz="2800" u="sng" dirty="0"/>
            </a:br>
            <a:endParaRPr lang="en-GB" sz="2800" u="sng" dirty="0"/>
          </a:p>
        </p:txBody>
      </p:sp>
    </p:spTree>
    <p:extLst>
      <p:ext uri="{BB962C8B-B14F-4D97-AF65-F5344CB8AC3E}">
        <p14:creationId xmlns:p14="http://schemas.microsoft.com/office/powerpoint/2010/main" val="91919043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173D-F375-4A7A-ACD1-8DD1CD9F7F3C}"/>
              </a:ext>
            </a:extLst>
          </p:cNvPr>
          <p:cNvSpPr>
            <a:spLocks noGrp="1"/>
          </p:cNvSpPr>
          <p:nvPr>
            <p:ph type="title"/>
          </p:nvPr>
        </p:nvSpPr>
        <p:spPr>
          <a:xfrm>
            <a:off x="1451810" y="4498807"/>
            <a:ext cx="9288380" cy="1143000"/>
          </a:xfrm>
        </p:spPr>
        <p:txBody>
          <a:bodyPr>
            <a:normAutofit fontScale="90000"/>
          </a:bodyPr>
          <a:lstStyle/>
          <a:p>
            <a:r>
              <a:rPr lang="en-GB" sz="2800" u="sng" dirty="0"/>
              <a:t>Shared write- Introduction -Mrs Cooper’s group</a:t>
            </a:r>
            <a:br>
              <a:rPr lang="en-GB" sz="2800" u="sng" dirty="0"/>
            </a:br>
            <a:br>
              <a:rPr lang="en-GB" sz="2800" u="sng" dirty="0"/>
            </a:br>
            <a:r>
              <a:rPr lang="en-GB" sz="2800" u="sng" dirty="0"/>
              <a:t>Should teachers be able to have access to free chocolate?</a:t>
            </a:r>
            <a:br>
              <a:rPr lang="en-GB" sz="2800" u="sng" dirty="0"/>
            </a:br>
            <a:br>
              <a:rPr lang="en-GB" sz="2800" u="sng" dirty="0"/>
            </a:br>
            <a:br>
              <a:rPr lang="en-GB" sz="2800" u="sng" dirty="0">
                <a:highlight>
                  <a:srgbClr val="FF00FF"/>
                </a:highlight>
              </a:rPr>
            </a:br>
            <a:r>
              <a:rPr lang="en-GB" sz="2800" dirty="0">
                <a:highlight>
                  <a:srgbClr val="FF00FF"/>
                </a:highlight>
              </a:rPr>
              <a:t>We believe </a:t>
            </a:r>
            <a:r>
              <a:rPr lang="en-GB" sz="2800" dirty="0"/>
              <a:t>that the majority of teachers, </a:t>
            </a:r>
            <a:r>
              <a:rPr lang="en-GB" sz="2800" dirty="0">
                <a:highlight>
                  <a:srgbClr val="FF00FF"/>
                </a:highlight>
              </a:rPr>
              <a:t>in fact 90 %, </a:t>
            </a:r>
            <a:r>
              <a:rPr lang="en-GB" sz="2800" dirty="0"/>
              <a:t>love chocolate. </a:t>
            </a:r>
            <a:r>
              <a:rPr lang="en-GB" sz="2800" dirty="0">
                <a:highlight>
                  <a:srgbClr val="FF00FF"/>
                </a:highlight>
              </a:rPr>
              <a:t>It is clear, </a:t>
            </a:r>
            <a:r>
              <a:rPr lang="en-GB" sz="2800" dirty="0"/>
              <a:t>that teachers just want chocolate treats and </a:t>
            </a:r>
            <a:r>
              <a:rPr lang="en-GB" sz="2800" dirty="0">
                <a:highlight>
                  <a:srgbClr val="FF00FF"/>
                </a:highlight>
              </a:rPr>
              <a:t>I am convinced </a:t>
            </a:r>
            <a:r>
              <a:rPr lang="en-GB" sz="2800" dirty="0"/>
              <a:t>that chocolates make teachers happy! </a:t>
            </a:r>
            <a:br>
              <a:rPr lang="en-GB" sz="2800" dirty="0"/>
            </a:br>
            <a:br>
              <a:rPr lang="en-GB" sz="2800" dirty="0"/>
            </a:br>
            <a:r>
              <a:rPr lang="en-GB" sz="2800" dirty="0">
                <a:highlight>
                  <a:srgbClr val="FF00FF"/>
                </a:highlight>
              </a:rPr>
              <a:t>In my opinion</a:t>
            </a:r>
            <a:r>
              <a:rPr lang="en-GB" sz="2800" dirty="0"/>
              <a:t>, </a:t>
            </a:r>
            <a:r>
              <a:rPr lang="en-GB" sz="2800" dirty="0">
                <a:highlight>
                  <a:srgbClr val="FF00FF"/>
                </a:highlight>
              </a:rPr>
              <a:t>if</a:t>
            </a:r>
            <a:r>
              <a:rPr lang="en-GB" sz="2800" dirty="0"/>
              <a:t> teachers have more chocolate, </a:t>
            </a:r>
            <a:r>
              <a:rPr lang="en-GB" sz="2800" dirty="0">
                <a:highlight>
                  <a:srgbClr val="FF00FF"/>
                </a:highlight>
              </a:rPr>
              <a:t>if</a:t>
            </a:r>
            <a:r>
              <a:rPr lang="en-GB" sz="2800" dirty="0"/>
              <a:t> it is free, </a:t>
            </a:r>
            <a:r>
              <a:rPr lang="en-GB" sz="2800" dirty="0">
                <a:highlight>
                  <a:srgbClr val="FF00FF"/>
                </a:highlight>
              </a:rPr>
              <a:t>if </a:t>
            </a:r>
            <a:r>
              <a:rPr lang="en-GB" sz="2800" dirty="0"/>
              <a:t>this is available at all times, </a:t>
            </a:r>
            <a:r>
              <a:rPr lang="en-GB" sz="2800" dirty="0">
                <a:highlight>
                  <a:srgbClr val="FF00FF"/>
                </a:highlight>
              </a:rPr>
              <a:t>then</a:t>
            </a:r>
            <a:r>
              <a:rPr lang="en-GB" sz="2800" dirty="0"/>
              <a:t> children will also be happier! </a:t>
            </a:r>
            <a:br>
              <a:rPr lang="en-GB" sz="2800" dirty="0"/>
            </a:br>
            <a:br>
              <a:rPr lang="en-GB" sz="2800" dirty="0"/>
            </a:br>
            <a:r>
              <a:rPr lang="en-GB" sz="2800" dirty="0">
                <a:highlight>
                  <a:srgbClr val="FF00FF"/>
                </a:highlight>
              </a:rPr>
              <a:t>There is no doubt </a:t>
            </a:r>
            <a:r>
              <a:rPr lang="en-GB" sz="2800" dirty="0"/>
              <a:t>that this move will benefit the children as well as the teachers!  </a:t>
            </a:r>
            <a:br>
              <a:rPr lang="en-GB" sz="2800" dirty="0"/>
            </a:br>
            <a:br>
              <a:rPr lang="en-GB" sz="2800" dirty="0"/>
            </a:br>
            <a:r>
              <a:rPr lang="en-GB" sz="2800" dirty="0"/>
              <a:t> </a:t>
            </a:r>
            <a:br>
              <a:rPr lang="en-GB" sz="2800" u="sng" dirty="0"/>
            </a:br>
            <a:br>
              <a:rPr lang="en-GB" sz="2800" u="sng" dirty="0"/>
            </a:br>
            <a:r>
              <a:rPr lang="en-GB" sz="2800" u="sng" dirty="0"/>
              <a:t>  </a:t>
            </a:r>
            <a:br>
              <a:rPr lang="en-GB" sz="2800" u="sng" dirty="0"/>
            </a:br>
            <a:br>
              <a:rPr lang="en-GB" sz="2800" u="sng" dirty="0"/>
            </a:br>
            <a:br>
              <a:rPr lang="en-GB" sz="2800" u="sng" dirty="0"/>
            </a:br>
            <a:br>
              <a:rPr lang="en-GB" sz="2800" u="sng" dirty="0"/>
            </a:br>
            <a:br>
              <a:rPr lang="en-GB" sz="2800" u="sng" dirty="0"/>
            </a:br>
            <a:endParaRPr lang="en-GB" sz="2800" u="sng" dirty="0"/>
          </a:p>
        </p:txBody>
      </p:sp>
    </p:spTree>
    <p:extLst>
      <p:ext uri="{BB962C8B-B14F-4D97-AF65-F5344CB8AC3E}">
        <p14:creationId xmlns:p14="http://schemas.microsoft.com/office/powerpoint/2010/main" val="396946514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39BA1E-2E21-4414-8874-FB0E8F213532}"/>
              </a:ext>
            </a:extLst>
          </p:cNvPr>
          <p:cNvSpPr>
            <a:spLocks noGrp="1"/>
          </p:cNvSpPr>
          <p:nvPr>
            <p:ph idx="1"/>
          </p:nvPr>
        </p:nvSpPr>
        <p:spPr/>
        <p:txBody>
          <a:bodyPr>
            <a:normAutofit/>
          </a:bodyPr>
          <a:lstStyle/>
          <a:p>
            <a:pPr marL="0" indent="0" algn="ctr">
              <a:buNone/>
            </a:pPr>
            <a:r>
              <a:rPr lang="en-GB" sz="4800" dirty="0">
                <a:solidFill>
                  <a:srgbClr val="00B050"/>
                </a:solidFill>
                <a:latin typeface="CCW Cursive Writing 7" panose="03050602040000000000" pitchFamily="66" charset="0"/>
              </a:rPr>
              <a:t>Let’s draft our own version of the introduction! </a:t>
            </a:r>
          </a:p>
          <a:p>
            <a:pPr marL="0" indent="0" algn="ctr">
              <a:buNone/>
            </a:pPr>
            <a:endParaRPr lang="en-GB" sz="4800" dirty="0">
              <a:solidFill>
                <a:srgbClr val="00B050"/>
              </a:solidFill>
            </a:endParaRPr>
          </a:p>
        </p:txBody>
      </p:sp>
    </p:spTree>
    <p:extLst>
      <p:ext uri="{BB962C8B-B14F-4D97-AF65-F5344CB8AC3E}">
        <p14:creationId xmlns:p14="http://schemas.microsoft.com/office/powerpoint/2010/main" val="337289217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7" y="767131"/>
            <a:ext cx="8301297" cy="5401479"/>
          </a:xfrm>
          <a:prstGeom prst="rect">
            <a:avLst/>
          </a:prstGeom>
          <a:solidFill>
            <a:srgbClr val="92D050"/>
          </a:solidFill>
        </p:spPr>
        <p:txBody>
          <a:bodyPr wrap="square">
            <a:spAutoFit/>
          </a:bodyPr>
          <a:lstStyle/>
          <a:p>
            <a:pPr>
              <a:lnSpc>
                <a:spcPct val="115000"/>
              </a:lnSpc>
              <a:spcAft>
                <a:spcPts val="1000"/>
              </a:spcAft>
            </a:pPr>
            <a:r>
              <a:rPr lang="en-GB" sz="2000" dirty="0">
                <a:solidFill>
                  <a:prstClr val="black"/>
                </a:solidFill>
                <a:latin typeface="CCW Cursive Writing 7" pitchFamily="66" charset="0"/>
              </a:rPr>
              <a:t>In my opinion, it would increase the number of happy faces both around the staff room and throughout school.  Nobody can deny that chocolate is the favourite snack of most teachers at St Philip’s. In fact, at least 90% of our teaching staff enjoy eating a variety of chocolate on a regular basis.  If they were to be given this for free, then it would save them a vast amount of time and money-they would not need to leave the building to purchase chocolate at lunchtime.  The more money and time they have, the more satisfied they will be.</a:t>
            </a:r>
          </a:p>
        </p:txBody>
      </p:sp>
    </p:spTree>
    <p:extLst>
      <p:ext uri="{BB962C8B-B14F-4D97-AF65-F5344CB8AC3E}">
        <p14:creationId xmlns:p14="http://schemas.microsoft.com/office/powerpoint/2010/main" val="353415170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EDC6B1-9558-45A4-93DC-4FB5C69C6965}"/>
              </a:ext>
            </a:extLst>
          </p:cNvPr>
          <p:cNvSpPr/>
          <p:nvPr/>
        </p:nvSpPr>
        <p:spPr>
          <a:xfrm>
            <a:off x="706582" y="1581880"/>
            <a:ext cx="10778836" cy="2554545"/>
          </a:xfrm>
          <a:prstGeom prst="rect">
            <a:avLst/>
          </a:prstGeom>
        </p:spPr>
        <p:txBody>
          <a:bodyPr wrap="square">
            <a:spAutoFit/>
          </a:bodyPr>
          <a:lstStyle/>
          <a:p>
            <a:pPr algn="ctr"/>
            <a:r>
              <a:rPr lang="en-GB" sz="4000" dirty="0">
                <a:solidFill>
                  <a:srgbClr val="00B050"/>
                </a:solidFill>
                <a:latin typeface="CCW Cursive Writing 7" panose="03050602040000000000" pitchFamily="66" charset="0"/>
              </a:rPr>
              <a:t>Let’s draft our own version of the first persuasive argument. </a:t>
            </a:r>
          </a:p>
          <a:p>
            <a:pPr algn="ctr"/>
            <a:endParaRPr lang="en-GB" sz="4000" dirty="0">
              <a:solidFill>
                <a:srgbClr val="00B050"/>
              </a:solidFill>
            </a:endParaRPr>
          </a:p>
        </p:txBody>
      </p:sp>
    </p:spTree>
    <p:extLst>
      <p:ext uri="{BB962C8B-B14F-4D97-AF65-F5344CB8AC3E}">
        <p14:creationId xmlns:p14="http://schemas.microsoft.com/office/powerpoint/2010/main" val="303589513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7" y="767131"/>
            <a:ext cx="8301297" cy="5401479"/>
          </a:xfrm>
          <a:prstGeom prst="rect">
            <a:avLst/>
          </a:prstGeom>
          <a:solidFill>
            <a:srgbClr val="92D050"/>
          </a:solidFill>
        </p:spPr>
        <p:txBody>
          <a:bodyPr wrap="square">
            <a:spAutoFit/>
          </a:bodyPr>
          <a:lstStyle/>
          <a:p>
            <a:pPr>
              <a:lnSpc>
                <a:spcPct val="115000"/>
              </a:lnSpc>
              <a:spcAft>
                <a:spcPts val="1000"/>
              </a:spcAft>
            </a:pPr>
            <a:r>
              <a:rPr lang="en-GB" sz="2000" dirty="0">
                <a:solidFill>
                  <a:srgbClr val="FF0000"/>
                </a:solidFill>
                <a:latin typeface="CCW Cursive Writing 7" pitchFamily="66" charset="0"/>
              </a:rPr>
              <a:t>In my opinion, </a:t>
            </a:r>
            <a:r>
              <a:rPr lang="en-GB" sz="2000" dirty="0">
                <a:solidFill>
                  <a:prstClr val="black"/>
                </a:solidFill>
                <a:latin typeface="CCW Cursive Writing 7" pitchFamily="66" charset="0"/>
              </a:rPr>
              <a:t>it </a:t>
            </a:r>
            <a:r>
              <a:rPr lang="en-GB" sz="2000" dirty="0">
                <a:solidFill>
                  <a:srgbClr val="FF0000"/>
                </a:solidFill>
                <a:latin typeface="CCW Cursive Writing 7" pitchFamily="66" charset="0"/>
              </a:rPr>
              <a:t>would increase </a:t>
            </a:r>
            <a:r>
              <a:rPr lang="en-GB" sz="2000" dirty="0">
                <a:solidFill>
                  <a:prstClr val="black"/>
                </a:solidFill>
                <a:latin typeface="CCW Cursive Writing 7" pitchFamily="66" charset="0"/>
              </a:rPr>
              <a:t>the number of happy faces both around the staff room and throughout school.  Nobody can deny that chocolate is the favourite snack of most teachers at St Philip’s. </a:t>
            </a:r>
            <a:r>
              <a:rPr lang="en-GB" sz="2000" dirty="0">
                <a:solidFill>
                  <a:srgbClr val="FF0000"/>
                </a:solidFill>
                <a:latin typeface="CCW Cursive Writing 7" pitchFamily="66" charset="0"/>
              </a:rPr>
              <a:t>In fact, </a:t>
            </a:r>
            <a:r>
              <a:rPr lang="en-GB" sz="2000" dirty="0">
                <a:solidFill>
                  <a:prstClr val="black"/>
                </a:solidFill>
                <a:latin typeface="CCW Cursive Writing 7" pitchFamily="66" charset="0"/>
              </a:rPr>
              <a:t>at least 90% of our teaching staff enjoy eating a variety of chocolate on a regular basis.  </a:t>
            </a:r>
            <a:r>
              <a:rPr lang="en-GB" sz="2000" dirty="0">
                <a:solidFill>
                  <a:srgbClr val="FF0000"/>
                </a:solidFill>
                <a:latin typeface="CCW Cursive Writing 7" pitchFamily="66" charset="0"/>
              </a:rPr>
              <a:t>If</a:t>
            </a:r>
            <a:r>
              <a:rPr lang="en-GB" sz="2000" dirty="0">
                <a:solidFill>
                  <a:prstClr val="black"/>
                </a:solidFill>
                <a:latin typeface="CCW Cursive Writing 7" pitchFamily="66" charset="0"/>
              </a:rPr>
              <a:t> they were to be given this for free</a:t>
            </a:r>
            <a:r>
              <a:rPr lang="en-GB" sz="2000" dirty="0">
                <a:solidFill>
                  <a:srgbClr val="FF0000"/>
                </a:solidFill>
                <a:latin typeface="CCW Cursive Writing 7" pitchFamily="66" charset="0"/>
              </a:rPr>
              <a:t>, then </a:t>
            </a:r>
            <a:r>
              <a:rPr lang="en-GB" sz="2000" dirty="0">
                <a:solidFill>
                  <a:prstClr val="black"/>
                </a:solidFill>
                <a:latin typeface="CCW Cursive Writing 7" pitchFamily="66" charset="0"/>
              </a:rPr>
              <a:t>it would save them a vast amount of time and money-they would not need to leave the building to purchase chocolate at lunchtime.  </a:t>
            </a:r>
            <a:r>
              <a:rPr lang="en-GB" sz="2000" dirty="0">
                <a:solidFill>
                  <a:srgbClr val="FF0000"/>
                </a:solidFill>
                <a:latin typeface="CCW Cursive Writing 7" pitchFamily="66" charset="0"/>
              </a:rPr>
              <a:t>The more money and time they have, the more satisfied they will be.</a:t>
            </a:r>
          </a:p>
        </p:txBody>
      </p:sp>
    </p:spTree>
    <p:extLst>
      <p:ext uri="{BB962C8B-B14F-4D97-AF65-F5344CB8AC3E}">
        <p14:creationId xmlns:p14="http://schemas.microsoft.com/office/powerpoint/2010/main" val="85272422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3B248A-A911-44B6-8390-5BDFA5E6B5E3}"/>
              </a:ext>
            </a:extLst>
          </p:cNvPr>
          <p:cNvPicPr>
            <a:picLocks noChangeAspect="1"/>
          </p:cNvPicPr>
          <p:nvPr/>
        </p:nvPicPr>
        <p:blipFill rotWithShape="1">
          <a:blip r:embed="rId2"/>
          <a:srcRect l="69421" t="29431" r="23079" b="28780"/>
          <a:stretch/>
        </p:blipFill>
        <p:spPr>
          <a:xfrm>
            <a:off x="434897" y="0"/>
            <a:ext cx="3367669" cy="6920012"/>
          </a:xfrm>
          <a:prstGeom prst="rect">
            <a:avLst/>
          </a:prstGeom>
        </p:spPr>
      </p:pic>
      <p:pic>
        <p:nvPicPr>
          <p:cNvPr id="5" name="Picture 4">
            <a:extLst>
              <a:ext uri="{FF2B5EF4-FFF2-40B4-BE49-F238E27FC236}">
                <a16:creationId xmlns:a16="http://schemas.microsoft.com/office/drawing/2014/main" id="{43654F8F-530A-4D17-8D4E-44EA7BA9AADE}"/>
              </a:ext>
            </a:extLst>
          </p:cNvPr>
          <p:cNvPicPr>
            <a:picLocks noChangeAspect="1"/>
          </p:cNvPicPr>
          <p:nvPr/>
        </p:nvPicPr>
        <p:blipFill rotWithShape="1">
          <a:blip r:embed="rId3"/>
          <a:srcRect l="69695" t="39838" r="22622" b="29611"/>
          <a:stretch/>
        </p:blipFill>
        <p:spPr>
          <a:xfrm>
            <a:off x="8368270" y="173972"/>
            <a:ext cx="2910469" cy="6510055"/>
          </a:xfrm>
          <a:prstGeom prst="rect">
            <a:avLst/>
          </a:prstGeom>
        </p:spPr>
      </p:pic>
      <p:sp>
        <p:nvSpPr>
          <p:cNvPr id="6" name="Rectangle 5">
            <a:extLst>
              <a:ext uri="{FF2B5EF4-FFF2-40B4-BE49-F238E27FC236}">
                <a16:creationId xmlns:a16="http://schemas.microsoft.com/office/drawing/2014/main" id="{1F1A8F46-6035-4ACF-8BCD-42EF31D1CE77}"/>
              </a:ext>
            </a:extLst>
          </p:cNvPr>
          <p:cNvSpPr/>
          <p:nvPr/>
        </p:nvSpPr>
        <p:spPr>
          <a:xfrm>
            <a:off x="4509949" y="1071627"/>
            <a:ext cx="244355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Week 7 </a:t>
            </a:r>
          </a:p>
        </p:txBody>
      </p:sp>
      <p:sp>
        <p:nvSpPr>
          <p:cNvPr id="2" name="TextBox 1">
            <a:extLst>
              <a:ext uri="{FF2B5EF4-FFF2-40B4-BE49-F238E27FC236}">
                <a16:creationId xmlns:a16="http://schemas.microsoft.com/office/drawing/2014/main" id="{485964C3-566B-4F25-B977-BD57A4A99305}"/>
              </a:ext>
            </a:extLst>
          </p:cNvPr>
          <p:cNvSpPr txBox="1"/>
          <p:nvPr/>
        </p:nvSpPr>
        <p:spPr>
          <a:xfrm>
            <a:off x="4118757" y="2212259"/>
            <a:ext cx="3542130" cy="3046988"/>
          </a:xfrm>
          <a:prstGeom prst="rect">
            <a:avLst/>
          </a:prstGeom>
          <a:solidFill>
            <a:srgbClr val="FFFF00"/>
          </a:solidFill>
        </p:spPr>
        <p:txBody>
          <a:bodyPr wrap="square" rtlCol="0">
            <a:spAutoFit/>
          </a:bodyPr>
          <a:lstStyle/>
          <a:p>
            <a:r>
              <a:rPr lang="en-GB" sz="3200" b="1" u="sng" dirty="0"/>
              <a:t>Weds- practise</a:t>
            </a:r>
          </a:p>
          <a:p>
            <a:endParaRPr lang="en-GB" sz="3200" b="1" dirty="0"/>
          </a:p>
          <a:p>
            <a:r>
              <a:rPr lang="en-GB" sz="3200" b="1" dirty="0"/>
              <a:t>Forwards and backwards</a:t>
            </a:r>
          </a:p>
          <a:p>
            <a:endParaRPr lang="en-GB" sz="3200" b="1" dirty="0"/>
          </a:p>
          <a:p>
            <a:r>
              <a:rPr lang="en-GB" sz="3200" b="1" dirty="0" err="1"/>
              <a:t>e.g</a:t>
            </a:r>
            <a:r>
              <a:rPr lang="en-GB" sz="3200" b="1" dirty="0"/>
              <a:t> breath   </a:t>
            </a:r>
            <a:r>
              <a:rPr lang="en-GB" sz="3200" b="1" dirty="0" err="1"/>
              <a:t>htaerb</a:t>
            </a:r>
            <a:r>
              <a:rPr lang="en-GB" sz="3200" b="1" dirty="0"/>
              <a:t>    </a:t>
            </a:r>
          </a:p>
        </p:txBody>
      </p:sp>
    </p:spTree>
    <p:extLst>
      <p:ext uri="{BB962C8B-B14F-4D97-AF65-F5344CB8AC3E}">
        <p14:creationId xmlns:p14="http://schemas.microsoft.com/office/powerpoint/2010/main" val="111565095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215" y="392837"/>
            <a:ext cx="8889421" cy="1325563"/>
          </a:xfrm>
          <a:solidFill>
            <a:srgbClr val="92D050"/>
          </a:solidFill>
        </p:spPr>
        <p:txBody>
          <a:bodyPr>
            <a:normAutofit/>
          </a:bodyPr>
          <a:lstStyle/>
          <a:p>
            <a:r>
              <a:rPr lang="en-GB" b="1" u="sng" baseline="30000" dirty="0">
                <a:latin typeface="CCW Cursive Writing 7" pitchFamily="66" charset="0"/>
              </a:rPr>
              <a:t>Wednesday 21st October </a:t>
            </a:r>
            <a:endParaRPr lang="en-GB" sz="4000" u="sng" dirty="0">
              <a:latin typeface="CCW Cursive Writing 7" pitchFamily="66" charset="0"/>
            </a:endParaRPr>
          </a:p>
        </p:txBody>
      </p:sp>
      <p:sp>
        <p:nvSpPr>
          <p:cNvPr id="3" name="Content Placeholder 2"/>
          <p:cNvSpPr>
            <a:spLocks noGrp="1"/>
          </p:cNvSpPr>
          <p:nvPr>
            <p:ph idx="1"/>
          </p:nvPr>
        </p:nvSpPr>
        <p:spPr>
          <a:xfrm>
            <a:off x="841437" y="2304582"/>
            <a:ext cx="10450017" cy="1387351"/>
          </a:xfrm>
          <a:solidFill>
            <a:srgbClr val="92D050"/>
          </a:solidFill>
        </p:spPr>
        <p:txBody>
          <a:bodyPr>
            <a:normAutofit/>
          </a:bodyPr>
          <a:lstStyle/>
          <a:p>
            <a:pPr algn="ctr">
              <a:buNone/>
            </a:pPr>
            <a:r>
              <a:rPr lang="en-GB" sz="4000" u="sng" dirty="0">
                <a:latin typeface="CCW Cursive Writing 7" pitchFamily="66" charset="0"/>
              </a:rPr>
              <a:t>L.O: Plan a persuasive argument</a:t>
            </a:r>
          </a:p>
        </p:txBody>
      </p:sp>
    </p:spTree>
    <p:extLst>
      <p:ext uri="{BB962C8B-B14F-4D97-AF65-F5344CB8AC3E}">
        <p14:creationId xmlns:p14="http://schemas.microsoft.com/office/powerpoint/2010/main" val="1434803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Image result for the pl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1412776"/>
            <a:ext cx="7560840" cy="3594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987914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2060"/>
                </a:solidFill>
                <a:latin typeface="CCW Cursive Writing 7" pitchFamily="66" charset="0"/>
              </a:rPr>
              <a:t>Description </a:t>
            </a:r>
            <a:r>
              <a:rPr lang="en-GB" dirty="0">
                <a:latin typeface="CCW Cursive Writing 7" pitchFamily="66" charset="0"/>
              </a:rPr>
              <a:t>: </a:t>
            </a:r>
            <a:r>
              <a:rPr lang="en-GB" dirty="0">
                <a:solidFill>
                  <a:srgbClr val="FF0000"/>
                </a:solidFill>
                <a:latin typeface="CCW Cursive Writing 7" pitchFamily="66" charset="0"/>
              </a:rPr>
              <a:t>Detail</a:t>
            </a:r>
          </a:p>
        </p:txBody>
      </p:sp>
      <p:sp>
        <p:nvSpPr>
          <p:cNvPr id="4" name="Rectangle 3"/>
          <p:cNvSpPr/>
          <p:nvPr/>
        </p:nvSpPr>
        <p:spPr>
          <a:xfrm>
            <a:off x="1894533" y="1484784"/>
            <a:ext cx="8624374" cy="4832092"/>
          </a:xfrm>
          <a:prstGeom prst="rect">
            <a:avLst/>
          </a:prstGeom>
          <a:solidFill>
            <a:schemeClr val="accent3">
              <a:lumMod val="20000"/>
              <a:lumOff val="80000"/>
            </a:schemeClr>
          </a:solidFill>
          <a:ln>
            <a:solidFill>
              <a:schemeClr val="bg1"/>
            </a:solidFill>
          </a:ln>
        </p:spPr>
        <p:txBody>
          <a:bodyPr wrap="square">
            <a:spAutoFit/>
          </a:bodyPr>
          <a:lstStyle/>
          <a:p>
            <a:r>
              <a:rPr lang="en-GB" sz="4400" dirty="0">
                <a:solidFill>
                  <a:srgbClr val="4F81BD">
                    <a:lumMod val="50000"/>
                  </a:srgbClr>
                </a:solidFill>
                <a:latin typeface="CCW Cursive Writing 7" pitchFamily="66" charset="0"/>
              </a:rPr>
              <a:t>All teachers adore chocolate</a:t>
            </a:r>
            <a:r>
              <a:rPr lang="en-GB" sz="4400" dirty="0">
                <a:solidFill>
                  <a:prstClr val="black"/>
                </a:solidFill>
                <a:latin typeface="CCW Cursive Writing 7" pitchFamily="66" charset="0"/>
              </a:rPr>
              <a:t>:</a:t>
            </a:r>
            <a:r>
              <a:rPr lang="en-GB" sz="4400" dirty="0">
                <a:solidFill>
                  <a:srgbClr val="8064A2"/>
                </a:solidFill>
                <a:latin typeface="CCW Cursive Writing 7" pitchFamily="66" charset="0"/>
              </a:rPr>
              <a:t> </a:t>
            </a:r>
            <a:r>
              <a:rPr lang="en-GB" sz="4400" dirty="0">
                <a:solidFill>
                  <a:srgbClr val="FF0000"/>
                </a:solidFill>
                <a:latin typeface="CCW Cursive Writing 7" pitchFamily="66" charset="0"/>
              </a:rPr>
              <a:t>it is estimated that teachers eat an average of 266 chocolate bars every year.</a:t>
            </a:r>
          </a:p>
        </p:txBody>
      </p:sp>
    </p:spTree>
    <p:extLst>
      <p:ext uri="{BB962C8B-B14F-4D97-AF65-F5344CB8AC3E}">
        <p14:creationId xmlns:p14="http://schemas.microsoft.com/office/powerpoint/2010/main" val="247289879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GB" sz="3600" dirty="0">
                <a:latin typeface="CCW Cursive Writing 7" pitchFamily="66" charset="0"/>
              </a:rPr>
              <a:t>Your turn…</a:t>
            </a:r>
          </a:p>
        </p:txBody>
      </p:sp>
      <p:sp>
        <p:nvSpPr>
          <p:cNvPr id="3" name="Content Placeholder 2"/>
          <p:cNvSpPr>
            <a:spLocks noGrp="1"/>
          </p:cNvSpPr>
          <p:nvPr>
            <p:ph idx="1"/>
          </p:nvPr>
        </p:nvSpPr>
        <p:spPr>
          <a:xfrm>
            <a:off x="609600" y="1825625"/>
            <a:ext cx="11069782" cy="4351338"/>
          </a:xfrm>
          <a:solidFill>
            <a:schemeClr val="accent3">
              <a:lumMod val="20000"/>
              <a:lumOff val="80000"/>
            </a:schemeClr>
          </a:solidFill>
        </p:spPr>
        <p:txBody>
          <a:bodyPr/>
          <a:lstStyle/>
          <a:p>
            <a:pPr marL="0" indent="0">
              <a:buNone/>
            </a:pPr>
            <a:r>
              <a:rPr lang="en-GB" sz="2400" dirty="0">
                <a:solidFill>
                  <a:schemeClr val="accent1">
                    <a:lumMod val="50000"/>
                  </a:schemeClr>
                </a:solidFill>
                <a:latin typeface="CCW Cursive Writing 7" pitchFamily="66" charset="0"/>
              </a:rPr>
              <a:t>Rainforests are disappearing</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a:t>
            </a:r>
          </a:p>
          <a:p>
            <a:pPr marL="0" indent="0">
              <a:buNone/>
            </a:pPr>
            <a:endParaRPr lang="en-GB" sz="2400" dirty="0">
              <a:latin typeface="CCW Cursive Writing 7" pitchFamily="66" charset="0"/>
            </a:endParaRPr>
          </a:p>
          <a:p>
            <a:pPr marL="0" indent="0">
              <a:buNone/>
            </a:pPr>
            <a:r>
              <a:rPr lang="en-GB" sz="2400" dirty="0">
                <a:solidFill>
                  <a:schemeClr val="accent1">
                    <a:lumMod val="50000"/>
                  </a:schemeClr>
                </a:solidFill>
                <a:latin typeface="CCW Cursive Writing 7" pitchFamily="66" charset="0"/>
              </a:rPr>
              <a:t>Deforestation is a huge problem</a:t>
            </a:r>
            <a:r>
              <a:rPr lang="en-GB" sz="2400" dirty="0">
                <a:solidFill>
                  <a:schemeClr val="accent4"/>
                </a:solidFill>
                <a:latin typeface="CCW Cursive Writing 7" pitchFamily="66" charset="0"/>
              </a:rPr>
              <a:t>: </a:t>
            </a:r>
            <a:r>
              <a:rPr lang="en-GB" sz="2400" dirty="0">
                <a:solidFill>
                  <a:srgbClr val="FF0000"/>
                </a:solidFill>
                <a:latin typeface="CCW Cursive Writing 7" pitchFamily="66" charset="0"/>
              </a:rPr>
              <a:t>_______________________________________-_________________.</a:t>
            </a:r>
          </a:p>
          <a:p>
            <a:pPr marL="0" indent="0">
              <a:buNone/>
            </a:pPr>
            <a:endParaRPr lang="en-GB" sz="2400" dirty="0">
              <a:latin typeface="CCW Cursive Writing 7" pitchFamily="66" charset="0"/>
            </a:endParaRPr>
          </a:p>
        </p:txBody>
      </p:sp>
      <p:sp>
        <p:nvSpPr>
          <p:cNvPr id="4" name="TextBox 3"/>
          <p:cNvSpPr txBox="1"/>
          <p:nvPr/>
        </p:nvSpPr>
        <p:spPr>
          <a:xfrm>
            <a:off x="512618" y="4293097"/>
            <a:ext cx="11679382" cy="954107"/>
          </a:xfrm>
          <a:prstGeom prst="rect">
            <a:avLst/>
          </a:prstGeom>
          <a:solidFill>
            <a:schemeClr val="accent3">
              <a:lumMod val="20000"/>
              <a:lumOff val="80000"/>
            </a:schemeClr>
          </a:solidFill>
        </p:spPr>
        <p:txBody>
          <a:bodyPr wrap="square" rtlCol="0">
            <a:spAutoFit/>
          </a:bodyPr>
          <a:lstStyle/>
          <a:p>
            <a:r>
              <a:rPr lang="en-GB" sz="2800" dirty="0">
                <a:solidFill>
                  <a:srgbClr val="FF0000"/>
                </a:solidFill>
                <a:latin typeface="CCW Cursive Writing 7" pitchFamily="66" charset="0"/>
              </a:rPr>
              <a:t>There has been considerable debate about whether ______________________________________________.</a:t>
            </a:r>
          </a:p>
        </p:txBody>
      </p:sp>
      <p:sp>
        <p:nvSpPr>
          <p:cNvPr id="5" name="Rectangle 4">
            <a:extLst>
              <a:ext uri="{FF2B5EF4-FFF2-40B4-BE49-F238E27FC236}">
                <a16:creationId xmlns:a16="http://schemas.microsoft.com/office/drawing/2014/main" id="{745E71B3-7B22-4B9E-9D6C-0B9B7B399561}"/>
              </a:ext>
            </a:extLst>
          </p:cNvPr>
          <p:cNvSpPr/>
          <p:nvPr/>
        </p:nvSpPr>
        <p:spPr>
          <a:xfrm>
            <a:off x="1849173" y="5383033"/>
            <a:ext cx="7869462" cy="1200329"/>
          </a:xfrm>
          <a:prstGeom prst="rect">
            <a:avLst/>
          </a:prstGeom>
          <a:noFill/>
        </p:spPr>
        <p:txBody>
          <a:bodyPr wrap="non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Create new sentences to use in your own</a:t>
            </a:r>
          </a:p>
          <a:p>
            <a:pPr algn="ctr"/>
            <a:r>
              <a:rPr lang="en-US" sz="3600" dirty="0">
                <a:ln w="0"/>
                <a:effectLst>
                  <a:outerShdw blurRad="38100" dist="19050" dir="2700000" algn="tl" rotWithShape="0">
                    <a:schemeClr val="dk1">
                      <a:alpha val="40000"/>
                    </a:schemeClr>
                  </a:outerShdw>
                </a:effectLst>
              </a:rPr>
              <a:t>persuasive argument</a:t>
            </a:r>
            <a:endParaRPr lang="en-US" sz="36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801525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p:spPr>
        <p:txBody>
          <a:bodyPr/>
          <a:lstStyle/>
          <a:p>
            <a:r>
              <a:rPr lang="en-GB" dirty="0">
                <a:latin typeface="CCW Cursive Writing 7" pitchFamily="66" charset="0"/>
              </a:rPr>
              <a:t>If, if, if, then</a:t>
            </a:r>
          </a:p>
        </p:txBody>
      </p:sp>
      <p:sp>
        <p:nvSpPr>
          <p:cNvPr id="4" name="Content Placeholder 2"/>
          <p:cNvSpPr>
            <a:spLocks noGrp="1"/>
          </p:cNvSpPr>
          <p:nvPr>
            <p:ph idx="1"/>
          </p:nvPr>
        </p:nvSpPr>
        <p:spPr>
          <a:xfrm>
            <a:off x="609600" y="1825625"/>
            <a:ext cx="11222182" cy="4351338"/>
          </a:xfrm>
          <a:solidFill>
            <a:schemeClr val="accent6">
              <a:lumMod val="20000"/>
              <a:lumOff val="80000"/>
            </a:schemeClr>
          </a:solidFill>
        </p:spPr>
        <p:txBody>
          <a:bodyPr>
            <a:normAutofit lnSpcReduction="10000"/>
          </a:bodyPr>
          <a:lstStyle/>
          <a:p>
            <a:pPr marL="0" indent="0">
              <a:buNone/>
            </a:pPr>
            <a:r>
              <a:rPr lang="en-GB" sz="3100" dirty="0">
                <a:solidFill>
                  <a:srgbClr val="FF0000"/>
                </a:solidFill>
                <a:latin typeface="CCW Cursive Writing 7" pitchFamily="66" charset="0"/>
              </a:rPr>
              <a:t>If</a:t>
            </a:r>
            <a:r>
              <a:rPr lang="en-GB" sz="3100" dirty="0">
                <a:solidFill>
                  <a:schemeClr val="accent6">
                    <a:lumMod val="50000"/>
                  </a:schemeClr>
                </a:solidFill>
                <a:latin typeface="CCW Cursive Writing 7" pitchFamily="66" charset="0"/>
              </a:rPr>
              <a:t> the rate of deforestation doesn’t slow down</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animals’ habitats continue to be destroyed</a:t>
            </a:r>
            <a:r>
              <a:rPr lang="en-GB" sz="3100" dirty="0">
                <a:solidFill>
                  <a:srgbClr val="FF0000"/>
                </a:solidFill>
                <a:latin typeface="CCW Cursive Writing 7" pitchFamily="66" charset="0"/>
              </a:rPr>
              <a:t>, if </a:t>
            </a:r>
            <a:r>
              <a:rPr lang="en-GB" sz="3100" dirty="0">
                <a:solidFill>
                  <a:schemeClr val="accent6">
                    <a:lumMod val="50000"/>
                  </a:schemeClr>
                </a:solidFill>
                <a:latin typeface="CCW Cursive Writing 7" pitchFamily="66" charset="0"/>
              </a:rPr>
              <a:t>no one listens</a:t>
            </a:r>
            <a:r>
              <a:rPr lang="en-GB" sz="3100" dirty="0">
                <a:solidFill>
                  <a:srgbClr val="FF0000"/>
                </a:solidFill>
                <a:latin typeface="CCW Cursive Writing 7" pitchFamily="66" charset="0"/>
              </a:rPr>
              <a:t>, then </a:t>
            </a:r>
            <a:r>
              <a:rPr lang="en-GB" sz="3100" dirty="0">
                <a:solidFill>
                  <a:schemeClr val="accent6">
                    <a:lumMod val="50000"/>
                  </a:schemeClr>
                </a:solidFill>
                <a:latin typeface="CCW Cursive Writing 7" pitchFamily="66" charset="0"/>
              </a:rPr>
              <a:t>our rainforests will truly be lost forever.</a:t>
            </a:r>
          </a:p>
          <a:p>
            <a:pPr marL="0" indent="0">
              <a:buNone/>
            </a:pPr>
            <a:r>
              <a:rPr lang="en-GB" sz="4000" dirty="0">
                <a:solidFill>
                  <a:schemeClr val="accent6">
                    <a:lumMod val="50000"/>
                  </a:schemeClr>
                </a:solidFill>
                <a:latin typeface="CCW Cursive Writing 7" pitchFamily="66" charset="0"/>
              </a:rPr>
              <a:t>If _________, if ___________, if ___________, then __________________________________.</a:t>
            </a:r>
          </a:p>
          <a:p>
            <a:pPr marL="0" indent="0">
              <a:buNone/>
            </a:pPr>
            <a:endParaRPr lang="en-GB" sz="4000" dirty="0">
              <a:solidFill>
                <a:schemeClr val="accent6">
                  <a:lumMod val="50000"/>
                </a:schemeClr>
              </a:solidFill>
              <a:latin typeface="CCW Cursive Writing 7" pitchFamily="66" charset="0"/>
            </a:endParaRP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408233922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59228" y="257577"/>
            <a:ext cx="8380122" cy="6248154"/>
          </a:xfrm>
        </p:spPr>
        <p:txBody>
          <a:bodyPr>
            <a:normAutofit fontScale="70000" lnSpcReduction="20000"/>
          </a:bodyPr>
          <a:lstStyle/>
          <a:p>
            <a:pPr marL="0" indent="0">
              <a:buNone/>
            </a:pPr>
            <a:r>
              <a:rPr lang="en-GB" sz="3500" b="1" dirty="0">
                <a:latin typeface="CCW Cursive Writing 7" pitchFamily="66" charset="0"/>
              </a:rPr>
              <a:t>Modal verbs are used to show the level of possibility, indicate ability, show obligation or give permission.</a:t>
            </a:r>
            <a:r>
              <a:rPr lang="en-GB" sz="3500" dirty="0">
                <a:latin typeface="CCW Cursive Writing 7" pitchFamily="66" charset="0"/>
              </a:rPr>
              <a:t> </a:t>
            </a:r>
          </a:p>
          <a:p>
            <a:pPr marL="0" indent="0">
              <a:buNone/>
            </a:pPr>
            <a:endParaRPr lang="en-GB" sz="3000" dirty="0">
              <a:latin typeface="CCW Cursive Writing 7" pitchFamily="66" charset="0"/>
            </a:endParaRPr>
          </a:p>
          <a:p>
            <a:pPr marL="0" indent="0">
              <a:buNone/>
            </a:pPr>
            <a:r>
              <a:rPr lang="en-GB" sz="3400" dirty="0">
                <a:latin typeface="CCW Cursive Writing 7" pitchFamily="66" charset="0"/>
              </a:rPr>
              <a:t>The most common modal verbs are:</a:t>
            </a:r>
          </a:p>
          <a:p>
            <a:pPr algn="ctr"/>
            <a:r>
              <a:rPr lang="en-GB" sz="3500" dirty="0">
                <a:solidFill>
                  <a:srgbClr val="FF0000"/>
                </a:solidFill>
                <a:latin typeface="CCW Cursive Writing 7" pitchFamily="66" charset="0"/>
              </a:rPr>
              <a:t>will</a:t>
            </a:r>
          </a:p>
          <a:p>
            <a:pPr algn="ctr"/>
            <a:r>
              <a:rPr lang="en-GB" sz="3500" dirty="0">
                <a:solidFill>
                  <a:srgbClr val="FF0000"/>
                </a:solidFill>
                <a:latin typeface="CCW Cursive Writing 7" pitchFamily="66" charset="0"/>
              </a:rPr>
              <a:t>would</a:t>
            </a:r>
          </a:p>
          <a:p>
            <a:pPr algn="ctr"/>
            <a:r>
              <a:rPr lang="en-GB" sz="3500" dirty="0">
                <a:solidFill>
                  <a:srgbClr val="FF0000"/>
                </a:solidFill>
                <a:latin typeface="CCW Cursive Writing 7" pitchFamily="66" charset="0"/>
              </a:rPr>
              <a:t>should</a:t>
            </a:r>
          </a:p>
          <a:p>
            <a:pPr algn="ctr"/>
            <a:r>
              <a:rPr lang="en-GB" sz="3500" dirty="0">
                <a:solidFill>
                  <a:srgbClr val="FF0000"/>
                </a:solidFill>
                <a:latin typeface="CCW Cursive Writing 7" pitchFamily="66" charset="0"/>
              </a:rPr>
              <a:t>could</a:t>
            </a:r>
          </a:p>
          <a:p>
            <a:pPr algn="ctr"/>
            <a:r>
              <a:rPr lang="en-GB" sz="3500" dirty="0">
                <a:solidFill>
                  <a:srgbClr val="FF0000"/>
                </a:solidFill>
                <a:latin typeface="CCW Cursive Writing 7" pitchFamily="66" charset="0"/>
              </a:rPr>
              <a:t>may</a:t>
            </a:r>
          </a:p>
          <a:p>
            <a:pPr algn="ctr"/>
            <a:r>
              <a:rPr lang="en-GB" sz="3500" dirty="0">
                <a:solidFill>
                  <a:srgbClr val="FF0000"/>
                </a:solidFill>
                <a:latin typeface="CCW Cursive Writing 7" pitchFamily="66" charset="0"/>
              </a:rPr>
              <a:t>can</a:t>
            </a:r>
          </a:p>
          <a:p>
            <a:pPr algn="ctr"/>
            <a:r>
              <a:rPr lang="en-GB" sz="3500" dirty="0">
                <a:solidFill>
                  <a:srgbClr val="FF0000"/>
                </a:solidFill>
                <a:latin typeface="CCW Cursive Writing 7" pitchFamily="66" charset="0"/>
              </a:rPr>
              <a:t>shall</a:t>
            </a:r>
          </a:p>
          <a:p>
            <a:pPr algn="ctr"/>
            <a:r>
              <a:rPr lang="en-GB" sz="3500" dirty="0">
                <a:solidFill>
                  <a:srgbClr val="FF0000"/>
                </a:solidFill>
                <a:latin typeface="CCW Cursive Writing 7" pitchFamily="66" charset="0"/>
              </a:rPr>
              <a:t>ought to</a:t>
            </a:r>
          </a:p>
          <a:p>
            <a:pPr algn="ctr"/>
            <a:r>
              <a:rPr lang="en-GB" sz="3500" dirty="0">
                <a:solidFill>
                  <a:srgbClr val="FF0000"/>
                </a:solidFill>
                <a:latin typeface="CCW Cursive Writing 7" pitchFamily="66" charset="0"/>
              </a:rPr>
              <a:t>must</a:t>
            </a:r>
          </a:p>
          <a:p>
            <a:pPr algn="ctr"/>
            <a:r>
              <a:rPr lang="en-GB" sz="3500" dirty="0">
                <a:solidFill>
                  <a:srgbClr val="FF0000"/>
                </a:solidFill>
                <a:latin typeface="CCW Cursive Writing 7" pitchFamily="66" charset="0"/>
              </a:rPr>
              <a:t>might</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67674043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2138" y="332656"/>
            <a:ext cx="7980533" cy="994172"/>
          </a:xfrm>
        </p:spPr>
        <p:txBody>
          <a:bodyPr>
            <a:noAutofit/>
          </a:bodyPr>
          <a:lstStyle/>
          <a:p>
            <a:r>
              <a:rPr lang="en-GB" sz="2400" dirty="0">
                <a:solidFill>
                  <a:srgbClr val="FF0000"/>
                </a:solidFill>
                <a:latin typeface="CCW Cursive Writing 7" pitchFamily="66" charset="0"/>
              </a:rPr>
              <a:t>Use these persuasive sentence starters to persuade humans to stop deforestation. </a:t>
            </a:r>
          </a:p>
        </p:txBody>
      </p:sp>
      <p:sp>
        <p:nvSpPr>
          <p:cNvPr id="3" name="Content Placeholder 2"/>
          <p:cNvSpPr>
            <a:spLocks noGrp="1"/>
          </p:cNvSpPr>
          <p:nvPr>
            <p:ph idx="1"/>
          </p:nvPr>
        </p:nvSpPr>
        <p:spPr>
          <a:xfrm>
            <a:off x="2030494" y="1772816"/>
            <a:ext cx="3799630" cy="4896544"/>
          </a:xfrm>
          <a:ln w="28575">
            <a:solidFill>
              <a:schemeClr val="accent6">
                <a:lumMod val="75000"/>
              </a:schemeClr>
            </a:solidFill>
          </a:ln>
        </p:spPr>
        <p:txBody>
          <a:bodyPr>
            <a:normAutofit/>
          </a:bodyPr>
          <a:lstStyle/>
          <a:p>
            <a:pPr lvl="0"/>
            <a:r>
              <a:rPr lang="cy-GB" sz="1600" dirty="0">
                <a:latin typeface="CCW Cursive Writing 7" pitchFamily="66" charset="0"/>
              </a:rPr>
              <a:t>You will be . . </a:t>
            </a:r>
            <a:endParaRPr lang="en-GB" sz="1600" dirty="0">
              <a:latin typeface="CCW Cursive Writing 7" pitchFamily="66" charset="0"/>
            </a:endParaRPr>
          </a:p>
          <a:p>
            <a:pPr lvl="0"/>
            <a:r>
              <a:rPr lang="cy-GB" sz="1600" dirty="0">
                <a:latin typeface="CCW Cursive Writing 7" pitchFamily="66" charset="0"/>
              </a:rPr>
              <a:t>It will . . .</a:t>
            </a:r>
            <a:endParaRPr lang="en-GB" sz="1600" dirty="0">
              <a:latin typeface="CCW Cursive Writing 7" pitchFamily="66" charset="0"/>
            </a:endParaRPr>
          </a:p>
          <a:p>
            <a:pPr lvl="0"/>
            <a:r>
              <a:rPr lang="cy-GB" sz="1600" dirty="0">
                <a:latin typeface="CCW Cursive Writing 7" pitchFamily="66" charset="0"/>
              </a:rPr>
              <a:t>You’ll never need to  . . . again.</a:t>
            </a:r>
            <a:endParaRPr lang="en-GB" sz="1600" dirty="0">
              <a:latin typeface="CCW Cursive Writing 7" pitchFamily="66" charset="0"/>
            </a:endParaRPr>
          </a:p>
          <a:p>
            <a:pPr lvl="0"/>
            <a:r>
              <a:rPr lang="cy-GB" sz="1600" dirty="0">
                <a:latin typeface="CCW Cursive Writing 7" pitchFamily="66" charset="0"/>
              </a:rPr>
              <a:t>Just think how . . .</a:t>
            </a:r>
            <a:endParaRPr lang="en-GB" sz="1600" dirty="0">
              <a:latin typeface="CCW Cursive Writing 7" pitchFamily="66" charset="0"/>
            </a:endParaRPr>
          </a:p>
          <a:p>
            <a:pPr lvl="0"/>
            <a:r>
              <a:rPr lang="cy-GB" sz="1600" dirty="0">
                <a:latin typeface="CCW Cursive Writing 7" pitchFamily="66" charset="0"/>
              </a:rPr>
              <a:t>Now you can . . .</a:t>
            </a:r>
            <a:endParaRPr lang="en-GB" sz="1600" dirty="0">
              <a:latin typeface="CCW Cursive Writing 7" pitchFamily="66" charset="0"/>
            </a:endParaRPr>
          </a:p>
          <a:p>
            <a:pPr lvl="0"/>
            <a:r>
              <a:rPr lang="cy-GB" sz="1600" dirty="0">
                <a:latin typeface="CCW Cursive Writing 7" pitchFamily="66" charset="0"/>
              </a:rPr>
              <a:t>For the rest of your life . . .</a:t>
            </a:r>
            <a:endParaRPr lang="en-GB" sz="1600" dirty="0">
              <a:latin typeface="CCW Cursive Writing 7" pitchFamily="66" charset="0"/>
            </a:endParaRPr>
          </a:p>
          <a:p>
            <a:pPr lvl="0">
              <a:defRPr/>
            </a:pPr>
            <a:r>
              <a:rPr lang="en-US" sz="1600" dirty="0">
                <a:latin typeface="CCW Cursive Writing 7" pitchFamily="66" charset="0"/>
              </a:rPr>
              <a:t>It is clear that  . . . </a:t>
            </a:r>
            <a:endParaRPr lang="en-GB" sz="1600" dirty="0">
              <a:latin typeface="CCW Cursive Writing 7" pitchFamily="66" charset="0"/>
            </a:endParaRPr>
          </a:p>
          <a:p>
            <a:pPr lvl="0">
              <a:defRPr/>
            </a:pPr>
            <a:r>
              <a:rPr lang="en-US" sz="1600" dirty="0">
                <a:latin typeface="CCW Cursive Writing 7" pitchFamily="66" charset="0"/>
              </a:rPr>
              <a:t>It strikes me that  . . . </a:t>
            </a:r>
            <a:endParaRPr lang="en-GB" sz="1600" dirty="0">
              <a:latin typeface="CCW Cursive Writing 7" pitchFamily="66" charset="0"/>
            </a:endParaRPr>
          </a:p>
          <a:p>
            <a:pPr lvl="0">
              <a:defRPr/>
            </a:pPr>
            <a:r>
              <a:rPr lang="en-US" sz="1600" dirty="0">
                <a:latin typeface="CCW Cursive Writing 7" pitchFamily="66" charset="0"/>
              </a:rPr>
              <a:t>There is no doubt that  . . . </a:t>
            </a:r>
            <a:endParaRPr lang="en-GB" sz="1600" dirty="0">
              <a:latin typeface="CCW Cursive Writing 7" pitchFamily="66" charset="0"/>
            </a:endParaRPr>
          </a:p>
          <a:p>
            <a:pPr lvl="0">
              <a:defRPr/>
            </a:pPr>
            <a:r>
              <a:rPr lang="en-US" sz="1600" dirty="0">
                <a:latin typeface="CCW Cursive Writing 7" pitchFamily="66" charset="0"/>
              </a:rPr>
              <a:t>I am convinced that  . . . </a:t>
            </a:r>
          </a:p>
          <a:p>
            <a:pPr>
              <a:defRPr/>
            </a:pPr>
            <a:r>
              <a:rPr lang="en-GB" sz="1600" dirty="0">
                <a:latin typeface="CCW Cursive Writing 7" pitchFamily="66" charset="0"/>
              </a:rPr>
              <a:t>Surely, …</a:t>
            </a:r>
          </a:p>
          <a:p>
            <a:pPr lvl="0">
              <a:defRPr/>
            </a:pPr>
            <a:endParaRPr lang="en-GB" sz="1200" dirty="0">
              <a:latin typeface="CCW Cursive Writing 7" pitchFamily="66" charset="0"/>
            </a:endParaRPr>
          </a:p>
          <a:p>
            <a:pPr marL="0" indent="0">
              <a:buNone/>
            </a:pPr>
            <a:endParaRPr lang="en-GB" sz="2000" dirty="0">
              <a:latin typeface="CCW Cursive Writing 7" pitchFamily="66" charset="0"/>
            </a:endParaRPr>
          </a:p>
        </p:txBody>
      </p:sp>
      <p:sp>
        <p:nvSpPr>
          <p:cNvPr id="5" name="Content Placeholder 2"/>
          <p:cNvSpPr txBox="1">
            <a:spLocks/>
          </p:cNvSpPr>
          <p:nvPr/>
        </p:nvSpPr>
        <p:spPr>
          <a:xfrm>
            <a:off x="5896593" y="1772816"/>
            <a:ext cx="4194220" cy="4910562"/>
          </a:xfrm>
          <a:prstGeom prst="rect">
            <a:avLst/>
          </a:prstGeom>
          <a:ln w="28575">
            <a:solidFill>
              <a:schemeClr val="accent6">
                <a:lumMod val="75000"/>
              </a:schemeClr>
            </a:solidFill>
          </a:ln>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solidFill>
                  <a:prstClr val="black"/>
                </a:solidFill>
                <a:latin typeface="CCW Cursive Writing 7" pitchFamily="66" charset="0"/>
              </a:rPr>
              <a:t>Is it any wonder that…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Don’t you think   .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Isn’t it clear that  .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Isn’t it the case that…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Does anyone really believe that . . .?</a:t>
            </a:r>
          </a:p>
          <a:p>
            <a:r>
              <a:rPr lang="en-US" sz="1400" dirty="0">
                <a:solidFill>
                  <a:prstClr val="black"/>
                </a:solidFill>
                <a:latin typeface="CCW Cursive Writing 7" pitchFamily="66" charset="0"/>
              </a:rPr>
              <a:t>As I see it  .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As everyone knows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Clearly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Obviously  . . .</a:t>
            </a:r>
            <a:endParaRPr lang="en-GB" sz="1400" dirty="0">
              <a:solidFill>
                <a:prstClr val="black"/>
              </a:solidFill>
              <a:latin typeface="CCW Cursive Writing 7" pitchFamily="66" charset="0"/>
            </a:endParaRPr>
          </a:p>
          <a:p>
            <a:r>
              <a:rPr lang="en-US" sz="1400" dirty="0">
                <a:solidFill>
                  <a:prstClr val="black"/>
                </a:solidFill>
                <a:latin typeface="CCW Cursive Writing 7" pitchFamily="66" charset="0"/>
              </a:rPr>
              <a:t>Inevitably  . . .</a:t>
            </a:r>
            <a:endParaRPr lang="en-GB" sz="1400" dirty="0">
              <a:solidFill>
                <a:prstClr val="black"/>
              </a:solidFill>
              <a:latin typeface="CCW Cursive Writing 7" pitchFamily="66" charset="0"/>
            </a:endParaRPr>
          </a:p>
          <a:p>
            <a:r>
              <a:rPr lang="en-GB" sz="1400" dirty="0">
                <a:solidFill>
                  <a:prstClr val="black"/>
                </a:solidFill>
                <a:latin typeface="CCW Cursive Writing 7" pitchFamily="66" charset="0"/>
              </a:rPr>
              <a:t>I would draw your attention to the fact that</a:t>
            </a:r>
          </a:p>
          <a:p>
            <a:endParaRPr lang="en-US" sz="1200" dirty="0">
              <a:solidFill>
                <a:prstClr val="black"/>
              </a:solidFill>
              <a:latin typeface="CCW Cursive Writing 7" pitchFamily="66" charset="0"/>
            </a:endParaRPr>
          </a:p>
          <a:p>
            <a:endParaRPr lang="en-GB" sz="1200" dirty="0">
              <a:solidFill>
                <a:prstClr val="black"/>
              </a:solidFill>
              <a:latin typeface="CCW Cursive Writing 7" pitchFamily="66" charset="0"/>
            </a:endParaRPr>
          </a:p>
          <a:p>
            <a:pPr marL="0" indent="0">
              <a:buNone/>
            </a:pPr>
            <a:endParaRPr lang="en-GB" sz="1400" b="1" u="sng" dirty="0">
              <a:solidFill>
                <a:prstClr val="black"/>
              </a:solidFill>
              <a:latin typeface="CCW Cursive Writing 7" pitchFamily="66" charset="0"/>
            </a:endParaRPr>
          </a:p>
          <a:p>
            <a:pPr marL="0" indent="0">
              <a:buNone/>
            </a:pPr>
            <a:endParaRPr lang="en-GB" sz="1400" dirty="0">
              <a:solidFill>
                <a:prstClr val="black"/>
              </a:solidFill>
              <a:latin typeface="CCW Cursive Writing 7" pitchFamily="66" charset="0"/>
            </a:endParaRPr>
          </a:p>
        </p:txBody>
      </p:sp>
    </p:spTree>
    <p:extLst>
      <p:ext uri="{BB962C8B-B14F-4D97-AF65-F5344CB8AC3E}">
        <p14:creationId xmlns:p14="http://schemas.microsoft.com/office/powerpoint/2010/main" val="406681748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descr="Image result for the pl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576" y="1412776"/>
            <a:ext cx="7560840" cy="3594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314535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874BE-73FC-435A-A5FB-0A3F190582C2}"/>
              </a:ext>
            </a:extLst>
          </p:cNvPr>
          <p:cNvSpPr>
            <a:spLocks noGrp="1"/>
          </p:cNvSpPr>
          <p:nvPr>
            <p:ph type="title"/>
          </p:nvPr>
        </p:nvSpPr>
        <p:spPr/>
        <p:txBody>
          <a:bodyPr/>
          <a:lstStyle/>
          <a:p>
            <a:r>
              <a:rPr lang="en-GB" u="sng" dirty="0">
                <a:latin typeface="CCW Cursive Writing 7" panose="03050602040000000000" pitchFamily="66" charset="0"/>
              </a:rPr>
              <a:t>Thursday 22</a:t>
            </a:r>
            <a:r>
              <a:rPr lang="en-GB" u="sng" baseline="30000" dirty="0">
                <a:latin typeface="CCW Cursive Writing 7" panose="03050602040000000000" pitchFamily="66" charset="0"/>
              </a:rPr>
              <a:t>nd</a:t>
            </a:r>
            <a:r>
              <a:rPr lang="en-GB" u="sng" dirty="0">
                <a:latin typeface="CCW Cursive Writing 7" panose="03050602040000000000" pitchFamily="66" charset="0"/>
              </a:rPr>
              <a:t> October </a:t>
            </a:r>
          </a:p>
        </p:txBody>
      </p:sp>
      <p:sp>
        <p:nvSpPr>
          <p:cNvPr id="3" name="Content Placeholder 2">
            <a:extLst>
              <a:ext uri="{FF2B5EF4-FFF2-40B4-BE49-F238E27FC236}">
                <a16:creationId xmlns:a16="http://schemas.microsoft.com/office/drawing/2014/main" id="{170BFD91-4462-4157-B7B9-EBF5BDD34FCB}"/>
              </a:ext>
            </a:extLst>
          </p:cNvPr>
          <p:cNvSpPr>
            <a:spLocks noGrp="1"/>
          </p:cNvSpPr>
          <p:nvPr>
            <p:ph idx="1"/>
          </p:nvPr>
        </p:nvSpPr>
        <p:spPr/>
        <p:txBody>
          <a:bodyPr/>
          <a:lstStyle/>
          <a:p>
            <a:pPr marL="0" indent="0">
              <a:buNone/>
            </a:pPr>
            <a:r>
              <a:rPr lang="en-GB" u="sng" dirty="0">
                <a:latin typeface="CCW Cursive Writing 7" panose="03050602040000000000" pitchFamily="66" charset="0"/>
              </a:rPr>
              <a:t>L.O. To complete planning and then write an independent persuasive argument. </a:t>
            </a:r>
          </a:p>
        </p:txBody>
      </p:sp>
    </p:spTree>
    <p:extLst>
      <p:ext uri="{BB962C8B-B14F-4D97-AF65-F5344CB8AC3E}">
        <p14:creationId xmlns:p14="http://schemas.microsoft.com/office/powerpoint/2010/main" val="284650892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490066"/>
          </a:xfrm>
          <a:solidFill>
            <a:srgbClr val="92D050"/>
          </a:solidFill>
        </p:spPr>
        <p:txBody>
          <a:bodyPr>
            <a:noAutofit/>
          </a:bodyPr>
          <a:lstStyle/>
          <a:p>
            <a:r>
              <a:rPr lang="en-GB" sz="3200" dirty="0">
                <a:latin typeface="CCW Cursive Writing 7" pitchFamily="66" charset="0"/>
              </a:rPr>
              <a:t>Our WAGOLL introduction</a:t>
            </a:r>
          </a:p>
        </p:txBody>
      </p:sp>
      <p:sp>
        <p:nvSpPr>
          <p:cNvPr id="3" name="Content Placeholder 2"/>
          <p:cNvSpPr>
            <a:spLocks noGrp="1"/>
          </p:cNvSpPr>
          <p:nvPr>
            <p:ph idx="1"/>
          </p:nvPr>
        </p:nvSpPr>
        <p:spPr>
          <a:xfrm>
            <a:off x="1631504" y="836712"/>
            <a:ext cx="8856984" cy="5904656"/>
          </a:xfrm>
          <a:solidFill>
            <a:srgbClr val="92D050"/>
          </a:solidFill>
        </p:spPr>
        <p:txBody>
          <a:bodyPr>
            <a:noAutofit/>
          </a:bodyPr>
          <a:lstStyle/>
          <a:p>
            <a:pPr marL="0" indent="0">
              <a:buNone/>
            </a:pPr>
            <a:r>
              <a:rPr lang="en-GB" dirty="0">
                <a:latin typeface="CCW Cursive Writing 7" pitchFamily="66" charset="0"/>
              </a:rPr>
              <a:t>All teachers adore chocolate: it is estimated that teachers eat an average of 266 chocolate bars every year.  There has been considerable debate about whether the teaching staff of St Philip’s CE Primary School should have access to free supplies of chocolate while teaching.</a:t>
            </a:r>
          </a:p>
        </p:txBody>
      </p:sp>
    </p:spTree>
    <p:extLst>
      <p:ext uri="{BB962C8B-B14F-4D97-AF65-F5344CB8AC3E}">
        <p14:creationId xmlns:p14="http://schemas.microsoft.com/office/powerpoint/2010/main" val="370052358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Introduction:</a:t>
            </a:r>
          </a:p>
        </p:txBody>
      </p:sp>
      <p:sp>
        <p:nvSpPr>
          <p:cNvPr id="3" name="Content Placeholder 2"/>
          <p:cNvSpPr>
            <a:spLocks noGrp="1"/>
          </p:cNvSpPr>
          <p:nvPr>
            <p:ph idx="1"/>
          </p:nvPr>
        </p:nvSpPr>
        <p:spPr/>
        <p:txBody>
          <a:bodyPr>
            <a:normAutofit/>
          </a:bodyPr>
          <a:lstStyle/>
          <a:p>
            <a:pPr marL="0" indent="0">
              <a:buNone/>
            </a:pPr>
            <a:r>
              <a:rPr lang="en-GB" dirty="0">
                <a:latin typeface="CCW Cursive Writing 7" pitchFamily="66" charset="0"/>
              </a:rPr>
              <a:t>All ____________________________</a:t>
            </a:r>
            <a:r>
              <a:rPr lang="en-GB" dirty="0">
                <a:solidFill>
                  <a:srgbClr val="FF0000"/>
                </a:solidFill>
                <a:latin typeface="CCW Cursive Writing 7" pitchFamily="66" charset="0"/>
              </a:rPr>
              <a:t>: it is estimated </a:t>
            </a:r>
            <a:r>
              <a:rPr lang="en-GB" dirty="0">
                <a:latin typeface="CCW Cursive Writing 7" pitchFamily="66" charset="0"/>
              </a:rPr>
              <a:t>that _____________________________.  </a:t>
            </a:r>
          </a:p>
          <a:p>
            <a:pPr marL="0" indent="0">
              <a:buNone/>
            </a:pPr>
            <a:r>
              <a:rPr lang="en-GB" dirty="0">
                <a:solidFill>
                  <a:srgbClr val="FF0000"/>
                </a:solidFill>
                <a:latin typeface="CCW Cursive Writing 7" pitchFamily="66" charset="0"/>
              </a:rPr>
              <a:t>There has been considerable debate about whether the </a:t>
            </a:r>
            <a:r>
              <a:rPr lang="en-GB" dirty="0">
                <a:latin typeface="CCW Cursive Writing 7" pitchFamily="66" charset="0"/>
              </a:rPr>
              <a:t>_________________________________________________________________</a:t>
            </a:r>
            <a:r>
              <a:rPr lang="en-GB" dirty="0">
                <a:solidFill>
                  <a:srgbClr val="FF0000"/>
                </a:solidFill>
                <a:latin typeface="CCW Cursive Writing 7" pitchFamily="66" charset="0"/>
              </a:rPr>
              <a:t>should</a:t>
            </a:r>
            <a:r>
              <a:rPr lang="en-GB" dirty="0">
                <a:latin typeface="CCW Cursive Writing 7" pitchFamily="66" charset="0"/>
              </a:rPr>
              <a:t>_______________________________________________________</a:t>
            </a:r>
            <a:r>
              <a:rPr lang="en-GB" dirty="0">
                <a:solidFill>
                  <a:srgbClr val="FF0000"/>
                </a:solidFill>
                <a:latin typeface="CCW Cursive Writing 7" pitchFamily="66" charset="0"/>
              </a:rPr>
              <a:t>_.</a:t>
            </a:r>
            <a:endParaRPr lang="en-GB" dirty="0"/>
          </a:p>
        </p:txBody>
      </p:sp>
    </p:spTree>
    <p:extLst>
      <p:ext uri="{BB962C8B-B14F-4D97-AF65-F5344CB8AC3E}">
        <p14:creationId xmlns:p14="http://schemas.microsoft.com/office/powerpoint/2010/main" val="341515256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9537" y="767131"/>
            <a:ext cx="8301297" cy="5401479"/>
          </a:xfrm>
          <a:prstGeom prst="rect">
            <a:avLst/>
          </a:prstGeom>
          <a:solidFill>
            <a:srgbClr val="92D050"/>
          </a:solidFill>
        </p:spPr>
        <p:txBody>
          <a:bodyPr wrap="square">
            <a:spAutoFit/>
          </a:bodyPr>
          <a:lstStyle/>
          <a:p>
            <a:pPr>
              <a:lnSpc>
                <a:spcPct val="115000"/>
              </a:lnSpc>
              <a:spcAft>
                <a:spcPts val="1000"/>
              </a:spcAft>
            </a:pPr>
            <a:r>
              <a:rPr lang="en-GB" sz="2000" dirty="0">
                <a:solidFill>
                  <a:srgbClr val="FF0000"/>
                </a:solidFill>
                <a:latin typeface="CCW Cursive Writing 7" pitchFamily="66" charset="0"/>
              </a:rPr>
              <a:t>In my opinion, </a:t>
            </a:r>
            <a:r>
              <a:rPr lang="en-GB" sz="2000" dirty="0">
                <a:solidFill>
                  <a:prstClr val="black"/>
                </a:solidFill>
                <a:latin typeface="CCW Cursive Writing 7" pitchFamily="66" charset="0"/>
              </a:rPr>
              <a:t>it </a:t>
            </a:r>
            <a:r>
              <a:rPr lang="en-GB" sz="2000" dirty="0">
                <a:solidFill>
                  <a:srgbClr val="FF0000"/>
                </a:solidFill>
                <a:latin typeface="CCW Cursive Writing 7" pitchFamily="66" charset="0"/>
              </a:rPr>
              <a:t>would increase </a:t>
            </a:r>
            <a:r>
              <a:rPr lang="en-GB" sz="2000" dirty="0">
                <a:solidFill>
                  <a:prstClr val="black"/>
                </a:solidFill>
                <a:latin typeface="CCW Cursive Writing 7" pitchFamily="66" charset="0"/>
              </a:rPr>
              <a:t>the number of happy faces both around the staff room and throughout school.  Nobody can deny that chocolate is the favourite snack of most teachers at St Philip’s. </a:t>
            </a:r>
            <a:r>
              <a:rPr lang="en-GB" sz="2000" dirty="0">
                <a:solidFill>
                  <a:srgbClr val="FF0000"/>
                </a:solidFill>
                <a:latin typeface="CCW Cursive Writing 7" pitchFamily="66" charset="0"/>
              </a:rPr>
              <a:t>In fact, </a:t>
            </a:r>
            <a:r>
              <a:rPr lang="en-GB" sz="2000" dirty="0">
                <a:solidFill>
                  <a:prstClr val="black"/>
                </a:solidFill>
                <a:latin typeface="CCW Cursive Writing 7" pitchFamily="66" charset="0"/>
              </a:rPr>
              <a:t>at least 90% of our teaching staff enjoy eating a variety of chocolate on a regular basis.  </a:t>
            </a:r>
            <a:r>
              <a:rPr lang="en-GB" sz="2000" dirty="0">
                <a:solidFill>
                  <a:srgbClr val="FF0000"/>
                </a:solidFill>
                <a:latin typeface="CCW Cursive Writing 7" pitchFamily="66" charset="0"/>
              </a:rPr>
              <a:t>If</a:t>
            </a:r>
            <a:r>
              <a:rPr lang="en-GB" sz="2000" dirty="0">
                <a:solidFill>
                  <a:prstClr val="black"/>
                </a:solidFill>
                <a:latin typeface="CCW Cursive Writing 7" pitchFamily="66" charset="0"/>
              </a:rPr>
              <a:t> they were to be given this for free</a:t>
            </a:r>
            <a:r>
              <a:rPr lang="en-GB" sz="2000" dirty="0">
                <a:solidFill>
                  <a:srgbClr val="FF0000"/>
                </a:solidFill>
                <a:latin typeface="CCW Cursive Writing 7" pitchFamily="66" charset="0"/>
              </a:rPr>
              <a:t>, then </a:t>
            </a:r>
            <a:r>
              <a:rPr lang="en-GB" sz="2000" dirty="0">
                <a:solidFill>
                  <a:prstClr val="black"/>
                </a:solidFill>
                <a:latin typeface="CCW Cursive Writing 7" pitchFamily="66" charset="0"/>
              </a:rPr>
              <a:t>it would save them a vast amount of time and money-they would not need to leave the building to purchase chocolate at lunchtime.  </a:t>
            </a:r>
            <a:r>
              <a:rPr lang="en-GB" sz="2000" dirty="0">
                <a:solidFill>
                  <a:srgbClr val="FF0000"/>
                </a:solidFill>
                <a:latin typeface="CCW Cursive Writing 7" pitchFamily="66" charset="0"/>
              </a:rPr>
              <a:t>The more money and time they have, the more satisfied they will be.</a:t>
            </a:r>
          </a:p>
        </p:txBody>
      </p:sp>
    </p:spTree>
    <p:extLst>
      <p:ext uri="{BB962C8B-B14F-4D97-AF65-F5344CB8AC3E}">
        <p14:creationId xmlns:p14="http://schemas.microsoft.com/office/powerpoint/2010/main" val="18266945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46031" y="1087975"/>
            <a:ext cx="8549138" cy="4286302"/>
          </a:xfrm>
          <a:prstGeom prst="rect">
            <a:avLst/>
          </a:prstGeom>
          <a:solidFill>
            <a:schemeClr val="accent3">
              <a:lumMod val="40000"/>
              <a:lumOff val="60000"/>
            </a:schemeClr>
          </a:solidFill>
        </p:spPr>
        <p:txBody>
          <a:bodyPr wrap="square">
            <a:spAutoFit/>
          </a:bodyPr>
          <a:lstStyle/>
          <a:p>
            <a:pPr>
              <a:lnSpc>
                <a:spcPct val="115000"/>
              </a:lnSpc>
              <a:spcAft>
                <a:spcPts val="1000"/>
              </a:spcAft>
            </a:pPr>
            <a:r>
              <a:rPr lang="en-GB" sz="2600" dirty="0">
                <a:solidFill>
                  <a:prstClr val="black"/>
                </a:solidFill>
                <a:latin typeface="CCW Cursive Writing 7" pitchFamily="66" charset="0"/>
              </a:rPr>
              <a:t>In my </a:t>
            </a:r>
            <a:r>
              <a:rPr lang="en-GB" sz="2600">
                <a:solidFill>
                  <a:prstClr val="black"/>
                </a:solidFill>
                <a:latin typeface="CCW Cursive Writing 7" pitchFamily="66" charset="0"/>
              </a:rPr>
              <a:t>opinion,_______________________________.  </a:t>
            </a:r>
            <a:r>
              <a:rPr lang="en-GB" sz="2600" dirty="0">
                <a:solidFill>
                  <a:prstClr val="black"/>
                </a:solidFill>
                <a:latin typeface="CCW Cursive Writing 7" pitchFamily="66" charset="0"/>
              </a:rPr>
              <a:t>Nobody can deny that _______________________________. </a:t>
            </a:r>
          </a:p>
          <a:p>
            <a:pPr>
              <a:lnSpc>
                <a:spcPct val="115000"/>
              </a:lnSpc>
              <a:spcAft>
                <a:spcPts val="1000"/>
              </a:spcAft>
            </a:pPr>
            <a:r>
              <a:rPr lang="en-GB" sz="2600" dirty="0">
                <a:solidFill>
                  <a:prstClr val="black"/>
                </a:solidFill>
                <a:latin typeface="CCW Cursive Writing 7" pitchFamily="66" charset="0"/>
              </a:rPr>
              <a:t>In fact,______________________________.  </a:t>
            </a:r>
          </a:p>
          <a:p>
            <a:pPr>
              <a:lnSpc>
                <a:spcPct val="115000"/>
              </a:lnSpc>
              <a:spcAft>
                <a:spcPts val="1000"/>
              </a:spcAft>
            </a:pPr>
            <a:endParaRPr lang="en-GB" sz="2600" dirty="0">
              <a:solidFill>
                <a:prstClr val="black"/>
              </a:solidFill>
              <a:latin typeface="CCW Cursive Writing 7" pitchFamily="66" charset="0"/>
            </a:endParaRPr>
          </a:p>
          <a:p>
            <a:pPr>
              <a:lnSpc>
                <a:spcPct val="115000"/>
              </a:lnSpc>
              <a:spcAft>
                <a:spcPts val="1000"/>
              </a:spcAft>
            </a:pPr>
            <a:r>
              <a:rPr lang="en-GB" sz="2600" dirty="0">
                <a:solidFill>
                  <a:prstClr val="black"/>
                </a:solidFill>
                <a:latin typeface="CCW Cursive Writing 7" pitchFamily="66" charset="0"/>
              </a:rPr>
              <a:t>If, if, if, then_________________________________</a:t>
            </a:r>
          </a:p>
          <a:p>
            <a:pPr>
              <a:lnSpc>
                <a:spcPct val="115000"/>
              </a:lnSpc>
              <a:spcAft>
                <a:spcPts val="1000"/>
              </a:spcAft>
            </a:pPr>
            <a:r>
              <a:rPr lang="en-GB" sz="2600" dirty="0">
                <a:solidFill>
                  <a:prstClr val="black"/>
                </a:solidFill>
                <a:latin typeface="CCW Cursive Writing 7" pitchFamily="66" charset="0"/>
              </a:rPr>
              <a:t>The more,______________, the more__________________</a:t>
            </a:r>
          </a:p>
        </p:txBody>
      </p:sp>
      <p:sp>
        <p:nvSpPr>
          <p:cNvPr id="3" name="Rectangle 2"/>
          <p:cNvSpPr/>
          <p:nvPr/>
        </p:nvSpPr>
        <p:spPr>
          <a:xfrm>
            <a:off x="1888961" y="224135"/>
            <a:ext cx="8004115" cy="923330"/>
          </a:xfrm>
          <a:prstGeom prst="rect">
            <a:avLst/>
          </a:prstGeom>
          <a:noFill/>
        </p:spPr>
        <p:txBody>
          <a:bodyPr wrap="none" lIns="91440" tIns="45720" rIns="91440" bIns="45720">
            <a:spAutoFit/>
          </a:bodyPr>
          <a:lstStyle/>
          <a:p>
            <a:pPr algn="ctr"/>
            <a:r>
              <a:rPr lang="en-US" sz="5400" b="1"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latin typeface="CCW Cursive Writing 7" pitchFamily="66" charset="0"/>
              </a:rPr>
              <a:t>First argument</a:t>
            </a:r>
          </a:p>
        </p:txBody>
      </p:sp>
    </p:spTree>
    <p:extLst>
      <p:ext uri="{BB962C8B-B14F-4D97-AF65-F5344CB8AC3E}">
        <p14:creationId xmlns:p14="http://schemas.microsoft.com/office/powerpoint/2010/main" val="69785672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47528" y="1499053"/>
            <a:ext cx="8568952" cy="3281952"/>
          </a:xfrm>
          <a:solidFill>
            <a:srgbClr val="92D050"/>
          </a:solidFill>
        </p:spPr>
        <p:txBody>
          <a:bodyPr>
            <a:normAutofit lnSpcReduction="10000"/>
          </a:bodyPr>
          <a:lstStyle/>
          <a:p>
            <a:pPr marL="0" indent="0">
              <a:buNone/>
            </a:pPr>
            <a:r>
              <a:rPr lang="en-GB" dirty="0">
                <a:latin typeface="CCW Cursive Writing 7" pitchFamily="66" charset="0"/>
              </a:rPr>
              <a:t>In fact,_________________________________.</a:t>
            </a:r>
          </a:p>
          <a:p>
            <a:pPr marL="0" indent="0">
              <a:buNone/>
            </a:pPr>
            <a:endParaRPr lang="en-GB" dirty="0">
              <a:latin typeface="CCW Cursive Writing 7" pitchFamily="66" charset="0"/>
            </a:endParaRPr>
          </a:p>
          <a:p>
            <a:pPr marL="0" indent="0">
              <a:buNone/>
            </a:pPr>
            <a:endParaRPr lang="en-GB" dirty="0">
              <a:latin typeface="CCW Cursive Writing 7" pitchFamily="66" charset="0"/>
            </a:endParaRPr>
          </a:p>
          <a:p>
            <a:pPr marL="0" indent="0">
              <a:buNone/>
            </a:pPr>
            <a:r>
              <a:rPr lang="en-GB" dirty="0">
                <a:solidFill>
                  <a:srgbClr val="FF0000"/>
                </a:solidFill>
                <a:latin typeface="CCW Cursive Writing 7" pitchFamily="66" charset="0"/>
              </a:rPr>
              <a:t>I would like to draw your attention to the fact that</a:t>
            </a:r>
          </a:p>
          <a:p>
            <a:pPr marL="0" indent="0">
              <a:buNone/>
            </a:pPr>
            <a:r>
              <a:rPr lang="en-GB" dirty="0">
                <a:solidFill>
                  <a:srgbClr val="FF0000"/>
                </a:solidFill>
                <a:latin typeface="CCW Cursive Writing 7" pitchFamily="66" charset="0"/>
              </a:rPr>
              <a:t>_______________________________________.</a:t>
            </a:r>
          </a:p>
        </p:txBody>
      </p:sp>
    </p:spTree>
    <p:extLst>
      <p:ext uri="{BB962C8B-B14F-4D97-AF65-F5344CB8AC3E}">
        <p14:creationId xmlns:p14="http://schemas.microsoft.com/office/powerpoint/2010/main" val="412464348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46031" y="1087975"/>
            <a:ext cx="8549138" cy="4746428"/>
          </a:xfrm>
          <a:prstGeom prst="rect">
            <a:avLst/>
          </a:prstGeom>
          <a:solidFill>
            <a:schemeClr val="accent3">
              <a:lumMod val="40000"/>
              <a:lumOff val="60000"/>
            </a:schemeClr>
          </a:solidFill>
        </p:spPr>
        <p:txBody>
          <a:bodyPr wrap="square">
            <a:spAutoFit/>
          </a:bodyPr>
          <a:lstStyle/>
          <a:p>
            <a:pPr>
              <a:lnSpc>
                <a:spcPct val="115000"/>
              </a:lnSpc>
              <a:spcAft>
                <a:spcPts val="1000"/>
              </a:spcAft>
            </a:pPr>
            <a:r>
              <a:rPr lang="en-GB" sz="2600" dirty="0">
                <a:solidFill>
                  <a:prstClr val="black"/>
                </a:solidFill>
                <a:latin typeface="CCW Cursive Writing 7" pitchFamily="66" charset="0"/>
              </a:rPr>
              <a:t>In my opinion,_____________________________________.  Nobody can deny that _______________________________. </a:t>
            </a:r>
          </a:p>
          <a:p>
            <a:pPr>
              <a:lnSpc>
                <a:spcPct val="115000"/>
              </a:lnSpc>
              <a:spcAft>
                <a:spcPts val="1000"/>
              </a:spcAft>
            </a:pPr>
            <a:r>
              <a:rPr lang="en-GB" sz="2600" dirty="0">
                <a:solidFill>
                  <a:prstClr val="black"/>
                </a:solidFill>
                <a:latin typeface="CCW Cursive Writing 7" pitchFamily="66" charset="0"/>
              </a:rPr>
              <a:t>In fact,______________________________.  </a:t>
            </a:r>
          </a:p>
          <a:p>
            <a:pPr>
              <a:lnSpc>
                <a:spcPct val="115000"/>
              </a:lnSpc>
              <a:spcAft>
                <a:spcPts val="1000"/>
              </a:spcAft>
            </a:pPr>
            <a:endParaRPr lang="en-GB" sz="2600" dirty="0">
              <a:solidFill>
                <a:prstClr val="black"/>
              </a:solidFill>
              <a:latin typeface="CCW Cursive Writing 7" pitchFamily="66" charset="0"/>
            </a:endParaRPr>
          </a:p>
          <a:p>
            <a:pPr>
              <a:lnSpc>
                <a:spcPct val="115000"/>
              </a:lnSpc>
              <a:spcAft>
                <a:spcPts val="1000"/>
              </a:spcAft>
            </a:pPr>
            <a:r>
              <a:rPr lang="en-GB" sz="2600" dirty="0">
                <a:solidFill>
                  <a:prstClr val="black"/>
                </a:solidFill>
                <a:latin typeface="CCW Cursive Writing 7" pitchFamily="66" charset="0"/>
              </a:rPr>
              <a:t>If, if, if, then_________________________________</a:t>
            </a:r>
          </a:p>
          <a:p>
            <a:pPr>
              <a:lnSpc>
                <a:spcPct val="115000"/>
              </a:lnSpc>
              <a:spcAft>
                <a:spcPts val="1000"/>
              </a:spcAft>
            </a:pPr>
            <a:r>
              <a:rPr lang="en-GB" sz="2600" dirty="0">
                <a:solidFill>
                  <a:prstClr val="black"/>
                </a:solidFill>
                <a:latin typeface="CCW Cursive Writing 7" pitchFamily="66" charset="0"/>
              </a:rPr>
              <a:t>The more,______________, the more__________________</a:t>
            </a:r>
          </a:p>
        </p:txBody>
      </p:sp>
      <p:sp>
        <p:nvSpPr>
          <p:cNvPr id="3" name="Rectangle 2"/>
          <p:cNvSpPr/>
          <p:nvPr/>
        </p:nvSpPr>
        <p:spPr>
          <a:xfrm>
            <a:off x="1888961" y="224135"/>
            <a:ext cx="8004115" cy="923330"/>
          </a:xfrm>
          <a:prstGeom prst="rect">
            <a:avLst/>
          </a:prstGeom>
          <a:noFill/>
        </p:spPr>
        <p:txBody>
          <a:bodyPr wrap="none" lIns="91440" tIns="45720" rIns="91440" bIns="45720">
            <a:spAutoFit/>
          </a:bodyPr>
          <a:lstStyle/>
          <a:p>
            <a:pPr algn="ctr"/>
            <a:r>
              <a:rPr lang="en-US" sz="5400" b="1"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latin typeface="CCW Cursive Writing 7" pitchFamily="66" charset="0"/>
              </a:rPr>
              <a:t>First argument</a:t>
            </a:r>
          </a:p>
        </p:txBody>
      </p:sp>
    </p:spTree>
    <p:extLst>
      <p:ext uri="{BB962C8B-B14F-4D97-AF65-F5344CB8AC3E}">
        <p14:creationId xmlns:p14="http://schemas.microsoft.com/office/powerpoint/2010/main" val="27461511"/>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9100" y="1417516"/>
            <a:ext cx="8891397" cy="2897203"/>
          </a:xfrm>
          <a:prstGeom prst="rect">
            <a:avLst/>
          </a:prstGeom>
          <a:solidFill>
            <a:schemeClr val="accent3">
              <a:lumMod val="40000"/>
              <a:lumOff val="60000"/>
            </a:schemeClr>
          </a:solidFill>
        </p:spPr>
        <p:txBody>
          <a:bodyPr wrap="square">
            <a:spAutoFit/>
          </a:bodyPr>
          <a:lstStyle/>
          <a:p>
            <a:pPr>
              <a:lnSpc>
                <a:spcPct val="115000"/>
              </a:lnSpc>
              <a:spcAft>
                <a:spcPts val="1000"/>
              </a:spcAft>
            </a:pPr>
            <a:r>
              <a:rPr lang="en-GB" sz="2400" dirty="0">
                <a:solidFill>
                  <a:prstClr val="black"/>
                </a:solidFill>
                <a:latin typeface="CCW Cursive Writing 7" pitchFamily="66" charset="0"/>
              </a:rPr>
              <a:t>Secondly, we passionately believe that _______________. I would like to draw your attention to the fact that _________________________________________________.  </a:t>
            </a:r>
          </a:p>
          <a:p>
            <a:pPr>
              <a:lnSpc>
                <a:spcPct val="115000"/>
              </a:lnSpc>
              <a:spcAft>
                <a:spcPts val="1000"/>
              </a:spcAft>
            </a:pPr>
            <a:r>
              <a:rPr lang="en-GB" sz="2400" dirty="0">
                <a:solidFill>
                  <a:prstClr val="black"/>
                </a:solidFill>
                <a:latin typeface="CCW Cursive Writing 7" pitchFamily="66" charset="0"/>
              </a:rPr>
              <a:t>WABBITS/ </a:t>
            </a:r>
            <a:r>
              <a:rPr lang="en-GB" sz="2400" dirty="0" err="1">
                <a:solidFill>
                  <a:prstClr val="black"/>
                </a:solidFill>
                <a:latin typeface="CCW Cursive Writing 7" pitchFamily="66" charset="0"/>
              </a:rPr>
              <a:t>ing</a:t>
            </a:r>
            <a:r>
              <a:rPr lang="en-GB" sz="2400" dirty="0">
                <a:solidFill>
                  <a:prstClr val="black"/>
                </a:solidFill>
                <a:latin typeface="CCW Cursive Writing 7" pitchFamily="66" charset="0"/>
              </a:rPr>
              <a:t> starter</a:t>
            </a:r>
          </a:p>
          <a:p>
            <a:pPr>
              <a:lnSpc>
                <a:spcPct val="115000"/>
              </a:lnSpc>
              <a:spcAft>
                <a:spcPts val="1000"/>
              </a:spcAft>
            </a:pPr>
            <a:r>
              <a:rPr lang="en-GB" sz="2400" dirty="0">
                <a:solidFill>
                  <a:prstClr val="black"/>
                </a:solidFill>
                <a:latin typeface="CCW Cursive Writing 7" pitchFamily="66" charset="0"/>
              </a:rPr>
              <a:t>Rhetorical question</a:t>
            </a:r>
          </a:p>
        </p:txBody>
      </p:sp>
      <p:sp>
        <p:nvSpPr>
          <p:cNvPr id="3" name="Rectangle 2"/>
          <p:cNvSpPr/>
          <p:nvPr/>
        </p:nvSpPr>
        <p:spPr>
          <a:xfrm>
            <a:off x="1669099" y="289450"/>
            <a:ext cx="8275022" cy="830997"/>
          </a:xfrm>
          <a:prstGeom prst="rect">
            <a:avLst/>
          </a:prstGeom>
          <a:noFill/>
        </p:spPr>
        <p:txBody>
          <a:bodyPr wrap="none" lIns="91440" tIns="45720" rIns="91440" bIns="45720">
            <a:spAutoFit/>
          </a:bodyPr>
          <a:lstStyle/>
          <a:p>
            <a:pPr algn="ctr"/>
            <a:r>
              <a:rPr lang="en-US" sz="4800" b="1"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latin typeface="CCW Cursive Writing 7" pitchFamily="66" charset="0"/>
              </a:rPr>
              <a:t>Second argument</a:t>
            </a:r>
          </a:p>
        </p:txBody>
      </p:sp>
    </p:spTree>
    <p:extLst>
      <p:ext uri="{BB962C8B-B14F-4D97-AF65-F5344CB8AC3E}">
        <p14:creationId xmlns:p14="http://schemas.microsoft.com/office/powerpoint/2010/main" val="65058773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11308" y="1193494"/>
            <a:ext cx="7982410" cy="2553776"/>
          </a:xfrm>
          <a:prstGeom prst="rect">
            <a:avLst/>
          </a:prstGeom>
          <a:solidFill>
            <a:schemeClr val="accent3">
              <a:lumMod val="40000"/>
              <a:lumOff val="60000"/>
            </a:schemeClr>
          </a:solidFill>
        </p:spPr>
        <p:txBody>
          <a:bodyPr wrap="square">
            <a:spAutoFit/>
          </a:bodyPr>
          <a:lstStyle/>
          <a:p>
            <a:pPr>
              <a:lnSpc>
                <a:spcPct val="115000"/>
              </a:lnSpc>
              <a:spcAft>
                <a:spcPts val="1000"/>
              </a:spcAft>
            </a:pPr>
            <a:r>
              <a:rPr lang="en-GB" sz="2800" dirty="0">
                <a:solidFill>
                  <a:prstClr val="black"/>
                </a:solidFill>
                <a:latin typeface="CCW Cursive Writing 7" pitchFamily="66" charset="0"/>
              </a:rPr>
              <a:t>Thirdly, and finally, I am convinced that ______________.  As I see it, __________________________________. There is no doubt that __________________.</a:t>
            </a:r>
          </a:p>
        </p:txBody>
      </p:sp>
      <p:sp>
        <p:nvSpPr>
          <p:cNvPr id="3" name="Rectangle 2"/>
          <p:cNvSpPr/>
          <p:nvPr/>
        </p:nvSpPr>
        <p:spPr>
          <a:xfrm>
            <a:off x="1446588" y="237198"/>
            <a:ext cx="8382423" cy="923330"/>
          </a:xfrm>
          <a:prstGeom prst="rect">
            <a:avLst/>
          </a:prstGeom>
          <a:noFill/>
        </p:spPr>
        <p:txBody>
          <a:bodyPr wrap="none" lIns="91440" tIns="45720" rIns="91440" bIns="45720">
            <a:spAutoFit/>
          </a:bodyPr>
          <a:lstStyle/>
          <a:p>
            <a:pPr algn="ctr"/>
            <a:r>
              <a:rPr lang="en-US" sz="5400" b="1"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latin typeface="CCW Cursive Writing 7" pitchFamily="66" charset="0"/>
              </a:rPr>
              <a:t>Third argument</a:t>
            </a:r>
          </a:p>
        </p:txBody>
      </p:sp>
    </p:spTree>
    <p:extLst>
      <p:ext uri="{BB962C8B-B14F-4D97-AF65-F5344CB8AC3E}">
        <p14:creationId xmlns:p14="http://schemas.microsoft.com/office/powerpoint/2010/main" val="85618143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0754" y="1843643"/>
            <a:ext cx="8746086" cy="3544817"/>
          </a:xfrm>
          <a:prstGeom prst="rect">
            <a:avLst/>
          </a:prstGeom>
          <a:solidFill>
            <a:schemeClr val="accent3">
              <a:lumMod val="40000"/>
              <a:lumOff val="60000"/>
            </a:schemeClr>
          </a:solidFill>
        </p:spPr>
        <p:txBody>
          <a:bodyPr wrap="square">
            <a:spAutoFit/>
          </a:bodyPr>
          <a:lstStyle/>
          <a:p>
            <a:pPr>
              <a:lnSpc>
                <a:spcPct val="115000"/>
              </a:lnSpc>
              <a:spcAft>
                <a:spcPts val="1000"/>
              </a:spcAft>
            </a:pPr>
            <a:r>
              <a:rPr lang="en-GB" sz="2800" dirty="0">
                <a:solidFill>
                  <a:prstClr val="black"/>
                </a:solidFill>
                <a:latin typeface="CCW Cursive Writing 7" pitchFamily="66" charset="0"/>
              </a:rPr>
              <a:t>Considering all the arguments presented, I strongly believe that _____________________________________________________________________________________________.  The question is: what do you think? </a:t>
            </a:r>
          </a:p>
        </p:txBody>
      </p:sp>
      <p:sp>
        <p:nvSpPr>
          <p:cNvPr id="3" name="Rectangle 2"/>
          <p:cNvSpPr/>
          <p:nvPr/>
        </p:nvSpPr>
        <p:spPr>
          <a:xfrm>
            <a:off x="3132069" y="629083"/>
            <a:ext cx="6048451" cy="923330"/>
          </a:xfrm>
          <a:prstGeom prst="rect">
            <a:avLst/>
          </a:prstGeom>
          <a:noFill/>
        </p:spPr>
        <p:txBody>
          <a:bodyPr wrap="none" lIns="91440" tIns="45720" rIns="91440" bIns="45720">
            <a:spAutoFit/>
          </a:bodyPr>
          <a:lstStyle/>
          <a:p>
            <a:pPr algn="ctr"/>
            <a:r>
              <a:rPr lang="en-US" sz="5400" b="1" dirty="0">
                <a:ln w="900" cmpd="sng">
                  <a:solidFill>
                    <a:srgbClr val="4F81BD">
                      <a:satMod val="190000"/>
                      <a:alpha val="55000"/>
                    </a:srgbClr>
                  </a:solidFill>
                  <a:prstDash val="solid"/>
                </a:ln>
                <a:solidFill>
                  <a:srgbClr val="4F81BD">
                    <a:satMod val="200000"/>
                    <a:tint val="3000"/>
                  </a:srgbClr>
                </a:solidFill>
                <a:effectLst>
                  <a:innerShdw blurRad="101600" dist="76200" dir="5400000">
                    <a:srgbClr val="4F81BD">
                      <a:satMod val="190000"/>
                      <a:tint val="100000"/>
                      <a:alpha val="74000"/>
                    </a:srgbClr>
                  </a:innerShdw>
                </a:effectLst>
                <a:latin typeface="CCW Cursive Writing 7" pitchFamily="66" charset="0"/>
              </a:rPr>
              <a:t>Conclusion</a:t>
            </a:r>
          </a:p>
        </p:txBody>
      </p:sp>
    </p:spTree>
    <p:extLst>
      <p:ext uri="{BB962C8B-B14F-4D97-AF65-F5344CB8AC3E}">
        <p14:creationId xmlns:p14="http://schemas.microsoft.com/office/powerpoint/2010/main" val="288833868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latin typeface="CCW Cursive Writing 7" panose="03050602040000000000" pitchFamily="66" charset="0"/>
              </a:rPr>
              <a:t>Friday </a:t>
            </a:r>
            <a:r>
              <a:rPr lang="en-GB" u="sng">
                <a:latin typeface="CCW Cursive Writing 7" panose="03050602040000000000" pitchFamily="66" charset="0"/>
              </a:rPr>
              <a:t>23</a:t>
            </a:r>
            <a:r>
              <a:rPr lang="en-GB" u="sng" baseline="30000">
                <a:latin typeface="CCW Cursive Writing 7" panose="03050602040000000000" pitchFamily="66" charset="0"/>
              </a:rPr>
              <a:t>rd</a:t>
            </a:r>
            <a:r>
              <a:rPr lang="en-GB" u="sng">
                <a:latin typeface="CCW Cursive Writing 7" panose="03050602040000000000" pitchFamily="66" charset="0"/>
              </a:rPr>
              <a:t> October </a:t>
            </a:r>
            <a:endParaRPr lang="en-GB" u="sng" dirty="0">
              <a:latin typeface="CCW Cursive Writing 7" panose="03050602040000000000" pitchFamily="66" charset="0"/>
            </a:endParaRPr>
          </a:p>
        </p:txBody>
      </p:sp>
      <p:sp>
        <p:nvSpPr>
          <p:cNvPr id="3" name="Content Placeholder 2"/>
          <p:cNvSpPr>
            <a:spLocks noGrp="1"/>
          </p:cNvSpPr>
          <p:nvPr>
            <p:ph idx="1"/>
          </p:nvPr>
        </p:nvSpPr>
        <p:spPr/>
        <p:txBody>
          <a:bodyPr/>
          <a:lstStyle/>
          <a:p>
            <a:pPr marL="0" indent="0">
              <a:buNone/>
            </a:pPr>
            <a:r>
              <a:rPr lang="en-GB" u="sng" dirty="0">
                <a:latin typeface="CCW Cursive Writing 7" panose="03050602040000000000" pitchFamily="66" charset="0"/>
              </a:rPr>
              <a:t>L.O. Complete and edit a persuasive argument. </a:t>
            </a:r>
          </a:p>
        </p:txBody>
      </p:sp>
    </p:spTree>
    <p:extLst>
      <p:ext uri="{BB962C8B-B14F-4D97-AF65-F5344CB8AC3E}">
        <p14:creationId xmlns:p14="http://schemas.microsoft.com/office/powerpoint/2010/main" val="335574215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624</TotalTime>
  <Words>5377</Words>
  <Application>Microsoft Office PowerPoint</Application>
  <PresentationFormat>Widescreen</PresentationFormat>
  <Paragraphs>597</Paragraphs>
  <Slides>121</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121</vt:i4>
      </vt:variant>
    </vt:vector>
  </HeadingPairs>
  <TitlesOfParts>
    <vt:vector size="130" baseType="lpstr">
      <vt:lpstr>Arial</vt:lpstr>
      <vt:lpstr>Calibri</vt:lpstr>
      <vt:lpstr>CCW Cursive Writing 7</vt:lpstr>
      <vt:lpstr>Jarman</vt:lpstr>
      <vt:lpstr>Sassoon Infant Rg</vt:lpstr>
      <vt:lpstr>SF Cartoonist Hand</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OUR PURPOSE:</vt:lpstr>
      <vt:lpstr>https://www.youtube.com/watch?v=nNq_xiuif5M </vt:lpstr>
      <vt:lpstr>Discuss…</vt:lpstr>
      <vt:lpstr>PowerPoint Presentation</vt:lpstr>
      <vt:lpstr>The title… what do you notice?</vt:lpstr>
      <vt:lpstr>The title… what do you notice?</vt:lpstr>
      <vt:lpstr>As we read the WAGOLL…</vt:lpstr>
      <vt:lpstr>PowerPoint Presentation</vt:lpstr>
      <vt:lpstr>PowerPoint Presentation</vt:lpstr>
      <vt:lpstr>PowerPoint Presentation</vt:lpstr>
      <vt:lpstr>MORE EXAMPLES OF PERSUASIVE TEXTS…</vt:lpstr>
      <vt:lpstr>Magpie time!</vt:lpstr>
      <vt:lpstr>PowerPoint Presentation</vt:lpstr>
      <vt:lpstr>PowerPoint Presentation</vt:lpstr>
      <vt:lpstr>PowerPoint Presentation</vt:lpstr>
      <vt:lpstr>PowerPoint Presentation</vt:lpstr>
      <vt:lpstr>SPAG L.O. FOR THIS WEEK: Mon pm lesson</vt:lpstr>
      <vt:lpstr>PowerPoint Presentation</vt:lpstr>
      <vt:lpstr>SPAG Warm up!</vt:lpstr>
      <vt:lpstr>PowerPoint Presentation</vt:lpstr>
      <vt:lpstr>PowerPoint Presentation</vt:lpstr>
      <vt:lpstr>PowerPoint Presentation</vt:lpstr>
      <vt:lpstr>Modal Verbs for Possibility: The Rules</vt:lpstr>
      <vt:lpstr>Modal Verbs for Commands : The Rules</vt:lpstr>
      <vt:lpstr>PowerPoint Presentation</vt:lpstr>
      <vt:lpstr>PowerPoint Presentation</vt:lpstr>
      <vt:lpstr>Modal Verbs for Ability : The Rules</vt:lpstr>
      <vt:lpstr>PowerPoint Presentation</vt:lpstr>
      <vt:lpstr>PowerPoint Presentation</vt:lpstr>
      <vt:lpstr>PowerPoint Presentation</vt:lpstr>
      <vt:lpstr>PowerPoint Presentation</vt:lpstr>
      <vt:lpstr>PowerPoint Presentation</vt:lpstr>
      <vt:lpstr>Modal Verbs – Quiz Question 1</vt:lpstr>
      <vt:lpstr>Modal Verbs – Quiz Question 2</vt:lpstr>
      <vt:lpstr>Modal Verbs – Quiz Question 3</vt:lpstr>
      <vt:lpstr>PowerPoint Presentation</vt:lpstr>
      <vt:lpstr>PowerPoint Presentation</vt:lpstr>
      <vt:lpstr>PowerPoint Presentation</vt:lpstr>
      <vt:lpstr>https://www.naturalcurriculum.co.uk/grammar/year-6-grammar-lessons/modal-verbs/magellanic-penguin-2/screen-1/</vt:lpstr>
      <vt:lpstr>Thursday 15th October </vt:lpstr>
      <vt:lpstr>Conjunctions and key phrases:</vt:lpstr>
      <vt:lpstr>All together now…</vt:lpstr>
      <vt:lpstr>Paragraph 1:</vt:lpstr>
      <vt:lpstr>Paragraph 2:</vt:lpstr>
      <vt:lpstr>Paragraph 3:</vt:lpstr>
      <vt:lpstr>Let’s hear it! </vt:lpstr>
      <vt:lpstr>Conclusion:</vt:lpstr>
      <vt:lpstr>What key words and phrases have we learnt that we need to use in our persuasive texts??</vt:lpstr>
      <vt:lpstr>PowerPoint Presentation</vt:lpstr>
      <vt:lpstr>PowerPoint Presentation</vt:lpstr>
      <vt:lpstr>PowerPoint Presentation</vt:lpstr>
      <vt:lpstr>PowerPoint Presentation</vt:lpstr>
      <vt:lpstr>Paragraph 1:</vt:lpstr>
      <vt:lpstr>Paragraph 2:</vt:lpstr>
      <vt:lpstr>Paragraph 3:</vt:lpstr>
      <vt:lpstr>Conclusion:</vt:lpstr>
      <vt:lpstr>PowerPoint Presentation</vt:lpstr>
      <vt:lpstr>Paragraph 1:</vt:lpstr>
      <vt:lpstr>Paragraph 2:</vt:lpstr>
      <vt:lpstr>Paragraph 3:</vt:lpstr>
      <vt:lpstr>Conclusion:</vt:lpstr>
      <vt:lpstr>Conjunctions and key phrases:</vt:lpstr>
      <vt:lpstr>This lesson…</vt:lpstr>
      <vt:lpstr>Box up the text!</vt:lpstr>
      <vt:lpstr>SPAG</vt:lpstr>
      <vt:lpstr>The question is:  ?</vt:lpstr>
      <vt:lpstr>Description : Detail</vt:lpstr>
      <vt:lpstr>Your turn…</vt:lpstr>
      <vt:lpstr>Our WAGOLL introduction</vt:lpstr>
      <vt:lpstr>The more, the more</vt:lpstr>
      <vt:lpstr>Thursday 21st October  L.O.: To gather facts and figures to use in a persuasive argument.  </vt:lpstr>
      <vt:lpstr>Why Does the Rainforest Need Protecting?</vt:lpstr>
      <vt:lpstr>This lesson…</vt:lpstr>
      <vt:lpstr>Which argument do the facts link to?</vt:lpstr>
      <vt:lpstr>Which argument do the facts link to?</vt:lpstr>
      <vt:lpstr>Why Does the Rainforest Need Protecting?</vt:lpstr>
      <vt:lpstr>PowerPoint Presentation</vt:lpstr>
      <vt:lpstr>What Did You Decide?</vt:lpstr>
      <vt:lpstr>PowerPoint Presentation</vt:lpstr>
      <vt:lpstr>Which argument do the facts link to?</vt:lpstr>
      <vt:lpstr>PowerPoint Presentation</vt:lpstr>
      <vt:lpstr>Use these persuasive sentence starters to persuade humans to stop deforestation. </vt:lpstr>
      <vt:lpstr>Tuesday 2nd November</vt:lpstr>
      <vt:lpstr>If, if, if, then</vt:lpstr>
      <vt:lpstr>Magpie time!</vt:lpstr>
      <vt:lpstr>Listen and write</vt:lpstr>
      <vt:lpstr>PowerPoint Presentation</vt:lpstr>
      <vt:lpstr>Which argument do the facts link to?</vt:lpstr>
      <vt:lpstr>Which argument do the facts link to?</vt:lpstr>
      <vt:lpstr>Our WAGOLL introduction</vt:lpstr>
      <vt:lpstr>Shared write- Introduction -Mrs Cooper’s group  Should teachers be able to have access to free chocolate?   We believe that the majority of teachers, in fact 90 %, love chocolate. It is clear, that teachers just want chocolate treats and I am convinced that chocolates make teachers happy!   In my opinion, if teachers have more chocolate, if it is free, if this is available at all times, then children will also be happier!   There is no doubt that this move will benefit the children as well as the teachers!              </vt:lpstr>
      <vt:lpstr>Shared write- Introduction -Mrs Cooper’s group  Should teachers be able to have access to free chocolate?   We believe that the majority of teachers, in fact 90 %, love chocolate. It is clear, that teachers just want chocolate treats and I am convinced that chocolates make teachers happy!   In my opinion, if teachers have more chocolate, if it is free, if this is available at all times, then children will also be happier!   There is no doubt that this move will benefit the children as well as the teachers!              </vt:lpstr>
      <vt:lpstr>PowerPoint Presentation</vt:lpstr>
      <vt:lpstr>PowerPoint Presentation</vt:lpstr>
      <vt:lpstr>PowerPoint Presentation</vt:lpstr>
      <vt:lpstr>PowerPoint Presentation</vt:lpstr>
      <vt:lpstr>PowerPoint Presentation</vt:lpstr>
      <vt:lpstr>Wednesday 21st October </vt:lpstr>
      <vt:lpstr>PowerPoint Presentation</vt:lpstr>
      <vt:lpstr>Description : Detail</vt:lpstr>
      <vt:lpstr>Your turn…</vt:lpstr>
      <vt:lpstr>If, if, if, then</vt:lpstr>
      <vt:lpstr>PowerPoint Presentation</vt:lpstr>
      <vt:lpstr>Use these persuasive sentence starters to persuade humans to stop deforestation. </vt:lpstr>
      <vt:lpstr>PowerPoint Presentation</vt:lpstr>
      <vt:lpstr>Thursday 22nd October </vt:lpstr>
      <vt:lpstr>Our WAGOLL introduction</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Friday 23rd October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SPAG Warm up!</dc:title>
  <dc:creator>teacher</dc:creator>
  <cp:lastModifiedBy>Emma Cooper</cp:lastModifiedBy>
  <cp:revision>34</cp:revision>
  <cp:lastPrinted>2021-10-14T08:22:12Z</cp:lastPrinted>
  <dcterms:created xsi:type="dcterms:W3CDTF">2020-10-05T08:33:48Z</dcterms:created>
  <dcterms:modified xsi:type="dcterms:W3CDTF">2021-10-14T09:18:37Z</dcterms:modified>
</cp:coreProperties>
</file>