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9" r:id="rId2"/>
    <p:sldId id="298" r:id="rId3"/>
    <p:sldId id="300" r:id="rId4"/>
    <p:sldId id="301" r:id="rId5"/>
    <p:sldId id="269" r:id="rId6"/>
    <p:sldId id="270" r:id="rId7"/>
    <p:sldId id="302" r:id="rId8"/>
    <p:sldId id="303" r:id="rId9"/>
    <p:sldId id="304" r:id="rId10"/>
    <p:sldId id="275" r:id="rId11"/>
    <p:sldId id="305" r:id="rId12"/>
    <p:sldId id="306" r:id="rId13"/>
    <p:sldId id="307" r:id="rId14"/>
    <p:sldId id="271" r:id="rId15"/>
    <p:sldId id="308" r:id="rId16"/>
    <p:sldId id="309" r:id="rId17"/>
    <p:sldId id="272" r:id="rId18"/>
    <p:sldId id="263" r:id="rId19"/>
    <p:sldId id="264" r:id="rId20"/>
    <p:sldId id="259" r:id="rId21"/>
    <p:sldId id="310" r:id="rId22"/>
    <p:sldId id="311" r:id="rId23"/>
    <p:sldId id="312" r:id="rId24"/>
    <p:sldId id="313" r:id="rId25"/>
    <p:sldId id="266" r:id="rId26"/>
    <p:sldId id="267"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88" autoAdjust="0"/>
    <p:restoredTop sz="94660"/>
  </p:normalViewPr>
  <p:slideViewPr>
    <p:cSldViewPr>
      <p:cViewPr varScale="1">
        <p:scale>
          <a:sx n="68" d="100"/>
          <a:sy n="68" d="100"/>
        </p:scale>
        <p:origin x="65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749411"/>
        </a:xfrm>
        <a:prstGeom prst="trapezoid">
          <a:avLst>
            <a:gd name="adj" fmla="val 111374"/>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749411"/>
      </dsp:txXfrm>
    </dsp:sp>
    <dsp:sp modelId="{2BA592B7-5AEA-4B41-AAFF-99CC2F351E7B}">
      <dsp:nvSpPr>
        <dsp:cNvPr id="0" name=""/>
        <dsp:cNvSpPr/>
      </dsp:nvSpPr>
      <dsp:spPr>
        <a:xfrm>
          <a:off x="2111717" y="760549"/>
          <a:ext cx="3095060" cy="640079"/>
        </a:xfrm>
        <a:prstGeom prst="trapezoid">
          <a:avLst>
            <a:gd name="adj" fmla="val 111374"/>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760549"/>
        <a:ext cx="2011789" cy="640079"/>
      </dsp:txXfrm>
    </dsp:sp>
    <dsp:sp modelId="{757098AE-F6B3-4A87-A5DC-13722A00D83E}">
      <dsp:nvSpPr>
        <dsp:cNvPr id="0" name=""/>
        <dsp:cNvSpPr/>
      </dsp:nvSpPr>
      <dsp:spPr>
        <a:xfrm>
          <a:off x="1425763" y="1389491"/>
          <a:ext cx="4520823" cy="640079"/>
        </a:xfrm>
        <a:prstGeom prst="trapezoid">
          <a:avLst>
            <a:gd name="adj" fmla="val 111374"/>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389491"/>
        <a:ext cx="2938535" cy="640079"/>
      </dsp:txXfrm>
    </dsp:sp>
    <dsp:sp modelId="{D74C3C4E-93EE-469B-821E-6315587D3C3C}">
      <dsp:nvSpPr>
        <dsp:cNvPr id="0" name=""/>
        <dsp:cNvSpPr/>
      </dsp:nvSpPr>
      <dsp:spPr>
        <a:xfrm>
          <a:off x="712881" y="2029571"/>
          <a:ext cx="5946586" cy="640079"/>
        </a:xfrm>
        <a:prstGeom prst="trapezoid">
          <a:avLst>
            <a:gd name="adj" fmla="val 111374"/>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029571"/>
        <a:ext cx="3865281" cy="640079"/>
      </dsp:txXfrm>
    </dsp:sp>
    <dsp:sp modelId="{DE5806A3-17B2-4A4C-BF40-3EDA4692F54F}">
      <dsp:nvSpPr>
        <dsp:cNvPr id="0" name=""/>
        <dsp:cNvSpPr/>
      </dsp:nvSpPr>
      <dsp:spPr>
        <a:xfrm>
          <a:off x="0" y="2669651"/>
          <a:ext cx="7372349" cy="640079"/>
        </a:xfrm>
        <a:prstGeom prst="trapezoid">
          <a:avLst>
            <a:gd name="adj" fmla="val 111374"/>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2669651"/>
        <a:ext cx="4792027" cy="64007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D87C6A-8ECE-41CC-A3DF-B9B50C7180A5}" type="datetimeFigureOut">
              <a:rPr lang="en-GB" smtClean="0"/>
              <a:pPr/>
              <a:t>08/09/2021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39804F-AA3E-4DC7-B327-915E714FBE22}" type="slidenum">
              <a:rPr lang="en-GB" smtClean="0"/>
              <a:pPr/>
              <a:t>‹#›</a:t>
            </a:fld>
            <a:endParaRPr lang="en-GB"/>
          </a:p>
        </p:txBody>
      </p:sp>
    </p:spTree>
    <p:extLst>
      <p:ext uri="{BB962C8B-B14F-4D97-AF65-F5344CB8AC3E}">
        <p14:creationId xmlns:p14="http://schemas.microsoft.com/office/powerpoint/2010/main" val="3774439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altLang="en-US" dirty="0"/>
              <a:t>Secure + demonstrates the foundation from which a pupil may proceed onto the criteria in the following band. Pupils will need to pass through secure + to start the next band</a:t>
            </a:r>
          </a:p>
          <a:p>
            <a:pPr eaLnBrk="1" fontAlgn="auto" hangingPunct="1">
              <a:spcBef>
                <a:spcPts val="0"/>
              </a:spcBef>
              <a:spcAft>
                <a:spcPts val="0"/>
              </a:spcAft>
              <a:defRPr/>
            </a:pPr>
            <a:r>
              <a:rPr lang="en-GB" altLang="en-US" b="1" dirty="0">
                <a:effectLst>
                  <a:outerShdw blurRad="38100" dist="38100" dir="2700000" algn="tl">
                    <a:srgbClr val="000000">
                      <a:alpha val="43137"/>
                    </a:srgbClr>
                  </a:outerShdw>
                </a:effectLst>
              </a:rPr>
              <a:t>We would expect children who are secure (s) in the band of statements they are working on to have these experiences, and therefore be working at the secure + (s+) step before being assessed against the following year band statements. </a:t>
            </a:r>
          </a:p>
          <a:p>
            <a:pPr eaLnBrk="1" fontAlgn="auto" hangingPunct="1">
              <a:spcBef>
                <a:spcPts val="0"/>
              </a:spcBef>
              <a:spcAft>
                <a:spcPts val="0"/>
              </a:spcAft>
              <a:defRPr/>
            </a:pPr>
            <a:endParaRPr lang="en-GB" dirty="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374D148-5B13-4FDF-9827-A46D62953019}" type="slidenum">
              <a:rPr lang="en-GB" altLang="en-US" smtClean="0"/>
              <a:pPr fontAlgn="base">
                <a:spcBef>
                  <a:spcPct val="0"/>
                </a:spcBef>
                <a:spcAft>
                  <a:spcPct val="0"/>
                </a:spcAft>
                <a:defRPr/>
              </a:pPr>
              <a:t>18</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2271100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353623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246286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3398049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1676513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1983329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194622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720337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16896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3004467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9E748D-7CBA-486E-A6B8-B3F4BA98C089}" type="datetimeFigureOut">
              <a:rPr lang="en-GB" smtClean="0"/>
              <a:pPr/>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D45758-6B4D-436C-B9BF-CDEF2A65973F}" type="slidenum">
              <a:rPr lang="en-GB" smtClean="0"/>
              <a:pPr/>
              <a:t>‹#›</a:t>
            </a:fld>
            <a:endParaRPr lang="en-GB"/>
          </a:p>
        </p:txBody>
      </p:sp>
    </p:spTree>
    <p:extLst>
      <p:ext uri="{BB962C8B-B14F-4D97-AF65-F5344CB8AC3E}">
        <p14:creationId xmlns:p14="http://schemas.microsoft.com/office/powerpoint/2010/main" val="2884576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84377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9E748D-7CBA-486E-A6B8-B3F4BA98C089}" type="datetimeFigureOut">
              <a:rPr lang="en-GB" smtClean="0"/>
              <a:pPr/>
              <a:t>08/09/2021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D45758-6B4D-436C-B9BF-CDEF2A65973F}" type="slidenum">
              <a:rPr lang="en-GB" smtClean="0"/>
              <a:pPr/>
              <a:t>‹#›</a:t>
            </a:fld>
            <a:endParaRPr lang="en-GB"/>
          </a:p>
        </p:txBody>
      </p:sp>
    </p:spTree>
    <p:extLst>
      <p:ext uri="{BB962C8B-B14F-4D97-AF65-F5344CB8AC3E}">
        <p14:creationId xmlns:p14="http://schemas.microsoft.com/office/powerpoint/2010/main" val="4095256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0000"/>
                <a:lumOff val="8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0747" y="128787"/>
            <a:ext cx="7772400" cy="1080120"/>
          </a:xfrm>
          <a:solidFill>
            <a:srgbClr val="0070C0"/>
          </a:solidFill>
          <a:ln w="76200">
            <a:solidFill>
              <a:srgbClr val="002060"/>
            </a:solidFill>
          </a:ln>
        </p:spPr>
        <p:txBody>
          <a:bodyPr/>
          <a:lstStyle/>
          <a:p>
            <a:pPr algn="ctr"/>
            <a:r>
              <a:rPr lang="en-GB" b="1" dirty="0">
                <a:solidFill>
                  <a:schemeClr val="tx1"/>
                </a:solidFill>
              </a:rPr>
              <a:t>Welcome to year 4</a:t>
            </a:r>
          </a:p>
        </p:txBody>
      </p:sp>
      <p:pic>
        <p:nvPicPr>
          <p:cNvPr id="3" name="Picture 2">
            <a:extLst>
              <a:ext uri="{FF2B5EF4-FFF2-40B4-BE49-F238E27FC236}">
                <a16:creationId xmlns:a16="http://schemas.microsoft.com/office/drawing/2014/main" id="{CAA68122-E516-4BBE-9C09-AA83CDDCC0EF}"/>
              </a:ext>
            </a:extLst>
          </p:cNvPr>
          <p:cNvPicPr>
            <a:picLocks noChangeAspect="1"/>
          </p:cNvPicPr>
          <p:nvPr/>
        </p:nvPicPr>
        <p:blipFill>
          <a:blip r:embed="rId2"/>
          <a:stretch>
            <a:fillRect/>
          </a:stretch>
        </p:blipFill>
        <p:spPr>
          <a:xfrm>
            <a:off x="878265" y="1347980"/>
            <a:ext cx="7517364" cy="5381233"/>
          </a:xfrm>
          <a:prstGeom prst="rect">
            <a:avLst/>
          </a:prstGeom>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688769" y="260648"/>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4 staff</a:t>
            </a:r>
          </a:p>
        </p:txBody>
      </p:sp>
      <p:sp>
        <p:nvSpPr>
          <p:cNvPr id="3" name="TextBox 2"/>
          <p:cNvSpPr txBox="1"/>
          <p:nvPr/>
        </p:nvSpPr>
        <p:spPr>
          <a:xfrm>
            <a:off x="827584" y="1982450"/>
            <a:ext cx="7632847" cy="2677656"/>
          </a:xfrm>
          <a:prstGeom prst="rect">
            <a:avLst/>
          </a:prstGeom>
          <a:noFill/>
        </p:spPr>
        <p:txBody>
          <a:bodyPr wrap="square" rtlCol="0">
            <a:spAutoFit/>
          </a:bodyPr>
          <a:lstStyle/>
          <a:p>
            <a:r>
              <a:rPr lang="en-GB" sz="3200" b="1" dirty="0"/>
              <a:t>Teachers</a:t>
            </a:r>
          </a:p>
          <a:p>
            <a:r>
              <a:rPr lang="en-GB" sz="3200" b="1" dirty="0"/>
              <a:t>Mrs Afford </a:t>
            </a:r>
          </a:p>
          <a:p>
            <a:r>
              <a:rPr lang="en-GB" sz="3200" b="1" dirty="0"/>
              <a:t>Mr Vernon </a:t>
            </a:r>
            <a:r>
              <a:rPr lang="en-GB" sz="2800" dirty="0"/>
              <a:t>(Thursdays)</a:t>
            </a:r>
          </a:p>
          <a:p>
            <a:r>
              <a:rPr lang="en-GB" sz="3200" b="1" dirty="0"/>
              <a:t>Support staff </a:t>
            </a:r>
            <a:r>
              <a:rPr lang="en-GB" sz="4400" dirty="0"/>
              <a:t>- </a:t>
            </a:r>
            <a:r>
              <a:rPr lang="en-GB" sz="2800" dirty="0"/>
              <a:t>Mrs Westby (mornings)</a:t>
            </a:r>
          </a:p>
          <a:p>
            <a:r>
              <a:rPr lang="en-GB" sz="2800" dirty="0"/>
              <a:t>		         Mrs Owen (interventions)</a:t>
            </a:r>
          </a:p>
        </p:txBody>
      </p:sp>
    </p:spTree>
    <p:extLst>
      <p:ext uri="{BB962C8B-B14F-4D97-AF65-F5344CB8AC3E}">
        <p14:creationId xmlns:p14="http://schemas.microsoft.com/office/powerpoint/2010/main" val="338456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4097725"/>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 Registration at 8.55</a:t>
            </a:r>
          </a:p>
          <a:p>
            <a:pPr marL="457200" indent="-457200">
              <a:lnSpc>
                <a:spcPct val="150000"/>
              </a:lnSpc>
              <a:buFont typeface="Wingdings" pitchFamily="2" charset="2"/>
              <a:buChar char="Ø"/>
            </a:pPr>
            <a:r>
              <a:rPr lang="en-US" sz="3200" dirty="0">
                <a:latin typeface="+mj-lt"/>
              </a:rPr>
              <a:t>Finish at 3.20pm.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a:t>
            </a:r>
          </a:p>
          <a:p>
            <a:pPr algn="ctr">
              <a:lnSpc>
                <a:spcPct val="150000"/>
              </a:lnSpc>
            </a:pPr>
            <a:r>
              <a:rPr lang="en-US" sz="24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207718" y="1124744"/>
            <a:ext cx="8728564" cy="5588049"/>
          </a:xfrm>
        </p:spPr>
        <p:txBody>
          <a:bodyPr>
            <a:normAutofit fontScale="92500" lnSpcReduction="2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Tuesdays and Thursdays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t>The above also applies to swimming.</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1844824"/>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pic>
        <p:nvPicPr>
          <p:cNvPr id="5" name="Picture 4" descr="Table, calendar&#10;&#10;Description automatically generated">
            <a:extLst>
              <a:ext uri="{FF2B5EF4-FFF2-40B4-BE49-F238E27FC236}">
                <a16:creationId xmlns:a16="http://schemas.microsoft.com/office/drawing/2014/main" id="{B4257F18-0F2C-4527-A316-D521C1DFE3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4717" y="332656"/>
            <a:ext cx="7914566" cy="5423573"/>
          </a:xfrm>
          <a:prstGeom prst="rect">
            <a:avLst/>
          </a:prstGeom>
        </p:spPr>
      </p:pic>
    </p:spTree>
    <p:extLst>
      <p:ext uri="{BB962C8B-B14F-4D97-AF65-F5344CB8AC3E}">
        <p14:creationId xmlns:p14="http://schemas.microsoft.com/office/powerpoint/2010/main" val="81377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31317" y="253487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
        <p:nvSpPr>
          <p:cNvPr id="3" name="Rectangle 2">
            <a:extLst>
              <a:ext uri="{FF2B5EF4-FFF2-40B4-BE49-F238E27FC236}">
                <a16:creationId xmlns:a16="http://schemas.microsoft.com/office/drawing/2014/main" id="{CB07BD2D-44F0-46DE-BB4A-3B67001CF95A}"/>
              </a:ext>
            </a:extLst>
          </p:cNvPr>
          <p:cNvSpPr/>
          <p:nvPr/>
        </p:nvSpPr>
        <p:spPr>
          <a:xfrm>
            <a:off x="1259632" y="792854"/>
            <a:ext cx="6048672" cy="830997"/>
          </a:xfrm>
          <a:prstGeom prst="rect">
            <a:avLst/>
          </a:prstGeom>
        </p:spPr>
        <p:txBody>
          <a:bodyPr wrap="square">
            <a:spAutoFit/>
          </a:bodyPr>
          <a:lstStyle/>
          <a:p>
            <a:r>
              <a:rPr lang="en-US" sz="4800" dirty="0"/>
              <a:t>St Philip’s Standards</a:t>
            </a:r>
            <a:endParaRPr lang="en-GB" sz="4800" dirty="0"/>
          </a:p>
        </p:txBody>
      </p:sp>
    </p:spTree>
    <p:extLst>
      <p:ext uri="{BB962C8B-B14F-4D97-AF65-F5344CB8AC3E}">
        <p14:creationId xmlns:p14="http://schemas.microsoft.com/office/powerpoint/2010/main" val="3792560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lnSpcReduction="10000"/>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silver and gold badges, continuing from any badges your child may have already achieved.</a:t>
            </a:r>
          </a:p>
          <a:p>
            <a:pPr marL="45720" indent="0" algn="ctr">
              <a:buNone/>
            </a:pPr>
            <a:r>
              <a:rPr lang="en-GB" sz="3600" dirty="0">
                <a:solidFill>
                  <a:schemeClr val="accent1">
                    <a:lumMod val="50000"/>
                  </a:schemeClr>
                </a:solidFill>
              </a:rPr>
              <a:t>Spelling badges (tests are carried out termly)</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62500" lnSpcReduction="20000"/>
          </a:bodyPr>
          <a:lstStyle/>
          <a:p>
            <a:pPr marL="45720" indent="0" algn="ctr">
              <a:buNone/>
            </a:pPr>
            <a:r>
              <a:rPr lang="en-GB" sz="3600" dirty="0">
                <a:solidFill>
                  <a:schemeClr val="accent1">
                    <a:lumMod val="50000"/>
                  </a:schemeClr>
                </a:solidFill>
              </a:rPr>
              <a:t>Homework will be given out on a Friday to be returned on Wednesday.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I have chance to mark it before handing out new homework on the Friday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spellings will be sent home weekly and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5196166"/>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Once completed, they will move onto library books.</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Shared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82461" y="1844824"/>
            <a:ext cx="5775820" cy="4907560"/>
          </a:xfrm>
        </p:spPr>
        <p:txBody>
          <a:bodyPr>
            <a:normAutofit/>
          </a:bodyPr>
          <a:lstStyle/>
          <a:p>
            <a:pPr marL="257175" indent="-257175" algn="l">
              <a:buFont typeface="Arial" panose="020B0604020202020204" pitchFamily="34" charset="0"/>
              <a:buChar char="•"/>
            </a:pPr>
            <a:r>
              <a:rPr lang="en-GB" sz="900" dirty="0"/>
              <a:t>Attendance at school is mandatory for all children unless they are sick or have and appointment.</a:t>
            </a:r>
          </a:p>
          <a:p>
            <a:pPr marL="257175" indent="-257175" algn="l">
              <a:buFont typeface="Arial" panose="020B0604020202020204" pitchFamily="34" charset="0"/>
              <a:buChar char="•"/>
            </a:pPr>
            <a:r>
              <a:rPr lang="en-GB" sz="9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lgn="l">
              <a:buFont typeface="Arial" panose="020B0604020202020204" pitchFamily="34" charset="0"/>
              <a:buChar char="•"/>
            </a:pPr>
            <a:r>
              <a:rPr lang="en-GB" sz="9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lgn="l">
              <a:buFont typeface="Arial" panose="020B0604020202020204" pitchFamily="34" charset="0"/>
              <a:buChar char="•"/>
            </a:pPr>
            <a:r>
              <a:rPr lang="en-GB" sz="9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900" dirty="0">
                <a:solidFill>
                  <a:srgbClr val="FF0000"/>
                </a:solidFill>
              </a:rPr>
              <a:t>First Response</a:t>
            </a:r>
          </a:p>
          <a:p>
            <a:pPr algn="l"/>
            <a:r>
              <a:rPr lang="en-GB" sz="9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900" dirty="0"/>
              <a:t>Some Covid reminders</a:t>
            </a:r>
          </a:p>
          <a:p>
            <a:pPr marL="257175" indent="-257175" algn="l">
              <a:buFont typeface="Arial" panose="020B0604020202020204" pitchFamily="34" charset="0"/>
              <a:buChar char="•"/>
            </a:pPr>
            <a:r>
              <a:rPr lang="en-GB" sz="900" dirty="0">
                <a:solidFill>
                  <a:srgbClr val="FF0000"/>
                </a:solidFill>
              </a:rPr>
              <a:t>Symptoms are Fever above 37.8, persistent cough,  shortness of breath, loss of taste or smell</a:t>
            </a:r>
          </a:p>
          <a:p>
            <a:pPr marL="257175" indent="-257175" algn="l">
              <a:buFont typeface="Arial" panose="020B0604020202020204" pitchFamily="34" charset="0"/>
              <a:buChar char="•"/>
            </a:pPr>
            <a:r>
              <a:rPr lang="en-GB" sz="900" dirty="0"/>
              <a:t>To Book at test call 119.   If </a:t>
            </a:r>
            <a:r>
              <a:rPr lang="en-GB" sz="900" b="1" dirty="0"/>
              <a:t>you or your </a:t>
            </a:r>
            <a:r>
              <a:rPr lang="en-GB" sz="900" dirty="0"/>
              <a:t>child are awaiting a test result do not come to school and do not come to the playground even if you are symptom free. </a:t>
            </a:r>
          </a:p>
          <a:p>
            <a:pPr marL="257175" indent="-257175" algn="l">
              <a:buFont typeface="Arial" panose="020B0604020202020204" pitchFamily="34" charset="0"/>
              <a:buChar char="•"/>
            </a:pPr>
            <a:r>
              <a:rPr lang="en-GB" sz="900" dirty="0"/>
              <a:t>See our Covid Pages of the website for additional guidance. </a:t>
            </a:r>
          </a:p>
          <a:p>
            <a:pPr marL="257175" indent="-257175" algn="l">
              <a:buFont typeface="Arial" panose="020B0604020202020204" pitchFamily="34" charset="0"/>
              <a:buChar char="•"/>
            </a:pPr>
            <a:endParaRPr lang="en-GB" sz="900" dirty="0"/>
          </a:p>
          <a:p>
            <a:pPr algn="l"/>
            <a:endParaRPr lang="en-GB" sz="900" dirty="0"/>
          </a:p>
          <a:p>
            <a:pPr marL="257175" indent="-257175" algn="l">
              <a:buFont typeface="Arial" panose="020B0604020202020204" pitchFamily="34" charset="0"/>
              <a:buChar char="•"/>
            </a:pPr>
            <a:endParaRPr lang="en-GB" sz="900" dirty="0"/>
          </a:p>
          <a:p>
            <a:pPr marL="257175" indent="-257175" algn="l">
              <a:buFont typeface="Arial" panose="020B0604020202020204" pitchFamily="34" charset="0"/>
              <a:buChar char="•"/>
            </a:pPr>
            <a:endParaRPr lang="en-GB" sz="900" dirty="0"/>
          </a:p>
        </p:txBody>
      </p:sp>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23528" y="208766"/>
            <a:ext cx="5184396" cy="427838"/>
          </a:xfrm>
        </p:spPr>
        <p:txBody>
          <a:bodyPr>
            <a:normAutofit fontScale="90000"/>
          </a:bodyPr>
          <a:lstStyle/>
          <a:p>
            <a:r>
              <a:rPr lang="en-GB" dirty="0"/>
              <a:t>Covid and attendance…</a:t>
            </a:r>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1026"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847841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475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4 so we are in Band 4</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Within and Working within Plus – Up to 70% of the statements are confidently achieved   (W and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We aim for most children to make 6 bands of progress each year </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If you’d like more information, here is a full explanation of the assessment process on the website.</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To support our Teacher assessment, at the end of KS1, we use the Teacher assessment framework.</a:t>
            </a:r>
          </a:p>
          <a:p>
            <a:pPr marL="45720" indent="0" algn="ctr">
              <a:buNone/>
            </a:pPr>
            <a:r>
              <a:rPr lang="en-GB" sz="3200" dirty="0">
                <a:solidFill>
                  <a:schemeClr val="accent1">
                    <a:lumMod val="50000"/>
                  </a:schemeClr>
                </a:solidFill>
              </a:rPr>
              <a:t>Please make sure you have taken: </a:t>
            </a:r>
          </a:p>
          <a:p>
            <a:pPr algn="ctr">
              <a:buFont typeface="Wingdings" pitchFamily="2" charset="2"/>
              <a:buChar char="Ø"/>
            </a:pPr>
            <a:r>
              <a:rPr lang="en-GB" sz="3200" dirty="0">
                <a:solidFill>
                  <a:schemeClr val="accent1">
                    <a:lumMod val="50000"/>
                  </a:schemeClr>
                </a:solidFill>
              </a:rPr>
              <a:t> English and maths ladders</a:t>
            </a:r>
          </a:p>
          <a:p>
            <a:pPr algn="ctr">
              <a:buFont typeface="Wingdings" pitchFamily="2" charset="2"/>
              <a:buChar char="Ø"/>
            </a:pPr>
            <a:r>
              <a:rPr lang="en-GB" sz="3200" dirty="0">
                <a:solidFill>
                  <a:schemeClr val="accent1">
                    <a:lumMod val="50000"/>
                  </a:schemeClr>
                </a:solidFill>
              </a:rPr>
              <a:t>Writing  assessment sheet</a:t>
            </a:r>
          </a:p>
          <a:p>
            <a:pPr algn="ctr">
              <a:buFont typeface="Wingdings" pitchFamily="2" charset="2"/>
              <a:buChar char="Ø"/>
            </a:pPr>
            <a:r>
              <a:rPr lang="en-GB" sz="3200" dirty="0">
                <a:solidFill>
                  <a:schemeClr val="accent1">
                    <a:lumMod val="50000"/>
                  </a:schemeClr>
                </a:solidFill>
              </a:rPr>
              <a:t>Spelling lists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670379" y="620688"/>
            <a:ext cx="76327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buFont typeface="Wingdings" pitchFamily="2" charset="2"/>
              <a:buChar char="Ø"/>
            </a:pPr>
            <a:r>
              <a:rPr lang="en-GB" altLang="en-US" sz="2400" b="1" dirty="0"/>
              <a:t>age related expectation:  </a:t>
            </a:r>
            <a:r>
              <a:rPr lang="en-GB" altLang="en-US" sz="2400" dirty="0"/>
              <a:t>children would need to reach the w+ /secure (s) step at the end of the appropriate year.</a:t>
            </a:r>
          </a:p>
          <a:p>
            <a:pPr>
              <a:buFont typeface="Wingdings" pitchFamily="2" charset="2"/>
              <a:buChar char="Ø"/>
            </a:pPr>
            <a:endParaRPr lang="en-GB" altLang="en-US" sz="2400" dirty="0"/>
          </a:p>
        </p:txBody>
      </p:sp>
      <p:sp>
        <p:nvSpPr>
          <p:cNvPr id="3" name="TextBox 2"/>
          <p:cNvSpPr txBox="1"/>
          <p:nvPr/>
        </p:nvSpPr>
        <p:spPr>
          <a:xfrm>
            <a:off x="526710" y="1821017"/>
            <a:ext cx="7920038" cy="1938992"/>
          </a:xfrm>
          <a:prstGeom prst="rect">
            <a:avLst/>
          </a:prstGeom>
          <a:noFill/>
        </p:spPr>
        <p:txBody>
          <a:bodyPr>
            <a:spAutoFit/>
          </a:bodyPr>
          <a:lstStyle/>
          <a:p>
            <a:pPr marL="285750" indent="-285750" fontAlgn="auto">
              <a:spcBef>
                <a:spcPts val="0"/>
              </a:spcBef>
              <a:spcAft>
                <a:spcPts val="0"/>
              </a:spcAft>
              <a:buFont typeface="Wingdings" panose="05000000000000000000" pitchFamily="2" charset="2"/>
              <a:buChar char="Ø"/>
              <a:defRPr/>
            </a:pPr>
            <a:r>
              <a:rPr lang="en-GB" altLang="en-US" sz="2400" b="1" dirty="0">
                <a:effectLst>
                  <a:outerShdw blurRad="38100" dist="38100" dir="2700000" algn="tl">
                    <a:srgbClr val="000000">
                      <a:alpha val="43137"/>
                    </a:srgbClr>
                  </a:outerShdw>
                </a:effectLst>
                <a:latin typeface="+mn-lt"/>
                <a:cs typeface="+mn-cs"/>
              </a:rPr>
              <a:t>Secure + </a:t>
            </a:r>
            <a:r>
              <a:rPr lang="en-GB" altLang="en-US" sz="2400" dirty="0">
                <a:latin typeface="+mn-lt"/>
                <a:cs typeface="+mn-cs"/>
              </a:rPr>
              <a:t>represents the </a:t>
            </a:r>
            <a:r>
              <a:rPr lang="en-GB" altLang="en-US" sz="2400" b="1" dirty="0">
                <a:latin typeface="+mn-lt"/>
                <a:cs typeface="+mn-cs"/>
              </a:rPr>
              <a:t>consolidation of the band and shows children are working at Greater Depth</a:t>
            </a:r>
          </a:p>
          <a:p>
            <a:pPr marL="285750" indent="-285750" fontAlgn="auto">
              <a:spcBef>
                <a:spcPts val="0"/>
              </a:spcBef>
              <a:spcAft>
                <a:spcPts val="0"/>
              </a:spcAft>
              <a:buFont typeface="Wingdings" panose="05000000000000000000" pitchFamily="2" charset="2"/>
              <a:buChar char="Ø"/>
              <a:defRPr/>
            </a:pPr>
            <a:r>
              <a:rPr lang="en-GB" altLang="en-US" sz="2400" b="1" dirty="0"/>
              <a:t>It is important to recognise that all children progress at different levels and children with a particular learning need may not be working within their year group band.</a:t>
            </a:r>
            <a:r>
              <a:rPr lang="en-GB" altLang="en-US" sz="2400" b="1" dirty="0">
                <a:latin typeface="+mn-lt"/>
                <a:cs typeface="+mn-cs"/>
              </a:rPr>
              <a:t> </a:t>
            </a:r>
            <a:endParaRPr lang="en-GB" sz="2400" dirty="0">
              <a:latin typeface="+mn-lt"/>
              <a:cs typeface="+mn-cs"/>
            </a:endParaRPr>
          </a:p>
        </p:txBody>
      </p:sp>
      <p:sp>
        <p:nvSpPr>
          <p:cNvPr id="6" name="TextBox 5"/>
          <p:cNvSpPr txBox="1"/>
          <p:nvPr/>
        </p:nvSpPr>
        <p:spPr>
          <a:xfrm>
            <a:off x="742610" y="3501008"/>
            <a:ext cx="7488237" cy="2677656"/>
          </a:xfrm>
          <a:prstGeom prst="rect">
            <a:avLst/>
          </a:prstGeom>
          <a:noFill/>
        </p:spPr>
        <p:txBody>
          <a:bodyPr>
            <a:spAutoFit/>
          </a:bodyPr>
          <a:lstStyle/>
          <a:p>
            <a:pPr algn="ctr" fontAlgn="auto">
              <a:spcAft>
                <a:spcPts val="0"/>
              </a:spcAft>
              <a:defRPr/>
            </a:pPr>
            <a:endParaRPr lang="en-GB" altLang="en-US" sz="2800" b="1" dirty="0">
              <a:effectLst>
                <a:outerShdw blurRad="38100" dist="38100" dir="2700000" algn="tl">
                  <a:srgbClr val="000000">
                    <a:alpha val="43137"/>
                  </a:srgbClr>
                </a:outerShdw>
              </a:effectLst>
              <a:latin typeface="+mn-lt"/>
              <a:cs typeface="+mn-cs"/>
            </a:endParaRPr>
          </a:p>
          <a:p>
            <a:pPr algn="ctr" fontAlgn="auto">
              <a:spcAft>
                <a:spcPts val="0"/>
              </a:spcAft>
              <a:defRPr/>
            </a:pPr>
            <a:r>
              <a:rPr lang="en-GB" altLang="en-US" sz="2800" b="1" dirty="0">
                <a:effectLst>
                  <a:outerShdw blurRad="38100" dist="38100" dir="2700000" algn="tl">
                    <a:srgbClr val="000000">
                      <a:alpha val="43137"/>
                    </a:srgbClr>
                  </a:outerShdw>
                </a:effectLst>
                <a:latin typeface="+mn-lt"/>
                <a:cs typeface="+mn-cs"/>
              </a:rPr>
              <a:t>It is important for children to have opportunities to apply their understanding in a range of </a:t>
            </a:r>
            <a:r>
              <a:rPr lang="en-GB" altLang="en-US" sz="2800" b="1" dirty="0">
                <a:solidFill>
                  <a:srgbClr val="FF0000"/>
                </a:solidFill>
                <a:effectLst>
                  <a:outerShdw blurRad="38100" dist="38100" dir="2700000" algn="tl">
                    <a:srgbClr val="000000">
                      <a:alpha val="43137"/>
                    </a:srgbClr>
                  </a:outerShdw>
                </a:effectLst>
                <a:latin typeface="+mn-lt"/>
                <a:cs typeface="+mn-cs"/>
              </a:rPr>
              <a:t>challenging real life contexts</a:t>
            </a:r>
            <a:r>
              <a:rPr lang="en-GB" altLang="en-US" sz="2800" b="1" dirty="0">
                <a:effectLst>
                  <a:outerShdw blurRad="38100" dist="38100" dir="2700000" algn="tl">
                    <a:srgbClr val="000000">
                      <a:alpha val="43137"/>
                    </a:srgbClr>
                  </a:outerShdw>
                </a:effectLst>
                <a:latin typeface="+mn-lt"/>
                <a:cs typeface="+mn-cs"/>
              </a:rPr>
              <a:t>, and to demonstrate their </a:t>
            </a:r>
            <a:r>
              <a:rPr lang="en-GB" altLang="en-US" sz="2800" b="1" dirty="0">
                <a:solidFill>
                  <a:srgbClr val="FF0000"/>
                </a:solidFill>
                <a:effectLst>
                  <a:outerShdw blurRad="38100" dist="38100" dir="2700000" algn="tl">
                    <a:srgbClr val="000000">
                      <a:alpha val="43137"/>
                    </a:srgbClr>
                  </a:outerShdw>
                </a:effectLst>
                <a:latin typeface="+mn-lt"/>
                <a:cs typeface="+mn-cs"/>
              </a:rPr>
              <a:t>mastery of a particular skill at a deep and thorough level </a:t>
            </a:r>
            <a:r>
              <a:rPr lang="en-GB" altLang="en-US" sz="2800" b="1" dirty="0">
                <a:effectLst>
                  <a:outerShdw blurRad="38100" dist="38100" dir="2700000" algn="tl">
                    <a:srgbClr val="000000">
                      <a:alpha val="43137"/>
                    </a:srgbClr>
                  </a:outerShdw>
                </a:effectLst>
                <a:latin typeface="+mn-lt"/>
                <a:cs typeface="+mn-cs"/>
              </a:rPr>
              <a:t>before moving on.</a:t>
            </a:r>
            <a:endParaRPr lang="en-GB" sz="2800" dirty="0">
              <a:latin typeface="+mn-lt"/>
              <a:cs typeface="+mn-cs"/>
            </a:endParaRPr>
          </a:p>
        </p:txBody>
      </p:sp>
    </p:spTree>
    <p:extLst>
      <p:ext uri="{BB962C8B-B14F-4D97-AF65-F5344CB8AC3E}">
        <p14:creationId xmlns:p14="http://schemas.microsoft.com/office/powerpoint/2010/main" val="13130650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188" y="836613"/>
            <a:ext cx="7632700" cy="2246312"/>
          </a:xfrm>
          <a:prstGeom prst="rect">
            <a:avLst/>
          </a:prstGeom>
        </p:spPr>
        <p:txBody>
          <a:bodyPr>
            <a:spAutoFit/>
          </a:bodyPr>
          <a:lstStyle/>
          <a:p>
            <a:pPr fontAlgn="auto">
              <a:spcBef>
                <a:spcPts val="0"/>
              </a:spcBef>
              <a:spcAft>
                <a:spcPts val="0"/>
              </a:spcAft>
              <a:defRPr/>
            </a:pPr>
            <a:r>
              <a:rPr lang="en-GB" altLang="en-US" sz="2800" b="1" u="sng" dirty="0">
                <a:effectLst>
                  <a:outerShdw blurRad="38100" dist="38100" dir="2700000" algn="tl">
                    <a:srgbClr val="000000">
                      <a:alpha val="43137"/>
                    </a:srgbClr>
                  </a:outerShdw>
                </a:effectLst>
                <a:latin typeface="+mn-lt"/>
                <a:cs typeface="+mn-cs"/>
              </a:rPr>
              <a:t>‘Age related expectations’: </a:t>
            </a:r>
            <a:r>
              <a:rPr lang="en-GB" altLang="en-US" sz="2800" dirty="0">
                <a:latin typeface="+mn-lt"/>
                <a:cs typeface="+mn-cs"/>
              </a:rPr>
              <a:t>children should reach the </a:t>
            </a:r>
            <a:r>
              <a:rPr lang="en-GB" altLang="en-US" sz="2800" b="1" dirty="0">
                <a:effectLst>
                  <a:outerShdw blurRad="38100" dist="38100" dir="2700000" algn="tl">
                    <a:srgbClr val="000000">
                      <a:alpha val="43137"/>
                    </a:srgbClr>
                  </a:outerShdw>
                </a:effectLst>
                <a:latin typeface="+mn-lt"/>
                <a:cs typeface="+mn-cs"/>
              </a:rPr>
              <a:t>secure (s) step </a:t>
            </a:r>
            <a:r>
              <a:rPr lang="en-GB" altLang="en-US" sz="2800" dirty="0">
                <a:latin typeface="+mn-lt"/>
                <a:cs typeface="+mn-cs"/>
              </a:rPr>
              <a:t>by the end of the appropriate year. To move from </a:t>
            </a:r>
            <a:r>
              <a:rPr lang="en-GB" altLang="en-US" sz="2800" b="1" dirty="0">
                <a:effectLst>
                  <a:outerShdw blurRad="38100" dist="38100" dir="2700000" algn="tl">
                    <a:srgbClr val="000000">
                      <a:alpha val="43137"/>
                    </a:srgbClr>
                  </a:outerShdw>
                </a:effectLst>
                <a:latin typeface="+mn-lt"/>
                <a:cs typeface="+mn-cs"/>
              </a:rPr>
              <a:t>secure (s) in one year band to the next is 6 steps over 6 half terms</a:t>
            </a:r>
            <a:r>
              <a:rPr lang="en-GB" altLang="en-US" sz="2800" dirty="0">
                <a:latin typeface="+mn-lt"/>
                <a:cs typeface="+mn-cs"/>
              </a:rPr>
              <a:t> = 1 step or 1 point of progress each half term. </a:t>
            </a:r>
            <a:r>
              <a:rPr lang="en-GB" altLang="en-US" dirty="0">
                <a:latin typeface="+mn-lt"/>
                <a:cs typeface="+mn-cs"/>
              </a:rPr>
              <a:t> </a:t>
            </a:r>
            <a:endParaRPr lang="en-GB" dirty="0">
              <a:latin typeface="+mn-lt"/>
              <a:cs typeface="+mn-cs"/>
            </a:endParaRPr>
          </a:p>
        </p:txBody>
      </p:sp>
      <p:graphicFrame>
        <p:nvGraphicFramePr>
          <p:cNvPr id="4" name="Table 3"/>
          <p:cNvGraphicFramePr>
            <a:graphicFrameLocks noGrp="1"/>
          </p:cNvGraphicFramePr>
          <p:nvPr/>
        </p:nvGraphicFramePr>
        <p:xfrm>
          <a:off x="469900" y="4149725"/>
          <a:ext cx="8064498" cy="1295400"/>
        </p:xfrm>
        <a:graphic>
          <a:graphicData uri="http://schemas.openxmlformats.org/drawingml/2006/table">
            <a:tbl>
              <a:tblPr firstRow="1" bandRow="1">
                <a:tableStyleId>{5C22544A-7EE6-4342-B048-85BDC9FD1C3A}</a:tableStyleId>
              </a:tblPr>
              <a:tblGrid>
                <a:gridCol w="1344083">
                  <a:extLst>
                    <a:ext uri="{9D8B030D-6E8A-4147-A177-3AD203B41FA5}">
                      <a16:colId xmlns:a16="http://schemas.microsoft.com/office/drawing/2014/main" val="20000"/>
                    </a:ext>
                  </a:extLst>
                </a:gridCol>
                <a:gridCol w="1344083">
                  <a:extLst>
                    <a:ext uri="{9D8B030D-6E8A-4147-A177-3AD203B41FA5}">
                      <a16:colId xmlns:a16="http://schemas.microsoft.com/office/drawing/2014/main" val="20001"/>
                    </a:ext>
                  </a:extLst>
                </a:gridCol>
                <a:gridCol w="1344083">
                  <a:extLst>
                    <a:ext uri="{9D8B030D-6E8A-4147-A177-3AD203B41FA5}">
                      <a16:colId xmlns:a16="http://schemas.microsoft.com/office/drawing/2014/main" val="20002"/>
                    </a:ext>
                  </a:extLst>
                </a:gridCol>
                <a:gridCol w="1344083">
                  <a:extLst>
                    <a:ext uri="{9D8B030D-6E8A-4147-A177-3AD203B41FA5}">
                      <a16:colId xmlns:a16="http://schemas.microsoft.com/office/drawing/2014/main" val="20003"/>
                    </a:ext>
                  </a:extLst>
                </a:gridCol>
                <a:gridCol w="1344083">
                  <a:extLst>
                    <a:ext uri="{9D8B030D-6E8A-4147-A177-3AD203B41FA5}">
                      <a16:colId xmlns:a16="http://schemas.microsoft.com/office/drawing/2014/main" val="20004"/>
                    </a:ext>
                  </a:extLst>
                </a:gridCol>
                <a:gridCol w="1344083">
                  <a:extLst>
                    <a:ext uri="{9D8B030D-6E8A-4147-A177-3AD203B41FA5}">
                      <a16:colId xmlns:a16="http://schemas.microsoft.com/office/drawing/2014/main" val="20005"/>
                    </a:ext>
                  </a:extLst>
                </a:gridCol>
              </a:tblGrid>
              <a:tr h="1295400">
                <a:tc>
                  <a:txBody>
                    <a:bodyPr/>
                    <a:lstStyle/>
                    <a:p>
                      <a:pPr algn="ctr"/>
                      <a:r>
                        <a:rPr lang="en-GB" sz="1800" dirty="0"/>
                        <a:t>Autumn 1</a:t>
                      </a:r>
                    </a:p>
                    <a:p>
                      <a:pPr algn="ctr"/>
                      <a:endParaRPr lang="en-GB" sz="1800" dirty="0"/>
                    </a:p>
                    <a:p>
                      <a:pPr algn="ctr"/>
                      <a:r>
                        <a:rPr lang="en-GB" sz="1800" dirty="0"/>
                        <a:t>Secure +</a:t>
                      </a:r>
                    </a:p>
                  </a:txBody>
                  <a:tcPr marL="91436" marR="91436" marT="45694" marB="45694"/>
                </a:tc>
                <a:tc>
                  <a:txBody>
                    <a:bodyPr/>
                    <a:lstStyle/>
                    <a:p>
                      <a:pPr algn="ctr"/>
                      <a:r>
                        <a:rPr lang="en-GB" sz="1800" dirty="0"/>
                        <a:t>Autumn 2</a:t>
                      </a:r>
                    </a:p>
                    <a:p>
                      <a:pPr algn="ctr"/>
                      <a:endParaRPr lang="en-GB" sz="1800" dirty="0"/>
                    </a:p>
                    <a:p>
                      <a:pPr algn="ctr"/>
                      <a:r>
                        <a:rPr lang="en-GB" sz="1800" dirty="0"/>
                        <a:t>Beginning </a:t>
                      </a:r>
                    </a:p>
                  </a:txBody>
                  <a:tcPr marL="91436" marR="91436" marT="45694" marB="45694"/>
                </a:tc>
                <a:tc>
                  <a:txBody>
                    <a:bodyPr/>
                    <a:lstStyle/>
                    <a:p>
                      <a:pPr algn="ctr"/>
                      <a:r>
                        <a:rPr lang="en-GB" sz="1800" dirty="0"/>
                        <a:t>Spring 1</a:t>
                      </a:r>
                    </a:p>
                    <a:p>
                      <a:pPr algn="ctr"/>
                      <a:endParaRPr lang="en-GB" sz="1800" dirty="0"/>
                    </a:p>
                    <a:p>
                      <a:pPr algn="ctr"/>
                      <a:r>
                        <a:rPr lang="en-GB" sz="1800" dirty="0"/>
                        <a:t>Beginning +</a:t>
                      </a:r>
                    </a:p>
                  </a:txBody>
                  <a:tcPr marL="91436" marR="91436" marT="45694" marB="45694"/>
                </a:tc>
                <a:tc>
                  <a:txBody>
                    <a:bodyPr/>
                    <a:lstStyle/>
                    <a:p>
                      <a:pPr algn="ctr"/>
                      <a:r>
                        <a:rPr lang="en-GB" sz="1800" dirty="0"/>
                        <a:t>Spring</a:t>
                      </a:r>
                      <a:r>
                        <a:rPr lang="en-GB" sz="1800" baseline="0" dirty="0"/>
                        <a:t> 2</a:t>
                      </a:r>
                    </a:p>
                    <a:p>
                      <a:pPr algn="ctr"/>
                      <a:endParaRPr lang="en-GB" sz="1800" baseline="0" dirty="0"/>
                    </a:p>
                    <a:p>
                      <a:pPr algn="ctr"/>
                      <a:r>
                        <a:rPr lang="en-GB" sz="1800" baseline="0" dirty="0"/>
                        <a:t>Within</a:t>
                      </a:r>
                      <a:endParaRPr lang="en-GB" sz="1800" dirty="0"/>
                    </a:p>
                  </a:txBody>
                  <a:tcPr marL="91436" marR="91436" marT="45694" marB="45694"/>
                </a:tc>
                <a:tc>
                  <a:txBody>
                    <a:bodyPr/>
                    <a:lstStyle/>
                    <a:p>
                      <a:pPr algn="ctr"/>
                      <a:r>
                        <a:rPr lang="en-GB" sz="1800" dirty="0"/>
                        <a:t>Summer 1</a:t>
                      </a:r>
                    </a:p>
                    <a:p>
                      <a:pPr algn="ctr"/>
                      <a:endParaRPr lang="en-GB" sz="1800" dirty="0"/>
                    </a:p>
                    <a:p>
                      <a:pPr algn="ctr"/>
                      <a:r>
                        <a:rPr lang="en-GB" sz="1800" dirty="0"/>
                        <a:t>Within +</a:t>
                      </a:r>
                    </a:p>
                  </a:txBody>
                  <a:tcPr marL="91436" marR="91436" marT="45694" marB="45694"/>
                </a:tc>
                <a:tc>
                  <a:txBody>
                    <a:bodyPr/>
                    <a:lstStyle/>
                    <a:p>
                      <a:pPr algn="ctr"/>
                      <a:r>
                        <a:rPr lang="en-GB" sz="1800" dirty="0"/>
                        <a:t>Summer 2</a:t>
                      </a:r>
                    </a:p>
                    <a:p>
                      <a:pPr algn="ctr"/>
                      <a:endParaRPr lang="en-GB" sz="1800" dirty="0"/>
                    </a:p>
                    <a:p>
                      <a:pPr algn="ctr"/>
                      <a:r>
                        <a:rPr lang="en-GB" sz="1800" dirty="0"/>
                        <a:t>Secure</a:t>
                      </a:r>
                    </a:p>
                  </a:txBody>
                  <a:tcPr marL="91436" marR="91436" marT="45694" marB="45694"/>
                </a:tc>
                <a:extLst>
                  <a:ext uri="{0D108BD9-81ED-4DB2-BD59-A6C34878D82A}">
                    <a16:rowId xmlns:a16="http://schemas.microsoft.com/office/drawing/2014/main" val="10000"/>
                  </a:ext>
                </a:extLst>
              </a:tr>
            </a:tbl>
          </a:graphicData>
        </a:graphic>
      </p:graphicFrame>
      <p:sp>
        <p:nvSpPr>
          <p:cNvPr id="10259" name="TextBox 4"/>
          <p:cNvSpPr txBox="1">
            <a:spLocks noChangeArrowheads="1"/>
          </p:cNvSpPr>
          <p:nvPr/>
        </p:nvSpPr>
        <p:spPr bwMode="auto">
          <a:xfrm>
            <a:off x="438150" y="3429000"/>
            <a:ext cx="80946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800"/>
              <a:t>Year 4 – band 4 (age related expectations)</a:t>
            </a:r>
          </a:p>
        </p:txBody>
      </p:sp>
      <p:sp>
        <p:nvSpPr>
          <p:cNvPr id="10260" name="TextBox 7"/>
          <p:cNvSpPr txBox="1">
            <a:spLocks noChangeArrowheads="1"/>
          </p:cNvSpPr>
          <p:nvPr/>
        </p:nvSpPr>
        <p:spPr bwMode="auto">
          <a:xfrm>
            <a:off x="438150" y="5589588"/>
            <a:ext cx="80946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400" dirty="0"/>
              <a:t>A child </a:t>
            </a:r>
            <a:r>
              <a:rPr lang="en-GB" altLang="en-US" sz="2400" b="1" dirty="0"/>
              <a:t>leaving</a:t>
            </a:r>
            <a:r>
              <a:rPr lang="en-GB" altLang="en-US" sz="2400" dirty="0"/>
              <a:t> primary school as a </a:t>
            </a:r>
            <a:r>
              <a:rPr lang="en-GB" altLang="en-US" sz="2400" b="1" dirty="0"/>
              <a:t>band 6 secure </a:t>
            </a:r>
            <a:r>
              <a:rPr lang="en-GB" altLang="en-US" sz="2400" dirty="0"/>
              <a:t>is said to be ‘secondary ready’ and reaching age related expectations.</a:t>
            </a:r>
          </a:p>
        </p:txBody>
      </p:sp>
    </p:spTree>
    <p:extLst>
      <p:ext uri="{BB962C8B-B14F-4D97-AF65-F5344CB8AC3E}">
        <p14:creationId xmlns:p14="http://schemas.microsoft.com/office/powerpoint/2010/main" val="2567766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17693"/>
            <a:ext cx="8280920" cy="5016758"/>
          </a:xfrm>
          <a:prstGeom prst="rect">
            <a:avLst/>
          </a:prstGeom>
          <a:noFill/>
        </p:spPr>
        <p:txBody>
          <a:bodyPr wrap="square" rtlCol="0">
            <a:spAutoFit/>
          </a:bodyPr>
          <a:lstStyle/>
          <a:p>
            <a:r>
              <a:rPr lang="en-GB" sz="2000" dirty="0"/>
              <a:t>This year there is an increased emphasis on accurate spelling of the Year 3 and 4 word lists and spelling requirements as listed by the </a:t>
            </a:r>
            <a:r>
              <a:rPr lang="en-GB" sz="2000" dirty="0" err="1"/>
              <a:t>DfE</a:t>
            </a:r>
            <a:r>
              <a:rPr lang="en-GB" sz="2000" dirty="0"/>
              <a:t>- mainly suffixes/ prefixes/ common homophones ; and also of the rapid recall of times tables. </a:t>
            </a:r>
          </a:p>
          <a:p>
            <a:endParaRPr lang="en-GB" sz="2000" dirty="0"/>
          </a:p>
          <a:p>
            <a:r>
              <a:rPr lang="en-GB" sz="2000" dirty="0"/>
              <a:t>We are promoting these as they are a fundamental part of English and Maths. English is now being taught in schools as you would teach a foreign language- examining grammar, spelling, syntax etc; and Times Tables form such a crucial role in the understanding of number and number operations, such as fractions, that it is essential these are promoted at home as well as in school. This year, there is now a National Assessment in knowledge of Times Tables, at the end of Year 4.</a:t>
            </a:r>
          </a:p>
          <a:p>
            <a:endParaRPr lang="en-GB" sz="2000" dirty="0"/>
          </a:p>
          <a:p>
            <a:r>
              <a:rPr lang="en-GB" sz="2000" dirty="0"/>
              <a:t>We use a spelling booklet (Spelling Passport) which enables children to progress through set phonic patterns and phoneme rules for spellings, and learn words from the statutory list for Y3/Y4. We award certificates and badges, similar to those you will have seen for the knowledge of times tables.</a:t>
            </a:r>
          </a:p>
        </p:txBody>
      </p:sp>
    </p:spTree>
    <p:extLst>
      <p:ext uri="{BB962C8B-B14F-4D97-AF65-F5344CB8AC3E}">
        <p14:creationId xmlns:p14="http://schemas.microsoft.com/office/powerpoint/2010/main" val="3911249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43000" y="1047052"/>
            <a:ext cx="7036904" cy="923381"/>
          </a:xfrm>
          <a:solidFill>
            <a:schemeClr val="accent1">
              <a:lumMod val="20000"/>
              <a:lumOff val="80000"/>
            </a:schemeClr>
          </a:solidFill>
        </p:spPr>
        <p:txBody>
          <a:bodyPr>
            <a:normAutofit/>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nvPr>
        </p:nvGraphicFramePr>
        <p:xfrm>
          <a:off x="1142999" y="2228850"/>
          <a:ext cx="7372350" cy="3309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fontScale="77500" lnSpcReduction="20000"/>
          </a:bodyPr>
          <a:lstStyle/>
          <a:p>
            <a:r>
              <a:rPr lang="en-GB" dirty="0"/>
              <a:t>Please remember the website holds lots of information and photos of your children.</a:t>
            </a:r>
          </a:p>
          <a:p>
            <a:r>
              <a:rPr lang="en-GB" dirty="0"/>
              <a:t>Also twitter gives instant updates of what is going on in school.</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3753662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E0716-0774-4B94-9B90-B21281D3CA45}"/>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9F7B3BAF-FF00-4393-8DF8-6C7197C6F091}"/>
              </a:ext>
            </a:extLst>
          </p:cNvPr>
          <p:cNvPicPr>
            <a:picLocks noGrp="1" noChangeAspect="1"/>
          </p:cNvPicPr>
          <p:nvPr>
            <p:ph sz="quarter" idx="13"/>
          </p:nvPr>
        </p:nvPicPr>
        <p:blipFill>
          <a:blip r:embed="rId2"/>
          <a:stretch>
            <a:fillRect/>
          </a:stretch>
        </p:blipFill>
        <p:spPr>
          <a:xfrm>
            <a:off x="467544" y="404664"/>
            <a:ext cx="8208912" cy="5904656"/>
          </a:xfrm>
          <a:prstGeom prst="rect">
            <a:avLst/>
          </a:prstGeom>
        </p:spPr>
      </p:pic>
    </p:spTree>
    <p:extLst>
      <p:ext uri="{BB962C8B-B14F-4D97-AF65-F5344CB8AC3E}">
        <p14:creationId xmlns:p14="http://schemas.microsoft.com/office/powerpoint/2010/main" val="445499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251520" y="188640"/>
            <a:ext cx="4736300" cy="378904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349123" y="836712"/>
            <a:ext cx="4556280" cy="3645024"/>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4869160"/>
            <a:ext cx="8208912" cy="1477328"/>
          </a:xfrm>
          <a:prstGeom prst="rect">
            <a:avLst/>
          </a:prstGeom>
          <a:noFill/>
        </p:spPr>
        <p:txBody>
          <a:bodyPr wrap="square" rtlCol="0">
            <a:spAutoFit/>
          </a:bodyPr>
          <a:lstStyle/>
          <a:p>
            <a:r>
              <a:rPr lang="en-GB" dirty="0"/>
              <a:t>User friendly guides on all areas of ICT, gaming, social media and top tips for online safety. </a:t>
            </a:r>
          </a:p>
          <a:p>
            <a:endParaRPr lang="en-GB" dirty="0"/>
          </a:p>
          <a:p>
            <a:r>
              <a:rPr lang="en-GB" dirty="0"/>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908720"/>
            <a:ext cx="7848872" cy="3539430"/>
          </a:xfrm>
          <a:prstGeom prst="rect">
            <a:avLst/>
          </a:prstGeom>
          <a:noFill/>
        </p:spPr>
        <p:txBody>
          <a:bodyPr wrap="square" rtlCol="0">
            <a:spAutoFit/>
          </a:bodyPr>
          <a:lstStyle/>
          <a:p>
            <a:r>
              <a:rPr lang="en-GB" sz="3200" dirty="0"/>
              <a:t>There are a lot of extra school clubs now. Please check if your child is attending, where to collect them from and at what time. These clubs can count towards the Children’s University at which they receive certificates for their efforts and willingness to develop interests beyond the classroom.</a:t>
            </a:r>
          </a:p>
        </p:txBody>
      </p:sp>
    </p:spTree>
    <p:extLst>
      <p:ext uri="{BB962C8B-B14F-4D97-AF65-F5344CB8AC3E}">
        <p14:creationId xmlns:p14="http://schemas.microsoft.com/office/powerpoint/2010/main" val="1403011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1560" y="476672"/>
            <a:ext cx="7272808" cy="5293757"/>
          </a:xfrm>
          <a:prstGeom prst="rect">
            <a:avLst/>
          </a:prstGeom>
          <a:noFill/>
        </p:spPr>
        <p:txBody>
          <a:bodyPr wrap="square" rtlCol="0">
            <a:spAutoFit/>
          </a:bodyPr>
          <a:lstStyle/>
          <a:p>
            <a:r>
              <a:rPr lang="en-GB" sz="2400" dirty="0"/>
              <a:t>Thank you for your time this evening and for listening. Any messages for the class teachers can be given to the TA on the junior door.  Mrs Afford is available to see you if you wish to make an appointment, on Monday, Tuesday or Friday and Mr Vernon </a:t>
            </a:r>
            <a:r>
              <a:rPr lang="en-GB" sz="2400"/>
              <a:t>on </a:t>
            </a:r>
            <a:r>
              <a:rPr lang="en-GB" sz="2400" dirty="0"/>
              <a:t>T</a:t>
            </a:r>
            <a:r>
              <a:rPr lang="en-GB" sz="2400"/>
              <a:t>hursday  </a:t>
            </a:r>
            <a:r>
              <a:rPr lang="en-GB" sz="2400" dirty="0"/>
              <a:t>Wednesday evenings are staff meetings. </a:t>
            </a:r>
          </a:p>
          <a:p>
            <a:endParaRPr lang="en-GB" dirty="0"/>
          </a:p>
          <a:p>
            <a:endParaRPr lang="en-GB" dirty="0"/>
          </a:p>
          <a:p>
            <a:r>
              <a:rPr lang="en-GB" sz="3200" dirty="0"/>
              <a:t>Any questions?</a:t>
            </a:r>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923441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356</TotalTime>
  <Words>1980</Words>
  <Application>Microsoft Office PowerPoint</Application>
  <PresentationFormat>On-screen Show (4:3)</PresentationFormat>
  <Paragraphs>200</Paragraphs>
  <Slides>26</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33" baseType="lpstr">
      <vt:lpstr>Arial</vt:lpstr>
      <vt:lpstr>Calibri</vt:lpstr>
      <vt:lpstr>Georgia</vt:lpstr>
      <vt:lpstr>montserratregular</vt:lpstr>
      <vt:lpstr>Wingdings</vt:lpstr>
      <vt:lpstr>Office Theme</vt:lpstr>
      <vt:lpstr>Acrobat Document</vt:lpstr>
      <vt:lpstr>Welcome to year 4</vt:lpstr>
      <vt:lpstr>PowerPoint Presentation</vt:lpstr>
      <vt:lpstr>PowerPoint Presentation</vt:lpstr>
      <vt:lpstr>PowerPoint Presentation</vt:lpstr>
      <vt:lpstr>Year 4 staff</vt:lpstr>
      <vt:lpstr>Routines</vt:lpstr>
      <vt:lpstr>Housekeeping!</vt:lpstr>
      <vt:lpstr>Class Timetable</vt:lpstr>
      <vt:lpstr>PowerPoint Presentation</vt:lpstr>
      <vt:lpstr>PowerPoint Presentation</vt:lpstr>
      <vt:lpstr>Badges</vt:lpstr>
      <vt:lpstr>Medical</vt:lpstr>
      <vt:lpstr>Homework</vt:lpstr>
      <vt:lpstr>Reading</vt:lpstr>
      <vt:lpstr>Curriculum</vt:lpstr>
      <vt:lpstr>Covid and attendance…</vt:lpstr>
      <vt:lpstr>Assessment</vt:lpstr>
      <vt:lpstr>PowerPoint Presentation</vt:lpstr>
      <vt:lpstr>PowerPoint Presentation</vt:lpstr>
      <vt:lpstr>PowerPoint Presentation</vt:lpstr>
      <vt:lpstr>ST PHILIP’S CE PRIMARY SUPPORT TRIANGLE SENDCO - Mrs Klaassen</vt:lpstr>
      <vt:lpstr>Website and Twitter</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Y3</dc:title>
  <dc:creator>home</dc:creator>
  <cp:lastModifiedBy>Jane Afford</cp:lastModifiedBy>
  <cp:revision>23</cp:revision>
  <dcterms:created xsi:type="dcterms:W3CDTF">2013-09-17T20:54:45Z</dcterms:created>
  <dcterms:modified xsi:type="dcterms:W3CDTF">2021-09-08T09:27:52Z</dcterms:modified>
</cp:coreProperties>
</file>