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4"/>
  </p:notesMasterIdLst>
  <p:sldIdLst>
    <p:sldId id="256" r:id="rId2"/>
    <p:sldId id="269" r:id="rId3"/>
    <p:sldId id="270" r:id="rId4"/>
    <p:sldId id="257" r:id="rId5"/>
    <p:sldId id="268" r:id="rId6"/>
    <p:sldId id="266" r:id="rId7"/>
    <p:sldId id="258" r:id="rId8"/>
    <p:sldId id="271" r:id="rId9"/>
    <p:sldId id="259" r:id="rId10"/>
    <p:sldId id="272" r:id="rId11"/>
    <p:sldId id="260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537" autoAdjust="0"/>
  </p:normalViewPr>
  <p:slideViewPr>
    <p:cSldViewPr>
      <p:cViewPr>
        <p:scale>
          <a:sx n="100" d="100"/>
          <a:sy n="100" d="100"/>
        </p:scale>
        <p:origin x="-360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D6C64-0303-4D98-985E-CBCF57AFFECC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84ACFE-DF82-4871-BA94-449F9B7591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827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18B2A77-80F8-492C-B96F-04511807F2CD}" type="datetimeFigureOut">
              <a:rPr lang="en-GB" smtClean="0"/>
              <a:t>19/09/2017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463FFD1-C584-42B0-BE86-368BF8A2AC3F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789" y="260648"/>
            <a:ext cx="7772400" cy="1080120"/>
          </a:xfrm>
          <a:solidFill>
            <a:srgbClr val="CC99FF"/>
          </a:solidFill>
          <a:ln w="76200">
            <a:solidFill>
              <a:srgbClr val="7030A0"/>
            </a:solidFill>
          </a:ln>
        </p:spPr>
        <p:txBody>
          <a:bodyPr/>
          <a:lstStyle/>
          <a:p>
            <a:pPr algn="ctr"/>
            <a:r>
              <a:rPr lang="en-GB" b="1" dirty="0" smtClean="0">
                <a:solidFill>
                  <a:schemeClr val="tx1"/>
                </a:solidFill>
              </a:rPr>
              <a:t>Welcome to year </a:t>
            </a:r>
            <a:r>
              <a:rPr lang="en-GB" b="1" dirty="0" smtClean="0">
                <a:solidFill>
                  <a:schemeClr val="tx1"/>
                </a:solidFill>
              </a:rPr>
              <a:t>2</a:t>
            </a:r>
            <a:endParaRPr lang="en-GB" b="1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30" b="16737"/>
          <a:stretch/>
        </p:blipFill>
        <p:spPr>
          <a:xfrm>
            <a:off x="53089" y="1484784"/>
            <a:ext cx="9081645" cy="4824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1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5777" y="404664"/>
            <a:ext cx="3960439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Year 2 staff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627784" y="1916832"/>
            <a:ext cx="41764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/>
              <a:t>Mrs Bond</a:t>
            </a:r>
          </a:p>
          <a:p>
            <a:r>
              <a:rPr lang="en-GB" sz="4400" dirty="0" smtClean="0"/>
              <a:t>Mrs Edwards</a:t>
            </a:r>
          </a:p>
          <a:p>
            <a:r>
              <a:rPr lang="en-GB" sz="4400" dirty="0" smtClean="0"/>
              <a:t>Mrs </a:t>
            </a:r>
            <a:r>
              <a:rPr lang="en-GB" sz="4400" dirty="0" err="1" smtClean="0"/>
              <a:t>Rothwell</a:t>
            </a:r>
            <a:endParaRPr lang="en-GB" sz="4400" dirty="0" smtClean="0"/>
          </a:p>
          <a:p>
            <a:r>
              <a:rPr lang="en-GB" sz="4400" dirty="0" smtClean="0"/>
              <a:t>Mrs Bianchi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38456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39752" y="188640"/>
            <a:ext cx="3848215" cy="1143000"/>
          </a:xfrm>
        </p:spPr>
        <p:txBody>
          <a:bodyPr/>
          <a:lstStyle/>
          <a:p>
            <a:r>
              <a:rPr lang="en-GB" dirty="0" smtClean="0"/>
              <a:t>Routines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1196752"/>
            <a:ext cx="849694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latin typeface="+mj-lt"/>
              </a:rPr>
              <a:t>Doors open at 8.45am.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>
                <a:latin typeface="+mj-lt"/>
              </a:rPr>
              <a:t>Register at 8.55am</a:t>
            </a:r>
            <a:r>
              <a:rPr lang="en-US" sz="3200" dirty="0" smtClean="0">
                <a:latin typeface="+mj-lt"/>
              </a:rPr>
              <a:t>.</a:t>
            </a:r>
            <a:endParaRPr lang="en-US" sz="3200" dirty="0">
              <a:latin typeface="+mj-lt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3200" dirty="0" smtClean="0">
                <a:latin typeface="+mj-lt"/>
              </a:rPr>
              <a:t>Finish </a:t>
            </a:r>
            <a:r>
              <a:rPr lang="en-US" sz="3200" dirty="0">
                <a:latin typeface="+mj-lt"/>
              </a:rPr>
              <a:t>at 3.20pm</a:t>
            </a:r>
            <a:r>
              <a:rPr lang="en-US" sz="3200" dirty="0" smtClean="0">
                <a:latin typeface="+mj-lt"/>
              </a:rPr>
              <a:t>.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Ø"/>
            </a:pPr>
            <a:endParaRPr lang="en-US" sz="3200" dirty="0">
              <a:latin typeface="+mj-lt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dirty="0" smtClean="0">
                <a:latin typeface="+mj-lt"/>
              </a:rPr>
              <a:t>Thank you so much to everyone for being so punctual  - we start phonics at 9 so it’s really important to be on time so everyone is ready to get started.</a:t>
            </a:r>
            <a:endParaRPr lang="en-US" sz="32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00806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 smtClean="0"/>
              <a:t>Housekeeping!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79512" y="1124743"/>
            <a:ext cx="8728564" cy="5588049"/>
          </a:xfrm>
        </p:spPr>
        <p:txBody>
          <a:bodyPr>
            <a:normAutofit fontScale="925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Please  </a:t>
            </a: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name all </a:t>
            </a: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uniform – </a:t>
            </a:r>
          </a:p>
          <a:p>
            <a:pPr marL="45720" indent="0">
              <a:buNone/>
            </a:pPr>
            <a:r>
              <a:rPr lang="en-GB" sz="2600" u="sng" dirty="0" smtClean="0">
                <a:solidFill>
                  <a:schemeClr val="accent1">
                    <a:lumMod val="50000"/>
                  </a:schemeClr>
                </a:solidFill>
              </a:rPr>
              <a:t>Boys’ winter uniform</a:t>
            </a:r>
            <a:r>
              <a:rPr lang="en-GB" sz="2600" dirty="0" smtClean="0">
                <a:solidFill>
                  <a:schemeClr val="accent1">
                    <a:lumMod val="50000"/>
                  </a:schemeClr>
                </a:solidFill>
              </a:rPr>
              <a:t>              </a:t>
            </a:r>
            <a:r>
              <a:rPr lang="en-GB" sz="2600" u="sng" dirty="0" smtClean="0">
                <a:solidFill>
                  <a:schemeClr val="accent1">
                    <a:lumMod val="50000"/>
                  </a:schemeClr>
                </a:solidFill>
              </a:rPr>
              <a:t>Girls’ winter uniform</a:t>
            </a:r>
            <a:endParaRPr lang="en-GB" sz="2600" u="sng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>
              <a:buNone/>
            </a:pPr>
            <a:r>
              <a:rPr lang="en-GB" sz="2600" dirty="0" smtClean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Grey trousers                          Navy skirt or pinafore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 smtClean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White shirt                              White blouse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 smtClean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Navy long sleeved jumper        Navy long sleeved cardigan</a:t>
            </a:r>
            <a:endParaRPr lang="en-GB" sz="2600" dirty="0">
              <a:solidFill>
                <a:schemeClr val="accent1"/>
              </a:solidFill>
            </a:endParaRPr>
          </a:p>
          <a:p>
            <a:pPr marL="45720" indent="0">
              <a:buNone/>
            </a:pPr>
            <a:r>
              <a:rPr lang="en-GB" sz="2600" dirty="0" smtClean="0">
                <a:solidFill>
                  <a:schemeClr val="accent1"/>
                </a:solidFill>
                <a:effectLst>
                  <a:outerShdw blurRad="69850" dist="43180" dir="5400000" sx="0" sy="0">
                    <a:srgbClr val="000000">
                      <a:alpha val="65000"/>
                    </a:srgbClr>
                  </a:outerShdw>
                </a:effectLst>
              </a:rPr>
              <a:t>School tie                                School tie</a:t>
            </a:r>
            <a:endParaRPr lang="en-GB" sz="2600" dirty="0">
              <a:solidFill>
                <a:schemeClr val="accent1"/>
              </a:solidFill>
            </a:endParaRPr>
          </a:p>
          <a:p>
            <a:endParaRPr lang="en-GB" sz="3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Please </a:t>
            </a: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make sure your child has a water bottle each </a:t>
            </a: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day</a:t>
            </a:r>
          </a:p>
          <a:p>
            <a:pPr>
              <a:buFont typeface="Arial" pitchFamily="34" charset="0"/>
              <a:buChar char="•"/>
            </a:pP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Tuesdays </a:t>
            </a:r>
            <a:r>
              <a:rPr lang="en-GB" sz="3000" dirty="0">
                <a:solidFill>
                  <a:schemeClr val="accent1">
                    <a:lumMod val="50000"/>
                  </a:schemeClr>
                </a:solidFill>
              </a:rPr>
              <a:t>and </a:t>
            </a:r>
            <a:r>
              <a:rPr lang="en-GB" sz="3000" dirty="0" smtClean="0">
                <a:solidFill>
                  <a:schemeClr val="accent1">
                    <a:lumMod val="50000"/>
                  </a:schemeClr>
                </a:solidFill>
              </a:rPr>
              <a:t>Fridays </a:t>
            </a:r>
            <a:r>
              <a:rPr lang="en-GB" sz="3000" dirty="0">
                <a:solidFill>
                  <a:schemeClr val="accent1">
                    <a:lumMod val="50000"/>
                  </a:schemeClr>
                </a:solidFill>
              </a:rPr>
              <a:t>are PE days. </a:t>
            </a:r>
            <a:r>
              <a:rPr lang="en-GB" sz="3000" dirty="0">
                <a:solidFill>
                  <a:schemeClr val="accent1">
                    <a:lumMod val="50000"/>
                  </a:schemeClr>
                </a:solidFill>
              </a:rPr>
              <a:t>Please make sure kits are in school.</a:t>
            </a:r>
          </a:p>
          <a:p>
            <a:pPr marL="45720" indent="0">
              <a:buNone/>
            </a:pPr>
            <a:r>
              <a:rPr lang="en-GB" sz="2000" dirty="0">
                <a:solidFill>
                  <a:schemeClr val="accent1">
                    <a:lumMod val="50000"/>
                  </a:schemeClr>
                </a:solidFill>
              </a:rPr>
              <a:t>Children are allowed to wear navy blue tracksuit bottoms for outside PE during the winter.  </a:t>
            </a:r>
          </a:p>
          <a:p>
            <a:pPr>
              <a:buFont typeface="Arial" pitchFamily="34" charset="0"/>
              <a:buChar char="•"/>
            </a:pPr>
            <a:endParaRPr lang="en-GB" sz="3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3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031" name="Picture 7" descr="C:\Users\Home\AppData\Local\Microsoft\Windows\Temporary Internet Files\Content.IE5\GKM1KWU5\bottle_of_water_by_orialas-d48tb3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3259" y="3888312"/>
            <a:ext cx="854817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443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5589240"/>
            <a:ext cx="5000343" cy="1143000"/>
          </a:xfrm>
        </p:spPr>
        <p:txBody>
          <a:bodyPr/>
          <a:lstStyle/>
          <a:p>
            <a:r>
              <a:rPr lang="en-GB" dirty="0" smtClean="0"/>
              <a:t>Class Timetable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834254689"/>
              </p:ext>
            </p:extLst>
          </p:nvPr>
        </p:nvGraphicFramePr>
        <p:xfrm>
          <a:off x="323528" y="332656"/>
          <a:ext cx="8496943" cy="52565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35736"/>
                <a:gridCol w="368177"/>
                <a:gridCol w="1631332"/>
                <a:gridCol w="264574"/>
                <a:gridCol w="265157"/>
                <a:gridCol w="1500802"/>
                <a:gridCol w="265157"/>
                <a:gridCol w="225355"/>
                <a:gridCol w="1541190"/>
                <a:gridCol w="103220"/>
                <a:gridCol w="996243"/>
              </a:tblGrid>
              <a:tr h="4427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9.00 -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9.20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9.20 – 10.15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u="none" strike="noStrike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u="none" strike="noStrike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10.55 – 11.55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u="none" strike="noStrike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u="none" strike="noStrike" dirty="0">
                          <a:effectLst/>
                        </a:rPr>
                        <a:t> </a:t>
                      </a:r>
                      <a:endParaRPr lang="en-GB" sz="6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 dirty="0">
                          <a:effectLst/>
                        </a:rPr>
                        <a:t>1.00  - 3.20</a:t>
                      </a:r>
                      <a:endParaRPr lang="en-GB" sz="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979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Monday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h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o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n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i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Worshi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rowSpan="5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L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u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n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h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Science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87904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Tuesday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B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k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PE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Mrs Antell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PSHE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Mrs Edwards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Mrs Waring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7979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Wednesday</a:t>
                      </a:r>
                      <a:endParaRPr lang="en-GB" sz="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Topic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History/Geography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Music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</a:tr>
              <a:tr h="105171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Thursday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English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ICT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</a:rPr>
                        <a:t>Suite/</a:t>
                      </a:r>
                      <a:r>
                        <a:rPr lang="en-GB" sz="800">
                          <a:effectLst/>
                        </a:rPr>
                        <a:t> </a:t>
                      </a:r>
                      <a:r>
                        <a:rPr lang="en-GB" sz="600">
                          <a:effectLst/>
                        </a:rPr>
                        <a:t>Ipads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6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Handwriting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RE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12871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Friday</a:t>
                      </a:r>
                      <a:endParaRPr lang="en-GB" sz="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S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p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e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l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l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i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n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g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500">
                          <a:effectLst/>
                        </a:rPr>
                        <a:t>s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Maths – Reasoning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Comprehension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Guided Reading</a:t>
                      </a:r>
                      <a:endParaRPr lang="en-GB" sz="6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7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PE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Mrs Antell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A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</a:rPr>
                        <a:t> </a:t>
                      </a:r>
                      <a:endParaRPr lang="en-GB" sz="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 </a:t>
                      </a:r>
                      <a:endParaRPr lang="en-GB" sz="6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Art</a:t>
                      </a:r>
                      <a:endParaRPr lang="en-GB" sz="6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French</a:t>
                      </a:r>
                      <a:endParaRPr lang="en-GB" sz="6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Golden time</a:t>
                      </a:r>
                      <a:endParaRPr lang="en-GB" sz="600" dirty="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</a:rPr>
                        <a:t>Mrs Afford</a:t>
                      </a:r>
                      <a:endParaRPr lang="en-GB" sz="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0138" marR="40138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13777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ln w="57150">
            <a:solidFill>
              <a:schemeClr val="bg1"/>
            </a:solidFill>
          </a:ln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en-GB" dirty="0" smtClean="0"/>
              <a:t>Medical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1274128"/>
            <a:ext cx="7920880" cy="4608512"/>
          </a:xfrm>
        </p:spPr>
        <p:txBody>
          <a:bodyPr>
            <a:normAutofit fontScale="40000" lnSpcReduction="20000"/>
          </a:bodyPr>
          <a:lstStyle/>
          <a:p>
            <a:pPr marL="45720" indent="0">
              <a:buNone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Any medication updates – please let us know of any changes</a:t>
            </a:r>
          </a:p>
          <a:p>
            <a:pPr>
              <a:buFont typeface="Arial" pitchFamily="34" charset="0"/>
              <a:buChar char="•"/>
            </a:pPr>
            <a:endParaRPr lang="en-GB" sz="51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Please feel free to check your child’s inhaler before leaving to make sure it’s still in date. </a:t>
            </a:r>
          </a:p>
          <a:p>
            <a:pPr>
              <a:buFont typeface="Arial" pitchFamily="34" charset="0"/>
              <a:buChar char="•"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We have been advised that children </a:t>
            </a: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should use </a:t>
            </a: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a spacer when taking their inhaler -  if possible please send one into school.</a:t>
            </a:r>
          </a:p>
          <a:p>
            <a:pPr marL="45720" indent="0">
              <a:buNone/>
            </a:pPr>
            <a:endParaRPr lang="en-GB" sz="51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If your child needs any prescribed medication, a medical form needs to be filled in at the office before we are able to administer it. </a:t>
            </a:r>
          </a:p>
          <a:p>
            <a:pPr marL="45720" indent="0" algn="ctr">
              <a:buNone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  </a:t>
            </a:r>
          </a:p>
          <a:p>
            <a:pPr marL="45720" indent="0" algn="ctr">
              <a:buNone/>
            </a:pPr>
            <a:r>
              <a:rPr lang="en-GB" sz="5100" dirty="0" smtClean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>
              <a:buNone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q"/>
            </a:pPr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v"/>
            </a:pPr>
            <a:endParaRPr lang="en-GB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2052" name="Picture 4" descr="C:\Users\Home\AppData\Local\Microsoft\Windows\Temporary Internet Files\Content.IE5\QUNOSLT8\Blue_asthma_inhaler_graphic.svg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869160"/>
            <a:ext cx="1373932" cy="1772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88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9592" y="332656"/>
            <a:ext cx="676875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Homework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268760"/>
            <a:ext cx="8352928" cy="5328592"/>
          </a:xfrm>
        </p:spPr>
        <p:txBody>
          <a:bodyPr>
            <a:normAutofit fontScale="77500" lnSpcReduction="20000"/>
          </a:bodyPr>
          <a:lstStyle/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Homework will be given out on a </a:t>
            </a: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Friday to be returned by Wednesday.</a:t>
            </a: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Spellings will be tested each Friday.</a:t>
            </a: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Please try to read with your child every day and help them to learn their spellings.</a:t>
            </a: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Please </a:t>
            </a: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let us know if any homework is too difficult so we can give a little extra help at school. </a:t>
            </a: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Thank you</a:t>
            </a:r>
          </a:p>
          <a:p>
            <a:pPr marL="45720" indent="0" algn="ctr">
              <a:buNone/>
            </a:pPr>
            <a:endParaRPr lang="en-GB" sz="3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563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27784" y="188640"/>
            <a:ext cx="3488175" cy="1143000"/>
          </a:xfrm>
        </p:spPr>
        <p:txBody>
          <a:bodyPr/>
          <a:lstStyle/>
          <a:p>
            <a:r>
              <a:rPr lang="en-GB" dirty="0" smtClean="0"/>
              <a:t>Reading</a:t>
            </a:r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395536" y="1196752"/>
            <a:ext cx="842493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Books are banded into colours.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Please try and read at home every night.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Shared reading.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Guided reading.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Reading across the curriculum.</a:t>
            </a:r>
          </a:p>
          <a:p>
            <a:pPr>
              <a:lnSpc>
                <a:spcPct val="150000"/>
              </a:lnSpc>
              <a:buFont typeface="Arial" charset="0"/>
              <a:buChar char="•"/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Reading is fun!!!!!</a:t>
            </a:r>
          </a:p>
          <a:p>
            <a:pPr>
              <a:lnSpc>
                <a:spcPct val="150000"/>
              </a:lnSpc>
              <a:defRPr/>
            </a:pPr>
            <a:r>
              <a:rPr lang="en-GB" sz="2800" dirty="0">
                <a:solidFill>
                  <a:schemeClr val="accent1">
                    <a:lumMod val="50000"/>
                  </a:schemeClr>
                </a:solidFill>
              </a:rPr>
              <a:t>   </a:t>
            </a:r>
          </a:p>
        </p:txBody>
      </p:sp>
    </p:spTree>
    <p:extLst>
      <p:ext uri="{BB962C8B-B14F-4D97-AF65-F5344CB8AC3E}">
        <p14:creationId xmlns:p14="http://schemas.microsoft.com/office/powerpoint/2010/main" val="694932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Curriculum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3568" y="1196752"/>
            <a:ext cx="7632848" cy="4482832"/>
          </a:xfrm>
        </p:spPr>
        <p:txBody>
          <a:bodyPr/>
          <a:lstStyle/>
          <a:p>
            <a:pPr marL="45720" indent="0" algn="ctr">
              <a:buNone/>
            </a:pP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Curriculum </a:t>
            </a:r>
            <a:r>
              <a:rPr lang="en-GB" sz="2800" dirty="0" smtClean="0">
                <a:solidFill>
                  <a:schemeClr val="accent1">
                    <a:lumMod val="50000"/>
                  </a:schemeClr>
                </a:solidFill>
              </a:rPr>
              <a:t>map is on the website.</a:t>
            </a:r>
          </a:p>
          <a:p>
            <a:pPr marL="45720" indent="0" algn="ctr">
              <a:buNone/>
            </a:pPr>
            <a:endParaRPr lang="en-GB" sz="36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600" dirty="0" smtClean="0">
                <a:solidFill>
                  <a:schemeClr val="accent1">
                    <a:lumMod val="50000"/>
                  </a:schemeClr>
                </a:solidFill>
              </a:rPr>
              <a:t>Website</a:t>
            </a:r>
          </a:p>
          <a:p>
            <a:pPr marL="45720" indent="0" algn="ctr">
              <a:buNone/>
            </a:pP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Please keep checking the website dates and news.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We will try to keep the website updated with lots of photos of your children at work and play.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You will also find information about after school clubs on the website. 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590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5656" y="260648"/>
            <a:ext cx="6512511" cy="1143000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Assessment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251520" y="1196752"/>
            <a:ext cx="8640960" cy="5472608"/>
          </a:xfrm>
        </p:spPr>
        <p:txBody>
          <a:bodyPr>
            <a:normAutofit fontScale="47500" lnSpcReduction="20000"/>
          </a:bodyPr>
          <a:lstStyle/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Assessment takes place at the end of each half term.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We track progress using Target Tracker.</a:t>
            </a:r>
          </a:p>
          <a:p>
            <a:pPr marL="45720" indent="0" algn="ctr">
              <a:buNone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The children work to meet all the objectives on the ladders you’ve been given.</a:t>
            </a:r>
          </a:p>
          <a:p>
            <a:pPr marL="45720" indent="0" algn="ctr">
              <a:buNone/>
            </a:pPr>
            <a:endParaRPr lang="en-GB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Your children are in Year 2 so we are in Band 2</a:t>
            </a:r>
          </a:p>
          <a:p>
            <a:pPr marL="45720" indent="0">
              <a:buNone/>
            </a:pPr>
            <a:r>
              <a:rPr lang="en-GB" sz="3300" dirty="0" smtClean="0">
                <a:solidFill>
                  <a:schemeClr val="accent1">
                    <a:lumMod val="50000"/>
                  </a:schemeClr>
                </a:solidFill>
              </a:rPr>
              <a:t>   Each </a:t>
            </a:r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band has been split into six </a:t>
            </a:r>
            <a:r>
              <a:rPr lang="en-GB" sz="3300" dirty="0" smtClean="0">
                <a:solidFill>
                  <a:schemeClr val="accent1">
                    <a:lumMod val="50000"/>
                  </a:schemeClr>
                </a:solidFill>
              </a:rPr>
              <a:t>sections</a:t>
            </a:r>
            <a:endParaRPr lang="en-GB" sz="3300" dirty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en-GB" sz="3300" dirty="0" smtClean="0">
                <a:solidFill>
                  <a:schemeClr val="accent1">
                    <a:lumMod val="50000"/>
                  </a:schemeClr>
                </a:solidFill>
              </a:rPr>
              <a:t>Beginning </a:t>
            </a:r>
            <a:r>
              <a:rPr lang="en-GB" sz="3300" dirty="0">
                <a:solidFill>
                  <a:schemeClr val="accent1">
                    <a:lumMod val="50000"/>
                  </a:schemeClr>
                </a:solidFill>
              </a:rPr>
              <a:t>and Beginning </a:t>
            </a:r>
            <a:r>
              <a:rPr lang="en-GB" sz="3300" dirty="0" smtClean="0">
                <a:solidFill>
                  <a:schemeClr val="accent1">
                    <a:lumMod val="50000"/>
                  </a:schemeClr>
                </a:solidFill>
              </a:rPr>
              <a:t>Plus   ( B and B+)</a:t>
            </a:r>
          </a:p>
          <a:p>
            <a:r>
              <a:rPr lang="en-GB" sz="3400" dirty="0" smtClean="0">
                <a:solidFill>
                  <a:schemeClr val="accent1">
                    <a:lumMod val="50000"/>
                  </a:schemeClr>
                </a:solidFill>
              </a:rPr>
              <a:t>Working </a:t>
            </a:r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Within and Working within Plus </a:t>
            </a:r>
            <a:r>
              <a:rPr lang="en-GB" sz="3400" dirty="0" smtClean="0">
                <a:solidFill>
                  <a:schemeClr val="accent1">
                    <a:lumMod val="50000"/>
                  </a:schemeClr>
                </a:solidFill>
              </a:rPr>
              <a:t>– Up </a:t>
            </a:r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to 70% of the statements are confidently </a:t>
            </a:r>
            <a:r>
              <a:rPr lang="en-GB" sz="3400" dirty="0" smtClean="0">
                <a:solidFill>
                  <a:schemeClr val="accent1">
                    <a:lumMod val="50000"/>
                  </a:schemeClr>
                </a:solidFill>
              </a:rPr>
              <a:t>achieved   (W and W+)</a:t>
            </a:r>
          </a:p>
          <a:p>
            <a:r>
              <a:rPr lang="en-GB" sz="3400" dirty="0">
                <a:solidFill>
                  <a:schemeClr val="accent1">
                    <a:lumMod val="50000"/>
                  </a:schemeClr>
                </a:solidFill>
              </a:rPr>
              <a:t>Secure and Secure </a:t>
            </a:r>
            <a:r>
              <a:rPr lang="en-GB" sz="3400" dirty="0" smtClean="0">
                <a:solidFill>
                  <a:schemeClr val="accent1">
                    <a:lumMod val="50000"/>
                  </a:schemeClr>
                </a:solidFill>
              </a:rPr>
              <a:t>Plus (S and S+)</a:t>
            </a:r>
          </a:p>
          <a:p>
            <a:pPr marL="45720" indent="0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   We aim for most children to make 6 bands of progress each year 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If you’d like more information, here is a full explanation of the assessment process on the website.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sz="32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To support our Teacher assessment, at the end of KS1, we use the Teacher assessment framework.</a:t>
            </a:r>
            <a:endParaRPr lang="en-GB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Please </a:t>
            </a: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make sure you have 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taken: 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English and maths ladders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Writing  assessment sheet</a:t>
            </a:r>
          </a:p>
          <a:p>
            <a:pPr algn="ctr">
              <a:buFont typeface="Wingdings" pitchFamily="2" charset="2"/>
              <a:buChar char="Ø"/>
            </a:pPr>
            <a:r>
              <a:rPr lang="en-GB" sz="3200" dirty="0" smtClean="0">
                <a:solidFill>
                  <a:schemeClr val="accent1">
                    <a:lumMod val="50000"/>
                  </a:schemeClr>
                </a:solidFill>
              </a:rPr>
              <a:t>Spelling lists </a:t>
            </a:r>
          </a:p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73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11560" y="875593"/>
            <a:ext cx="7488832" cy="5040560"/>
          </a:xfrm>
        </p:spPr>
        <p:txBody>
          <a:bodyPr>
            <a:normAutofit/>
          </a:bodyPr>
          <a:lstStyle/>
          <a:p>
            <a:pPr marL="45720" indent="0" algn="ctr">
              <a:buNone/>
            </a:pPr>
            <a:endParaRPr lang="en-GB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sz="2400" b="1" dirty="0">
                <a:solidFill>
                  <a:schemeClr val="accent1">
                    <a:lumMod val="5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SATS</a:t>
            </a:r>
            <a:r>
              <a:rPr lang="en-GB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45720" indent="0" algn="ctr">
              <a:buNone/>
            </a:pP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All Year 2 children sit SATS tests in Maths, Reading and SPAG (spelling, punctuation and grammar) in May.</a:t>
            </a: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There is no writing test but writing is teacher assessed.  </a:t>
            </a:r>
          </a:p>
          <a:p>
            <a:pPr marL="45720" indent="0" algn="ctr">
              <a:buNone/>
            </a:pPr>
            <a:r>
              <a:rPr lang="en-GB" dirty="0" smtClean="0">
                <a:solidFill>
                  <a:schemeClr val="accent1">
                    <a:lumMod val="50000"/>
                  </a:schemeClr>
                </a:solidFill>
              </a:rPr>
              <a:t>More information will be given nearer the time but please be reassured that the testing process will be as stress free as possible. </a:t>
            </a:r>
            <a:endParaRPr lang="en-GB" dirty="0">
              <a:solidFill>
                <a:schemeClr val="accent1">
                  <a:lumMod val="50000"/>
                </a:schemeClr>
              </a:solidFill>
            </a:endParaRPr>
          </a:p>
          <a:p>
            <a:pPr marL="45720" indent="0" algn="ctr">
              <a:buNone/>
            </a:pPr>
            <a:endParaRPr lang="en-GB" dirty="0" smtClean="0"/>
          </a:p>
          <a:p>
            <a:pPr marL="45720" indent="0" algn="ctr">
              <a:buNone/>
            </a:pPr>
            <a:endParaRPr lang="en-GB" dirty="0"/>
          </a:p>
        </p:txBody>
      </p:sp>
      <p:pic>
        <p:nvPicPr>
          <p:cNvPr id="1030" name="Picture 6" descr="C:\Users\bondd.SPPS.003\AppData\Local\Microsoft\Windows\Temporary Internet Files\Content.IE5\SNEE4STG\MC9002819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2722" y="4941168"/>
            <a:ext cx="1802282" cy="1707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Home\AppData\Local\Microsoft\Windows\Temporary Internet Files\Content.IE5\A2F2AC72\estudiante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347595" cy="151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00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404664"/>
            <a:ext cx="84249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Thank you for coming.</a:t>
            </a:r>
          </a:p>
          <a:p>
            <a:pPr algn="ctr"/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We’re here most evenings if there is anything you’d like to talk about.</a:t>
            </a:r>
          </a:p>
          <a:p>
            <a:pPr algn="ctr"/>
            <a:endParaRPr lang="en-GB" sz="40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Also - parent’s </a:t>
            </a:r>
            <a:r>
              <a:rPr lang="en-GB" sz="4000" dirty="0" smtClean="0">
                <a:solidFill>
                  <a:schemeClr val="accent1">
                    <a:lumMod val="50000"/>
                  </a:schemeClr>
                </a:solidFill>
              </a:rPr>
              <a:t>evening </a:t>
            </a:r>
            <a:endParaRPr lang="en-GB" sz="4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39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915</TotalTime>
  <Words>653</Words>
  <Application>Microsoft Office PowerPoint</Application>
  <PresentationFormat>On-screen Show (4:3)</PresentationFormat>
  <Paragraphs>241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Slipstream</vt:lpstr>
      <vt:lpstr>Welcome to year 2</vt:lpstr>
      <vt:lpstr>Year 2 staff</vt:lpstr>
      <vt:lpstr>Routines</vt:lpstr>
      <vt:lpstr>Housekeeping!</vt:lpstr>
      <vt:lpstr>Class Timetable</vt:lpstr>
      <vt:lpstr>Medical</vt:lpstr>
      <vt:lpstr>Homework</vt:lpstr>
      <vt:lpstr>Reading</vt:lpstr>
      <vt:lpstr>Curriculum</vt:lpstr>
      <vt:lpstr>Assessment</vt:lpstr>
      <vt:lpstr>PowerPoint Presentation</vt:lpstr>
      <vt:lpstr>PowerPoint Presentation</vt:lpstr>
    </vt:vector>
  </TitlesOfParts>
  <Company>St Philip's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SPPS</dc:creator>
  <cp:lastModifiedBy>home</cp:lastModifiedBy>
  <cp:revision>50</cp:revision>
  <dcterms:created xsi:type="dcterms:W3CDTF">2014-09-15T15:29:28Z</dcterms:created>
  <dcterms:modified xsi:type="dcterms:W3CDTF">2017-09-19T21:45:54Z</dcterms:modified>
</cp:coreProperties>
</file>