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42"/>
  </p:notesMasterIdLst>
  <p:sldIdLst>
    <p:sldId id="268" r:id="rId3"/>
    <p:sldId id="302" r:id="rId4"/>
    <p:sldId id="293" r:id="rId5"/>
    <p:sldId id="319" r:id="rId6"/>
    <p:sldId id="288" r:id="rId7"/>
    <p:sldId id="266" r:id="rId8"/>
    <p:sldId id="257" r:id="rId9"/>
    <p:sldId id="269" r:id="rId10"/>
    <p:sldId id="286" r:id="rId11"/>
    <p:sldId id="296" r:id="rId12"/>
    <p:sldId id="304" r:id="rId13"/>
    <p:sldId id="295" r:id="rId14"/>
    <p:sldId id="274" r:id="rId15"/>
    <p:sldId id="259" r:id="rId16"/>
    <p:sldId id="317" r:id="rId17"/>
    <p:sldId id="270" r:id="rId18"/>
    <p:sldId id="276" r:id="rId19"/>
    <p:sldId id="258" r:id="rId20"/>
    <p:sldId id="282" r:id="rId21"/>
    <p:sldId id="321" r:id="rId22"/>
    <p:sldId id="316" r:id="rId23"/>
    <p:sldId id="285" r:id="rId24"/>
    <p:sldId id="283" r:id="rId25"/>
    <p:sldId id="281" r:id="rId26"/>
    <p:sldId id="256" r:id="rId27"/>
    <p:sldId id="275" r:id="rId28"/>
    <p:sldId id="300" r:id="rId29"/>
    <p:sldId id="301" r:id="rId30"/>
    <p:sldId id="280" r:id="rId31"/>
    <p:sldId id="265" r:id="rId32"/>
    <p:sldId id="262" r:id="rId33"/>
    <p:sldId id="298" r:id="rId34"/>
    <p:sldId id="267" r:id="rId35"/>
    <p:sldId id="289" r:id="rId36"/>
    <p:sldId id="315" r:id="rId37"/>
    <p:sldId id="314" r:id="rId38"/>
    <p:sldId id="299" r:id="rId39"/>
    <p:sldId id="264" r:id="rId40"/>
    <p:sldId id="320" r:id="rId4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58" autoAdjust="0"/>
    <p:restoredTop sz="77257" autoAdjust="0"/>
  </p:normalViewPr>
  <p:slideViewPr>
    <p:cSldViewPr>
      <p:cViewPr varScale="1">
        <p:scale>
          <a:sx n="52" d="100"/>
          <a:sy n="52" d="100"/>
        </p:scale>
        <p:origin x="1700" y="52"/>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11/09/2024</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4</a:t>
            </a:fld>
            <a:endParaRPr lang="en-GB"/>
          </a:p>
        </p:txBody>
      </p:sp>
    </p:spTree>
    <p:extLst>
      <p:ext uri="{BB962C8B-B14F-4D97-AF65-F5344CB8AC3E}">
        <p14:creationId xmlns:p14="http://schemas.microsoft.com/office/powerpoint/2010/main" val="10242977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A84ACFE-DF82-4871-BA94-449F9B759132}" type="slidenum">
              <a:rPr lang="en-GB" smtClean="0"/>
              <a:pPr/>
              <a:t>8</a:t>
            </a:fld>
            <a:endParaRPr lang="en-GB"/>
          </a:p>
        </p:txBody>
      </p:sp>
    </p:spTree>
    <p:extLst>
      <p:ext uri="{BB962C8B-B14F-4D97-AF65-F5344CB8AC3E}">
        <p14:creationId xmlns:p14="http://schemas.microsoft.com/office/powerpoint/2010/main" val="3246154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11/09/2024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11/09/2024</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11/09/2024</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11/09/2024</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11/09/2024</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11/09/2024</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11/09/2024</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11/09/2024</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11/09/2024</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11/09/2024</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11/09/2024</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11/09/2024</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9/11/2024</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11/09/2024</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11/09/2024</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5" Type="http://schemas.openxmlformats.org/officeDocument/2006/relationships/hyperlink" Target="mailto:ibisonm@sps.sefton.school" TargetMode="External"/><Relationship Id="rId4" Type="http://schemas.openxmlformats.org/officeDocument/2006/relationships/hyperlink" Target="mailto:coopeere@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stphilipssouthport.com/curriculum-35/"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tiff"/><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3!</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683568" y="5909972"/>
            <a:ext cx="7913844" cy="882352"/>
          </a:xfrm>
        </p:spPr>
        <p:txBody>
          <a:bodyPr/>
          <a:lstStyle/>
          <a:p>
            <a:pPr algn="l"/>
            <a:r>
              <a:rPr lang="en-GB" sz="2000" b="0" dirty="0">
                <a:latin typeface="Arial" panose="020B0604020202020204" pitchFamily="34" charset="0"/>
                <a:cs typeface="Arial" panose="020B0604020202020204" pitchFamily="34" charset="0"/>
              </a:rPr>
              <a:t>We have codes of conduct for Governors,  staff and parents and expect all members of our school community to abide by these.</a:t>
            </a:r>
            <a:br>
              <a:rPr lang="en-GB" sz="2000" b="0" dirty="0">
                <a:latin typeface="Arial" panose="020B0604020202020204" pitchFamily="34" charset="0"/>
                <a:cs typeface="Arial" panose="020B0604020202020204" pitchFamily="34" charset="0"/>
              </a:rPr>
            </a:br>
            <a:endParaRPr lang="en-GB" sz="2000" b="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978506" y="642077"/>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1204637" y="254352"/>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sp>
        <p:nvSpPr>
          <p:cNvPr id="9" name="TextBox 8">
            <a:extLst>
              <a:ext uri="{FF2B5EF4-FFF2-40B4-BE49-F238E27FC236}">
                <a16:creationId xmlns:a16="http://schemas.microsoft.com/office/drawing/2014/main" id="{BFF03ED9-D7D2-4FBD-BAEE-E8C4A283741F}"/>
              </a:ext>
            </a:extLst>
          </p:cNvPr>
          <p:cNvSpPr txBox="1"/>
          <p:nvPr/>
        </p:nvSpPr>
        <p:spPr>
          <a:xfrm>
            <a:off x="201016" y="4328278"/>
            <a:ext cx="2097321" cy="707886"/>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 Highton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Teacher</a:t>
            </a:r>
            <a:r>
              <a:rPr kumimoji="0" lang="en-GB" sz="1800" b="0" i="0" u="none" strike="noStrike" kern="1200" cap="none" spc="0" normalizeH="0" baseline="0" noProof="0" dirty="0">
                <a:ln>
                  <a:noFill/>
                </a:ln>
                <a:solidFill>
                  <a:prstClr val="black"/>
                </a:solidFill>
                <a:effectLst/>
                <a:uLnTx/>
                <a:uFillTx/>
                <a:latin typeface="Trebuchet MS"/>
                <a:ea typeface="+mn-ea"/>
                <a:cs typeface="+mn-cs"/>
              </a:rPr>
              <a:t> </a:t>
            </a:r>
          </a:p>
        </p:txBody>
      </p:sp>
      <p:sp>
        <p:nvSpPr>
          <p:cNvPr id="7" name="TextBox 6">
            <a:extLst>
              <a:ext uri="{FF2B5EF4-FFF2-40B4-BE49-F238E27FC236}">
                <a16:creationId xmlns:a16="http://schemas.microsoft.com/office/drawing/2014/main" id="{7AAC92B6-F91B-4BCA-9936-EED0E9D91775}"/>
              </a:ext>
            </a:extLst>
          </p:cNvPr>
          <p:cNvSpPr txBox="1"/>
          <p:nvPr/>
        </p:nvSpPr>
        <p:spPr>
          <a:xfrm>
            <a:off x="4844866" y="4315702"/>
            <a:ext cx="2002897" cy="1015663"/>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a:t>
            </a:r>
            <a:r>
              <a:rPr lang="en-GB" sz="2000" dirty="0">
                <a:solidFill>
                  <a:prstClr val="black"/>
                </a:solidFill>
                <a:latin typeface="Arial" panose="020B0604020202020204" pitchFamily="34" charset="0"/>
                <a:cs typeface="Arial" panose="020B0604020202020204" pitchFamily="34" charset="0"/>
              </a:rPr>
              <a:t>Hatfield</a:t>
            </a:r>
            <a:endPar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Teaching assistant</a:t>
            </a:r>
          </a:p>
        </p:txBody>
      </p:sp>
      <p:sp>
        <p:nvSpPr>
          <p:cNvPr id="10" name="TextBox 9">
            <a:extLst>
              <a:ext uri="{FF2B5EF4-FFF2-40B4-BE49-F238E27FC236}">
                <a16:creationId xmlns:a16="http://schemas.microsoft.com/office/drawing/2014/main" id="{DC4FF522-1FA8-44A0-BC05-DF718744A9EA}"/>
              </a:ext>
            </a:extLst>
          </p:cNvPr>
          <p:cNvSpPr txBox="1"/>
          <p:nvPr/>
        </p:nvSpPr>
        <p:spPr>
          <a:xfrm>
            <a:off x="2562440" y="4315702"/>
            <a:ext cx="2002897" cy="1015663"/>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Mrs Booth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Teaching assistant</a:t>
            </a:r>
          </a:p>
        </p:txBody>
      </p:sp>
      <p:sp>
        <p:nvSpPr>
          <p:cNvPr id="11" name="TextBox 10">
            <a:extLst>
              <a:ext uri="{FF2B5EF4-FFF2-40B4-BE49-F238E27FC236}">
                <a16:creationId xmlns:a16="http://schemas.microsoft.com/office/drawing/2014/main" id="{B92057BD-FC40-4D50-9B92-6C546A21DD4B}"/>
              </a:ext>
            </a:extLst>
          </p:cNvPr>
          <p:cNvSpPr txBox="1"/>
          <p:nvPr/>
        </p:nvSpPr>
        <p:spPr>
          <a:xfrm>
            <a:off x="7111866" y="4315702"/>
            <a:ext cx="2002897" cy="1323439"/>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Miss Samuel</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000" dirty="0">
                <a:solidFill>
                  <a:prstClr val="black"/>
                </a:solidFill>
                <a:latin typeface="Arial" panose="020B0604020202020204" pitchFamily="34" charset="0"/>
                <a:cs typeface="Arial" panose="020B0604020202020204" pitchFamily="34" charset="0"/>
              </a:rPr>
              <a:t>Tuesday PM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Music, French, PHSCE</a:t>
            </a:r>
          </a:p>
        </p:txBody>
      </p:sp>
      <p:pic>
        <p:nvPicPr>
          <p:cNvPr id="12" name="Picture 11">
            <a:extLst>
              <a:ext uri="{FF2B5EF4-FFF2-40B4-BE49-F238E27FC236}">
                <a16:creationId xmlns:a16="http://schemas.microsoft.com/office/drawing/2014/main" id="{28B1CA54-E9F7-4753-9E7B-FAD100F97DAD}"/>
              </a:ext>
            </a:extLst>
          </p:cNvPr>
          <p:cNvPicPr>
            <a:picLocks noChangeAspect="1"/>
          </p:cNvPicPr>
          <p:nvPr/>
        </p:nvPicPr>
        <p:blipFill rotWithShape="1">
          <a:blip r:embed="rId3"/>
          <a:srcRect l="44353" t="42956" r="45256" b="33200"/>
          <a:stretch/>
        </p:blipFill>
        <p:spPr>
          <a:xfrm>
            <a:off x="398819" y="1988840"/>
            <a:ext cx="1611635" cy="2080150"/>
          </a:xfrm>
          <a:prstGeom prst="rect">
            <a:avLst/>
          </a:prstGeom>
        </p:spPr>
      </p:pic>
      <p:pic>
        <p:nvPicPr>
          <p:cNvPr id="13" name="Picture 1">
            <a:extLst>
              <a:ext uri="{FF2B5EF4-FFF2-40B4-BE49-F238E27FC236}">
                <a16:creationId xmlns:a16="http://schemas.microsoft.com/office/drawing/2014/main" id="{009E9710-F008-4548-9482-835926FF959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t="14098"/>
          <a:stretch>
            <a:fillRect/>
          </a:stretch>
        </p:blipFill>
        <p:spPr bwMode="auto">
          <a:xfrm>
            <a:off x="7111866" y="1979712"/>
            <a:ext cx="1584325" cy="201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4F02B78E-0591-423F-991E-1B3162E9CCD6}"/>
              </a:ext>
            </a:extLst>
          </p:cNvPr>
          <p:cNvPicPr>
            <a:picLocks noChangeAspect="1"/>
          </p:cNvPicPr>
          <p:nvPr/>
        </p:nvPicPr>
        <p:blipFill rotWithShape="1">
          <a:blip r:embed="rId5"/>
          <a:srcRect l="53893" t="45444" r="36613" b="32156"/>
          <a:stretch/>
        </p:blipFill>
        <p:spPr>
          <a:xfrm>
            <a:off x="4998409" y="1966234"/>
            <a:ext cx="1584325" cy="2102756"/>
          </a:xfrm>
          <a:prstGeom prst="rect">
            <a:avLst/>
          </a:prstGeom>
        </p:spPr>
      </p:pic>
      <p:pic>
        <p:nvPicPr>
          <p:cNvPr id="5" name="Picture 4">
            <a:extLst>
              <a:ext uri="{FF2B5EF4-FFF2-40B4-BE49-F238E27FC236}">
                <a16:creationId xmlns:a16="http://schemas.microsoft.com/office/drawing/2014/main" id="{24FCFDE6-C745-44E7-92D3-7571B92DEDB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5135" t="26726" r="19288" b="763"/>
          <a:stretch/>
        </p:blipFill>
        <p:spPr>
          <a:xfrm>
            <a:off x="2402863" y="1966234"/>
            <a:ext cx="2203137" cy="215585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6007"/>
            <a:ext cx="8640960" cy="5940088"/>
          </a:xfrm>
          <a:prstGeom prst="rect">
            <a:avLst/>
          </a:prstGeom>
          <a:noFill/>
        </p:spPr>
        <p:txBody>
          <a:bodyPr wrap="square" rtlCol="0">
            <a:spAutoFit/>
          </a:bodyPr>
          <a:lstStyle/>
          <a:p>
            <a:pPr marL="342900" indent="-342900">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We will be updating our school website and class page frequently over the year. Please keep up to date of any announcements. </a:t>
            </a:r>
            <a:r>
              <a:rPr lang="en-GB" sz="2000" dirty="0">
                <a:solidFill>
                  <a:srgbClr val="002060"/>
                </a:solidFill>
                <a:latin typeface="Arial" panose="020B0604020202020204" pitchFamily="34" charset="0"/>
                <a:cs typeface="Arial" panose="020B0604020202020204" pitchFamily="34" charset="0"/>
                <a:hlinkClick r:id="rId2"/>
              </a:rPr>
              <a:t>https://www.stphilipssouthport.com/</a:t>
            </a:r>
            <a:endParaRPr lang="en-GB" sz="2000" dirty="0">
              <a:solidFill>
                <a:srgbClr val="002060"/>
              </a:solidFill>
              <a:latin typeface="Arial" panose="020B0604020202020204" pitchFamily="34" charset="0"/>
              <a:cs typeface="Arial" panose="020B0604020202020204" pitchFamily="34" charset="0"/>
            </a:endParaRPr>
          </a:p>
          <a:p>
            <a:pPr marL="342900" indent="-342900">
              <a:buFont typeface="Arial" pitchFamily="34" charset="0"/>
              <a:buChar char="•"/>
            </a:pPr>
            <a:endParaRPr lang="en-GB" sz="2000" dirty="0">
              <a:solidFill>
                <a:srgbClr val="002060"/>
              </a:solidFill>
              <a:latin typeface="Arial" panose="020B0604020202020204" pitchFamily="34" charset="0"/>
              <a:cs typeface="Arial" panose="020B0604020202020204" pitchFamily="34" charset="0"/>
            </a:endParaRPr>
          </a:p>
          <a:p>
            <a:pPr marL="342900" indent="-342900" algn="ctr">
              <a:buFont typeface="Arial" pitchFamily="34" charset="0"/>
              <a:buChar char="•"/>
            </a:pPr>
            <a:r>
              <a:rPr lang="en-GB" sz="2000" dirty="0">
                <a:solidFill>
                  <a:srgbClr val="002060"/>
                </a:solidFill>
                <a:latin typeface="Arial" panose="020B0604020202020204" pitchFamily="34" charset="0"/>
                <a:cs typeface="Arial" panose="020B0604020202020204" pitchFamily="34" charset="0"/>
              </a:rPr>
              <a:t>Contact details are on the homepage so if you are needing to get in contact with school-   </a:t>
            </a:r>
            <a:r>
              <a:rPr lang="en-GB" sz="2000" dirty="0" err="1">
                <a:solidFill>
                  <a:srgbClr val="002060"/>
                </a:solidFill>
                <a:latin typeface="Arial" panose="020B0604020202020204" pitchFamily="34" charset="0"/>
                <a:cs typeface="Arial" panose="020B0604020202020204" pitchFamily="34" charset="0"/>
              </a:rPr>
              <a:t>head@sps.sefton.school</a:t>
            </a:r>
            <a:r>
              <a:rPr lang="en-GB" sz="2000" dirty="0">
                <a:solidFill>
                  <a:srgbClr val="002060"/>
                </a:solidFill>
                <a:latin typeface="Arial" panose="020B0604020202020204" pitchFamily="34" charset="0"/>
                <a:cs typeface="Arial" panose="020B0604020202020204" pitchFamily="34" charset="0"/>
              </a:rPr>
              <a:t> </a:t>
            </a:r>
          </a:p>
          <a:p>
            <a:pPr algn="ctr"/>
            <a:r>
              <a:rPr lang="en-GB" sz="2000" u="sng" dirty="0">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 </a:t>
            </a:r>
            <a:r>
              <a:rPr lang="en-GB" sz="2000" u="sng" dirty="0" err="1">
                <a:solidFill>
                  <a:schemeClr val="accent1">
                    <a:lumMod val="50000"/>
                  </a:schemeClr>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admin@sps.sefton.school</a:t>
            </a:r>
            <a:endParaRPr lang="en-GB" sz="2000" u="sng" dirty="0">
              <a:solidFill>
                <a:schemeClr val="accent1">
                  <a:lumMod val="50000"/>
                </a:schemeClr>
              </a:solidFill>
              <a:latin typeface="Arial" panose="020B0604020202020204" pitchFamily="34" charset="0"/>
              <a:cs typeface="Arial" panose="020B0604020202020204" pitchFamily="34" charset="0"/>
            </a:endParaRPr>
          </a:p>
          <a:p>
            <a:pPr algn="ctr"/>
            <a:r>
              <a:rPr lang="en-GB" sz="2000" dirty="0" err="1">
                <a:solidFill>
                  <a:srgbClr val="002060"/>
                </a:solidFill>
                <a:latin typeface="Arial" panose="020B0604020202020204" pitchFamily="34" charset="0"/>
                <a:cs typeface="Arial" panose="020B0604020202020204" pitchFamily="34" charset="0"/>
                <a:hlinkClick r:id="rId4"/>
              </a:rPr>
              <a:t>coopere@sps.sefton.school</a:t>
            </a:r>
            <a:r>
              <a:rPr lang="en-GB" sz="2000" dirty="0">
                <a:solidFill>
                  <a:srgbClr val="002060"/>
                </a:solidFill>
                <a:latin typeface="Arial" panose="020B0604020202020204" pitchFamily="34" charset="0"/>
                <a:cs typeface="Arial" panose="020B0604020202020204" pitchFamily="34" charset="0"/>
              </a:rPr>
              <a:t> </a:t>
            </a:r>
          </a:p>
          <a:p>
            <a:r>
              <a:rPr lang="en-GB" sz="2000" dirty="0">
                <a:solidFill>
                  <a:srgbClr val="002060"/>
                </a:solidFill>
                <a:latin typeface="Arial" panose="020B0604020202020204" pitchFamily="34" charset="0"/>
                <a:cs typeface="Arial" panose="020B0604020202020204" pitchFamily="34" charset="0"/>
                <a:hlinkClick r:id="rId5"/>
              </a:rPr>
              <a:t> </a:t>
            </a:r>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says please be respectful of teachers work life balance.  Emails should be proportionate and at sensible times. Parent </a:t>
            </a:r>
            <a:r>
              <a:rPr lang="en-GB" sz="2000" dirty="0" err="1">
                <a:solidFill>
                  <a:srgbClr val="002060"/>
                </a:solidFill>
                <a:latin typeface="Arial" panose="020B0604020202020204" pitchFamily="34" charset="0"/>
                <a:cs typeface="Arial" panose="020B0604020202020204" pitchFamily="34" charset="0"/>
              </a:rPr>
              <a:t>Whatsapp</a:t>
            </a:r>
            <a:r>
              <a:rPr lang="en-GB" sz="2000" dirty="0">
                <a:solidFill>
                  <a:srgbClr val="002060"/>
                </a:solidFill>
                <a:latin typeface="Arial" panose="020B0604020202020204" pitchFamily="34" charset="0"/>
                <a:cs typeface="Arial" panose="020B0604020202020204" pitchFamily="34" charset="0"/>
              </a:rPr>
              <a:t> use should be respectful of all members of the school community.</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Staff are not able to have lengthy conversations at the start of the school day and any more than a brief chat at the end of the day needs to be a planned appointment.</a:t>
            </a:r>
          </a:p>
          <a:p>
            <a:endParaRPr lang="en-GB" sz="2000" dirty="0">
              <a:solidFill>
                <a:srgbClr val="002060"/>
              </a:solidFill>
              <a:latin typeface="Arial" panose="020B0604020202020204" pitchFamily="34" charset="0"/>
              <a:cs typeface="Arial" panose="020B0604020202020204" pitchFamily="34" charset="0"/>
            </a:endParaRPr>
          </a:p>
          <a:p>
            <a:r>
              <a:rPr lang="en-GB" sz="2000" dirty="0">
                <a:solidFill>
                  <a:srgbClr val="002060"/>
                </a:solidFill>
                <a:latin typeface="Arial" panose="020B0604020202020204" pitchFamily="34" charset="0"/>
                <a:cs typeface="Arial" panose="020B0604020202020204" pitchFamily="34"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 Any medication updates – please let us know of any changes</a:t>
            </a:r>
          </a:p>
          <a:p>
            <a:pPr marL="45720" indent="0">
              <a:buNone/>
            </a:pP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If your child needs any prescribed medication, a medical form needs to be filled in at the office before we are able to administer it.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  </a:t>
            </a:r>
          </a:p>
          <a:p>
            <a:pPr marL="45720" indent="0" algn="ctr">
              <a:buNone/>
            </a:pPr>
            <a:r>
              <a:rPr lang="en-GB" sz="2400" dirty="0">
                <a:solidFill>
                  <a:schemeClr val="accent1">
                    <a:lumMod val="50000"/>
                  </a:schemeClr>
                </a:solidFill>
                <a:latin typeface="Arial" panose="020B0604020202020204" pitchFamily="34" charset="0"/>
                <a:cs typeface="Arial" panose="020B0604020202020204" pitchFamily="34"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effectLst>
                  <a:outerShdw blurRad="38100" dist="38100" dir="2700000" algn="tl">
                    <a:srgbClr val="000000">
                      <a:alpha val="43137"/>
                    </a:srgbClr>
                  </a:outerShdw>
                  <a:reflection blurRad="6350" stA="55000" endA="300" endPos="45500" dir="5400000" sy="-100000" algn="bl" rotWithShape="0"/>
                </a:effectLst>
                <a:latin typeface="CCW Cursive Writing 7" pitchFamily="66" charset="0"/>
              </a:rPr>
              <a:t>Housekeeping!</a:t>
            </a:r>
          </a:p>
        </p:txBody>
      </p:sp>
      <p:sp>
        <p:nvSpPr>
          <p:cNvPr id="3" name="Content Placeholder 2"/>
          <p:cNvSpPr>
            <a:spLocks noGrp="1"/>
          </p:cNvSpPr>
          <p:nvPr>
            <p:ph sz="quarter" idx="13"/>
          </p:nvPr>
        </p:nvSpPr>
        <p:spPr>
          <a:xfrm>
            <a:off x="538495" y="1531337"/>
            <a:ext cx="7920880" cy="5411223"/>
          </a:xfrm>
        </p:spPr>
        <p:txBody>
          <a:bodyPr>
            <a:noAutofit/>
          </a:bodyPr>
          <a:lstStyle/>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name all clothing</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PE is on </a:t>
            </a:r>
            <a:r>
              <a:rPr lang="en-GB" sz="2400" b="1" dirty="0">
                <a:solidFill>
                  <a:srgbClr val="FF0000"/>
                </a:solidFill>
                <a:latin typeface="Arial" panose="020B0604020202020204" pitchFamily="34" charset="0"/>
                <a:cs typeface="Arial" panose="020B0604020202020204" pitchFamily="34" charset="0"/>
              </a:rPr>
              <a:t>Monday</a:t>
            </a:r>
            <a:r>
              <a:rPr lang="en-GB" sz="2400" dirty="0">
                <a:solidFill>
                  <a:schemeClr val="accent1">
                    <a:lumMod val="50000"/>
                  </a:schemeClr>
                </a:solidFill>
                <a:latin typeface="Arial" panose="020B0604020202020204" pitchFamily="34" charset="0"/>
                <a:cs typeface="Arial" panose="020B0604020202020204" pitchFamily="34" charset="0"/>
              </a:rPr>
              <a:t> </a:t>
            </a:r>
            <a:r>
              <a:rPr lang="en-GB" sz="2400" b="1" dirty="0">
                <a:solidFill>
                  <a:srgbClr val="FF0000"/>
                </a:solidFill>
                <a:latin typeface="Arial" panose="020B0604020202020204" pitchFamily="34" charset="0"/>
                <a:cs typeface="Arial" panose="020B0604020202020204" pitchFamily="34" charset="0"/>
              </a:rPr>
              <a:t>and Wednesday afternoons- no earrings</a:t>
            </a:r>
            <a:endParaRPr lang="en-GB" sz="2400" dirty="0">
              <a:solidFill>
                <a:schemeClr val="accent1">
                  <a:lumMod val="50000"/>
                </a:schemeClr>
              </a:solidFill>
              <a:latin typeface="Arial" panose="020B0604020202020204" pitchFamily="34" charset="0"/>
              <a:cs typeface="Arial" panose="020B0604020202020204" pitchFamily="34" charset="0"/>
            </a:endParaRP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Please make sure your child has a water bottle each day</a:t>
            </a:r>
          </a:p>
          <a:p>
            <a:pPr>
              <a:buFont typeface="Arial" pitchFamily="34" charset="0"/>
              <a:buChar char="•"/>
            </a:pPr>
            <a:r>
              <a:rPr lang="en-GB" sz="2400" dirty="0">
                <a:solidFill>
                  <a:schemeClr val="accent1">
                    <a:lumMod val="50000"/>
                  </a:schemeClr>
                </a:solidFill>
                <a:latin typeface="Arial" panose="020B0604020202020204" pitchFamily="34" charset="0"/>
                <a:cs typeface="Arial" panose="020B0604020202020204" pitchFamily="34" charset="0"/>
              </a:rPr>
              <a:t>Healthy snacks can be brought in for Junior morning break time – fruit, vegetable sticks, cereal bars (no sweets or nuts  please).</a:t>
            </a: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34205" y="5326663"/>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648072"/>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093103"/>
            <a:ext cx="3816424" cy="4507919"/>
          </a:xfrm>
          <a:solidFill>
            <a:schemeClr val="accent2"/>
          </a:solidFill>
        </p:spPr>
        <p:txBody>
          <a:bodyPr>
            <a:normAutofit fontScale="92500"/>
          </a:bodyPr>
          <a:lstStyle/>
          <a:p>
            <a:r>
              <a:rPr lang="en-GB"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1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GREY TROUSERS (NO OTHER COLOUR)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SHIRT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JUMPER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 </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SOCKS</a:t>
            </a:r>
            <a:endParaRPr lang="en-GB" dirty="0">
              <a:latin typeface="Arial" panose="020B0604020202020204" pitchFamily="34" charset="0"/>
              <a:cs typeface="Arial" panose="020B0604020202020204" pitchFamily="34" charset="0"/>
            </a:endParaRPr>
          </a:p>
          <a:p>
            <a:pPr marL="45720" indent="0">
              <a:buNone/>
            </a:pPr>
            <a:endParaRPr lang="en-GB" dirty="0"/>
          </a:p>
        </p:txBody>
      </p:sp>
      <p:sp>
        <p:nvSpPr>
          <p:cNvPr id="4" name="Content Placeholder 2"/>
          <p:cNvSpPr txBox="1">
            <a:spLocks/>
          </p:cNvSpPr>
          <p:nvPr/>
        </p:nvSpPr>
        <p:spPr>
          <a:xfrm>
            <a:off x="4716016" y="1093103"/>
            <a:ext cx="3816424" cy="4488869"/>
          </a:xfrm>
          <a:prstGeom prst="rect">
            <a:avLst/>
          </a:prstGeom>
          <a:solidFill>
            <a:schemeClr val="accent2"/>
          </a:solidFill>
        </p:spPr>
        <p:txBody>
          <a:bodyPr vert="horz" lIns="91440" tIns="45720" rIns="91440" bIns="45720" rtlCol="0">
            <a:normAutofit fontScale="925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Option 2 WINTER UNIFORM</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SKIRT OR PINAFORE DRESS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WHITE BLOUSE with buttons and collar</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LONG SLEEVED CARDIGAN</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SCHOOL TIE</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NAVY TIGHTS / NAVY OR WHITE SOCKS</a:t>
            </a:r>
            <a:endParaRPr lang="en-GB" dirty="0">
              <a:latin typeface="Arial" panose="020B0604020202020204" pitchFamily="34" charset="0"/>
              <a:cs typeface="Arial" panose="020B0604020202020204" pitchFamily="34" charset="0"/>
            </a:endParaRPr>
          </a:p>
          <a:p>
            <a:r>
              <a:rPr lang="en-GB" dirty="0">
                <a:effectLst>
                  <a:outerShdw blurRad="69850" dist="43180" dir="5400000" sx="0" sy="0">
                    <a:srgbClr val="000000">
                      <a:alpha val="65000"/>
                    </a:srgbClr>
                  </a:outerShdw>
                </a:effectLst>
                <a:latin typeface="Arial" panose="020B0604020202020204" pitchFamily="34" charset="0"/>
                <a:cs typeface="Arial" panose="020B0604020202020204" pitchFamily="34" charset="0"/>
              </a:rPr>
              <a:t>DARK COLOURED SCHOOL SHOES – not trainers</a:t>
            </a:r>
            <a:endParaRPr lang="en-GB" dirty="0">
              <a:latin typeface="Arial" panose="020B0604020202020204" pitchFamily="34" charset="0"/>
              <a:cs typeface="Arial" panose="020B0604020202020204" pitchFamily="34" charset="0"/>
            </a:endParaRPr>
          </a:p>
          <a:p>
            <a:pPr marL="45720" indent="0">
              <a:buFont typeface="Georgia" pitchFamily="18" charset="0"/>
              <a:buNone/>
            </a:pPr>
            <a:endParaRPr lang="en-GB" dirty="0"/>
          </a:p>
        </p:txBody>
      </p:sp>
      <p:sp>
        <p:nvSpPr>
          <p:cNvPr id="6" name="Rectangle 5"/>
          <p:cNvSpPr/>
          <p:nvPr/>
        </p:nvSpPr>
        <p:spPr>
          <a:xfrm>
            <a:off x="387273" y="5618929"/>
            <a:ext cx="8208912" cy="1200329"/>
          </a:xfrm>
          <a:prstGeom prst="rect">
            <a:avLst/>
          </a:prstGeom>
          <a:noFill/>
        </p:spPr>
        <p:txBody>
          <a:bodyPr wrap="square" lIns="91440" tIns="45720" rIns="91440" bIns="45720">
            <a:spAutoFit/>
          </a:bodyPr>
          <a:lstStyle/>
          <a:p>
            <a:pPr algn="ct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Long hair must be tied back, hair accessories should be minimal and school </a:t>
            </a:r>
            <a:r>
              <a:rPr lang="en-US" sz="240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colours</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a:t>
            </a:r>
          </a:p>
          <a:p>
            <a:pPr algn="ctr"/>
            <a:r>
              <a:rPr lang="en-US" sz="2400" cap="none" spc="0" dirty="0" err="1">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Jewellery</a:t>
            </a:r>
            <a:r>
              <a:rPr lang="en-US" sz="2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 is not permi</a:t>
            </a:r>
            <a:r>
              <a:rPr lang="en-US" sz="240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rial" panose="020B0604020202020204" pitchFamily="34" charset="0"/>
                <a:cs typeface="Arial" panose="020B0604020202020204" pitchFamily="34" charset="0"/>
              </a:rPr>
              <a:t>tted. </a:t>
            </a:r>
            <a:endParaRPr lang="en-US" sz="1400"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89364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It is crucial for children to arrive on time to school. Children’s activities start at 8:45 which is either spellings and grammar or Maths key skills. If they are late- they are missing learning time.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If your child is being collected at the end of the day, please arrive on time for </a:t>
            </a:r>
            <a:r>
              <a:rPr lang="en-GB" sz="2400" dirty="0">
                <a:solidFill>
                  <a:srgbClr val="FF0000"/>
                </a:solidFill>
                <a:latin typeface="Arial" panose="020B0604020202020204" pitchFamily="34" charset="0"/>
                <a:cs typeface="Arial" panose="020B0604020202020204" pitchFamily="34" charset="0"/>
              </a:rPr>
              <a:t>3:25pm.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do not allow children on the adventure playground before and after the school day. </a:t>
            </a:r>
          </a:p>
          <a:p>
            <a:endParaRPr lang="en-GB" sz="2400" dirty="0">
              <a:solidFill>
                <a:srgbClr val="FF0000"/>
              </a:solidFill>
              <a:latin typeface="Arial" panose="020B0604020202020204" pitchFamily="34" charset="0"/>
              <a:cs typeface="Arial" panose="020B0604020202020204" pitchFamily="34" charset="0"/>
            </a:endParaRPr>
          </a:p>
          <a:p>
            <a:r>
              <a:rPr lang="en-GB" sz="2400" dirty="0">
                <a:solidFill>
                  <a:srgbClr val="FF0000"/>
                </a:solidFill>
                <a:latin typeface="Arial" panose="020B0604020202020204" pitchFamily="34" charset="0"/>
                <a:cs typeface="Arial" panose="020B0604020202020204" pitchFamily="34"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latin typeface="Arial" panose="020B0604020202020204" pitchFamily="34" charset="0"/>
                <a:cs typeface="Arial" panose="020B0604020202020204" pitchFamily="34" charset="0"/>
              </a:rPr>
              <a:t>First Response</a:t>
            </a:r>
          </a:p>
          <a:p>
            <a:pPr algn="l"/>
            <a:r>
              <a:rPr lang="en-GB" sz="2000" dirty="0">
                <a:latin typeface="Arial" panose="020B0604020202020204" pitchFamily="34" charset="0"/>
                <a:cs typeface="Arial" panose="020B0604020202020204" pitchFamily="34" charset="0"/>
              </a:rPr>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latin typeface="Arial" panose="020B0604020202020204" pitchFamily="34" charset="0"/>
                <a:cs typeface="Arial" panose="020B0604020202020204" pitchFamily="34" charset="0"/>
              </a:rPr>
              <a:t>This is part of  our safeguarding response to ensure everyone is safe and well. As you can imagine, a home visit takes up a lot of time and it is usually the case that families have forgotten to call us.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TERM TIME HOLIDAYS ARE NEVER AUTHORISED. Families may be eligible for a fine from the Local Authority</a:t>
            </a:r>
            <a:r>
              <a:rPr lang="en-GB" sz="2400" dirty="0">
                <a:latin typeface="Arial" panose="020B0604020202020204" pitchFamily="34" charset="0"/>
                <a:cs typeface="Arial" panose="020B0604020202020204" pitchFamily="34" charset="0"/>
              </a:rPr>
              <a:t>. </a:t>
            </a:r>
          </a:p>
          <a:p>
            <a:endParaRPr lang="en-GB" sz="1000" dirty="0">
              <a:latin typeface="Arial" panose="020B0604020202020204" pitchFamily="34" charset="0"/>
              <a:cs typeface="Arial" panose="020B0604020202020204" pitchFamily="34" charset="0"/>
            </a:endParaRPr>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normAutofit/>
          </a:bodyPr>
          <a:lstStyle/>
          <a:p>
            <a:r>
              <a:rPr lang="en-GB" sz="2400" dirty="0">
                <a:latin typeface="Arial" panose="020B0604020202020204" pitchFamily="34" charset="0"/>
                <a:cs typeface="Arial" panose="020B0604020202020204" pitchFamily="34" charset="0"/>
                <a:hlinkClick r:id="rId2"/>
              </a:rPr>
              <a:t>https://schoolgateway.co.uk/help/</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3" name="Picture 2">
            <a:extLst>
              <a:ext uri="{FF2B5EF4-FFF2-40B4-BE49-F238E27FC236}">
                <a16:creationId xmlns:a16="http://schemas.microsoft.com/office/drawing/2014/main" id="{16C482C6-C7F0-4D48-AB16-28469967960A}"/>
              </a:ext>
            </a:extLst>
          </p:cNvPr>
          <p:cNvPicPr>
            <a:picLocks noChangeAspect="1"/>
          </p:cNvPicPr>
          <p:nvPr/>
        </p:nvPicPr>
        <p:blipFill rotWithShape="1">
          <a:blip r:embed="rId2"/>
          <a:srcRect l="27163" t="24801" r="27951" b="16401"/>
          <a:stretch/>
        </p:blipFill>
        <p:spPr>
          <a:xfrm>
            <a:off x="395536" y="980727"/>
            <a:ext cx="8424936" cy="5571145"/>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764704"/>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11560" y="2044475"/>
            <a:ext cx="7632848" cy="2536653"/>
          </a:xfrm>
        </p:spPr>
        <p:txBody>
          <a:bodyPr>
            <a:normAutofit/>
          </a:bodyPr>
          <a:lstStyle/>
          <a:p>
            <a:pPr marL="45720" indent="0" algn="ctr">
              <a:buNone/>
            </a:pPr>
            <a:r>
              <a:rPr lang="en-GB" sz="4000" dirty="0">
                <a:solidFill>
                  <a:schemeClr val="accent1">
                    <a:lumMod val="50000"/>
                  </a:schemeClr>
                </a:solidFill>
                <a:latin typeface="Arial" panose="020B0604020202020204" pitchFamily="34" charset="0"/>
                <a:cs typeface="Arial" panose="020B0604020202020204" pitchFamily="34" charset="0"/>
              </a:rPr>
              <a:t>Curriculum map/newsletter is on our website- also been emailed out.</a:t>
            </a:r>
            <a:endParaRPr lang="en-GB" sz="2400" dirty="0">
              <a:solidFill>
                <a:schemeClr val="accent1">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5" name="Picture 4">
            <a:extLst>
              <a:ext uri="{FF2B5EF4-FFF2-40B4-BE49-F238E27FC236}">
                <a16:creationId xmlns:a16="http://schemas.microsoft.com/office/drawing/2014/main" id="{42A54933-530D-4771-808C-3585A91BC99B}"/>
              </a:ext>
            </a:extLst>
          </p:cNvPr>
          <p:cNvPicPr>
            <a:picLocks noChangeAspect="1"/>
          </p:cNvPicPr>
          <p:nvPr/>
        </p:nvPicPr>
        <p:blipFill rotWithShape="1">
          <a:blip r:embed="rId2"/>
          <a:srcRect l="23226" t="27600" r="24800" b="12200"/>
          <a:stretch/>
        </p:blipFill>
        <p:spPr>
          <a:xfrm>
            <a:off x="323528" y="1124744"/>
            <a:ext cx="8136904" cy="5301316"/>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800" dirty="0">
                <a:latin typeface="Arial" panose="020B0604020202020204" pitchFamily="34" charset="0"/>
                <a:cs typeface="Arial" panose="020B0604020202020204" pitchFamily="34" charset="0"/>
              </a:rPr>
              <a:t>We have English ladders for you to download on our website. Please read them and refer to them throughout the year as they show the expectations for your child in Year 6.</a:t>
            </a:r>
          </a:p>
          <a:p>
            <a:pPr marL="45720" indent="0" algn="ctr">
              <a:buNone/>
            </a:pPr>
            <a:endParaRPr lang="en-GB" sz="2800" dirty="0">
              <a:latin typeface="Arial" panose="020B0604020202020204" pitchFamily="34" charset="0"/>
              <a:cs typeface="Arial" panose="020B0604020202020204" pitchFamily="34" charset="0"/>
            </a:endParaRPr>
          </a:p>
          <a:p>
            <a:pPr marL="45720" indent="0" algn="ctr">
              <a:buNone/>
            </a:pPr>
            <a:r>
              <a:rPr lang="en-GB" sz="2800" dirty="0">
                <a:latin typeface="Arial" panose="020B0604020202020204" pitchFamily="34" charset="0"/>
                <a:cs typeface="Arial" panose="020B0604020202020204" pitchFamily="34" charset="0"/>
              </a:rPr>
              <a:t>Pre-teaching / revision resources  </a:t>
            </a:r>
          </a:p>
        </p:txBody>
      </p:sp>
      <p:sp>
        <p:nvSpPr>
          <p:cNvPr id="5" name="Rectangle 4">
            <a:extLst>
              <a:ext uri="{FF2B5EF4-FFF2-40B4-BE49-F238E27FC236}">
                <a16:creationId xmlns:a16="http://schemas.microsoft.com/office/drawing/2014/main" id="{E541C528-0D7B-4A35-AE43-E762B0851430}"/>
              </a:ext>
            </a:extLst>
          </p:cNvPr>
          <p:cNvSpPr/>
          <p:nvPr/>
        </p:nvSpPr>
        <p:spPr>
          <a:xfrm>
            <a:off x="251520" y="5463560"/>
            <a:ext cx="8712968" cy="461665"/>
          </a:xfrm>
          <a:prstGeom prst="rect">
            <a:avLst/>
          </a:prstGeom>
        </p:spPr>
        <p:txBody>
          <a:bodyPr wrap="square">
            <a:spAutoFit/>
          </a:bodyPr>
          <a:lstStyle/>
          <a:p>
            <a:r>
              <a:rPr lang="en-GB" sz="2400" dirty="0">
                <a:hlinkClick r:id="rId2"/>
              </a:rPr>
              <a:t>https://www.stphilipssouthport.com/curriculum-35/</a:t>
            </a:r>
            <a:r>
              <a:rPr lang="en-GB" sz="2400" dirty="0"/>
              <a:t> </a:t>
            </a:r>
          </a:p>
        </p:txBody>
      </p:sp>
    </p:spTree>
    <p:extLst>
      <p:ext uri="{BB962C8B-B14F-4D97-AF65-F5344CB8AC3E}">
        <p14:creationId xmlns:p14="http://schemas.microsoft.com/office/powerpoint/2010/main" val="17009968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96361" y="158601"/>
            <a:ext cx="5694187"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 </a:t>
            </a:r>
          </a:p>
        </p:txBody>
      </p:sp>
      <p:sp>
        <p:nvSpPr>
          <p:cNvPr id="3" name="TextBox 2">
            <a:extLst>
              <a:ext uri="{FF2B5EF4-FFF2-40B4-BE49-F238E27FC236}">
                <a16:creationId xmlns:a16="http://schemas.microsoft.com/office/drawing/2014/main" id="{0260E84D-A8CE-4B71-8403-9CDE41987B51}"/>
              </a:ext>
            </a:extLst>
          </p:cNvPr>
          <p:cNvSpPr txBox="1"/>
          <p:nvPr/>
        </p:nvSpPr>
        <p:spPr>
          <a:xfrm>
            <a:off x="251520" y="954952"/>
            <a:ext cx="8712968" cy="65248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Children’s attainment is assessed in relation to year group objectives, this could be…</a:t>
            </a:r>
          </a:p>
          <a:p>
            <a:pPr algn="ctr"/>
            <a:r>
              <a:rPr lang="en-GB" sz="2000" b="1" dirty="0">
                <a:latin typeface="Arial" panose="020B0604020202020204" pitchFamily="34" charset="0"/>
                <a:cs typeface="Arial" panose="020B0604020202020204" pitchFamily="34" charset="0"/>
              </a:rPr>
              <a:t>Below, Working towards, Expected , Greater Depth </a:t>
            </a:r>
          </a:p>
          <a:p>
            <a:endParaRPr lang="en-GB" sz="2000" b="1"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At the end of each term we will record your child’s attainment on Insight (our data system) using both teacher and test information.  This system allows us to analyse your child’s progress and attainment.  We will work closely with you if we feel your child is not making the progress that we would expect.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In February and at the end of the Summer term we will use NFER tests in Years 2- 5 to track progress in Maths, Reading and SPAG. We will share your child’s outcomes with you and will give advice around things that you can do at home to help. We will talk to you about the things that we are working on in school. </a:t>
            </a:r>
          </a:p>
          <a:p>
            <a:r>
              <a:rPr lang="en-GB" sz="2000" dirty="0">
                <a:latin typeface="Arial" panose="020B0604020202020204" pitchFamily="34" charset="0"/>
                <a:cs typeface="Arial" panose="020B0604020202020204" pitchFamily="34" charset="0"/>
              </a:rPr>
              <a:t>There will be:</a:t>
            </a:r>
          </a:p>
          <a:p>
            <a:r>
              <a:rPr lang="en-GB" sz="2000" dirty="0">
                <a:latin typeface="Arial" panose="020B0604020202020204" pitchFamily="34" charset="0"/>
                <a:cs typeface="Arial" panose="020B0604020202020204" pitchFamily="34" charset="0"/>
              </a:rPr>
              <a:t>2 parents evenings </a:t>
            </a:r>
          </a:p>
          <a:p>
            <a:r>
              <a:rPr lang="en-GB" sz="2000" dirty="0">
                <a:latin typeface="Arial" panose="020B0604020202020204" pitchFamily="34" charset="0"/>
                <a:cs typeface="Arial" panose="020B0604020202020204" pitchFamily="34" charset="0"/>
              </a:rPr>
              <a:t>An end of year report</a:t>
            </a:r>
          </a:p>
          <a:p>
            <a:r>
              <a:rPr lang="en-GB" sz="2000" dirty="0">
                <a:latin typeface="Arial" panose="020B0604020202020204" pitchFamily="34" charset="0"/>
                <a:cs typeface="Arial" panose="020B0604020202020204" pitchFamily="34" charset="0"/>
              </a:rPr>
              <a:t>An open door policy to discuss any concerns in relation to learning.</a:t>
            </a:r>
          </a:p>
          <a:p>
            <a:endParaRPr lang="en-GB" sz="2000" dirty="0"/>
          </a:p>
          <a:p>
            <a:endParaRPr lang="en-GB" dirty="0"/>
          </a:p>
        </p:txBody>
      </p:sp>
    </p:spTree>
    <p:extLst>
      <p:ext uri="{BB962C8B-B14F-4D97-AF65-F5344CB8AC3E}">
        <p14:creationId xmlns:p14="http://schemas.microsoft.com/office/powerpoint/2010/main" val="17147270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a:bodyPr>
          <a:lstStyle/>
          <a:p>
            <a:pPr algn="ctr"/>
            <a:r>
              <a:rPr lang="en-GB" sz="2400" dirty="0">
                <a:solidFill>
                  <a:schemeClr val="accent1">
                    <a:lumMod val="50000"/>
                  </a:schemeClr>
                </a:solidFill>
                <a:latin typeface="Arial" panose="020B0604020202020204" pitchFamily="34" charset="0"/>
                <a:cs typeface="Arial" panose="020B0604020202020204" pitchFamily="34" charset="0"/>
              </a:rPr>
              <a:t>Homework will be given out on a Friday.</a:t>
            </a:r>
          </a:p>
          <a:p>
            <a:pPr algn="ctr"/>
            <a:r>
              <a:rPr lang="en-GB" sz="2400" dirty="0">
                <a:solidFill>
                  <a:schemeClr val="accent1">
                    <a:lumMod val="50000"/>
                  </a:schemeClr>
                </a:solidFill>
                <a:latin typeface="Arial" panose="020B0604020202020204" pitchFamily="34" charset="0"/>
                <a:cs typeface="Arial" panose="020B0604020202020204" pitchFamily="34" charset="0"/>
              </a:rPr>
              <a:t>Spelling test on the following </a:t>
            </a:r>
            <a:r>
              <a:rPr lang="en-GB" sz="2400" dirty="0">
                <a:solidFill>
                  <a:srgbClr val="FF0000"/>
                </a:solidFill>
                <a:latin typeface="Arial" panose="020B0604020202020204" pitchFamily="34" charset="0"/>
                <a:cs typeface="Arial" panose="020B0604020202020204" pitchFamily="34" charset="0"/>
              </a:rPr>
              <a:t>Friday.</a:t>
            </a:r>
          </a:p>
          <a:p>
            <a:pPr algn="ctr"/>
            <a:r>
              <a:rPr lang="en-GB" sz="2400" dirty="0">
                <a:solidFill>
                  <a:schemeClr val="accent1">
                    <a:lumMod val="50000"/>
                  </a:schemeClr>
                </a:solidFill>
                <a:latin typeface="Arial" panose="020B0604020202020204" pitchFamily="34" charset="0"/>
                <a:cs typeface="Arial" panose="020B0604020202020204" pitchFamily="34" charset="0"/>
              </a:rPr>
              <a:t>Homework to be given in </a:t>
            </a:r>
            <a:r>
              <a:rPr lang="en-GB" sz="2400" dirty="0">
                <a:solidFill>
                  <a:srgbClr val="FF0000"/>
                </a:solidFill>
                <a:latin typeface="Arial" panose="020B0604020202020204" pitchFamily="34" charset="0"/>
                <a:cs typeface="Arial" panose="020B0604020202020204" pitchFamily="34" charset="0"/>
              </a:rPr>
              <a:t>by Wednesday. </a:t>
            </a:r>
            <a:r>
              <a:rPr lang="en-GB" sz="2400" dirty="0">
                <a:solidFill>
                  <a:schemeClr val="accent1">
                    <a:lumMod val="50000"/>
                  </a:schemeClr>
                </a:solidFill>
                <a:latin typeface="Arial" panose="020B0604020202020204" pitchFamily="34" charset="0"/>
                <a:cs typeface="Arial" panose="020B0604020202020204" pitchFamily="34" charset="0"/>
              </a:rPr>
              <a:t>Please let us know if any homework is too difficult so we can give a little extra help at school. Homework club is invite only but can be offered to those who are struggling to complete at home (Juniors only)- please speak to the class teacher. </a:t>
            </a:r>
          </a:p>
          <a:p>
            <a:pPr algn="ctr"/>
            <a:r>
              <a:rPr lang="en-GB" sz="2400" dirty="0">
                <a:solidFill>
                  <a:schemeClr val="accent1">
                    <a:lumMod val="50000"/>
                  </a:schemeClr>
                </a:solidFill>
                <a:latin typeface="Arial" panose="020B0604020202020204" pitchFamily="34" charset="0"/>
                <a:cs typeface="Arial" panose="020B0604020202020204" pitchFamily="34"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4114" y="1124744"/>
            <a:ext cx="7912289" cy="5315733"/>
          </a:xfrm>
        </p:spPr>
        <p:txBody>
          <a:bodyPr>
            <a:noAutofit/>
          </a:bodyPr>
          <a:lstStyle/>
          <a:p>
            <a:pPr marL="45720" indent="0" algn="ctr">
              <a:buNone/>
            </a:pPr>
            <a:r>
              <a:rPr lang="en-GB" dirty="0">
                <a:latin typeface="Arial" panose="020B0604020202020204" pitchFamily="34" charset="0"/>
                <a:cs typeface="Arial" panose="020B0604020202020204" pitchFamily="34" charset="0"/>
              </a:rPr>
              <a:t>We have a huge emphasis on spellings. Children need to be practising their spellings daily and not for a spelling test. </a:t>
            </a:r>
          </a:p>
          <a:p>
            <a:pPr marL="45720" indent="0" algn="ctr">
              <a:buNone/>
            </a:pPr>
            <a:r>
              <a:rPr lang="en-GB" dirty="0">
                <a:latin typeface="Arial" panose="020B0604020202020204" pitchFamily="34" charset="0"/>
                <a:cs typeface="Arial" panose="020B0604020202020204" pitchFamily="34" charset="0"/>
              </a:rPr>
              <a:t>In Year 3, children need to be able to spell words from the Year 3 and 4 curriculum list. They must show they can spell these words correctly in their writing. </a:t>
            </a:r>
          </a:p>
          <a:p>
            <a:pPr marL="45720" indent="0" algn="ctr">
              <a:buNone/>
            </a:pPr>
            <a:r>
              <a:rPr lang="en-GB" dirty="0">
                <a:latin typeface="Arial" panose="020B0604020202020204" pitchFamily="34" charset="0"/>
                <a:cs typeface="Arial" panose="020B0604020202020204" pitchFamily="34" charset="0"/>
              </a:rPr>
              <a:t>Spelling sheet for this half term has been sent home already and is on the class web page.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dirty="0">
                <a:latin typeface="Arial" panose="020B0604020202020204" pitchFamily="34" charset="0"/>
                <a:cs typeface="Arial" panose="020B0604020202020204" pitchFamily="34" charset="0"/>
              </a:rPr>
              <a:t>We will be using spelling badges to reward spelling test scores- we have a new system in place this year. </a:t>
            </a:r>
          </a:p>
          <a:p>
            <a:pPr marL="45720" indent="0" algn="ctr">
              <a:buNone/>
            </a:pPr>
            <a:endParaRPr lang="en-GB" dirty="0">
              <a:latin typeface="Arial" panose="020B0604020202020204" pitchFamily="34" charset="0"/>
              <a:cs typeface="Arial" panose="020B0604020202020204" pitchFamily="34" charset="0"/>
            </a:endParaRPr>
          </a:p>
          <a:p>
            <a:pPr marL="45720" indent="0" algn="ctr">
              <a:buNone/>
            </a:pPr>
            <a:r>
              <a:rPr lang="en-GB" b="1" dirty="0">
                <a:latin typeface="Arial" panose="020B0604020202020204" pitchFamily="34" charset="0"/>
                <a:cs typeface="Arial" panose="020B0604020202020204" pitchFamily="34" charset="0"/>
              </a:rPr>
              <a:t>IDL</a:t>
            </a:r>
            <a:r>
              <a:rPr lang="en-GB" dirty="0">
                <a:latin typeface="Arial" panose="020B0604020202020204" pitchFamily="34" charset="0"/>
                <a:cs typeface="Arial" panose="020B0604020202020204" pitchFamily="34" charset="0"/>
              </a:rPr>
              <a:t>- we may also use IDL to support your child's spelling- you will be given a password to access this at home.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8175" y="9855"/>
            <a:ext cx="1245825" cy="176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17884" y="2132856"/>
            <a:ext cx="9144000" cy="427809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Essential Letters and Sounds (ELS) is our chosen DfE validated phonics programme.</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 Year 3, pupils will be using the follow-on scheme of ELS Spelling, which builds directly on the skills learned during phonics in Key Stage One.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sp>
        <p:nvSpPr>
          <p:cNvPr id="4" name="Rectangle 3"/>
          <p:cNvSpPr/>
          <p:nvPr/>
        </p:nvSpPr>
        <p:spPr>
          <a:xfrm>
            <a:off x="392877" y="3105373"/>
            <a:ext cx="8358246" cy="584775"/>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400" b="0" i="0" u="none" strike="noStrike" kern="1200" cap="none" spc="0" normalizeH="0" baseline="0" noProof="0" dirty="0">
              <a:ln>
                <a:noFill/>
              </a:ln>
              <a:solidFill>
                <a:prstClr val="black"/>
              </a:solidFill>
              <a:effectLst/>
              <a:uLnTx/>
              <a:uFillTx/>
              <a:latin typeface="Trebuchet MS"/>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prstClr val="black"/>
              </a:solidFill>
              <a:effectLst/>
              <a:uLnTx/>
              <a:uFillTx/>
              <a:latin typeface="Trebuchet MS"/>
              <a:ea typeface="+mn-ea"/>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2C7026B-14DC-4365-8CBB-2DDCE690C65F}"/>
              </a:ext>
            </a:extLst>
          </p:cNvPr>
          <p:cNvPicPr>
            <a:picLocks noChangeAspect="1"/>
          </p:cNvPicPr>
          <p:nvPr/>
        </p:nvPicPr>
        <p:blipFill rotWithShape="1">
          <a:blip r:embed="rId2"/>
          <a:srcRect l="20835" t="24767" r="21757" b="23504"/>
          <a:stretch/>
        </p:blipFill>
        <p:spPr>
          <a:xfrm>
            <a:off x="323528" y="620688"/>
            <a:ext cx="8524190" cy="5616624"/>
          </a:xfrm>
          <a:prstGeom prst="rect">
            <a:avLst/>
          </a:prstGeom>
        </p:spPr>
      </p:pic>
    </p:spTree>
    <p:extLst>
      <p:ext uri="{BB962C8B-B14F-4D97-AF65-F5344CB8AC3E}">
        <p14:creationId xmlns:p14="http://schemas.microsoft.com/office/powerpoint/2010/main" val="547080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8353" y="556288"/>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558353" y="1988840"/>
            <a:ext cx="7488832" cy="4104456"/>
          </a:xfrm>
        </p:spPr>
        <p:txBody>
          <a:bodyPr>
            <a:normAutofit/>
          </a:bodyPr>
          <a:lstStyle/>
          <a:p>
            <a:pPr marL="45720" indent="0" algn="ctr">
              <a:buNone/>
            </a:pPr>
            <a:r>
              <a:rPr lang="en-GB" sz="2400" dirty="0">
                <a:latin typeface="Arial" panose="020B0604020202020204" pitchFamily="34" charset="0"/>
                <a:cs typeface="Arial" panose="020B0604020202020204" pitchFamily="34" charset="0"/>
              </a:rPr>
              <a:t>As you will be aware, we have the Bronze, Silver and Gold badges in school. </a:t>
            </a:r>
          </a:p>
          <a:p>
            <a:pPr marL="45720" indent="0" algn="ctr">
              <a:buNone/>
            </a:pPr>
            <a:endParaRPr lang="en-GB" sz="2400" dirty="0">
              <a:latin typeface="Arial" panose="020B0604020202020204" pitchFamily="34" charset="0"/>
              <a:cs typeface="Arial" panose="020B0604020202020204" pitchFamily="34" charset="0"/>
            </a:endParaRPr>
          </a:p>
          <a:p>
            <a:pPr marL="45720" indent="0" algn="ctr">
              <a:buNone/>
            </a:pPr>
            <a:r>
              <a:rPr lang="en-GB" sz="2400" dirty="0">
                <a:latin typeface="Arial" panose="020B0604020202020204" pitchFamily="34" charset="0"/>
                <a:cs typeface="Arial" panose="020B0604020202020204" pitchFamily="34" charset="0"/>
              </a:rPr>
              <a:t>Children must practise their times tables daily. Even if they think they know them- by Year 6 they must be quick to recall them.</a:t>
            </a:r>
          </a:p>
          <a:p>
            <a:pPr marL="45720" indent="0" algn="ctr">
              <a:buNone/>
            </a:pPr>
            <a:endParaRPr lang="en-GB" sz="2400" dirty="0">
              <a:latin typeface="Arial" panose="020B0604020202020204" pitchFamily="34" charset="0"/>
              <a:cs typeface="Arial" panose="020B0604020202020204" pitchFamily="34" charset="0"/>
            </a:endParaRPr>
          </a:p>
          <a:p>
            <a:pPr marL="45720" indent="0" algn="ctr">
              <a:buNone/>
            </a:pPr>
            <a:r>
              <a:rPr lang="en-GB" sz="2400" dirty="0">
                <a:latin typeface="Arial" panose="020B0604020202020204" pitchFamily="34" charset="0"/>
                <a:cs typeface="Arial" panose="020B0604020202020204" pitchFamily="34" charset="0"/>
              </a:rPr>
              <a:t>There are also various sites to use:</a:t>
            </a:r>
          </a:p>
          <a:p>
            <a:pPr marL="45720" indent="0" algn="ctr">
              <a:buNone/>
            </a:pPr>
            <a:r>
              <a:rPr lang="en-GB" sz="2400" dirty="0">
                <a:latin typeface="Arial" panose="020B0604020202020204" pitchFamily="34" charset="0"/>
                <a:cs typeface="Arial" panose="020B0604020202020204" pitchFamily="34" charset="0"/>
                <a:hlinkClick r:id="rId2"/>
              </a:rPr>
              <a:t>https://www.youtube.com/watch?v=4BLZKOjNKfk</a:t>
            </a:r>
            <a:r>
              <a:rPr lang="en-GB" sz="2400" dirty="0">
                <a:latin typeface="Arial" panose="020B0604020202020204" pitchFamily="34" charset="0"/>
                <a:cs typeface="Arial" panose="020B0604020202020204" pitchFamily="34"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25494" y="35283"/>
            <a:ext cx="1818506" cy="1374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87524" y="424076"/>
            <a:ext cx="8568952" cy="6009848"/>
          </a:xfrm>
        </p:spPr>
        <p:txBody>
          <a:bodyPr>
            <a:normAutofit/>
          </a:bodyPr>
          <a:lstStyle/>
          <a:p>
            <a:pPr marL="45720" indent="0" algn="ctr">
              <a:buNone/>
            </a:pPr>
            <a:r>
              <a:rPr lang="en-GB" sz="3600" u="sng" dirty="0">
                <a:latin typeface="CCW Cursive Writing 7" pitchFamily="66" charset="0"/>
              </a:rPr>
              <a:t>Reading at home: </a:t>
            </a:r>
          </a:p>
          <a:p>
            <a:pPr marL="45720" indent="0" algn="ctr">
              <a:buNone/>
            </a:pPr>
            <a:endParaRPr lang="en-GB" sz="3600" u="sng" dirty="0">
              <a:latin typeface="CCW Cursive Writing 7" pitchFamily="66" charset="0"/>
            </a:endParaRPr>
          </a:p>
          <a:p>
            <a:pPr marL="45720" indent="0" algn="ctr">
              <a:buNone/>
            </a:pPr>
            <a:r>
              <a:rPr lang="en-GB" sz="4000" u="sng" dirty="0">
                <a:latin typeface="Arial" panose="020B0604020202020204" pitchFamily="34" charset="0"/>
                <a:cs typeface="Arial" panose="020B0604020202020204" pitchFamily="34" charset="0"/>
              </a:rPr>
              <a:t>Reading Journals</a:t>
            </a:r>
          </a:p>
          <a:p>
            <a:pPr marL="45720" indent="0" algn="ctr">
              <a:buNone/>
            </a:pPr>
            <a:endParaRPr lang="en-GB" sz="4000" u="sng"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Children should read to an adult at home as much as possible and this to be recorded in their reading journals.</a:t>
            </a:r>
          </a:p>
          <a:p>
            <a:r>
              <a:rPr lang="en-GB" sz="2800" dirty="0">
                <a:latin typeface="Arial" panose="020B0604020202020204" pitchFamily="34" charset="0"/>
                <a:cs typeface="Arial" panose="020B0604020202020204" pitchFamily="34" charset="0"/>
              </a:rPr>
              <a:t>Reading recommenders </a:t>
            </a:r>
          </a:p>
          <a:p>
            <a:pPr marL="45720" indent="0">
              <a:buNone/>
            </a:pPr>
            <a:endParaRPr lang="en-GB" sz="2400" dirty="0">
              <a:latin typeface="CCW Cursive Writing 7" pitchFamily="66" charset="0"/>
            </a:endParaRPr>
          </a:p>
          <a:p>
            <a:pPr marL="45720" indent="0">
              <a:buNone/>
            </a:pPr>
            <a:r>
              <a:rPr lang="en-GB" sz="2400" dirty="0">
                <a:solidFill>
                  <a:srgbClr val="002060"/>
                </a:solidFill>
                <a:latin typeface="CCW Cursive Writing 7" pitchFamily="66" charset="0"/>
              </a:rPr>
              <a:t> </a:t>
            </a:r>
          </a:p>
        </p:txBody>
      </p:sp>
    </p:spTree>
    <p:extLst>
      <p:ext uri="{BB962C8B-B14F-4D97-AF65-F5344CB8AC3E}">
        <p14:creationId xmlns:p14="http://schemas.microsoft.com/office/powerpoint/2010/main" val="21546359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333121" y="2126271"/>
            <a:ext cx="3481113" cy="243678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631216"/>
          </a:xfrm>
          <a:prstGeom prst="rect">
            <a:avLst/>
          </a:prstGeom>
          <a:noFill/>
        </p:spPr>
        <p:txBody>
          <a:bodyPr wrap="square" rtlCol="0">
            <a:spAutoFit/>
          </a:bodyPr>
          <a:lstStyle/>
          <a:p>
            <a:pPr marL="285750" indent="-285750">
              <a:buFont typeface="Wingdings" pitchFamily="2" charset="2"/>
              <a:buChar char="ü"/>
            </a:pPr>
            <a:r>
              <a:rPr lang="en-GB" sz="2000" dirty="0">
                <a:latin typeface="Arial" panose="020B0604020202020204" pitchFamily="34" charset="0"/>
                <a:cs typeface="Arial" panose="020B0604020202020204" pitchFamily="34" charset="0"/>
              </a:rPr>
              <a:t>Very high expectations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Manners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Greetings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Can do attitudes</a:t>
            </a:r>
          </a:p>
          <a:p>
            <a:pPr marL="285750" indent="-285750">
              <a:buFont typeface="Wingdings" pitchFamily="2" charset="2"/>
              <a:buChar char="ü"/>
            </a:pPr>
            <a:r>
              <a:rPr lang="en-GB" sz="2000" dirty="0">
                <a:latin typeface="Arial" panose="020B0604020202020204" pitchFamily="34" charset="0"/>
                <a:cs typeface="Arial" panose="020B0604020202020204" pitchFamily="34" charset="0"/>
              </a:rPr>
              <a:t>Ready, Respectful, Responsible</a:t>
            </a:r>
          </a:p>
        </p:txBody>
      </p:sp>
    </p:spTree>
    <p:extLst>
      <p:ext uri="{BB962C8B-B14F-4D97-AF65-F5344CB8AC3E}">
        <p14:creationId xmlns:p14="http://schemas.microsoft.com/office/powerpoint/2010/main" val="8016535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677656"/>
          </a:xfrm>
          <a:prstGeom prst="rect">
            <a:avLst/>
          </a:prstGeom>
          <a:noFill/>
        </p:spPr>
        <p:txBody>
          <a:bodyPr wrap="square" rtlCol="0">
            <a:spAutoFit/>
          </a:bodyPr>
          <a:lstStyle/>
          <a:p>
            <a:pPr marL="285750" indent="-285750">
              <a:buFont typeface="Wingdings" pitchFamily="2" charset="2"/>
              <a:buChar char="ü"/>
            </a:pPr>
            <a:r>
              <a:rPr lang="en-GB" sz="2800" dirty="0">
                <a:latin typeface="Arial" panose="020B0604020202020204" pitchFamily="34" charset="0"/>
                <a:cs typeface="Arial" panose="020B0604020202020204" pitchFamily="34" charset="0"/>
              </a:rPr>
              <a:t>Half termly- ‘Good to be Green’ certificates</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Red cards- letter home to parents on a Friday</a:t>
            </a:r>
          </a:p>
          <a:p>
            <a:pPr marL="285750" indent="-285750">
              <a:buFont typeface="Wingdings" pitchFamily="2" charset="2"/>
              <a:buChar char="ü"/>
            </a:pPr>
            <a:r>
              <a:rPr lang="en-GB" sz="2800" dirty="0">
                <a:latin typeface="Arial" panose="020B0604020202020204" pitchFamily="34" charset="0"/>
                <a:cs typeface="Arial" panose="020B0604020202020204" pitchFamily="34" charset="0"/>
              </a:rPr>
              <a:t>Yellow cards- miss some of break time</a:t>
            </a:r>
            <a:r>
              <a:rPr lang="en-GB" sz="20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14052499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latin typeface="Arial" panose="020B0604020202020204" pitchFamily="34" charset="0"/>
                <a:cs typeface="Arial" panose="020B0604020202020204" pitchFamily="34" charset="0"/>
              </a:rPr>
              <a:t>Walking properly makes you feel great.</a:t>
            </a:r>
          </a:p>
          <a:p>
            <a:pPr marL="0" indent="0">
              <a:buNone/>
            </a:pP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We are going to be doing fantastic walking,   </a:t>
            </a:r>
            <a:r>
              <a:rPr lang="en-US" dirty="0">
                <a:solidFill>
                  <a:schemeClr val="tx2">
                    <a:lumMod val="50000"/>
                    <a:lumOff val="50000"/>
                  </a:schemeClr>
                </a:solidFill>
                <a:latin typeface="Arial" panose="020B0604020202020204" pitchFamily="34" charset="0"/>
                <a:cs typeface="Arial" panose="020B0604020202020204" pitchFamily="34" charset="0"/>
              </a:rPr>
              <a:t>All THE TIME!</a:t>
            </a:r>
          </a:p>
          <a:p>
            <a:r>
              <a:rPr lang="en-US" dirty="0">
                <a:latin typeface="Arial" panose="020B0604020202020204" pitchFamily="34" charset="0"/>
                <a:cs typeface="Arial" panose="020B0604020202020204" pitchFamily="34" charset="0"/>
              </a:rPr>
              <a:t>Head up</a:t>
            </a:r>
          </a:p>
          <a:p>
            <a:r>
              <a:rPr lang="en-US" dirty="0">
                <a:latin typeface="Arial" panose="020B0604020202020204" pitchFamily="34" charset="0"/>
                <a:cs typeface="Arial" panose="020B0604020202020204" pitchFamily="34" charset="0"/>
              </a:rPr>
              <a:t>Arms by your sides</a:t>
            </a:r>
          </a:p>
          <a:p>
            <a:r>
              <a:rPr lang="en-US" dirty="0">
                <a:latin typeface="Arial" panose="020B0604020202020204" pitchFamily="34" charset="0"/>
                <a:cs typeface="Arial" panose="020B0604020202020204" pitchFamily="34" charset="0"/>
              </a:rPr>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7629" y="2204864"/>
            <a:ext cx="8136904" cy="2739211"/>
          </a:xfrm>
          <a:prstGeom prst="rect">
            <a:avLst/>
          </a:prstGeom>
          <a:noFill/>
        </p:spPr>
        <p:txBody>
          <a:bodyPr wrap="square" rtlCol="0">
            <a:spAutoFit/>
          </a:bodyPr>
          <a:lstStyle/>
          <a:p>
            <a:pPr algn="ctr"/>
            <a:r>
              <a:rPr lang="en-GB" sz="2800" dirty="0">
                <a:solidFill>
                  <a:schemeClr val="accent1">
                    <a:lumMod val="50000"/>
                  </a:schemeClr>
                </a:solidFill>
                <a:latin typeface="Arial" panose="020B0604020202020204" pitchFamily="34" charset="0"/>
                <a:cs typeface="Arial" panose="020B0604020202020204" pitchFamily="34" charset="0"/>
              </a:rPr>
              <a:t>If you would like your children to walk home from school on their own, please could you complete the form and sign it. This is for the safety of your children as they will be let out at the end of the day by a number of different teachers.  </a:t>
            </a:r>
          </a:p>
          <a:p>
            <a:pPr algn="ctr"/>
            <a:r>
              <a:rPr lang="en-GB" sz="2800" dirty="0">
                <a:solidFill>
                  <a:schemeClr val="accent1">
                    <a:lumMod val="50000"/>
                  </a:schemeClr>
                </a:solidFill>
                <a:latin typeface="Arial" panose="020B0604020202020204" pitchFamily="34" charset="0"/>
                <a:cs typeface="Arial" panose="020B0604020202020204" pitchFamily="34" charset="0"/>
              </a:rPr>
              <a:t>Thanks for your co-operation</a:t>
            </a:r>
            <a:r>
              <a:rPr lang="en-GB" sz="3200" dirty="0">
                <a:solidFill>
                  <a:schemeClr val="accent1">
                    <a:lumMod val="50000"/>
                  </a:schemeClr>
                </a:solidFill>
                <a:latin typeface="Arial" panose="020B0604020202020204" pitchFamily="34" charset="0"/>
                <a:cs typeface="Arial" panose="020B0604020202020204" pitchFamily="34" charset="0"/>
              </a:rPr>
              <a:t>. </a:t>
            </a:r>
          </a:p>
        </p:txBody>
      </p:sp>
      <p:sp>
        <p:nvSpPr>
          <p:cNvPr id="3" name="Title 1"/>
          <p:cNvSpPr txBox="1">
            <a:spLocks/>
          </p:cNvSpPr>
          <p:nvPr/>
        </p:nvSpPr>
        <p:spPr>
          <a:xfrm>
            <a:off x="899592" y="524703"/>
            <a:ext cx="676875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Walking home</a:t>
            </a:r>
          </a:p>
        </p:txBody>
      </p:sp>
      <p:pic>
        <p:nvPicPr>
          <p:cNvPr id="3074" name="Picture 2" descr="C:\Users\Home\AppData\Local\Microsoft\Windows\Temporary Internet Files\Content.IE5\J8TCLW3D\walkin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6955" y="121196"/>
            <a:ext cx="988094" cy="129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2358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7235" y="1766218"/>
            <a:ext cx="7488832" cy="2923877"/>
          </a:xfrm>
          <a:prstGeom prst="rect">
            <a:avLst/>
          </a:prstGeom>
          <a:noFill/>
        </p:spPr>
        <p:txBody>
          <a:bodyPr wrap="square" rtlCol="0">
            <a:spAutoFit/>
          </a:bodyPr>
          <a:lstStyle/>
          <a:p>
            <a:pPr algn="ctr"/>
            <a:r>
              <a:rPr lang="en-GB" sz="3200" dirty="0">
                <a:solidFill>
                  <a:schemeClr val="accent1">
                    <a:lumMod val="50000"/>
                  </a:schemeClr>
                </a:solidFill>
                <a:latin typeface="Arial" panose="020B0604020202020204" pitchFamily="34" charset="0"/>
                <a:cs typeface="Arial" panose="020B0604020202020204" pitchFamily="34" charset="0"/>
              </a:rPr>
              <a:t>History Ambassadors</a:t>
            </a:r>
          </a:p>
          <a:p>
            <a:pPr algn="ctr"/>
            <a:r>
              <a:rPr lang="en-GB" sz="3200" dirty="0">
                <a:solidFill>
                  <a:schemeClr val="accent1">
                    <a:lumMod val="50000"/>
                  </a:schemeClr>
                </a:solidFill>
                <a:latin typeface="Arial" panose="020B0604020202020204" pitchFamily="34" charset="0"/>
                <a:cs typeface="Arial" panose="020B0604020202020204" pitchFamily="34" charset="0"/>
              </a:rPr>
              <a:t>Eco Warriors</a:t>
            </a:r>
          </a:p>
          <a:p>
            <a:pPr algn="ctr"/>
            <a:r>
              <a:rPr lang="en-GB" sz="3200" dirty="0">
                <a:solidFill>
                  <a:schemeClr val="accent1">
                    <a:lumMod val="50000"/>
                  </a:schemeClr>
                </a:solidFill>
                <a:latin typeface="Arial" panose="020B0604020202020204" pitchFamily="34" charset="0"/>
                <a:cs typeface="Arial" panose="020B0604020202020204" pitchFamily="34" charset="0"/>
              </a:rPr>
              <a:t>Student Council</a:t>
            </a:r>
          </a:p>
          <a:p>
            <a:pPr algn="ctr"/>
            <a:r>
              <a:rPr lang="en-GB" sz="3200" dirty="0">
                <a:solidFill>
                  <a:schemeClr val="accent1">
                    <a:lumMod val="50000"/>
                  </a:schemeClr>
                </a:solidFill>
                <a:latin typeface="Arial" panose="020B0604020202020204" pitchFamily="34" charset="0"/>
                <a:cs typeface="Arial" panose="020B0604020202020204" pitchFamily="34" charset="0"/>
              </a:rPr>
              <a:t>Worship Warriors</a:t>
            </a:r>
          </a:p>
          <a:p>
            <a:pPr algn="ctr"/>
            <a:r>
              <a:rPr lang="en-GB" sz="3200" dirty="0">
                <a:solidFill>
                  <a:schemeClr val="accent1">
                    <a:lumMod val="50000"/>
                  </a:schemeClr>
                </a:solidFill>
                <a:latin typeface="Arial" panose="020B0604020202020204" pitchFamily="34" charset="0"/>
                <a:cs typeface="Arial" panose="020B0604020202020204" pitchFamily="34" charset="0"/>
              </a:rPr>
              <a:t>Health Champions</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99484" y="234757"/>
            <a:ext cx="7456999" cy="783704"/>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Responsibilities</a:t>
            </a:r>
          </a:p>
        </p:txBody>
      </p:sp>
      <p:pic>
        <p:nvPicPr>
          <p:cNvPr id="6" name="Picture 5">
            <a:extLst>
              <a:ext uri="{FF2B5EF4-FFF2-40B4-BE49-F238E27FC236}">
                <a16:creationId xmlns:a16="http://schemas.microsoft.com/office/drawing/2014/main" id="{F931822C-093E-4337-94BF-FF4CB0F1067B}"/>
              </a:ext>
            </a:extLst>
          </p:cNvPr>
          <p:cNvPicPr>
            <a:picLocks noChangeAspect="1"/>
          </p:cNvPicPr>
          <p:nvPr/>
        </p:nvPicPr>
        <p:blipFill rotWithShape="1">
          <a:blip r:embed="rId2"/>
          <a:srcRect b="8269"/>
          <a:stretch/>
        </p:blipFill>
        <p:spPr>
          <a:xfrm>
            <a:off x="251520" y="4655925"/>
            <a:ext cx="3806226" cy="2116048"/>
          </a:xfrm>
          <a:prstGeom prst="rect">
            <a:avLst/>
          </a:prstGeom>
        </p:spPr>
      </p:pic>
      <p:pic>
        <p:nvPicPr>
          <p:cNvPr id="7" name="Picture 3" descr="Prayer buddies logo">
            <a:extLst>
              <a:ext uri="{FF2B5EF4-FFF2-40B4-BE49-F238E27FC236}">
                <a16:creationId xmlns:a16="http://schemas.microsoft.com/office/drawing/2014/main" id="{58DA1435-2EEA-4B30-AADC-3D03845AA3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22337">
            <a:off x="5169628" y="4807047"/>
            <a:ext cx="3673459" cy="11970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extLst>
      <p:ext uri="{BB962C8B-B14F-4D97-AF65-F5344CB8AC3E}">
        <p14:creationId xmlns:p14="http://schemas.microsoft.com/office/powerpoint/2010/main" val="27937468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4031873"/>
          </a:xfrm>
          <a:prstGeom prst="rect">
            <a:avLst/>
          </a:prstGeom>
          <a:noFill/>
        </p:spPr>
        <p:txBody>
          <a:bodyPr wrap="square" rtlCol="0">
            <a:spAutoFit/>
          </a:bodyPr>
          <a:lstStyle/>
          <a:p>
            <a:pPr algn="ctr"/>
            <a:endParaRPr lang="en-GB" sz="3200" dirty="0">
              <a:solidFill>
                <a:srgbClr val="002060"/>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Local visits to Southport and the Atkinson</a:t>
            </a:r>
          </a:p>
          <a:p>
            <a:pPr marL="285750" indent="-285750" algn="ctr">
              <a:buFont typeface="Wingdings" panose="05000000000000000000" pitchFamily="2" charset="2"/>
              <a:buChar char="ü"/>
            </a:pPr>
            <a:endParaRPr lang="en-GB" sz="3200" dirty="0">
              <a:solidFill>
                <a:srgbClr val="002060"/>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Cinema Trip</a:t>
            </a:r>
          </a:p>
          <a:p>
            <a:pPr marL="285750" indent="-285750" algn="ctr">
              <a:buFont typeface="Wingdings" panose="05000000000000000000" pitchFamily="2" charset="2"/>
              <a:buChar char="ü"/>
            </a:pPr>
            <a:endParaRPr lang="en-GB" sz="3200" dirty="0">
              <a:solidFill>
                <a:srgbClr val="002060"/>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Liverpool World Museum</a:t>
            </a:r>
          </a:p>
          <a:p>
            <a:pPr marL="285750" indent="-285750" algn="ctr">
              <a:buFont typeface="Wingdings" panose="05000000000000000000" pitchFamily="2" charset="2"/>
              <a:buChar char="ü"/>
            </a:pPr>
            <a:endParaRPr lang="en-GB" sz="3200" dirty="0">
              <a:solidFill>
                <a:srgbClr val="002060"/>
              </a:solidFill>
              <a:latin typeface="Arial" panose="020B0604020202020204" pitchFamily="34" charset="0"/>
              <a:cs typeface="Arial" panose="020B0604020202020204" pitchFamily="34" charset="0"/>
            </a:endParaRPr>
          </a:p>
          <a:p>
            <a:pPr marL="285750" indent="-285750" algn="ctr">
              <a:buFont typeface="Wingdings" panose="05000000000000000000" pitchFamily="2" charset="2"/>
              <a:buChar char="ü"/>
            </a:pPr>
            <a:r>
              <a:rPr lang="en-GB" sz="3200" dirty="0">
                <a:solidFill>
                  <a:srgbClr val="002060"/>
                </a:solidFill>
                <a:latin typeface="Arial" panose="020B0604020202020204" pitchFamily="34" charset="0"/>
                <a:cs typeface="Arial" panose="020B0604020202020204" pitchFamily="34" charset="0"/>
              </a:rPr>
              <a:t>Go Outside</a:t>
            </a:r>
          </a:p>
        </p:txBody>
      </p:sp>
    </p:spTree>
    <p:extLst>
      <p:ext uri="{BB962C8B-B14F-4D97-AF65-F5344CB8AC3E}">
        <p14:creationId xmlns:p14="http://schemas.microsoft.com/office/powerpoint/2010/main" val="25031484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602101" y="1501994"/>
            <a:ext cx="6285952"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a:t>
            </a:r>
            <a:r>
              <a:rPr lang="en-US" sz="5400" dirty="0">
                <a:ln w="0"/>
                <a:solidFill>
                  <a:schemeClr val="accent1"/>
                </a:solidFill>
                <a:effectLst>
                  <a:outerShdw blurRad="38100" dist="25400" dir="5400000" algn="ctr" rotWithShape="0">
                    <a:srgbClr val="6E747A">
                      <a:alpha val="43000"/>
                    </a:srgbClr>
                  </a:outerShdw>
                </a:effectLst>
              </a:rPr>
              <a:t>23rd</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467544" y="5293973"/>
            <a:ext cx="8208912" cy="1169551"/>
          </a:xfrm>
          <a:prstGeom prst="rect">
            <a:avLst/>
          </a:prstGeom>
          <a:noFill/>
        </p:spPr>
        <p:txBody>
          <a:bodyPr wrap="square" rtlCol="0">
            <a:spAutoFit/>
          </a:bodyPr>
          <a:lstStyle/>
          <a:p>
            <a:r>
              <a:rPr lang="en-GB" sz="1400" dirty="0"/>
              <a:t>Please check your filters.</a:t>
            </a:r>
          </a:p>
          <a:p>
            <a:r>
              <a:rPr lang="en-GB" sz="1400" dirty="0"/>
              <a:t>Be aware of the issues around </a:t>
            </a:r>
            <a:r>
              <a:rPr lang="en-GB" sz="1400" dirty="0" err="1"/>
              <a:t>Whatsapp</a:t>
            </a:r>
            <a:r>
              <a:rPr lang="en-GB" sz="1400" dirty="0"/>
              <a:t>.  School expects parents to manage and monitor children's use and we will not investigate upset linked to home use of </a:t>
            </a:r>
            <a:r>
              <a:rPr lang="en-GB" sz="1400" dirty="0" err="1"/>
              <a:t>whatsapp</a:t>
            </a:r>
            <a:r>
              <a:rPr lang="en-GB" sz="1400" dirty="0"/>
              <a:t>. </a:t>
            </a:r>
          </a:p>
          <a:p>
            <a:r>
              <a:rPr lang="en-GB" sz="1400" dirty="0"/>
              <a:t>Mobile phones are not allowed in school. Phones for children who are walking home in Y5 and Y6 are handed in each day and kept in the school office. The phone is returned at the end of the day.  </a:t>
            </a:r>
          </a:p>
        </p:txBody>
      </p:sp>
    </p:spTree>
    <p:extLst>
      <p:ext uri="{BB962C8B-B14F-4D97-AF65-F5344CB8AC3E}">
        <p14:creationId xmlns:p14="http://schemas.microsoft.com/office/powerpoint/2010/main" val="37230791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323528" y="4806083"/>
            <a:ext cx="8496944" cy="1631216"/>
          </a:xfrm>
          <a:prstGeom prst="rect">
            <a:avLst/>
          </a:prstGeom>
          <a:noFill/>
        </p:spPr>
        <p:txBody>
          <a:bodyPr wrap="square" rtlCol="0">
            <a:spAutoFit/>
          </a:bodyPr>
          <a:lstStyle/>
          <a:p>
            <a:r>
              <a:rPr lang="en-GB" sz="2000" dirty="0">
                <a:solidFill>
                  <a:prstClr val="black"/>
                </a:solidFill>
                <a:latin typeface="Arial" panose="020B0604020202020204" pitchFamily="34" charset="0"/>
                <a:cs typeface="Arial" panose="020B0604020202020204" pitchFamily="34" charset="0"/>
              </a:rPr>
              <a:t>User friendly guides on all areas of ICT, gaming, social media and top tips for online safety.   Check all age </a:t>
            </a:r>
            <a:r>
              <a:rPr lang="en-GB" sz="2000" dirty="0" err="1">
                <a:solidFill>
                  <a:prstClr val="black"/>
                </a:solidFill>
                <a:latin typeface="Arial" panose="020B0604020202020204" pitchFamily="34" charset="0"/>
                <a:cs typeface="Arial" panose="020B0604020202020204" pitchFamily="34" charset="0"/>
              </a:rPr>
              <a:t>reccomendations</a:t>
            </a:r>
            <a:r>
              <a:rPr lang="en-GB" sz="2000" dirty="0">
                <a:solidFill>
                  <a:prstClr val="black"/>
                </a:solidFill>
                <a:latin typeface="Arial" panose="020B0604020202020204" pitchFamily="34" charset="0"/>
                <a:cs typeface="Arial" panose="020B0604020202020204" pitchFamily="34" charset="0"/>
              </a:rPr>
              <a:t> on games and Apps.</a:t>
            </a:r>
          </a:p>
          <a:p>
            <a:endParaRPr lang="en-GB" sz="2000" dirty="0">
              <a:solidFill>
                <a:prstClr val="black"/>
              </a:solidFill>
              <a:latin typeface="Arial" panose="020B0604020202020204" pitchFamily="34" charset="0"/>
              <a:cs typeface="Arial" panose="020B0604020202020204" pitchFamily="34" charset="0"/>
            </a:endParaRPr>
          </a:p>
          <a:p>
            <a:r>
              <a:rPr lang="en-GB" sz="2000" dirty="0">
                <a:solidFill>
                  <a:prstClr val="black"/>
                </a:solidFill>
                <a:latin typeface="Arial" panose="020B0604020202020204" pitchFamily="34" charset="0"/>
                <a:cs typeface="Arial" panose="020B0604020202020204" pitchFamily="34" charset="0"/>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a:xfrm>
            <a:off x="1371600" y="332656"/>
            <a:ext cx="6400800" cy="3474720"/>
          </a:xfrm>
        </p:spPr>
        <p:txBody>
          <a:bodyPr>
            <a:normAutofit/>
          </a:bodyPr>
          <a:lstStyle/>
          <a:p>
            <a:pPr algn="ctr"/>
            <a:r>
              <a:rPr lang="en-GB" sz="3600" dirty="0">
                <a:latin typeface="Arial" panose="020B0604020202020204" pitchFamily="34" charset="0"/>
                <a:cs typeface="Arial" panose="020B0604020202020204" pitchFamily="34" charset="0"/>
              </a:rPr>
              <a:t>Volunteers are very welcome!  </a:t>
            </a:r>
          </a:p>
          <a:p>
            <a:pPr algn="ctr"/>
            <a:r>
              <a:rPr lang="en-GB" sz="3600" dirty="0">
                <a:latin typeface="Arial" panose="020B0604020202020204" pitchFamily="34" charset="0"/>
                <a:cs typeface="Arial" panose="020B0604020202020204" pitchFamily="34" charset="0"/>
              </a:rPr>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3539430"/>
          </a:xfrm>
          <a:prstGeom prst="rect">
            <a:avLst/>
          </a:prstGeom>
          <a:noFill/>
        </p:spPr>
        <p:txBody>
          <a:bodyPr wrap="square" rtlCol="0">
            <a:spAutoFit/>
          </a:bodyPr>
          <a:lstStyle/>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endParaRPr lang="en-GB" sz="3200"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rPr>
              <a:t>Check website for information:</a:t>
            </a:r>
          </a:p>
          <a:p>
            <a:pPr algn="ctr"/>
            <a:endParaRPr lang="en-GB" sz="3200" u="sng" dirty="0">
              <a:solidFill>
                <a:schemeClr val="accent1">
                  <a:lumMod val="50000"/>
                </a:schemeClr>
              </a:solidFill>
              <a:latin typeface="Arial" panose="020B0604020202020204" pitchFamily="34" charset="0"/>
              <a:cs typeface="Arial" panose="020B0604020202020204" pitchFamily="34" charset="0"/>
            </a:endParaRPr>
          </a:p>
          <a:p>
            <a:pPr algn="ctr"/>
            <a:r>
              <a:rPr lang="en-GB" sz="3200" u="sng" dirty="0">
                <a:solidFill>
                  <a:schemeClr val="accent1">
                    <a:lumMod val="50000"/>
                  </a:schemeClr>
                </a:solidFill>
                <a:latin typeface="Arial" panose="020B0604020202020204" pitchFamily="34" charset="0"/>
                <a:cs typeface="Arial" panose="020B0604020202020204" pitchFamily="34" charset="0"/>
                <a:hlinkClick r:id="rId2"/>
              </a:rPr>
              <a:t>http://www.stphilipssouthport.com/</a:t>
            </a:r>
            <a:r>
              <a:rPr lang="en-GB" sz="3200" u="sng" dirty="0">
                <a:solidFill>
                  <a:schemeClr val="accent1">
                    <a:lumMod val="50000"/>
                  </a:schemeClr>
                </a:solidFill>
                <a:latin typeface="Arial" panose="020B0604020202020204" pitchFamily="34" charset="0"/>
                <a:cs typeface="Arial" panose="020B0604020202020204" pitchFamily="34" charset="0"/>
              </a:rPr>
              <a:t> </a:t>
            </a:r>
          </a:p>
          <a:p>
            <a:pPr algn="ctr"/>
            <a:r>
              <a:rPr lang="en-GB" sz="3200" u="sng" dirty="0">
                <a:solidFill>
                  <a:schemeClr val="accent1">
                    <a:lumMod val="50000"/>
                  </a:schemeClr>
                </a:solidFill>
                <a:latin typeface="Arial" panose="020B0604020202020204" pitchFamily="34" charset="0"/>
                <a:cs typeface="Arial" panose="020B0604020202020204" pitchFamily="34"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2394</TotalTime>
  <Words>1669</Words>
  <Application>Microsoft Office PowerPoint</Application>
  <PresentationFormat>On-screen Show (4:3)</PresentationFormat>
  <Paragraphs>206</Paragraphs>
  <Slides>39</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39</vt:i4>
      </vt:variant>
    </vt:vector>
  </HeadingPairs>
  <TitlesOfParts>
    <vt:vector size="47" baseType="lpstr">
      <vt:lpstr>Arial</vt:lpstr>
      <vt:lpstr>Calibri</vt:lpstr>
      <vt:lpstr>CCW Cursive Writing 7</vt:lpstr>
      <vt:lpstr>Georgia</vt:lpstr>
      <vt:lpstr>Trebuchet MS</vt:lpstr>
      <vt:lpstr>Wingdings</vt:lpstr>
      <vt:lpstr>Slipstream</vt:lpstr>
      <vt:lpstr>1_Slipstream</vt:lpstr>
      <vt:lpstr>PowerPoint Presentation</vt:lpstr>
      <vt:lpstr>PowerPoint Presentation</vt:lpstr>
      <vt:lpstr>We have codes of conduct for Governors,  staff and parents and expect all members of our school community to abide by these. </vt:lpstr>
      <vt:lpstr>PowerPoint Presentation</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Subject ladders</vt:lpstr>
      <vt:lpstr>PowerPoint Presentation</vt:lpstr>
      <vt:lpstr> Homework</vt:lpstr>
      <vt:lpstr>Spellings</vt:lpstr>
      <vt:lpstr>PowerPoint Presentation</vt:lpstr>
      <vt:lpstr>PowerPoint Presentation</vt:lpstr>
      <vt:lpstr>PowerPoint Presentation</vt:lpstr>
      <vt:lpstr>Times tables</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PowerPoint Presentation</vt:lpstr>
      <vt:lpstr>PowerPoint Presentation</vt:lpstr>
      <vt:lpstr>Parent’s meeting:</vt:lpstr>
      <vt:lpstr>PowerPoint Presentation</vt:lpstr>
      <vt:lpstr>PowerPoint Presentation</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Luke Highton</cp:lastModifiedBy>
  <cp:revision>144</cp:revision>
  <cp:lastPrinted>2021-09-08T07:29:11Z</cp:lastPrinted>
  <dcterms:created xsi:type="dcterms:W3CDTF">2014-09-15T15:29:28Z</dcterms:created>
  <dcterms:modified xsi:type="dcterms:W3CDTF">2024-09-11T14:06:21Z</dcterms:modified>
</cp:coreProperties>
</file>