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5" r:id="rId3"/>
    <p:sldId id="267" r:id="rId4"/>
    <p:sldId id="269" r:id="rId5"/>
    <p:sldId id="27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E9094-7C66-482C-9F2D-43DE8A13B0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4349F80-5472-48DD-BDC6-1F0802D50D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9FF1AE-DCEB-46BF-B8D3-7BB8A93A233F}"/>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5" name="Footer Placeholder 4">
            <a:extLst>
              <a:ext uri="{FF2B5EF4-FFF2-40B4-BE49-F238E27FC236}">
                <a16:creationId xmlns:a16="http://schemas.microsoft.com/office/drawing/2014/main" id="{F34840AF-4FD2-456B-AE2D-2F4FEB55AF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7FBC3B-DCDA-4CF6-AC5B-B628B93D3F76}"/>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459577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834A4-0622-45FE-AB44-21D7B14E2C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E6A7B2-56C7-4F6D-A964-E7C80DACCA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A7ACF2-EAC4-42EB-9366-81DDBBC9CA2E}"/>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5" name="Footer Placeholder 4">
            <a:extLst>
              <a:ext uri="{FF2B5EF4-FFF2-40B4-BE49-F238E27FC236}">
                <a16:creationId xmlns:a16="http://schemas.microsoft.com/office/drawing/2014/main" id="{D5569356-8C65-4F4B-866D-5E8314CF6C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3FF8B5-4F30-43AB-ABB5-39957AD83172}"/>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1021373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C61FF-04D7-4A32-8A25-DAD2F096D6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BB78451-39A4-423B-B3C4-239F524D1A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0B3BE6-2362-4211-9553-2FE2F76AD02F}"/>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5" name="Footer Placeholder 4">
            <a:extLst>
              <a:ext uri="{FF2B5EF4-FFF2-40B4-BE49-F238E27FC236}">
                <a16:creationId xmlns:a16="http://schemas.microsoft.com/office/drawing/2014/main" id="{84F5A76D-AEF6-485B-990F-6A35B725F7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F9E666-3DEB-4A3F-92A5-24BD9430DC17}"/>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516170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3B4CA-63DC-443B-9D21-F8C667B2FD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E222DD-6C50-4BD1-94AC-AD09107B57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93F90F5-C126-44EA-85D2-71C47E36283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A82B4E-EDE5-47A1-8718-DC6DEBE79D9E}"/>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6" name="Footer Placeholder 5">
            <a:extLst>
              <a:ext uri="{FF2B5EF4-FFF2-40B4-BE49-F238E27FC236}">
                <a16:creationId xmlns:a16="http://schemas.microsoft.com/office/drawing/2014/main" id="{C896287E-E719-46D9-B5CF-0E66F6ABFB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CFEADE-3D90-4B0A-A603-2019003A88D6}"/>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3272482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FE571-2948-4094-938C-9538C1FD605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908903-07F2-4DDD-A0FA-AF7EF5C714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57529BF-4830-4D2E-8AD9-D8F7AD45C3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50155A6-1CDF-4A2C-BFBB-259FD5CAD4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ECF368-71FA-470D-ABDC-49454A7ED7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BBE78B1-7B21-440B-B90F-C1D466EEAC3B}"/>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8" name="Footer Placeholder 7">
            <a:extLst>
              <a:ext uri="{FF2B5EF4-FFF2-40B4-BE49-F238E27FC236}">
                <a16:creationId xmlns:a16="http://schemas.microsoft.com/office/drawing/2014/main" id="{46263958-BB54-4A3E-BF21-E81FAF1EE02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3FA20D2-C94F-4435-9D48-3D93CAEDD404}"/>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2697402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EBD94-8DE1-4872-BF86-35D949F404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527EE8-CCBF-4958-959B-833B141F5920}"/>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4" name="Footer Placeholder 3">
            <a:extLst>
              <a:ext uri="{FF2B5EF4-FFF2-40B4-BE49-F238E27FC236}">
                <a16:creationId xmlns:a16="http://schemas.microsoft.com/office/drawing/2014/main" id="{2E59F2C6-7A14-4C55-95CD-18BADC8DE8E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88BB63C-4262-4D72-86D4-58ACD2303543}"/>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2097200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6C6122-A577-49AD-8BCF-3097D5C66CAC}"/>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3" name="Footer Placeholder 2">
            <a:extLst>
              <a:ext uri="{FF2B5EF4-FFF2-40B4-BE49-F238E27FC236}">
                <a16:creationId xmlns:a16="http://schemas.microsoft.com/office/drawing/2014/main" id="{33B1B473-9192-46ED-B538-03829A56A2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517019C-C6C2-482D-9D97-F6656163E431}"/>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3680654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FB704-C31E-4E19-9041-B30CF27228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65B58C-79E8-4FA8-976B-D7E5FE0100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7642EF1-88EA-47C8-804D-90E1E5C7E4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405E3F-2C3E-465C-9D80-2937F212C872}"/>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6" name="Footer Placeholder 5">
            <a:extLst>
              <a:ext uri="{FF2B5EF4-FFF2-40B4-BE49-F238E27FC236}">
                <a16:creationId xmlns:a16="http://schemas.microsoft.com/office/drawing/2014/main" id="{FFF5DCE0-705A-4E9B-8716-47C77AB72F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6C8D74-C97F-4C6F-9931-D6DBCE384523}"/>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4143836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53519-BA8C-4D81-A5F5-DB2A075E8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069125D-BE4D-43EC-8CCA-C3139832FF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D176B2-B604-4F72-A8A6-DAFAF620B9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AFCCF2-B2CD-4391-8517-7FFEF2C1F092}"/>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6" name="Footer Placeholder 5">
            <a:extLst>
              <a:ext uri="{FF2B5EF4-FFF2-40B4-BE49-F238E27FC236}">
                <a16:creationId xmlns:a16="http://schemas.microsoft.com/office/drawing/2014/main" id="{A3AA9EBA-42F6-4454-8B29-ED654F3640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418666-53C7-4116-87CE-CD5C0FDFC537}"/>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595734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B308D-919B-4EBD-ADA3-F9FDAA5A3C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D14BEC-9C83-4BE4-BA7C-6F0FFC897A2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4BE468-5999-4758-A102-2A3CAB9AAB8D}"/>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5" name="Footer Placeholder 4">
            <a:extLst>
              <a:ext uri="{FF2B5EF4-FFF2-40B4-BE49-F238E27FC236}">
                <a16:creationId xmlns:a16="http://schemas.microsoft.com/office/drawing/2014/main" id="{6D89FA07-0C12-40A1-9237-D1869B186F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C29BA6-E396-4399-8992-19692F93B99D}"/>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2220220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664E3F-01D9-4E62-9F95-64A31C5E34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BE72557-B2C0-417F-B59B-582FBCE5EA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001D5-E9AC-4643-A2A0-6F0A5E967994}"/>
              </a:ext>
            </a:extLst>
          </p:cNvPr>
          <p:cNvSpPr>
            <a:spLocks noGrp="1"/>
          </p:cNvSpPr>
          <p:nvPr>
            <p:ph type="dt" sz="half" idx="10"/>
          </p:nvPr>
        </p:nvSpPr>
        <p:spPr/>
        <p:txBody>
          <a:bodyPr/>
          <a:lstStyle/>
          <a:p>
            <a:fld id="{B615551C-AEB5-47CE-B6DE-3DA115BD9ACD}" type="datetimeFigureOut">
              <a:rPr lang="en-GB" smtClean="0"/>
              <a:t>15/10/2020</a:t>
            </a:fld>
            <a:endParaRPr lang="en-GB"/>
          </a:p>
        </p:txBody>
      </p:sp>
      <p:sp>
        <p:nvSpPr>
          <p:cNvPr id="5" name="Footer Placeholder 4">
            <a:extLst>
              <a:ext uri="{FF2B5EF4-FFF2-40B4-BE49-F238E27FC236}">
                <a16:creationId xmlns:a16="http://schemas.microsoft.com/office/drawing/2014/main" id="{2F875BAE-091C-4766-A6C4-0F65B1953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9BC15C-1B2E-4818-9356-DCC7F3B06EE3}"/>
              </a:ext>
            </a:extLst>
          </p:cNvPr>
          <p:cNvSpPr>
            <a:spLocks noGrp="1"/>
          </p:cNvSpPr>
          <p:nvPr>
            <p:ph type="sldNum" sz="quarter" idx="12"/>
          </p:nvPr>
        </p:nvSpPr>
        <p:spPr/>
        <p:txBody>
          <a:bodyPr/>
          <a:lstStyle/>
          <a:p>
            <a:fld id="{AF06765A-F755-4DA7-89BC-3B7E122F1A47}" type="slidenum">
              <a:rPr lang="en-GB" smtClean="0"/>
              <a:t>‹#›</a:t>
            </a:fld>
            <a:endParaRPr lang="en-GB"/>
          </a:p>
        </p:txBody>
      </p:sp>
    </p:spTree>
    <p:extLst>
      <p:ext uri="{BB962C8B-B14F-4D97-AF65-F5344CB8AC3E}">
        <p14:creationId xmlns:p14="http://schemas.microsoft.com/office/powerpoint/2010/main" val="629013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4E7AB5-900C-43A7-A7C5-200E3D98CB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7C6E8D-01D9-436A-8EBD-4B44FBAB5C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7F5A13-A97A-4C12-813F-28DFFCC65D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5551C-AEB5-47CE-B6DE-3DA115BD9ACD}" type="datetimeFigureOut">
              <a:rPr lang="en-GB" smtClean="0"/>
              <a:t>15/10/2020</a:t>
            </a:fld>
            <a:endParaRPr lang="en-GB"/>
          </a:p>
        </p:txBody>
      </p:sp>
      <p:sp>
        <p:nvSpPr>
          <p:cNvPr id="5" name="Footer Placeholder 4">
            <a:extLst>
              <a:ext uri="{FF2B5EF4-FFF2-40B4-BE49-F238E27FC236}">
                <a16:creationId xmlns:a16="http://schemas.microsoft.com/office/drawing/2014/main" id="{3D04BA6E-78BD-4373-9E71-1128E1F286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C9A5AFE-8E2C-4376-8484-682D36E3FD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06765A-F755-4DA7-89BC-3B7E122F1A47}" type="slidenum">
              <a:rPr lang="en-GB" smtClean="0"/>
              <a:t>‹#›</a:t>
            </a:fld>
            <a:endParaRPr lang="en-GB"/>
          </a:p>
        </p:txBody>
      </p:sp>
    </p:spTree>
    <p:extLst>
      <p:ext uri="{BB962C8B-B14F-4D97-AF65-F5344CB8AC3E}">
        <p14:creationId xmlns:p14="http://schemas.microsoft.com/office/powerpoint/2010/main" val="3844846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jpe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0.jpeg"/><Relationship Id="rId1" Type="http://schemas.openxmlformats.org/officeDocument/2006/relationships/slideLayout" Target="../slideLayouts/slideLayout4.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630A89-9140-4CCD-9AF4-C36BC6526B8D}"/>
              </a:ext>
            </a:extLst>
          </p:cNvPr>
          <p:cNvSpPr>
            <a:spLocks noGrp="1"/>
          </p:cNvSpPr>
          <p:nvPr>
            <p:ph type="title"/>
          </p:nvPr>
        </p:nvSpPr>
        <p:spPr>
          <a:xfrm>
            <a:off x="801098" y="1396289"/>
            <a:ext cx="5712824" cy="1325563"/>
          </a:xfrm>
        </p:spPr>
        <p:txBody>
          <a:bodyPr vert="horz" lIns="91440" tIns="45720" rIns="91440" bIns="45720" rtlCol="0" anchor="ctr">
            <a:normAutofit/>
          </a:bodyPr>
          <a:lstStyle/>
          <a:p>
            <a:r>
              <a:rPr lang="en-US" kern="1200">
                <a:solidFill>
                  <a:schemeClr val="tx1"/>
                </a:solidFill>
                <a:latin typeface="+mj-lt"/>
                <a:ea typeface="+mj-ea"/>
                <a:cs typeface="+mj-cs"/>
              </a:rPr>
              <a:t>Black History Month: an inspirational figure</a:t>
            </a:r>
          </a:p>
        </p:txBody>
      </p:sp>
      <p:sp>
        <p:nvSpPr>
          <p:cNvPr id="6" name="Content Placeholder 5">
            <a:extLst>
              <a:ext uri="{FF2B5EF4-FFF2-40B4-BE49-F238E27FC236}">
                <a16:creationId xmlns:a16="http://schemas.microsoft.com/office/drawing/2014/main" id="{A639C6D0-73AF-41A9-9F80-55657800CF57}"/>
              </a:ext>
            </a:extLst>
          </p:cNvPr>
          <p:cNvSpPr>
            <a:spLocks noGrp="1"/>
          </p:cNvSpPr>
          <p:nvPr>
            <p:ph sz="half" idx="2"/>
          </p:nvPr>
        </p:nvSpPr>
        <p:spPr>
          <a:xfrm>
            <a:off x="805543" y="2871982"/>
            <a:ext cx="4558309" cy="3181684"/>
          </a:xfrm>
        </p:spPr>
        <p:txBody>
          <a:bodyPr vert="horz" lIns="91440" tIns="45720" rIns="91440" bIns="45720" rtlCol="0" anchor="t">
            <a:normAutofit/>
          </a:bodyPr>
          <a:lstStyle/>
          <a:p>
            <a:r>
              <a:rPr lang="en-US" sz="1800"/>
              <a:t>Last time we looked at how 200 years ago black people in Africa were taken to become slaves in the Americas</a:t>
            </a:r>
          </a:p>
          <a:p>
            <a:r>
              <a:rPr lang="en-US" sz="1800"/>
              <a:t>We learned how this country was involved in that…that this country did not show respect to people that were taken like this</a:t>
            </a:r>
          </a:p>
          <a:p>
            <a:endParaRPr lang="en-US" sz="1800"/>
          </a:p>
          <a:p>
            <a:endParaRPr lang="en-US" sz="1800"/>
          </a:p>
        </p:txBody>
      </p:sp>
      <p:sp>
        <p:nvSpPr>
          <p:cNvPr id="15" name="Oval 14">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Content Placeholder 4" descr="A picture containing diagram&#10;&#10;Description automatically generated">
            <a:extLst>
              <a:ext uri="{FF2B5EF4-FFF2-40B4-BE49-F238E27FC236}">
                <a16:creationId xmlns:a16="http://schemas.microsoft.com/office/drawing/2014/main" id="{02279491-2856-4BBD-AEA2-B00525E78A13}"/>
              </a:ext>
            </a:extLst>
          </p:cNvPr>
          <p:cNvPicPr>
            <a:picLocks noChangeAspect="1"/>
          </p:cNvPicPr>
          <p:nvPr/>
        </p:nvPicPr>
        <p:blipFill rotWithShape="1">
          <a:blip r:embed="rId2">
            <a:extLst>
              <a:ext uri="{28A0092B-C50C-407E-A947-70E740481C1C}">
                <a14:useLocalDpi xmlns:a14="http://schemas.microsoft.com/office/drawing/2010/main" val="0"/>
              </a:ext>
            </a:extLst>
          </a:blip>
          <a:srcRect l="3115" r="21882" b="-4"/>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7" name="Content Placeholder 3" descr="Image result for window image clip art">
            <a:extLst>
              <a:ext uri="{FF2B5EF4-FFF2-40B4-BE49-F238E27FC236}">
                <a16:creationId xmlns:a16="http://schemas.microsoft.com/office/drawing/2014/main" id="{CEBEBB8A-4B6F-4859-BB91-4AD0BEC319B1}"/>
              </a:ext>
            </a:extLst>
          </p:cNvPr>
          <p:cNvPicPr>
            <a:picLocks noGrp="1"/>
          </p:cNvPicPr>
          <p:nvPr>
            <p:ph sz="half" idx="1"/>
          </p:nvPr>
        </p:nvPicPr>
        <p:blipFill rotWithShape="1">
          <a:blip r:embed="rId3" cstate="print"/>
          <a:srcRect l="5982" r="5636" b="10359"/>
          <a:stretch/>
        </p:blipFill>
        <p:spPr bwMode="auto">
          <a:xfrm>
            <a:off x="8350357" y="312208"/>
            <a:ext cx="4034316" cy="3125217"/>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a:noFill/>
        </p:spPr>
      </p:pic>
      <p:sp>
        <p:nvSpPr>
          <p:cNvPr id="19" name="Freeform: Shape 18">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2" descr="See the source image">
            <a:extLst>
              <a:ext uri="{FF2B5EF4-FFF2-40B4-BE49-F238E27FC236}">
                <a16:creationId xmlns:a16="http://schemas.microsoft.com/office/drawing/2014/main" id="{704A8356-214B-48F9-AD6D-7723F31DF8B3}"/>
              </a:ext>
            </a:extLst>
          </p:cNvPr>
          <p:cNvPicPr>
            <a:picLocks noChangeAspect="1" noChangeArrowheads="1"/>
          </p:cNvPicPr>
          <p:nvPr/>
        </p:nvPicPr>
        <p:blipFill rotWithShape="1">
          <a:blip r:embed="rId4" cstate="print"/>
          <a:srcRect l="6116" r="5404" b="-4"/>
          <a:stretch/>
        </p:blipFill>
        <p:spPr bwMode="auto">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noFill/>
        </p:spPr>
      </p:pic>
    </p:spTree>
    <p:extLst>
      <p:ext uri="{BB962C8B-B14F-4D97-AF65-F5344CB8AC3E}">
        <p14:creationId xmlns:p14="http://schemas.microsoft.com/office/powerpoint/2010/main" val="80080495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C87C6-85E7-4C94-8F57-1F59F635A635}"/>
              </a:ext>
            </a:extLst>
          </p:cNvPr>
          <p:cNvSpPr>
            <a:spLocks noGrp="1"/>
          </p:cNvSpPr>
          <p:nvPr>
            <p:ph type="title"/>
          </p:nvPr>
        </p:nvSpPr>
        <p:spPr/>
        <p:txBody>
          <a:bodyPr>
            <a:normAutofit fontScale="90000"/>
          </a:bodyPr>
          <a:lstStyle/>
          <a:p>
            <a:br>
              <a:rPr lang="en-GB" dirty="0"/>
            </a:br>
            <a:r>
              <a:rPr lang="en-GB" dirty="0"/>
              <a:t>Today we are going to learn about a very brave woman who risked her life make lives better for those were being treated unfairly</a:t>
            </a:r>
            <a:br>
              <a:rPr lang="en-GB" dirty="0"/>
            </a:br>
            <a:endParaRPr lang="en-GB" dirty="0"/>
          </a:p>
        </p:txBody>
      </p:sp>
      <p:sp>
        <p:nvSpPr>
          <p:cNvPr id="3" name="Content Placeholder 2">
            <a:extLst>
              <a:ext uri="{FF2B5EF4-FFF2-40B4-BE49-F238E27FC236}">
                <a16:creationId xmlns:a16="http://schemas.microsoft.com/office/drawing/2014/main" id="{35EFF6DF-02CB-4F2F-AB47-EBE5802EB7AE}"/>
              </a:ext>
            </a:extLst>
          </p:cNvPr>
          <p:cNvSpPr>
            <a:spLocks noGrp="1"/>
          </p:cNvSpPr>
          <p:nvPr>
            <p:ph idx="1"/>
          </p:nvPr>
        </p:nvSpPr>
        <p:spPr/>
        <p:txBody>
          <a:bodyPr/>
          <a:lstStyle/>
          <a:p>
            <a:endParaRPr lang="en-GB" dirty="0"/>
          </a:p>
          <a:p>
            <a:r>
              <a:rPr lang="en-GB" dirty="0"/>
              <a:t>https://www.bbc.co.uk/teach/class-clips-video/true-stories-harriet-tubman/zbh8mfr</a:t>
            </a:r>
          </a:p>
          <a:p>
            <a:r>
              <a:rPr lang="en-GB" dirty="0"/>
              <a:t>https://www.bbc.co.uk/teach/class-clips-video/history-ks1-ks2-rosa-parks/z7rtvk7</a:t>
            </a:r>
          </a:p>
        </p:txBody>
      </p:sp>
      <p:pic>
        <p:nvPicPr>
          <p:cNvPr id="4" name="Picture 3">
            <a:extLst>
              <a:ext uri="{FF2B5EF4-FFF2-40B4-BE49-F238E27FC236}">
                <a16:creationId xmlns:a16="http://schemas.microsoft.com/office/drawing/2014/main" id="{988059AC-1257-4382-8952-6DA584809061}"/>
              </a:ext>
            </a:extLst>
          </p:cNvPr>
          <p:cNvPicPr>
            <a:picLocks noChangeAspect="1"/>
          </p:cNvPicPr>
          <p:nvPr/>
        </p:nvPicPr>
        <p:blipFill>
          <a:blip r:embed="rId2"/>
          <a:stretch>
            <a:fillRect/>
          </a:stretch>
        </p:blipFill>
        <p:spPr>
          <a:xfrm>
            <a:off x="913336" y="4002482"/>
            <a:ext cx="4315889" cy="2855517"/>
          </a:xfrm>
          <a:prstGeom prst="rect">
            <a:avLst/>
          </a:prstGeom>
        </p:spPr>
      </p:pic>
      <p:pic>
        <p:nvPicPr>
          <p:cNvPr id="5" name="Picture 4">
            <a:extLst>
              <a:ext uri="{FF2B5EF4-FFF2-40B4-BE49-F238E27FC236}">
                <a16:creationId xmlns:a16="http://schemas.microsoft.com/office/drawing/2014/main" id="{A7286EAE-4D46-45D9-9812-DB17820FCD8E}"/>
              </a:ext>
            </a:extLst>
          </p:cNvPr>
          <p:cNvPicPr>
            <a:picLocks noChangeAspect="1"/>
          </p:cNvPicPr>
          <p:nvPr/>
        </p:nvPicPr>
        <p:blipFill>
          <a:blip r:embed="rId3"/>
          <a:stretch>
            <a:fillRect/>
          </a:stretch>
        </p:blipFill>
        <p:spPr>
          <a:xfrm>
            <a:off x="7050082" y="4002481"/>
            <a:ext cx="4470492" cy="2855518"/>
          </a:xfrm>
          <a:prstGeom prst="rect">
            <a:avLst/>
          </a:prstGeom>
        </p:spPr>
      </p:pic>
    </p:spTree>
    <p:extLst>
      <p:ext uri="{BB962C8B-B14F-4D97-AF65-F5344CB8AC3E}">
        <p14:creationId xmlns:p14="http://schemas.microsoft.com/office/powerpoint/2010/main" val="2052325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F60C7-6608-441B-BD2E-9D23F0DDB56A}"/>
              </a:ext>
            </a:extLst>
          </p:cNvPr>
          <p:cNvSpPr>
            <a:spLocks noGrp="1"/>
          </p:cNvSpPr>
          <p:nvPr>
            <p:ph type="title"/>
          </p:nvPr>
        </p:nvSpPr>
        <p:spPr>
          <a:xfrm>
            <a:off x="801098" y="1396289"/>
            <a:ext cx="5712824" cy="1325563"/>
          </a:xfrm>
        </p:spPr>
        <p:txBody>
          <a:bodyPr>
            <a:normAutofit/>
          </a:bodyPr>
          <a:lstStyle/>
          <a:p>
            <a:r>
              <a:rPr lang="en-GB" sz="2400" b="1"/>
              <a:t>So…reflect back: the past has been unfair</a:t>
            </a:r>
            <a:br>
              <a:rPr lang="en-GB" sz="2400" b="1"/>
            </a:br>
            <a:r>
              <a:rPr lang="en-GB" sz="2400" b="1"/>
              <a:t>It could have stayed like this</a:t>
            </a:r>
            <a:br>
              <a:rPr lang="en-GB" sz="2400" b="1"/>
            </a:br>
            <a:r>
              <a:rPr lang="en-GB" sz="2400" b="1"/>
              <a:t>How did things change?</a:t>
            </a:r>
          </a:p>
        </p:txBody>
      </p:sp>
      <p:sp>
        <p:nvSpPr>
          <p:cNvPr id="13" name="Content Placeholder 12">
            <a:extLst>
              <a:ext uri="{FF2B5EF4-FFF2-40B4-BE49-F238E27FC236}">
                <a16:creationId xmlns:a16="http://schemas.microsoft.com/office/drawing/2014/main" id="{18FE30CB-8492-4989-AB3A-AAF3005461DF}"/>
              </a:ext>
            </a:extLst>
          </p:cNvPr>
          <p:cNvSpPr>
            <a:spLocks noGrp="1"/>
          </p:cNvSpPr>
          <p:nvPr>
            <p:ph idx="1"/>
          </p:nvPr>
        </p:nvSpPr>
        <p:spPr>
          <a:xfrm>
            <a:off x="805543" y="2871982"/>
            <a:ext cx="4558309" cy="3181684"/>
          </a:xfrm>
        </p:spPr>
        <p:txBody>
          <a:bodyPr anchor="t">
            <a:normAutofit/>
          </a:bodyPr>
          <a:lstStyle/>
          <a:p>
            <a:endParaRPr lang="en-US" sz="1800"/>
          </a:p>
        </p:txBody>
      </p:sp>
      <p:sp>
        <p:nvSpPr>
          <p:cNvPr id="16" name="Oval 15">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Content Placeholder 4" descr="A picture containing diagram&#10;&#10;Description automatically generated">
            <a:extLst>
              <a:ext uri="{FF2B5EF4-FFF2-40B4-BE49-F238E27FC236}">
                <a16:creationId xmlns:a16="http://schemas.microsoft.com/office/drawing/2014/main" id="{B41F4347-C50A-4D1B-AAE8-9162A2440FE5}"/>
              </a:ext>
            </a:extLst>
          </p:cNvPr>
          <p:cNvPicPr>
            <a:picLocks noChangeAspect="1"/>
          </p:cNvPicPr>
          <p:nvPr/>
        </p:nvPicPr>
        <p:blipFill rotWithShape="1">
          <a:blip r:embed="rId2">
            <a:extLst>
              <a:ext uri="{28A0092B-C50C-407E-A947-70E740481C1C}">
                <a14:useLocalDpi xmlns:a14="http://schemas.microsoft.com/office/drawing/2010/main" val="0"/>
              </a:ext>
            </a:extLst>
          </a:blip>
          <a:srcRect l="3115" r="21882" b="-4"/>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5" name="Content Placeholder 3" descr="Image result for mirror image clip art">
            <a:extLst>
              <a:ext uri="{FF2B5EF4-FFF2-40B4-BE49-F238E27FC236}">
                <a16:creationId xmlns:a16="http://schemas.microsoft.com/office/drawing/2014/main" id="{49824288-6F1F-4E66-9316-1356583F574D}"/>
              </a:ext>
            </a:extLst>
          </p:cNvPr>
          <p:cNvPicPr>
            <a:picLocks/>
          </p:cNvPicPr>
          <p:nvPr/>
        </p:nvPicPr>
        <p:blipFill rotWithShape="1">
          <a:blip r:embed="rId3" cstate="print"/>
          <a:srcRect l="15943" r="20548" b="2"/>
          <a:stretch/>
        </p:blipFill>
        <p:spPr bwMode="auto">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a:noFill/>
        </p:spPr>
      </p:pic>
      <p:sp>
        <p:nvSpPr>
          <p:cNvPr id="20" name="Freeform: Shape 19">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2" descr="See the source image">
            <a:extLst>
              <a:ext uri="{FF2B5EF4-FFF2-40B4-BE49-F238E27FC236}">
                <a16:creationId xmlns:a16="http://schemas.microsoft.com/office/drawing/2014/main" id="{02846E7F-1E28-4036-ACAD-C3160D489394}"/>
              </a:ext>
            </a:extLst>
          </p:cNvPr>
          <p:cNvPicPr>
            <a:picLocks noChangeAspect="1" noChangeArrowheads="1"/>
          </p:cNvPicPr>
          <p:nvPr/>
        </p:nvPicPr>
        <p:blipFill rotWithShape="1">
          <a:blip r:embed="rId4" cstate="print"/>
          <a:srcRect l="6116" r="5404" b="-4"/>
          <a:stretch/>
        </p:blipFill>
        <p:spPr bwMode="auto">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noFill/>
        </p:spPr>
      </p:pic>
    </p:spTree>
    <p:extLst>
      <p:ext uri="{BB962C8B-B14F-4D97-AF65-F5344CB8AC3E}">
        <p14:creationId xmlns:p14="http://schemas.microsoft.com/office/powerpoint/2010/main" val="65481472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B3FB3-28D9-46A5-9F84-E40472CD1064}"/>
              </a:ext>
            </a:extLst>
          </p:cNvPr>
          <p:cNvSpPr>
            <a:spLocks noGrp="1"/>
          </p:cNvSpPr>
          <p:nvPr>
            <p:ph type="title"/>
          </p:nvPr>
        </p:nvSpPr>
        <p:spPr>
          <a:xfrm>
            <a:off x="838199" y="365125"/>
            <a:ext cx="11066755" cy="1325563"/>
          </a:xfrm>
        </p:spPr>
        <p:txBody>
          <a:bodyPr>
            <a:noAutofit/>
          </a:bodyPr>
          <a:lstStyle/>
          <a:p>
            <a:r>
              <a:rPr lang="en-GB" sz="3600" b="1" dirty="0"/>
              <a:t>Most people agree that people should be treated equally…how to get the change to make that happen is more controversial…we are free to express our opinions in this country (</a:t>
            </a:r>
            <a:r>
              <a:rPr lang="en-GB" sz="3600" b="1" dirty="0">
                <a:solidFill>
                  <a:srgbClr val="FF0000"/>
                </a:solidFill>
              </a:rPr>
              <a:t>individual liberty</a:t>
            </a:r>
            <a:r>
              <a:rPr lang="en-GB" sz="3600" b="1" dirty="0"/>
              <a:t>)…within the </a:t>
            </a:r>
            <a:r>
              <a:rPr lang="en-GB" sz="3600" b="1" dirty="0">
                <a:solidFill>
                  <a:srgbClr val="FF0000"/>
                </a:solidFill>
              </a:rPr>
              <a:t>rule of law</a:t>
            </a:r>
          </a:p>
        </p:txBody>
      </p:sp>
      <p:pic>
        <p:nvPicPr>
          <p:cNvPr id="4" name="Content Placeholder 3">
            <a:extLst>
              <a:ext uri="{FF2B5EF4-FFF2-40B4-BE49-F238E27FC236}">
                <a16:creationId xmlns:a16="http://schemas.microsoft.com/office/drawing/2014/main" id="{B474007E-7F2E-4D3B-83B4-424B492C4281}"/>
              </a:ext>
            </a:extLst>
          </p:cNvPr>
          <p:cNvPicPr>
            <a:picLocks noGrp="1" noChangeAspect="1"/>
          </p:cNvPicPr>
          <p:nvPr>
            <p:ph idx="1"/>
          </p:nvPr>
        </p:nvPicPr>
        <p:blipFill>
          <a:blip r:embed="rId2"/>
          <a:stretch>
            <a:fillRect/>
          </a:stretch>
        </p:blipFill>
        <p:spPr>
          <a:xfrm>
            <a:off x="1563970" y="3236628"/>
            <a:ext cx="1435103" cy="2854692"/>
          </a:xfrm>
          <a:prstGeom prst="rect">
            <a:avLst/>
          </a:prstGeom>
        </p:spPr>
      </p:pic>
      <p:pic>
        <p:nvPicPr>
          <p:cNvPr id="5" name="Picture 4">
            <a:extLst>
              <a:ext uri="{FF2B5EF4-FFF2-40B4-BE49-F238E27FC236}">
                <a16:creationId xmlns:a16="http://schemas.microsoft.com/office/drawing/2014/main" id="{6F60924D-9CBF-4053-9D76-914098676C74}"/>
              </a:ext>
            </a:extLst>
          </p:cNvPr>
          <p:cNvPicPr>
            <a:picLocks noChangeAspect="1"/>
          </p:cNvPicPr>
          <p:nvPr/>
        </p:nvPicPr>
        <p:blipFill>
          <a:blip r:embed="rId3"/>
          <a:stretch>
            <a:fillRect/>
          </a:stretch>
        </p:blipFill>
        <p:spPr>
          <a:xfrm>
            <a:off x="8214942" y="2917623"/>
            <a:ext cx="2171932" cy="3492702"/>
          </a:xfrm>
          <a:prstGeom prst="rect">
            <a:avLst/>
          </a:prstGeom>
        </p:spPr>
      </p:pic>
      <p:pic>
        <p:nvPicPr>
          <p:cNvPr id="6" name="Picture 5">
            <a:extLst>
              <a:ext uri="{FF2B5EF4-FFF2-40B4-BE49-F238E27FC236}">
                <a16:creationId xmlns:a16="http://schemas.microsoft.com/office/drawing/2014/main" id="{F2B49364-A591-4105-9802-8E421B9E005F}"/>
              </a:ext>
            </a:extLst>
          </p:cNvPr>
          <p:cNvPicPr>
            <a:picLocks noChangeAspect="1"/>
          </p:cNvPicPr>
          <p:nvPr/>
        </p:nvPicPr>
        <p:blipFill>
          <a:blip r:embed="rId4"/>
          <a:stretch>
            <a:fillRect/>
          </a:stretch>
        </p:blipFill>
        <p:spPr>
          <a:xfrm>
            <a:off x="4352926" y="2925349"/>
            <a:ext cx="1967975" cy="3369088"/>
          </a:xfrm>
          <a:prstGeom prst="rect">
            <a:avLst/>
          </a:prstGeom>
        </p:spPr>
      </p:pic>
      <p:pic>
        <p:nvPicPr>
          <p:cNvPr id="3" name="Picture 2" descr="See the source image">
            <a:extLst>
              <a:ext uri="{FF2B5EF4-FFF2-40B4-BE49-F238E27FC236}">
                <a16:creationId xmlns:a16="http://schemas.microsoft.com/office/drawing/2014/main" id="{060F6AB4-DD07-4651-BD2A-B015285AC8CD}"/>
              </a:ext>
            </a:extLst>
          </p:cNvPr>
          <p:cNvPicPr>
            <a:picLocks noChangeAspect="1" noChangeArrowheads="1"/>
          </p:cNvPicPr>
          <p:nvPr/>
        </p:nvPicPr>
        <p:blipFill>
          <a:blip r:embed="rId5" cstate="print"/>
          <a:srcRect/>
          <a:stretch>
            <a:fillRect/>
          </a:stretch>
        </p:blipFill>
        <p:spPr bwMode="auto">
          <a:xfrm>
            <a:off x="276675" y="5248276"/>
            <a:ext cx="2395504" cy="1609724"/>
          </a:xfrm>
          <a:prstGeom prst="rect">
            <a:avLst/>
          </a:prstGeom>
          <a:noFill/>
        </p:spPr>
      </p:pic>
      <p:pic>
        <p:nvPicPr>
          <p:cNvPr id="9" name="Content Placeholder 3" descr="Image result for mirror image clip art">
            <a:extLst>
              <a:ext uri="{FF2B5EF4-FFF2-40B4-BE49-F238E27FC236}">
                <a16:creationId xmlns:a16="http://schemas.microsoft.com/office/drawing/2014/main" id="{12D1624F-B2EA-4569-848D-FFDEF4BBBBEC}"/>
              </a:ext>
            </a:extLst>
          </p:cNvPr>
          <p:cNvPicPr>
            <a:picLocks/>
          </p:cNvPicPr>
          <p:nvPr/>
        </p:nvPicPr>
        <p:blipFill>
          <a:blip r:embed="rId6" cstate="print"/>
          <a:srcRect/>
          <a:stretch>
            <a:fillRect/>
          </a:stretch>
        </p:blipFill>
        <p:spPr bwMode="auto">
          <a:xfrm>
            <a:off x="8274451" y="4609893"/>
            <a:ext cx="2052914" cy="2099608"/>
          </a:xfrm>
          <a:prstGeom prst="rect">
            <a:avLst/>
          </a:prstGeom>
          <a:noFill/>
          <a:ln w="9525" algn="in">
            <a:noFill/>
            <a:miter lim="800000"/>
            <a:headEnd/>
            <a:tailEnd/>
          </a:ln>
          <a:effectLst/>
        </p:spPr>
      </p:pic>
    </p:spTree>
    <p:extLst>
      <p:ext uri="{BB962C8B-B14F-4D97-AF65-F5344CB8AC3E}">
        <p14:creationId xmlns:p14="http://schemas.microsoft.com/office/powerpoint/2010/main" val="10518771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3" descr="Image result for opening door image clip art">
            <a:extLst>
              <a:ext uri="{FF2B5EF4-FFF2-40B4-BE49-F238E27FC236}">
                <a16:creationId xmlns:a16="http://schemas.microsoft.com/office/drawing/2014/main" id="{4B8FE0B9-FA54-45BF-A834-E47F23127559}"/>
              </a:ext>
            </a:extLst>
          </p:cNvPr>
          <p:cNvPicPr>
            <a:picLocks noGrp="1"/>
          </p:cNvPicPr>
          <p:nvPr>
            <p:ph sz="half" idx="1"/>
          </p:nvPr>
        </p:nvPicPr>
        <p:blipFill rotWithShape="1">
          <a:blip r:embed="rId2" cstate="print"/>
          <a:srcRect t="16458" r="-2" b="-2"/>
          <a:stretch/>
        </p:blipFill>
        <p:spPr bwMode="auto">
          <a:xfrm>
            <a:off x="5926240" y="10"/>
            <a:ext cx="6265758" cy="2285990"/>
          </a:xfrm>
          <a:custGeom>
            <a:avLst/>
            <a:gdLst/>
            <a:ahLst/>
            <a:cxnLst/>
            <a:rect l="l" t="t" r="r" b="b"/>
            <a:pathLst>
              <a:path w="6265758" h="2286000">
                <a:moveTo>
                  <a:pt x="0" y="0"/>
                </a:moveTo>
                <a:lnTo>
                  <a:pt x="6265758" y="0"/>
                </a:lnTo>
                <a:lnTo>
                  <a:pt x="6265758" y="2286000"/>
                </a:lnTo>
                <a:lnTo>
                  <a:pt x="1062168" y="2286000"/>
                </a:lnTo>
                <a:lnTo>
                  <a:pt x="790683" y="1700078"/>
                </a:lnTo>
                <a:lnTo>
                  <a:pt x="787725" y="1700078"/>
                </a:lnTo>
                <a:close/>
              </a:path>
            </a:pathLst>
          </a:custGeom>
          <a:noFill/>
        </p:spPr>
      </p:pic>
      <p:pic>
        <p:nvPicPr>
          <p:cNvPr id="9" name="Picture 8" descr="See the source image">
            <a:extLst>
              <a:ext uri="{FF2B5EF4-FFF2-40B4-BE49-F238E27FC236}">
                <a16:creationId xmlns:a16="http://schemas.microsoft.com/office/drawing/2014/main" id="{DC0AC7BE-BA11-4805-A4B3-A5D1BE10E1F0}"/>
              </a:ext>
            </a:extLst>
          </p:cNvPr>
          <p:cNvPicPr>
            <a:picLocks noChangeAspect="1" noChangeArrowheads="1"/>
          </p:cNvPicPr>
          <p:nvPr/>
        </p:nvPicPr>
        <p:blipFill rotWithShape="1">
          <a:blip r:embed="rId3" cstate="print"/>
          <a:srcRect t="18259" r="-2" b="23211"/>
          <a:stretch/>
        </p:blipFill>
        <p:spPr bwMode="auto">
          <a:xfrm>
            <a:off x="6984273" y="2286000"/>
            <a:ext cx="5207727" cy="2286000"/>
          </a:xfrm>
          <a:custGeom>
            <a:avLst/>
            <a:gdLst/>
            <a:ahLst/>
            <a:cxnLst/>
            <a:rect l="l" t="t" r="r" b="b"/>
            <a:pathLst>
              <a:path w="5203590" h="2286000">
                <a:moveTo>
                  <a:pt x="0" y="0"/>
                </a:moveTo>
                <a:lnTo>
                  <a:pt x="5203590" y="0"/>
                </a:lnTo>
                <a:lnTo>
                  <a:pt x="5203590" y="2286000"/>
                </a:lnTo>
                <a:lnTo>
                  <a:pt x="1059212" y="2286000"/>
                </a:lnTo>
                <a:lnTo>
                  <a:pt x="925708" y="1997870"/>
                </a:lnTo>
                <a:lnTo>
                  <a:pt x="925707" y="1997870"/>
                </a:lnTo>
                <a:close/>
              </a:path>
            </a:pathLst>
          </a:custGeom>
          <a:noFill/>
        </p:spPr>
      </p:pic>
      <p:pic>
        <p:nvPicPr>
          <p:cNvPr id="10" name="Content Placeholder 4" descr="A picture containing diagram&#10;&#10;Description automatically generated">
            <a:extLst>
              <a:ext uri="{FF2B5EF4-FFF2-40B4-BE49-F238E27FC236}">
                <a16:creationId xmlns:a16="http://schemas.microsoft.com/office/drawing/2014/main" id="{90EDF567-4B29-46E6-8CA9-14D4A1195278}"/>
              </a:ext>
            </a:extLst>
          </p:cNvPr>
          <p:cNvPicPr>
            <a:picLocks noChangeAspect="1"/>
          </p:cNvPicPr>
          <p:nvPr/>
        </p:nvPicPr>
        <p:blipFill rotWithShape="1">
          <a:blip r:embed="rId4">
            <a:extLst>
              <a:ext uri="{28A0092B-C50C-407E-A947-70E740481C1C}">
                <a14:useLocalDpi xmlns:a14="http://schemas.microsoft.com/office/drawing/2010/main" val="0"/>
              </a:ext>
            </a:extLst>
          </a:blip>
          <a:srcRect t="789" b="25666"/>
          <a:stretch/>
        </p:blipFill>
        <p:spPr>
          <a:xfrm>
            <a:off x="8047618" y="4572000"/>
            <a:ext cx="4144382" cy="2286000"/>
          </a:xfrm>
          <a:custGeom>
            <a:avLst/>
            <a:gdLst/>
            <a:ahLst/>
            <a:cxnLst/>
            <a:rect l="l" t="t" r="r" b="b"/>
            <a:pathLst>
              <a:path w="4144382" h="2286000">
                <a:moveTo>
                  <a:pt x="0" y="0"/>
                </a:moveTo>
                <a:lnTo>
                  <a:pt x="4144382" y="0"/>
                </a:lnTo>
                <a:lnTo>
                  <a:pt x="4144382" y="2286000"/>
                </a:lnTo>
                <a:lnTo>
                  <a:pt x="1054581" y="2286000"/>
                </a:lnTo>
                <a:lnTo>
                  <a:pt x="1054581" y="2285999"/>
                </a:lnTo>
                <a:lnTo>
                  <a:pt x="1059211" y="2285999"/>
                </a:lnTo>
                <a:close/>
              </a:path>
            </a:pathLst>
          </a:custGeom>
        </p:spPr>
      </p:pic>
      <p:sp>
        <p:nvSpPr>
          <p:cNvPr id="24" name="Freeform 16">
            <a:extLst>
              <a:ext uri="{FF2B5EF4-FFF2-40B4-BE49-F238E27FC236}">
                <a16:creationId xmlns:a16="http://schemas.microsoft.com/office/drawing/2014/main" id="{98BA90CC-0056-473E-80AE-8CB0EE6ACC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0203" cy="6858000"/>
          </a:xfrm>
          <a:custGeom>
            <a:avLst/>
            <a:gdLst>
              <a:gd name="connsiteX0" fmla="*/ 0 w 9590203"/>
              <a:gd name="connsiteY0" fmla="*/ 0 h 6858000"/>
              <a:gd name="connsiteX1" fmla="*/ 6414049 w 9590203"/>
              <a:gd name="connsiteY1" fmla="*/ 0 h 6858000"/>
              <a:gd name="connsiteX2" fmla="*/ 9590203 w 9590203"/>
              <a:gd name="connsiteY2" fmla="*/ 6858000 h 6858000"/>
              <a:gd name="connsiteX3" fmla="*/ 0 w 959020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590203" h="6858000">
                <a:moveTo>
                  <a:pt x="0" y="0"/>
                </a:moveTo>
                <a:lnTo>
                  <a:pt x="6414049" y="0"/>
                </a:lnTo>
                <a:lnTo>
                  <a:pt x="9590203"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2396E232-7219-4009-893A-28527CAD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02664" cy="6858000"/>
          </a:xfrm>
          <a:custGeom>
            <a:avLst/>
            <a:gdLst>
              <a:gd name="connsiteX0" fmla="*/ 0 w 9102664"/>
              <a:gd name="connsiteY0" fmla="*/ 0 h 6858000"/>
              <a:gd name="connsiteX1" fmla="*/ 5926510 w 9102664"/>
              <a:gd name="connsiteY1" fmla="*/ 0 h 6858000"/>
              <a:gd name="connsiteX2" fmla="*/ 9102664 w 9102664"/>
              <a:gd name="connsiteY2" fmla="*/ 6858000 h 6858000"/>
              <a:gd name="connsiteX3" fmla="*/ 0 w 910266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102664" h="6858000">
                <a:moveTo>
                  <a:pt x="0" y="0"/>
                </a:moveTo>
                <a:lnTo>
                  <a:pt x="5926510" y="0"/>
                </a:lnTo>
                <a:lnTo>
                  <a:pt x="9102664"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itle 5">
            <a:extLst>
              <a:ext uri="{FF2B5EF4-FFF2-40B4-BE49-F238E27FC236}">
                <a16:creationId xmlns:a16="http://schemas.microsoft.com/office/drawing/2014/main" id="{6AE450F8-75B1-4E9C-AF2E-855C6CD17476}"/>
              </a:ext>
            </a:extLst>
          </p:cNvPr>
          <p:cNvSpPr>
            <a:spLocks noGrp="1"/>
          </p:cNvSpPr>
          <p:nvPr>
            <p:ph type="title"/>
          </p:nvPr>
        </p:nvSpPr>
        <p:spPr>
          <a:xfrm>
            <a:off x="838200" y="365125"/>
            <a:ext cx="5191125" cy="1325563"/>
          </a:xfrm>
        </p:spPr>
        <p:txBody>
          <a:bodyPr vert="horz" lIns="91440" tIns="45720" rIns="91440" bIns="45720" rtlCol="0" anchor="ctr">
            <a:normAutofit/>
          </a:bodyPr>
          <a:lstStyle/>
          <a:p>
            <a:r>
              <a:rPr lang="en-US" kern="1200">
                <a:solidFill>
                  <a:schemeClr val="tx1"/>
                </a:solidFill>
                <a:latin typeface="+mj-lt"/>
                <a:ea typeface="+mj-ea"/>
                <a:cs typeface="+mj-cs"/>
              </a:rPr>
              <a:t>Prayer</a:t>
            </a:r>
          </a:p>
        </p:txBody>
      </p:sp>
      <p:sp>
        <p:nvSpPr>
          <p:cNvPr id="7" name="Content Placeholder 6">
            <a:extLst>
              <a:ext uri="{FF2B5EF4-FFF2-40B4-BE49-F238E27FC236}">
                <a16:creationId xmlns:a16="http://schemas.microsoft.com/office/drawing/2014/main" id="{2DF8DAC1-1F09-4E2D-B89D-89935884CC75}"/>
              </a:ext>
            </a:extLst>
          </p:cNvPr>
          <p:cNvSpPr>
            <a:spLocks noGrp="1"/>
          </p:cNvSpPr>
          <p:nvPr>
            <p:ph sz="half" idx="2"/>
          </p:nvPr>
        </p:nvSpPr>
        <p:spPr>
          <a:xfrm>
            <a:off x="838200" y="2021249"/>
            <a:ext cx="5707565" cy="4155713"/>
          </a:xfrm>
        </p:spPr>
        <p:txBody>
          <a:bodyPr vert="horz" lIns="91440" tIns="45720" rIns="91440" bIns="45720" rtlCol="0">
            <a:normAutofit/>
          </a:bodyPr>
          <a:lstStyle/>
          <a:p>
            <a:r>
              <a:rPr lang="en-US" sz="2000" dirty="0"/>
              <a:t>Dear Lord</a:t>
            </a:r>
          </a:p>
          <a:p>
            <a:r>
              <a:rPr lang="en-US" sz="2000"/>
              <a:t>Thank you </a:t>
            </a:r>
            <a:r>
              <a:rPr lang="en-US" sz="2000" dirty="0"/>
              <a:t>for people brave enough to make change happen</a:t>
            </a:r>
          </a:p>
          <a:p>
            <a:r>
              <a:rPr lang="en-US" sz="2000" dirty="0"/>
              <a:t>Thank you that they acted to make things fairer</a:t>
            </a:r>
          </a:p>
          <a:p>
            <a:r>
              <a:rPr lang="en-US" sz="2000" dirty="0"/>
              <a:t>Help me to act in my life to be fair to those around me and to do something when I see unfairness</a:t>
            </a:r>
          </a:p>
          <a:p>
            <a:r>
              <a:rPr lang="en-US" sz="2000" dirty="0"/>
              <a:t>Thank you that I live in a country where we are free to make a difference to try and get things to be fair</a:t>
            </a:r>
          </a:p>
          <a:p>
            <a:r>
              <a:rPr lang="en-US" sz="2000" dirty="0"/>
              <a:t>Amen</a:t>
            </a:r>
          </a:p>
        </p:txBody>
      </p:sp>
    </p:spTree>
    <p:extLst>
      <p:ext uri="{BB962C8B-B14F-4D97-AF65-F5344CB8AC3E}">
        <p14:creationId xmlns:p14="http://schemas.microsoft.com/office/powerpoint/2010/main" val="486767383"/>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207</Words>
  <Application>Microsoft Office PowerPoint</Application>
  <PresentationFormat>Widescreen</PresentationFormat>
  <Paragraphs>16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Black History Month: an inspirational figure</vt:lpstr>
      <vt:lpstr> Today we are going to learn about a very brave woman who risked her life make lives better for those were being treated unfairly </vt:lpstr>
      <vt:lpstr>So…reflect back: the past has been unfair It could have stayed like this How did things change?</vt:lpstr>
      <vt:lpstr>Most people agree that people should be treated equally…how to get the change to make that happen is more controversial…we are free to express our opinions in this country (individual liberty)…within the rule of law</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History Month: an inspirational figure</dc:title>
  <dc:creator>Deborah Lund</dc:creator>
  <cp:lastModifiedBy>Natalie Lamb</cp:lastModifiedBy>
  <cp:revision>3</cp:revision>
  <dcterms:created xsi:type="dcterms:W3CDTF">2020-09-27T21:44:35Z</dcterms:created>
  <dcterms:modified xsi:type="dcterms:W3CDTF">2020-10-15T10:34:20Z</dcterms:modified>
</cp:coreProperties>
</file>