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2"/>
  </p:notesMasterIdLst>
  <p:sldIdLst>
    <p:sldId id="263" r:id="rId2"/>
    <p:sldId id="256" r:id="rId3"/>
    <p:sldId id="269" r:id="rId4"/>
    <p:sldId id="287" r:id="rId5"/>
    <p:sldId id="257" r:id="rId6"/>
    <p:sldId id="288" r:id="rId7"/>
    <p:sldId id="293" r:id="rId8"/>
    <p:sldId id="289" r:id="rId9"/>
    <p:sldId id="290" r:id="rId10"/>
    <p:sldId id="29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A72DB5-95ED-4188-9D48-84288BB4E933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19A44-EA1A-49F1-9DC4-341B9A8BC4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571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Outline</a:t>
            </a:r>
            <a:r>
              <a:rPr lang="en-GB" baseline="0" dirty="0"/>
              <a:t> each section of the ROAR response. Emphasise that it’s about a first-line response but also about the ongoing resilience building support that schools can provide for their young people.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58810-A400-4D07-B21B-491F77F9939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828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Explain the background</a:t>
            </a:r>
            <a:r>
              <a:rPr lang="en-GB" baseline="0" dirty="0"/>
              <a:t> of the </a:t>
            </a:r>
            <a:r>
              <a:rPr lang="en-GB" baseline="0" dirty="0" err="1"/>
              <a:t>resiliANTS</a:t>
            </a:r>
            <a:r>
              <a:rPr lang="en-GB" baseline="0" dirty="0"/>
              <a:t> found on p18-19 of the handbook. The </a:t>
            </a:r>
            <a:r>
              <a:rPr lang="en-GB" baseline="0" dirty="0" err="1"/>
              <a:t>resiliants</a:t>
            </a:r>
            <a:r>
              <a:rPr lang="en-GB" baseline="0" dirty="0"/>
              <a:t> have been developed by primary school children based on the 5 key areas of resilience as outlined in professor Angie Hart’s resilience framework (p17). Give delegates a moment to look at this in the handbook.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58810-A400-4D07-B21B-491F77F9939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609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28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51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40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28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88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27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97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92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6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567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044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668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594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16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790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5258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225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01635" y="1825624"/>
            <a:ext cx="5652655" cy="46686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8571123" y="1825624"/>
            <a:ext cx="2782677" cy="22804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9" name="Picture Placeholder 2"/>
          <p:cNvSpPr>
            <a:spLocks noGrp="1"/>
          </p:cNvSpPr>
          <p:nvPr>
            <p:ph type="pic" idx="11"/>
          </p:nvPr>
        </p:nvSpPr>
        <p:spPr>
          <a:xfrm>
            <a:off x="8571123" y="4213826"/>
            <a:ext cx="2782677" cy="22804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3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142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6C5F-1257-8343-847B-8CB08F2CF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99626"/>
            <a:ext cx="10018713" cy="1238773"/>
          </a:xfrm>
        </p:spPr>
        <p:txBody>
          <a:bodyPr>
            <a:noAutofit/>
          </a:bodyPr>
          <a:lstStyle/>
          <a:p>
            <a:br>
              <a:rPr lang="en-US" sz="4800" dirty="0"/>
            </a:br>
            <a:br>
              <a:rPr lang="en-US" sz="4800" dirty="0"/>
            </a:br>
            <a:r>
              <a:rPr lang="en-US" sz="4800" dirty="0"/>
              <a:t>Jesus we ask you to be with us as we worship here today</a:t>
            </a:r>
            <a:br>
              <a:rPr lang="en-US" sz="4800" dirty="0"/>
            </a:br>
            <a:br>
              <a:rPr lang="en-US" sz="4800" dirty="0"/>
            </a:br>
            <a:r>
              <a:rPr lang="en-US" sz="6600" dirty="0">
                <a:solidFill>
                  <a:srgbClr val="FF0000"/>
                </a:solidFill>
              </a:rPr>
              <a:t>We welcome you with open hearts.</a:t>
            </a:r>
          </a:p>
        </p:txBody>
      </p:sp>
    </p:spTree>
    <p:extLst>
      <p:ext uri="{BB962C8B-B14F-4D97-AF65-F5344CB8AC3E}">
        <p14:creationId xmlns:p14="http://schemas.microsoft.com/office/powerpoint/2010/main" val="669914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61DC89-4A65-4A99-B481-BEDDF04AF7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6134" y="955643"/>
            <a:ext cx="5566130" cy="54502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BC7F91-B6CC-4291-93BA-6093C2518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7707" y="704633"/>
            <a:ext cx="2067669" cy="855502"/>
          </a:xfrm>
        </p:spPr>
        <p:txBody>
          <a:bodyPr>
            <a:normAutofit fontScale="90000"/>
          </a:bodyPr>
          <a:lstStyle/>
          <a:p>
            <a:r>
              <a:rPr lang="en-GB" dirty="0"/>
              <a:t>ROAR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B47FD9-FD0E-41AC-9C17-20DFFE5B36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roar-katyp_O3qchSMU">
            <a:hlinkClick r:id="" action="ppaction://media"/>
            <a:extLst>
              <a:ext uri="{FF2B5EF4-FFF2-40B4-BE49-F238E27FC236}">
                <a16:creationId xmlns:a16="http://schemas.microsoft.com/office/drawing/2014/main" id="{0FCDEE9E-722A-4ED7-AF0B-9051E83EFF5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7940.81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2794" y="950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9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261"/>
          <a:stretch/>
        </p:blipFill>
        <p:spPr>
          <a:xfrm>
            <a:off x="3992012" y="95420"/>
            <a:ext cx="6214167" cy="16410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66" b="50963"/>
          <a:stretch/>
        </p:blipFill>
        <p:spPr>
          <a:xfrm>
            <a:off x="3992011" y="1819564"/>
            <a:ext cx="6214167" cy="15701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46" b="24995"/>
          <a:stretch/>
        </p:blipFill>
        <p:spPr>
          <a:xfrm>
            <a:off x="3992013" y="3389746"/>
            <a:ext cx="6214167" cy="17087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76"/>
          <a:stretch/>
        </p:blipFill>
        <p:spPr>
          <a:xfrm>
            <a:off x="3992013" y="5098473"/>
            <a:ext cx="6214167" cy="165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8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8889" y="10005"/>
            <a:ext cx="8652164" cy="1325563"/>
          </a:xfrm>
        </p:spPr>
        <p:txBody>
          <a:bodyPr/>
          <a:lstStyle/>
          <a:p>
            <a:r>
              <a:rPr lang="en-GB" dirty="0"/>
              <a:t>Ralph and the </a:t>
            </a:r>
            <a:r>
              <a:rPr lang="en-GB" dirty="0" err="1"/>
              <a:t>ResiliANTS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0" r="17520"/>
          <a:stretch/>
        </p:blipFill>
        <p:spPr>
          <a:xfrm>
            <a:off x="2587924" y="1232761"/>
            <a:ext cx="3174522" cy="56591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5593" y="1285591"/>
            <a:ext cx="1954350" cy="14668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7668" y="1264548"/>
            <a:ext cx="1954350" cy="14668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4252" y="3295013"/>
            <a:ext cx="1954350" cy="14668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7668" y="3305247"/>
            <a:ext cx="1954350" cy="1466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7665" y="5034473"/>
            <a:ext cx="1954350" cy="14668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612155" y="2725094"/>
            <a:ext cx="14991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rgbClr val="CB202D"/>
                </a:solidFill>
              </a:rPr>
              <a:t>Basics Bob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042706" y="2675056"/>
            <a:ext cx="296427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rgbClr val="CB202D"/>
                </a:solidFill>
              </a:rPr>
              <a:t>Belonging Billy &amp; Bella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562846" y="4631997"/>
            <a:ext cx="177644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rgbClr val="CB202D"/>
                </a:solidFill>
              </a:rPr>
              <a:t>Learning Leo</a:t>
            </a:r>
          </a:p>
        </p:txBody>
      </p:sp>
      <p:sp>
        <p:nvSpPr>
          <p:cNvPr id="27" name="Rectangle 26"/>
          <p:cNvSpPr/>
          <p:nvPr/>
        </p:nvSpPr>
        <p:spPr>
          <a:xfrm>
            <a:off x="9662446" y="4637270"/>
            <a:ext cx="174438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CB202D"/>
                </a:solidFill>
              </a:rPr>
              <a:t>Coping Cody</a:t>
            </a:r>
            <a:endParaRPr lang="en-US" sz="2400" b="0" cap="none" spc="0" dirty="0">
              <a:ln w="0"/>
              <a:solidFill>
                <a:srgbClr val="CB202D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724494" y="6400961"/>
            <a:ext cx="25206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CB202D"/>
                </a:solidFill>
              </a:rPr>
              <a:t>Core-self Courtney</a:t>
            </a:r>
            <a:endParaRPr lang="en-US" sz="2400" b="0" cap="none" spc="0" dirty="0">
              <a:ln w="0"/>
              <a:solidFill>
                <a:srgbClr val="CB20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44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1105F-ACB6-4044-82DB-D2569CD1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 w="0"/>
                <a:solidFill>
                  <a:srgbClr val="CB202D"/>
                </a:solidFill>
              </a:rPr>
              <a:t>Basics Bob</a:t>
            </a:r>
            <a:br>
              <a:rPr lang="en-US" dirty="0">
                <a:ln w="0"/>
                <a:solidFill>
                  <a:srgbClr val="CB202D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17B15-A2A1-4E07-8D8A-804FF34C9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8883" y="2332383"/>
            <a:ext cx="4084140" cy="34323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make sure we all have the basic things we need to be resilient: </a:t>
            </a:r>
          </a:p>
          <a:p>
            <a:pPr marL="0" indent="0">
              <a:buNone/>
            </a:pPr>
            <a:r>
              <a:rPr lang="en-GB" dirty="0"/>
              <a:t>healthy food, a safe place to live, enough sleep, exercise, transport and enough money.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CD3E4D-B539-4DE4-860D-A9AE1C94D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355" y="2071515"/>
            <a:ext cx="4006401" cy="301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4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EE748-83E6-4714-89D1-7C8344F2C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453" y="1706217"/>
            <a:ext cx="10018711" cy="636104"/>
          </a:xfrm>
        </p:spPr>
        <p:txBody>
          <a:bodyPr>
            <a:normAutofit fontScale="90000"/>
          </a:bodyPr>
          <a:lstStyle/>
          <a:p>
            <a:pPr algn="l"/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What do we mean by: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 -healthy food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a safe place to live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enough food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enough sleep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enough money?</a:t>
            </a: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B89A2F-EA63-4C83-9A60-7BC1EBB91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45426" y="4227443"/>
            <a:ext cx="5300869" cy="1586878"/>
          </a:xfrm>
        </p:spPr>
        <p:txBody>
          <a:bodyPr>
            <a:normAutofit/>
          </a:bodyPr>
          <a:lstStyle/>
          <a:p>
            <a:r>
              <a:rPr lang="en-GB" sz="3200" b="1" dirty="0"/>
              <a:t>Why are these ‘basics’ so important?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7B173-6D19-49AD-815E-1F1923767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3789" y="555006"/>
            <a:ext cx="1950889" cy="14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6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EFA32-1993-4353-9BB7-87831431E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6280" y="368300"/>
            <a:ext cx="9568398" cy="150025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100" dirty="0"/>
              <a:t>The basic needs of people are food, water, warmth and rest and safety. We need this to be fulfilled before we can move up the triangle.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B53722-4C2B-4167-8D52-7FBEB6742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6070" y="2217534"/>
            <a:ext cx="6536427" cy="4509041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051D0F5-DCF9-4EC2-BC3B-C2A94B23C3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9235" y="1709531"/>
            <a:ext cx="7175638" cy="478017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271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D345904-11AD-4798-AD45-561F9BD03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1951383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Work in class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CB83EC-9287-407E-BD16-F6F2491CDC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7181" y="454750"/>
            <a:ext cx="1950889" cy="14692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5167B7-3D1E-4375-A03F-304F3BD71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539" y="1924013"/>
            <a:ext cx="3810000" cy="21431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287E63-EC93-44D7-8A7D-64285B4E8A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172" y="3723861"/>
            <a:ext cx="4611688" cy="25940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6A7799-0D9D-441A-A3E2-8A0DD98874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8016" y="2144595"/>
            <a:ext cx="4293568" cy="24151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EBB55B8-9379-41C6-9EBE-6A1A165D67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4050" y="3654070"/>
            <a:ext cx="3914576" cy="220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99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1AD2C-E20B-4BC7-B8C9-766C24326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860" y="0"/>
            <a:ext cx="10018711" cy="18288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FF0000"/>
                </a:solidFill>
              </a:rPr>
              <a:t>Links with school values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72A7F-8463-4E20-9622-C2CF7A4B7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4312" y="2372139"/>
            <a:ext cx="10018713" cy="3419061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Compassion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Humility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Love and peace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Trust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Courage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Generosity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Responsibility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Thankfulness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351358-20F8-41DF-BF87-48BCDAB70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274" y="3492809"/>
            <a:ext cx="2542252" cy="229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759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F114D-35E9-420B-950C-0F867E1D7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Let us pray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42D60-F52E-454F-8881-77F400620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062" y="2829960"/>
            <a:ext cx="2693296" cy="336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7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207</TotalTime>
  <Words>199</Words>
  <Application>Microsoft Office PowerPoint</Application>
  <PresentationFormat>Widescreen</PresentationFormat>
  <Paragraphs>29</Paragraphs>
  <Slides>10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Corbel</vt:lpstr>
      <vt:lpstr>Parallax</vt:lpstr>
      <vt:lpstr>  Jesus we ask you to be with us as we worship here today  We welcome you with open hearts.</vt:lpstr>
      <vt:lpstr>ROAR</vt:lpstr>
      <vt:lpstr>PowerPoint Presentation</vt:lpstr>
      <vt:lpstr>Ralph and the ResiliANTS</vt:lpstr>
      <vt:lpstr>Basics Bob </vt:lpstr>
      <vt:lpstr>   What do we mean by:  -healthy food - a safe place to live - enough food - enough sleep - enough money?   </vt:lpstr>
      <vt:lpstr>The basic needs of people are food, water, warmth and rest and safety. We need this to be fulfilled before we can move up the triangle.</vt:lpstr>
      <vt:lpstr>Work in class</vt:lpstr>
      <vt:lpstr>Links with school values </vt:lpstr>
      <vt:lpstr>Let us pray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ROAR</dc:title>
  <dc:creator>Alison Klaassen</dc:creator>
  <cp:lastModifiedBy>Alison Klaassen</cp:lastModifiedBy>
  <cp:revision>13</cp:revision>
  <dcterms:created xsi:type="dcterms:W3CDTF">2021-11-08T11:11:04Z</dcterms:created>
  <dcterms:modified xsi:type="dcterms:W3CDTF">2022-01-17T09:05:11Z</dcterms:modified>
</cp:coreProperties>
</file>