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7"/>
  </p:notesMasterIdLst>
  <p:sldIdLst>
    <p:sldId id="268" r:id="rId2"/>
    <p:sldId id="256" r:id="rId3"/>
    <p:sldId id="266" r:id="rId4"/>
    <p:sldId id="257" r:id="rId5"/>
    <p:sldId id="269" r:id="rId6"/>
    <p:sldId id="258" r:id="rId7"/>
    <p:sldId id="274" r:id="rId8"/>
    <p:sldId id="273" r:id="rId9"/>
    <p:sldId id="259" r:id="rId10"/>
    <p:sldId id="275" r:id="rId11"/>
    <p:sldId id="265" r:id="rId12"/>
    <p:sldId id="263" r:id="rId13"/>
    <p:sldId id="262" r:id="rId14"/>
    <p:sldId id="261" r:id="rId15"/>
    <p:sldId id="260" r:id="rId16"/>
    <p:sldId id="267" r:id="rId17"/>
    <p:sldId id="271" r:id="rId18"/>
    <p:sldId id="272" r:id="rId19"/>
    <p:sldId id="270" r:id="rId20"/>
    <p:sldId id="276" r:id="rId21"/>
    <p:sldId id="277" r:id="rId22"/>
    <p:sldId id="278" r:id="rId23"/>
    <p:sldId id="264" r:id="rId24"/>
    <p:sldId id="279" r:id="rId25"/>
    <p:sldId id="280"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956" y="-4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t>24/09/2017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24/09/2017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24/09/2017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24/09/2017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24/09/2017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24/09/2017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24/09/2017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24/09/2017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24/09/2017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24/09/2017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8B2A77-80F8-492C-B96F-04511807F2CD}" type="datetimeFigureOut">
              <a:rPr lang="en-GB" smtClean="0"/>
              <a:t>24/09/2017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24/09/2017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24/09/2017</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 name="Picture 6" descr="Image result for welcome to year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st philips southport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636912"/>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226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1844824"/>
            <a:ext cx="7920880" cy="4608512"/>
          </a:xfrm>
        </p:spPr>
        <p:txBody>
          <a:bodyPr/>
          <a:lstStyle/>
          <a:p>
            <a:endParaRPr lang="en-GB"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980728"/>
            <a:ext cx="7246528" cy="5219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89173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latin typeface="CCW Cursive Writing 7" pitchFamily="66" charset="0"/>
              </a:rPr>
              <a:t>Medical</a:t>
            </a:r>
            <a:endParaRPr lang="en-GB" dirty="0">
              <a:latin typeface="CCW Cursive Writing 7" pitchFamily="66" charset="0"/>
            </a:endParaRP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smtClean="0">
              <a:solidFill>
                <a:schemeClr val="accent1">
                  <a:lumMod val="50000"/>
                </a:schemeClr>
              </a:solidFill>
              <a:latin typeface="CCW Cursive Writing 7" pitchFamily="66" charset="0"/>
            </a:endParaRPr>
          </a:p>
          <a:p>
            <a:pPr>
              <a:buFont typeface="Arial" pitchFamily="34" charset="0"/>
              <a:buChar char="•"/>
            </a:pPr>
            <a:r>
              <a:rPr lang="en-GB" sz="1400" dirty="0" smtClean="0">
                <a:solidFill>
                  <a:schemeClr val="accent1">
                    <a:lumMod val="50000"/>
                  </a:schemeClr>
                </a:solidFill>
                <a:latin typeface="CCW Cursive Writing 7" pitchFamily="66" charset="0"/>
              </a:rPr>
              <a:t> </a:t>
            </a:r>
            <a:r>
              <a:rPr lang="en-GB" sz="1800" dirty="0" smtClean="0">
                <a:solidFill>
                  <a:schemeClr val="accent1">
                    <a:lumMod val="50000"/>
                  </a:schemeClr>
                </a:solidFill>
                <a:latin typeface="CCW Cursive Writing 7" pitchFamily="66" charset="0"/>
              </a:rPr>
              <a:t>Any medication updates – please let us know of any changes</a:t>
            </a:r>
          </a:p>
          <a:p>
            <a:pPr>
              <a:buFont typeface="Arial" pitchFamily="34" charset="0"/>
              <a:buChar char="•"/>
            </a:pPr>
            <a:endParaRPr lang="en-GB" sz="1800" dirty="0">
              <a:solidFill>
                <a:schemeClr val="accent1">
                  <a:lumMod val="50000"/>
                </a:schemeClr>
              </a:solidFill>
              <a:latin typeface="CCW Cursive Writing 7" pitchFamily="66" charset="0"/>
            </a:endParaRPr>
          </a:p>
          <a:p>
            <a:pPr>
              <a:buFont typeface="Arial" pitchFamily="34" charset="0"/>
              <a:buChar char="•"/>
            </a:pPr>
            <a:r>
              <a:rPr lang="en-GB" sz="1800" dirty="0" smtClean="0">
                <a:solidFill>
                  <a:schemeClr val="accent1">
                    <a:lumMod val="50000"/>
                  </a:schemeClr>
                </a:solidFill>
                <a:latin typeface="CCW Cursive Writing 7" pitchFamily="66" charset="0"/>
              </a:rPr>
              <a:t>Please feel free to check your child’s inhaler before leaving to make sure it’s still in date. </a:t>
            </a:r>
          </a:p>
          <a:p>
            <a:pPr>
              <a:buFont typeface="Arial" pitchFamily="34" charset="0"/>
              <a:buChar char="•"/>
            </a:pPr>
            <a:r>
              <a:rPr lang="en-GB" sz="1800" dirty="0" smtClean="0">
                <a:solidFill>
                  <a:schemeClr val="accent1">
                    <a:lumMod val="50000"/>
                  </a:schemeClr>
                </a:solidFill>
                <a:latin typeface="CCW Cursive Writing 7" pitchFamily="66" charset="0"/>
              </a:rPr>
              <a:t>We have been advised that children use a spacer when taking their inhaler -  if possible please send one into school.</a:t>
            </a:r>
          </a:p>
          <a:p>
            <a:pPr marL="45720" indent="0">
              <a:buNone/>
            </a:pPr>
            <a:endParaRPr lang="en-GB" sz="1800" dirty="0" smtClean="0">
              <a:solidFill>
                <a:schemeClr val="accent1">
                  <a:lumMod val="50000"/>
                </a:schemeClr>
              </a:solidFill>
              <a:latin typeface="CCW Cursive Writing 7" pitchFamily="66" charset="0"/>
            </a:endParaRPr>
          </a:p>
          <a:p>
            <a:pPr>
              <a:buFont typeface="Arial" pitchFamily="34" charset="0"/>
              <a:buChar char="•"/>
            </a:pPr>
            <a:r>
              <a:rPr lang="en-GB" sz="1800" dirty="0" smtClean="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1800" dirty="0" smtClean="0">
                <a:solidFill>
                  <a:schemeClr val="accent1">
                    <a:lumMod val="50000"/>
                  </a:schemeClr>
                </a:solidFill>
                <a:latin typeface="CCW Cursive Writing 7" pitchFamily="66" charset="0"/>
              </a:rPr>
              <a:t>  </a:t>
            </a:r>
          </a:p>
          <a:p>
            <a:pPr marL="45720" indent="0" algn="ctr">
              <a:buNone/>
            </a:pPr>
            <a:r>
              <a:rPr lang="en-GB" sz="1800" dirty="0" smtClean="0">
                <a:solidFill>
                  <a:schemeClr val="accent1">
                    <a:lumMod val="50000"/>
                  </a:schemeClr>
                </a:solidFill>
                <a:latin typeface="CCW Cursive Writing 7" pitchFamily="66" charset="0"/>
              </a:rPr>
              <a:t>Thank you</a:t>
            </a:r>
          </a:p>
          <a:p>
            <a:pPr marL="45720" indent="0">
              <a:buNone/>
            </a:pPr>
            <a:endParaRPr lang="en-GB" sz="1400" dirty="0" smtClean="0">
              <a:solidFill>
                <a:schemeClr val="accent1">
                  <a:lumMod val="50000"/>
                </a:schemeClr>
              </a:solidFill>
              <a:latin typeface="CCW Cursive Writing 7" pitchFamily="66" charset="0"/>
            </a:endParaRPr>
          </a:p>
          <a:p>
            <a:pPr>
              <a:buFont typeface="Wingdings" pitchFamily="2" charset="2"/>
              <a:buChar char="v"/>
            </a:pPr>
            <a:endParaRPr lang="en-GB" sz="1400" dirty="0" smtClean="0">
              <a:solidFill>
                <a:schemeClr val="accent1">
                  <a:lumMod val="50000"/>
                </a:schemeClr>
              </a:solidFill>
              <a:latin typeface="CCW Cursive Writing 7" pitchFamily="66" charset="0"/>
            </a:endParaRPr>
          </a:p>
          <a:p>
            <a:pPr>
              <a:buFont typeface="Wingdings" pitchFamily="2" charset="2"/>
              <a:buChar char="q"/>
            </a:pPr>
            <a:endParaRPr lang="en-GB" sz="1400" dirty="0" smtClean="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latin typeface="CCW Cursive Writing 7" pitchFamily="66" charset="0"/>
              </a:rPr>
              <a:t>Housekeeping!</a:t>
            </a:r>
            <a:endParaRPr lang="en-GB" dirty="0">
              <a:latin typeface="CCW Cursive Writing 7" pitchFamily="66" charset="0"/>
            </a:endParaRPr>
          </a:p>
        </p:txBody>
      </p:sp>
      <p:sp>
        <p:nvSpPr>
          <p:cNvPr id="3" name="Content Placeholder 2"/>
          <p:cNvSpPr>
            <a:spLocks noGrp="1"/>
          </p:cNvSpPr>
          <p:nvPr>
            <p:ph sz="quarter" idx="13"/>
          </p:nvPr>
        </p:nvSpPr>
        <p:spPr>
          <a:xfrm>
            <a:off x="611560" y="1124744"/>
            <a:ext cx="7920880" cy="4968552"/>
          </a:xfrm>
        </p:spPr>
        <p:txBody>
          <a:bodyPr>
            <a:noAutofit/>
          </a:bodyPr>
          <a:lstStyle/>
          <a:p>
            <a:pPr>
              <a:buFont typeface="Arial" pitchFamily="34" charset="0"/>
              <a:buChar char="•"/>
            </a:pPr>
            <a:r>
              <a:rPr lang="en-GB" sz="2400" dirty="0" smtClean="0">
                <a:solidFill>
                  <a:schemeClr val="accent1">
                    <a:lumMod val="50000"/>
                  </a:schemeClr>
                </a:solidFill>
                <a:latin typeface="CCW Cursive Writing 7" pitchFamily="66" charset="0"/>
              </a:rPr>
              <a:t> 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a:t>
            </a:r>
            <a:r>
              <a:rPr lang="en-GB" sz="2400" dirty="0" smtClean="0">
                <a:solidFill>
                  <a:schemeClr val="accent1">
                    <a:lumMod val="50000"/>
                  </a:schemeClr>
                </a:solidFill>
                <a:latin typeface="CCW Cursive Writing 7" pitchFamily="66" charset="0"/>
              </a:rPr>
              <a:t>on </a:t>
            </a:r>
            <a:r>
              <a:rPr lang="en-GB" sz="2400" b="1" dirty="0" smtClean="0">
                <a:solidFill>
                  <a:srgbClr val="FF0000"/>
                </a:solidFill>
                <a:latin typeface="CCW Cursive Writing 7" pitchFamily="66" charset="0"/>
              </a:rPr>
              <a:t>Thursday afternoons</a:t>
            </a:r>
            <a:r>
              <a:rPr lang="en-GB" sz="2400" dirty="0" smtClean="0">
                <a:solidFill>
                  <a:schemeClr val="accent1">
                    <a:lumMod val="50000"/>
                  </a:schemeClr>
                </a:solidFill>
                <a:latin typeface="CCW Cursive Writing 7" pitchFamily="66" charset="0"/>
              </a:rPr>
              <a:t>– </a:t>
            </a:r>
            <a:r>
              <a:rPr lang="en-GB" sz="2400" dirty="0">
                <a:solidFill>
                  <a:schemeClr val="accent1">
                    <a:lumMod val="50000"/>
                  </a:schemeClr>
                </a:solidFill>
                <a:latin typeface="CCW Cursive Writing 7" pitchFamily="66" charset="0"/>
              </a:rPr>
              <a:t>please have kit in </a:t>
            </a:r>
            <a:r>
              <a:rPr lang="en-GB" sz="2400" dirty="0" smtClean="0">
                <a:solidFill>
                  <a:schemeClr val="accent1">
                    <a:lumMod val="50000"/>
                  </a:schemeClr>
                </a:solidFill>
                <a:latin typeface="CCW Cursive Writing 7" pitchFamily="66" charset="0"/>
              </a:rPr>
              <a:t>school.</a:t>
            </a:r>
          </a:p>
          <a:p>
            <a:pPr>
              <a:buFont typeface="Arial" pitchFamily="34" charset="0"/>
              <a:buChar char="•"/>
            </a:pPr>
            <a:r>
              <a:rPr lang="en-GB" sz="2400" dirty="0" smtClean="0">
                <a:solidFill>
                  <a:schemeClr val="accent1">
                    <a:lumMod val="50000"/>
                  </a:schemeClr>
                </a:solidFill>
                <a:latin typeface="CCW Cursive Writing 7" pitchFamily="66" charset="0"/>
              </a:rPr>
              <a:t>Children </a:t>
            </a:r>
            <a:r>
              <a:rPr lang="en-GB" sz="2400" b="1" dirty="0" smtClean="0">
                <a:solidFill>
                  <a:srgbClr val="FF0000"/>
                </a:solidFill>
                <a:latin typeface="CCW Cursive Writing 7" pitchFamily="66" charset="0"/>
              </a:rPr>
              <a:t>must have pumps </a:t>
            </a:r>
            <a:r>
              <a:rPr lang="en-GB" sz="2400" dirty="0" smtClean="0">
                <a:solidFill>
                  <a:schemeClr val="accent1">
                    <a:lumMod val="50000"/>
                  </a:schemeClr>
                </a:solidFill>
                <a:latin typeface="CCW Cursive Writing 7" pitchFamily="66" charset="0"/>
              </a:rPr>
              <a:t>for indoor PE and </a:t>
            </a:r>
            <a:r>
              <a:rPr lang="en-GB" sz="2400" b="1" dirty="0" smtClean="0">
                <a:solidFill>
                  <a:srgbClr val="FF0000"/>
                </a:solidFill>
                <a:latin typeface="CCW Cursive Writing 7" pitchFamily="66" charset="0"/>
              </a:rPr>
              <a:t>trainers for outdoor PE</a:t>
            </a:r>
            <a:r>
              <a:rPr lang="en-GB" sz="2400" dirty="0" smtClean="0">
                <a:solidFill>
                  <a:schemeClr val="accent1">
                    <a:lumMod val="50000"/>
                  </a:schemeClr>
                </a:solidFill>
                <a:latin typeface="CCW Cursive Writing 7" pitchFamily="66" charset="0"/>
              </a:rPr>
              <a:t>. </a:t>
            </a:r>
            <a:r>
              <a:rPr lang="en-GB" sz="2400" dirty="0" smtClean="0">
                <a:solidFill>
                  <a:srgbClr val="FF0000"/>
                </a:solidFill>
                <a:latin typeface="CCW Cursive Writing 7" pitchFamily="66" charset="0"/>
              </a:rPr>
              <a:t>Navy joggers are to be worn for outdoor sports. </a:t>
            </a:r>
          </a:p>
          <a:p>
            <a:pPr>
              <a:buFont typeface="Arial" pitchFamily="34" charset="0"/>
              <a:buChar char="•"/>
            </a:pPr>
            <a:r>
              <a:rPr lang="en-GB" sz="2400" dirty="0" smtClean="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 </a:t>
            </a:r>
            <a:r>
              <a:rPr lang="en-GB" sz="2400" dirty="0" smtClean="0">
                <a:solidFill>
                  <a:schemeClr val="accent1">
                    <a:lumMod val="50000"/>
                  </a:schemeClr>
                </a:solidFill>
                <a:latin typeface="CCW Cursive Writing 7" pitchFamily="66" charset="0"/>
              </a:rPr>
              <a:t>Healthy snacks can be brought in for morning break time – fruit, vegetable sticks, cereal bars (no sweets or nuts  please).</a:t>
            </a: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Wingdings" pitchFamily="2" charset="2"/>
              <a:buChar char="v"/>
            </a:pPr>
            <a:endParaRPr lang="en-GB" sz="2400" dirty="0" smtClean="0">
              <a:solidFill>
                <a:schemeClr val="accent1">
                  <a:lumMod val="50000"/>
                </a:schemeClr>
              </a:solidFill>
              <a:latin typeface="CCW Cursive Writing 7" pitchFamily="66" charset="0"/>
            </a:endParaRPr>
          </a:p>
          <a:p>
            <a:pPr>
              <a:buFont typeface="Wingdings" pitchFamily="2" charset="2"/>
              <a:buChar char="q"/>
            </a:pPr>
            <a:endParaRPr lang="en-GB" sz="2400" dirty="0" smtClean="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78182" y="4696570"/>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smtClean="0">
                <a:solidFill>
                  <a:srgbClr val="002060"/>
                </a:solidFill>
                <a:latin typeface="CCW Cursive Writing 7" pitchFamily="66" charset="0"/>
              </a:rPr>
              <a:t>Uniform</a:t>
            </a:r>
            <a:endParaRPr lang="en-GB" dirty="0">
              <a:solidFill>
                <a:srgbClr val="002060"/>
              </a:solidFill>
              <a:latin typeface="CCW Cursive Writing 7" pitchFamily="66" charset="0"/>
            </a:endParaRP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0946" y="5581972"/>
            <a:ext cx="5261376" cy="830997"/>
          </a:xfrm>
          <a:prstGeom prst="rect">
            <a:avLst/>
          </a:prstGeom>
          <a:noFill/>
        </p:spPr>
        <p:txBody>
          <a:bodyPr wrap="none" lIns="91440" tIns="45720" rIns="91440" bIns="45720">
            <a:spAutoFit/>
          </a:bodyPr>
          <a:lstStyle/>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429264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smtClean="0">
                <a:solidFill>
                  <a:schemeClr val="accent1">
                    <a:lumMod val="50000"/>
                  </a:schemeClr>
                </a:solidFill>
                <a:latin typeface="CCW Cursive Writing 7" pitchFamily="66" charset="0"/>
              </a:rPr>
              <a:t> Homework</a:t>
            </a:r>
            <a:endParaRPr lang="en-GB" dirty="0">
              <a:solidFill>
                <a:schemeClr val="accent1">
                  <a:lumMod val="50000"/>
                </a:schemeClr>
              </a:solidFill>
              <a:latin typeface="CCW Cursive Writing 7" pitchFamily="66" charset="0"/>
            </a:endParaRPr>
          </a:p>
        </p:txBody>
      </p:sp>
      <p:sp>
        <p:nvSpPr>
          <p:cNvPr id="3" name="Content Placeholder 2"/>
          <p:cNvSpPr>
            <a:spLocks noGrp="1"/>
          </p:cNvSpPr>
          <p:nvPr>
            <p:ph sz="quarter" idx="13"/>
          </p:nvPr>
        </p:nvSpPr>
        <p:spPr>
          <a:xfrm>
            <a:off x="395536" y="1268760"/>
            <a:ext cx="8352928" cy="5328592"/>
          </a:xfrm>
        </p:spPr>
        <p:txBody>
          <a:bodyPr>
            <a:normAutofit fontScale="77500" lnSpcReduction="20000"/>
          </a:bodyPr>
          <a:lstStyle/>
          <a:p>
            <a:pPr algn="ctr"/>
            <a:r>
              <a:rPr lang="en-GB" sz="3600" dirty="0" smtClean="0">
                <a:solidFill>
                  <a:schemeClr val="accent1">
                    <a:lumMod val="50000"/>
                  </a:schemeClr>
                </a:solidFill>
                <a:latin typeface="CCW Cursive Writing 7" pitchFamily="66" charset="0"/>
              </a:rPr>
              <a:t>Homework will be given out on a Friday.</a:t>
            </a:r>
            <a:endParaRPr lang="en-GB" sz="3600" dirty="0">
              <a:solidFill>
                <a:schemeClr val="accent1">
                  <a:lumMod val="50000"/>
                </a:schemeClr>
              </a:solidFill>
              <a:latin typeface="CCW Cursive Writing 7" pitchFamily="66" charset="0"/>
            </a:endParaRPr>
          </a:p>
          <a:p>
            <a:pPr algn="ctr"/>
            <a:r>
              <a:rPr lang="en-GB" sz="3600" dirty="0" smtClean="0">
                <a:solidFill>
                  <a:schemeClr val="accent1">
                    <a:lumMod val="50000"/>
                  </a:schemeClr>
                </a:solidFill>
                <a:latin typeface="CCW Cursive Writing 7" pitchFamily="66" charset="0"/>
              </a:rPr>
              <a:t>Spelling test on the following Friday.</a:t>
            </a:r>
            <a:endParaRPr lang="en-GB" sz="3600" dirty="0">
              <a:solidFill>
                <a:schemeClr val="accent1">
                  <a:lumMod val="50000"/>
                </a:schemeClr>
              </a:solidFill>
              <a:latin typeface="CCW Cursive Writing 7" pitchFamily="66" charset="0"/>
            </a:endParaRPr>
          </a:p>
          <a:p>
            <a:pPr algn="ctr"/>
            <a:r>
              <a:rPr lang="en-GB" sz="3600" dirty="0">
                <a:solidFill>
                  <a:schemeClr val="accent1">
                    <a:lumMod val="50000"/>
                  </a:schemeClr>
                </a:solidFill>
                <a:latin typeface="CCW Cursive Writing 7" pitchFamily="66" charset="0"/>
              </a:rPr>
              <a:t>H</a:t>
            </a:r>
            <a:r>
              <a:rPr lang="en-GB" sz="3600" dirty="0" smtClean="0">
                <a:solidFill>
                  <a:schemeClr val="accent1">
                    <a:lumMod val="50000"/>
                  </a:schemeClr>
                </a:solidFill>
                <a:latin typeface="CCW Cursive Writing 7" pitchFamily="66" charset="0"/>
              </a:rPr>
              <a:t>omework to be given in by Wednesday. Please let us know if any homework is too difficult so we can give a little extra help at school. </a:t>
            </a:r>
          </a:p>
          <a:p>
            <a:pPr algn="ctr"/>
            <a:r>
              <a:rPr lang="en-GB" sz="3600" dirty="0" smtClean="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7910264" cy="1143000"/>
          </a:xfrm>
        </p:spPr>
        <p:txBody>
          <a:bodyPr/>
          <a:lstStyle/>
          <a:p>
            <a:pPr marL="0" indent="0">
              <a:buNone/>
            </a:pPr>
            <a:r>
              <a:rPr lang="en-GB" dirty="0" smtClean="0">
                <a:latin typeface="CCW Cursive Writing 7" pitchFamily="66" charset="0"/>
              </a:rPr>
              <a:t>Class Timetable</a:t>
            </a:r>
            <a:endParaRPr lang="en-GB" dirty="0">
              <a:latin typeface="CCW Cursive Writing 7" pitchFamily="66" charset="0"/>
            </a:endParaRPr>
          </a:p>
        </p:txBody>
      </p:sp>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7789" t="20573" r="18521" b="8594"/>
          <a:stretch/>
        </p:blipFill>
        <p:spPr bwMode="auto">
          <a:xfrm>
            <a:off x="382538" y="836712"/>
            <a:ext cx="8286750"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1694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640960" cy="1143000"/>
          </a:xfrm>
        </p:spPr>
        <p:txBody>
          <a:bodyPr/>
          <a:lstStyle/>
          <a:p>
            <a:pPr marL="0" indent="0">
              <a:buNone/>
            </a:pPr>
            <a:r>
              <a:rPr lang="en-GB" dirty="0" smtClean="0">
                <a:latin typeface="CCW Cursive Writing 7" pitchFamily="66" charset="0"/>
              </a:rPr>
              <a:t>After School Clubs</a:t>
            </a:r>
            <a:endParaRPr lang="en-GB" dirty="0">
              <a:latin typeface="CCW Cursive Writing 7" pitchFamily="66" charset="0"/>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249" t="15364" r="10688" b="9375"/>
          <a:stretch/>
        </p:blipFill>
        <p:spPr bwMode="auto">
          <a:xfrm>
            <a:off x="69414" y="980728"/>
            <a:ext cx="9074586" cy="48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49159" y="5903272"/>
            <a:ext cx="8845690" cy="584775"/>
          </a:xfrm>
          <a:prstGeom prst="rect">
            <a:avLst/>
          </a:prstGeom>
          <a:noFill/>
        </p:spPr>
        <p:txBody>
          <a:bodyPr wrap="none" lIns="91440" tIns="45720" rIns="91440" bIns="45720">
            <a:spAutoFit/>
          </a:bodyPr>
          <a:lstStyle/>
          <a:p>
            <a:pPr algn="ctr"/>
            <a:r>
              <a:rPr lang="en-US"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Refer to our school website</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105731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smtClean="0">
                <a:solidFill>
                  <a:schemeClr val="accent1">
                    <a:lumMod val="50000"/>
                  </a:schemeClr>
                </a:solidFill>
                <a:latin typeface="CCW Cursive Writing 7" pitchFamily="66" charset="0"/>
              </a:rPr>
              <a:t>Curriculum</a:t>
            </a:r>
            <a:endParaRPr lang="en-GB" dirty="0">
              <a:solidFill>
                <a:schemeClr val="accent1">
                  <a:lumMod val="50000"/>
                </a:schemeClr>
              </a:solidFill>
              <a:latin typeface="CCW Cursive Writing 7" pitchFamily="66" charset="0"/>
            </a:endParaRPr>
          </a:p>
        </p:txBody>
      </p:sp>
      <p:sp>
        <p:nvSpPr>
          <p:cNvPr id="3" name="Content Placeholder 2"/>
          <p:cNvSpPr>
            <a:spLocks noGrp="1"/>
          </p:cNvSpPr>
          <p:nvPr>
            <p:ph sz="quarter" idx="13"/>
          </p:nvPr>
        </p:nvSpPr>
        <p:spPr>
          <a:xfrm>
            <a:off x="683568" y="1196752"/>
            <a:ext cx="7632848" cy="4482832"/>
          </a:xfrm>
        </p:spPr>
        <p:txBody>
          <a:bodyPr>
            <a:normAutofit fontScale="85000" lnSpcReduction="20000"/>
          </a:bodyPr>
          <a:lstStyle/>
          <a:p>
            <a:pPr marL="45720" indent="0" algn="ctr">
              <a:buNone/>
            </a:pPr>
            <a:r>
              <a:rPr lang="en-GB" sz="3600" dirty="0" smtClean="0">
                <a:solidFill>
                  <a:schemeClr val="accent1">
                    <a:lumMod val="50000"/>
                  </a:schemeClr>
                </a:solidFill>
                <a:latin typeface="CCW Cursive Writing 7" pitchFamily="66" charset="0"/>
              </a:rPr>
              <a:t>Curriculum map/newsletter is on website.</a:t>
            </a:r>
            <a:endParaRPr lang="en-GB" dirty="0" smtClean="0">
              <a:solidFill>
                <a:schemeClr val="accent1">
                  <a:lumMod val="50000"/>
                </a:schemeClr>
              </a:solidFill>
              <a:latin typeface="CCW Cursive Writing 7" pitchFamily="66" charset="0"/>
            </a:endParaRP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sz="3200" dirty="0" smtClean="0">
                <a:solidFill>
                  <a:schemeClr val="accent1">
                    <a:lumMod val="50000"/>
                  </a:schemeClr>
                </a:solidFill>
                <a:latin typeface="CCW Cursive Writing 7" pitchFamily="66" charset="0"/>
              </a:rPr>
              <a:t>Please make sure you have taken: </a:t>
            </a:r>
          </a:p>
          <a:p>
            <a:pPr algn="ctr">
              <a:buFont typeface="Wingdings" pitchFamily="2" charset="2"/>
              <a:buChar char="Ø"/>
            </a:pPr>
            <a:r>
              <a:rPr lang="en-GB" sz="3200" dirty="0">
                <a:solidFill>
                  <a:schemeClr val="accent1">
                    <a:lumMod val="50000"/>
                  </a:schemeClr>
                </a:solidFill>
                <a:latin typeface="CCW Cursive Writing 7" pitchFamily="66" charset="0"/>
              </a:rPr>
              <a:t> </a:t>
            </a:r>
            <a:r>
              <a:rPr lang="en-GB" sz="3200" dirty="0" smtClean="0">
                <a:solidFill>
                  <a:schemeClr val="accent1">
                    <a:lumMod val="50000"/>
                  </a:schemeClr>
                </a:solidFill>
                <a:latin typeface="CCW Cursive Writing 7" pitchFamily="66" charset="0"/>
              </a:rPr>
              <a:t>English and maths ladders</a:t>
            </a:r>
          </a:p>
          <a:p>
            <a:pPr algn="ctr">
              <a:buFont typeface="Wingdings" pitchFamily="2" charset="2"/>
              <a:buChar char="Ø"/>
            </a:pPr>
            <a:r>
              <a:rPr lang="en-GB" sz="3200" dirty="0" smtClean="0">
                <a:solidFill>
                  <a:schemeClr val="accent1">
                    <a:lumMod val="50000"/>
                  </a:schemeClr>
                </a:solidFill>
                <a:latin typeface="CCW Cursive Writing 7" pitchFamily="66" charset="0"/>
              </a:rPr>
              <a:t>Writing  assessment sheet</a:t>
            </a:r>
          </a:p>
          <a:p>
            <a:pPr algn="ctr">
              <a:buFont typeface="Wingdings" pitchFamily="2" charset="2"/>
              <a:buChar char="Ø"/>
            </a:pPr>
            <a:r>
              <a:rPr lang="en-GB" sz="3200" dirty="0" smtClean="0">
                <a:solidFill>
                  <a:schemeClr val="accent1">
                    <a:lumMod val="50000"/>
                  </a:schemeClr>
                </a:solidFill>
                <a:latin typeface="CCW Cursive Writing 7" pitchFamily="66" charset="0"/>
              </a:rPr>
              <a:t>Spelling lists </a:t>
            </a:r>
          </a:p>
          <a:p>
            <a:pPr marL="45720" indent="0" algn="ctr">
              <a:buNone/>
            </a:pPr>
            <a:endParaRPr lang="en-GB" dirty="0" smtClean="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smtClean="0">
                <a:latin typeface="CCW Cursive Writing 7" pitchFamily="66" charset="0"/>
              </a:rPr>
              <a:t>Behaviour and</a:t>
            </a:r>
            <a:br>
              <a:rPr lang="en-GB" sz="4000" dirty="0" smtClean="0">
                <a:latin typeface="CCW Cursive Writing 7" pitchFamily="66" charset="0"/>
              </a:rPr>
            </a:br>
            <a:r>
              <a:rPr lang="en-GB" sz="4000" dirty="0" smtClean="0">
                <a:latin typeface="CCW Cursive Writing 7" pitchFamily="66" charset="0"/>
              </a:rPr>
              <a:t> Good To Be Green</a:t>
            </a:r>
            <a:endParaRPr lang="en-GB" sz="4000" dirty="0">
              <a:latin typeface="CCW Cursive Writing 7" pitchFamily="66" charset="0"/>
            </a:endParaRPr>
          </a:p>
        </p:txBody>
      </p:sp>
      <p:pic>
        <p:nvPicPr>
          <p:cNvPr id="6148" name="Picture 4" descr="Image result for good to be gre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772816"/>
            <a:ext cx="3619500"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6535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885" y="1225689"/>
            <a:ext cx="8136904" cy="5262979"/>
          </a:xfrm>
          <a:prstGeom prst="rect">
            <a:avLst/>
          </a:prstGeom>
          <a:noFill/>
        </p:spPr>
        <p:txBody>
          <a:bodyPr wrap="square" rtlCol="0">
            <a:spAutoFit/>
          </a:bodyPr>
          <a:lstStyle/>
          <a:p>
            <a:pPr algn="ctr"/>
            <a:r>
              <a:rPr lang="en-GB" sz="2800" dirty="0" smtClean="0">
                <a:solidFill>
                  <a:schemeClr val="accent1">
                    <a:lumMod val="50000"/>
                  </a:schemeClr>
                </a:solidFill>
                <a:latin typeface="CCW Cursive Writing 7" pitchFamily="66" charset="0"/>
              </a:rPr>
              <a:t>If you would like your children to walk home from school on their own, please could you sign the permission slip provided. This is for the safety of your children as they will be let out at the end of the day by a number of different teachers.  </a:t>
            </a:r>
          </a:p>
          <a:p>
            <a:pPr algn="ctr"/>
            <a:r>
              <a:rPr lang="en-GB" sz="2800" dirty="0" smtClean="0">
                <a:solidFill>
                  <a:schemeClr val="accent1">
                    <a:lumMod val="50000"/>
                  </a:schemeClr>
                </a:solidFill>
                <a:latin typeface="CCW Cursive Writing 7" pitchFamily="66" charset="0"/>
              </a:rPr>
              <a:t>Thanks for your co-operation. </a:t>
            </a:r>
            <a:endParaRPr lang="en-GB" sz="2800" dirty="0">
              <a:solidFill>
                <a:schemeClr val="accent1">
                  <a:lumMod val="50000"/>
                </a:schemeClr>
              </a:solidFill>
              <a:latin typeface="CCW Cursive Writing 7" pitchFamily="66" charset="0"/>
            </a:endParaRP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smtClean="0">
                <a:solidFill>
                  <a:schemeClr val="accent1">
                    <a:lumMod val="50000"/>
                  </a:schemeClr>
                </a:solidFill>
                <a:latin typeface="CCW Cursive Writing 7" pitchFamily="66" charset="0"/>
              </a:rPr>
              <a:t>Walking home</a:t>
            </a:r>
            <a:endParaRPr lang="en-GB" sz="3600" dirty="0">
              <a:solidFill>
                <a:schemeClr val="accent1">
                  <a:lumMod val="50000"/>
                </a:schemeClr>
              </a:solidFill>
              <a:latin typeface="CCW Cursive Writing 7" pitchFamily="66" charset="0"/>
            </a:endParaRPr>
          </a:p>
        </p:txBody>
      </p:sp>
      <p:pic>
        <p:nvPicPr>
          <p:cNvPr id="3074" name="Picture 2" descr="C:\Users\Home\AppData\Local\Microsoft\Windows\Temporary Internet Files\Content.IE5\J8TCLW3D\walk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164134"/>
            <a:ext cx="8352928" cy="5324535"/>
          </a:xfrm>
          <a:prstGeom prst="rect">
            <a:avLst/>
          </a:prstGeom>
        </p:spPr>
        <p:txBody>
          <a:bodyPr wrap="square">
            <a:spAutoFit/>
          </a:bodyPr>
          <a:lstStyle/>
          <a:p>
            <a:pPr lvl="0" algn="ctr"/>
            <a:r>
              <a:rPr lang="en-GB" sz="2000" dirty="0" smtClean="0">
                <a:solidFill>
                  <a:prstClr val="black"/>
                </a:solidFill>
                <a:latin typeface="CCW Cursive Writing 7" pitchFamily="66" charset="0"/>
              </a:rPr>
              <a:t>I expect your children have already told you all about their buddies.</a:t>
            </a:r>
          </a:p>
          <a:p>
            <a:pPr lvl="0" algn="ctr"/>
            <a:endParaRPr lang="en-GB" sz="2000" dirty="0">
              <a:solidFill>
                <a:prstClr val="black"/>
              </a:solidFill>
              <a:latin typeface="CCW Cursive Writing 7" pitchFamily="66" charset="0"/>
            </a:endParaRPr>
          </a:p>
          <a:p>
            <a:pPr lvl="0" algn="ctr"/>
            <a:r>
              <a:rPr lang="en-GB" sz="2000" dirty="0" smtClean="0">
                <a:solidFill>
                  <a:prstClr val="black"/>
                </a:solidFill>
                <a:latin typeface="CCW Cursive Writing 7" pitchFamily="66" charset="0"/>
              </a:rPr>
              <a:t>They met up for the first time last Friday.</a:t>
            </a:r>
          </a:p>
          <a:p>
            <a:pPr lvl="0" algn="ctr"/>
            <a:r>
              <a:rPr lang="en-GB" sz="2000" dirty="0" smtClean="0">
                <a:solidFill>
                  <a:prstClr val="black"/>
                </a:solidFill>
                <a:latin typeface="CCW Cursive Writing 7" pitchFamily="66" charset="0"/>
              </a:rPr>
              <a:t>It was lovely to see how caring and nurturing the Year 6 children were with the reception children. They all seemed to get on well and I’m sure the relationships will flourish throughout the year. </a:t>
            </a:r>
          </a:p>
          <a:p>
            <a:pPr lvl="0" algn="ctr"/>
            <a:r>
              <a:rPr lang="en-GB" sz="2000" dirty="0" smtClean="0">
                <a:solidFill>
                  <a:prstClr val="black"/>
                </a:solidFill>
                <a:latin typeface="CCW Cursive Writing 7" pitchFamily="66" charset="0"/>
              </a:rPr>
              <a:t>We now have a rota so they can play with the buddies one lunch time per week.</a:t>
            </a:r>
          </a:p>
          <a:p>
            <a:pPr lvl="0" algn="ctr"/>
            <a:endParaRPr lang="en-GB" sz="2000" dirty="0" smtClean="0">
              <a:solidFill>
                <a:prstClr val="black"/>
              </a:solidFill>
              <a:latin typeface="CCW Cursive Writing 7" pitchFamily="66" charset="0"/>
            </a:endParaRPr>
          </a:p>
          <a:p>
            <a:pPr lvl="0" algn="ctr"/>
            <a:r>
              <a:rPr lang="en-GB" sz="2000" dirty="0" smtClean="0">
                <a:solidFill>
                  <a:prstClr val="black"/>
                </a:solidFill>
                <a:latin typeface="CCW Cursive Writing 7" pitchFamily="66" charset="0"/>
              </a:rPr>
              <a:t>Please note the buddy assembly will be </a:t>
            </a:r>
          </a:p>
          <a:p>
            <a:pPr lvl="0" algn="ctr"/>
            <a:r>
              <a:rPr lang="en-GB" sz="2000" b="1" dirty="0" smtClean="0">
                <a:solidFill>
                  <a:prstClr val="black"/>
                </a:solidFill>
                <a:latin typeface="CCW Cursive Writing 7" pitchFamily="66" charset="0"/>
              </a:rPr>
              <a:t>Wednesday 11</a:t>
            </a:r>
            <a:r>
              <a:rPr lang="en-GB" sz="2000" b="1" baseline="30000" dirty="0" smtClean="0">
                <a:solidFill>
                  <a:prstClr val="black"/>
                </a:solidFill>
                <a:latin typeface="CCW Cursive Writing 7" pitchFamily="66" charset="0"/>
              </a:rPr>
              <a:t>th</a:t>
            </a:r>
            <a:r>
              <a:rPr lang="en-GB" sz="2000" b="1" dirty="0" smtClean="0">
                <a:solidFill>
                  <a:prstClr val="black"/>
                </a:solidFill>
                <a:latin typeface="CCW Cursive Writing 7" pitchFamily="66" charset="0"/>
              </a:rPr>
              <a:t> October at 2.30</a:t>
            </a:r>
            <a:r>
              <a:rPr lang="en-GB" sz="2000" dirty="0" smtClean="0">
                <a:solidFill>
                  <a:prstClr val="black"/>
                </a:solidFill>
                <a:latin typeface="CCW Cursive Writing 7" pitchFamily="66" charset="0"/>
              </a:rPr>
              <a:t>. </a:t>
            </a: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000" dirty="0" smtClean="0">
                <a:solidFill>
                  <a:schemeClr val="accent1">
                    <a:lumMod val="50000"/>
                  </a:schemeClr>
                </a:solidFill>
                <a:latin typeface="CCW Cursive Writing 7" pitchFamily="66" charset="0"/>
              </a:rPr>
              <a:t>Buddies</a:t>
            </a:r>
            <a:endParaRPr lang="en-GB" sz="40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1915832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484784"/>
            <a:ext cx="7488832" cy="4524315"/>
          </a:xfrm>
          <a:prstGeom prst="rect">
            <a:avLst/>
          </a:prstGeom>
          <a:noFill/>
        </p:spPr>
        <p:txBody>
          <a:bodyPr wrap="square" rtlCol="0">
            <a:spAutoFit/>
          </a:bodyPr>
          <a:lstStyle/>
          <a:p>
            <a:pPr algn="ctr"/>
            <a:r>
              <a:rPr lang="en-GB" sz="2400" dirty="0" smtClean="0">
                <a:solidFill>
                  <a:schemeClr val="accent1">
                    <a:lumMod val="50000"/>
                  </a:schemeClr>
                </a:solidFill>
                <a:latin typeface="CCW Cursive Writing 7" pitchFamily="66" charset="0"/>
              </a:rPr>
              <a:t>Your children have all, without exception, taken to their year 6 responsibilities extremely well.</a:t>
            </a:r>
          </a:p>
          <a:p>
            <a:pPr algn="ctr"/>
            <a:endParaRPr lang="en-GB" sz="2400" dirty="0">
              <a:solidFill>
                <a:schemeClr val="accent1">
                  <a:lumMod val="50000"/>
                </a:schemeClr>
              </a:solidFill>
              <a:latin typeface="CCW Cursive Writing 7" pitchFamily="66" charset="0"/>
            </a:endParaRPr>
          </a:p>
          <a:p>
            <a:pPr algn="ctr"/>
            <a:r>
              <a:rPr lang="en-GB" sz="2400" dirty="0" smtClean="0">
                <a:solidFill>
                  <a:schemeClr val="accent1">
                    <a:lumMod val="50000"/>
                  </a:schemeClr>
                </a:solidFill>
                <a:latin typeface="CCW Cursive Writing 7" pitchFamily="66" charset="0"/>
              </a:rPr>
              <a:t>They all have jobs around the school which will be changed termly so as to give as many children as possible the opportunity to try out different things.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83568" y="413048"/>
            <a:ext cx="7456999"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400" dirty="0" smtClean="0">
                <a:solidFill>
                  <a:schemeClr val="accent1">
                    <a:lumMod val="50000"/>
                  </a:schemeClr>
                </a:solidFill>
                <a:latin typeface="CCW Cursive Writing 7" pitchFamily="66" charset="0"/>
              </a:rPr>
              <a:t>Responsibilities</a:t>
            </a:r>
            <a:endParaRPr lang="en-GB" sz="44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7937468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752" y="1052736"/>
            <a:ext cx="8928248" cy="5386090"/>
          </a:xfrm>
          <a:prstGeom prst="rect">
            <a:avLst/>
          </a:prstGeom>
          <a:noFill/>
        </p:spPr>
        <p:txBody>
          <a:bodyPr wrap="square" rtlCol="0">
            <a:spAutoFit/>
          </a:bodyPr>
          <a:lstStyle/>
          <a:p>
            <a:pPr algn="ctr"/>
            <a:r>
              <a:rPr lang="en-GB" sz="2400" dirty="0" smtClean="0">
                <a:solidFill>
                  <a:schemeClr val="accent1">
                    <a:lumMod val="50000"/>
                  </a:schemeClr>
                </a:solidFill>
                <a:latin typeface="CCW Cursive Writing 7" pitchFamily="66" charset="0"/>
              </a:rPr>
              <a:t>The Year 6 residential is way up there on their list of things they’re looking forward to.</a:t>
            </a:r>
          </a:p>
          <a:p>
            <a:pPr algn="ctr"/>
            <a:endParaRPr lang="en-GB" sz="2400" dirty="0">
              <a:solidFill>
                <a:schemeClr val="accent1">
                  <a:lumMod val="50000"/>
                </a:schemeClr>
              </a:solidFill>
              <a:latin typeface="CCW Cursive Writing 7" pitchFamily="66" charset="0"/>
            </a:endParaRPr>
          </a:p>
          <a:p>
            <a:pPr algn="ctr"/>
            <a:r>
              <a:rPr lang="en-GB" sz="2400" dirty="0" smtClean="0">
                <a:solidFill>
                  <a:schemeClr val="accent1">
                    <a:lumMod val="50000"/>
                  </a:schemeClr>
                </a:solidFill>
                <a:latin typeface="CCW Cursive Writing 7" pitchFamily="66" charset="0"/>
              </a:rPr>
              <a:t>Date of trip: </a:t>
            </a:r>
          </a:p>
          <a:p>
            <a:pPr algn="ctr"/>
            <a:r>
              <a:rPr lang="en-GB" sz="2400" u="sng" smtClean="0">
                <a:solidFill>
                  <a:srgbClr val="FF0000"/>
                </a:solidFill>
              </a:rPr>
              <a:t>June 2018</a:t>
            </a:r>
            <a:endParaRPr lang="en-GB" sz="2400" u="sng" dirty="0" smtClean="0">
              <a:solidFill>
                <a:srgbClr val="FF0000"/>
              </a:solidFill>
            </a:endParaRPr>
          </a:p>
          <a:p>
            <a:pPr algn="ctr"/>
            <a:r>
              <a:rPr lang="en-GB" sz="2000" dirty="0" smtClean="0">
                <a:solidFill>
                  <a:schemeClr val="accent1">
                    <a:lumMod val="50000"/>
                  </a:schemeClr>
                </a:solidFill>
                <a:latin typeface="CCW Cursive Writing 7" pitchFamily="66" charset="0"/>
              </a:rPr>
              <a:t>This year we’re going to a PGL </a:t>
            </a:r>
          </a:p>
          <a:p>
            <a:pPr algn="ctr"/>
            <a:r>
              <a:rPr lang="en-GB" sz="2000" dirty="0" smtClean="0">
                <a:solidFill>
                  <a:schemeClr val="accent1">
                    <a:lumMod val="50000"/>
                  </a:schemeClr>
                </a:solidFill>
                <a:latin typeface="CCW Cursive Writing 7" pitchFamily="66" charset="0"/>
              </a:rPr>
              <a:t>Activity center.</a:t>
            </a:r>
          </a:p>
          <a:p>
            <a:pPr algn="ctr"/>
            <a:r>
              <a:rPr lang="en-GB" sz="2000" dirty="0" err="1" smtClean="0">
                <a:solidFill>
                  <a:schemeClr val="accent1">
                    <a:lumMod val="50000"/>
                  </a:schemeClr>
                </a:solidFill>
                <a:latin typeface="CCW Cursive Writing 7" pitchFamily="66" charset="0"/>
              </a:rPr>
              <a:t>Winmarleigh</a:t>
            </a:r>
            <a:r>
              <a:rPr lang="en-GB" sz="2000" dirty="0" smtClean="0">
                <a:solidFill>
                  <a:schemeClr val="accent1">
                    <a:lumMod val="50000"/>
                  </a:schemeClr>
                </a:solidFill>
                <a:latin typeface="CCW Cursive Writing 7" pitchFamily="66" charset="0"/>
              </a:rPr>
              <a:t> Hall Adventure Centre, Preston. </a:t>
            </a:r>
          </a:p>
          <a:p>
            <a:pPr algn="ctr"/>
            <a:r>
              <a:rPr lang="en-GB" sz="2000" dirty="0" smtClean="0">
                <a:solidFill>
                  <a:schemeClr val="accent1">
                    <a:lumMod val="50000"/>
                  </a:schemeClr>
                </a:solidFill>
                <a:latin typeface="CCW Cursive Writing 7" pitchFamily="66" charset="0"/>
              </a:rPr>
              <a:t>We have created a payment plan so as to spread the cost. This can be paid either at the office or through Parent </a:t>
            </a:r>
            <a:r>
              <a:rPr lang="en-GB" sz="2000" dirty="0">
                <a:solidFill>
                  <a:schemeClr val="accent1">
                    <a:lumMod val="50000"/>
                  </a:schemeClr>
                </a:solidFill>
                <a:latin typeface="CCW Cursive Writing 7" pitchFamily="66" charset="0"/>
              </a:rPr>
              <a:t>P</a:t>
            </a:r>
            <a:r>
              <a:rPr lang="en-GB" sz="2000" dirty="0" smtClean="0">
                <a:solidFill>
                  <a:schemeClr val="accent1">
                    <a:lumMod val="50000"/>
                  </a:schemeClr>
                </a:solidFill>
                <a:latin typeface="CCW Cursive Writing 7" pitchFamily="66" charset="0"/>
              </a:rPr>
              <a:t>ay. </a:t>
            </a:r>
          </a:p>
          <a:p>
            <a:pPr algn="ctr"/>
            <a:r>
              <a:rPr lang="en-GB" sz="2000" dirty="0" smtClean="0">
                <a:solidFill>
                  <a:schemeClr val="accent1">
                    <a:lumMod val="50000"/>
                  </a:schemeClr>
                </a:solidFill>
                <a:latin typeface="CCW Cursive Writing 7" pitchFamily="66" charset="0"/>
              </a:rPr>
              <a:t>See letter for details.</a:t>
            </a:r>
          </a:p>
          <a:p>
            <a:pPr algn="ctr"/>
            <a:r>
              <a:rPr lang="en-GB" sz="2000" dirty="0">
                <a:solidFill>
                  <a:srgbClr val="FF0000"/>
                </a:solidFill>
              </a:rPr>
              <a:t>WE HAVE MANAGED TO GET A DISCOUNT OF £20 PER CHILD.</a:t>
            </a:r>
          </a:p>
          <a:p>
            <a:pPr algn="ctr"/>
            <a:r>
              <a:rPr lang="en-GB" sz="2000" dirty="0">
                <a:solidFill>
                  <a:srgbClr val="FF0000"/>
                </a:solidFill>
              </a:rPr>
              <a:t>THE ORIGIONAL PRICE WAS £229, NOW £</a:t>
            </a:r>
            <a:r>
              <a:rPr lang="en-GB" sz="2000" dirty="0" smtClean="0">
                <a:solidFill>
                  <a:srgbClr val="FF0000"/>
                </a:solidFill>
              </a:rPr>
              <a:t>209!</a:t>
            </a:r>
            <a:endParaRPr lang="en-GB" sz="2000" dirty="0">
              <a:solidFill>
                <a:srgbClr val="FF0000"/>
              </a:solidFill>
            </a:endParaRPr>
          </a:p>
          <a:p>
            <a:pPr algn="ctr"/>
            <a:endParaRPr lang="en-GB" sz="20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000" dirty="0" smtClean="0">
                <a:solidFill>
                  <a:schemeClr val="accent1">
                    <a:lumMod val="50000"/>
                  </a:schemeClr>
                </a:solidFill>
                <a:latin typeface="CCW Cursive Writing 7" pitchFamily="66" charset="0"/>
              </a:rPr>
              <a:t>Residential</a:t>
            </a:r>
            <a:endParaRPr lang="en-GB" sz="4000" dirty="0">
              <a:solidFill>
                <a:schemeClr val="accent1">
                  <a:lumMod val="50000"/>
                </a:schemeClr>
              </a:solidFill>
              <a:latin typeface="CCW Cursive Writing 7" pitchFamily="66" charset="0"/>
            </a:endParaRPr>
          </a:p>
        </p:txBody>
      </p:sp>
      <p:pic>
        <p:nvPicPr>
          <p:cNvPr id="4098" name="Picture 2" descr="C:\Users\Home\AppData\Local\Microsoft\Windows\Temporary Internet Files\Content.IE5\14NYV8U3\350_208_animated20canoe[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5752" y="5772168"/>
            <a:ext cx="166687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SZSCI777\551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0" y="30912"/>
            <a:ext cx="1047750" cy="1082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8479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83568" y="836712"/>
            <a:ext cx="7488832" cy="5616624"/>
          </a:xfrm>
        </p:spPr>
        <p:txBody>
          <a:bodyPr>
            <a:normAutofit fontScale="92500" lnSpcReduction="20000"/>
          </a:bodyPr>
          <a:lstStyle/>
          <a:p>
            <a:pPr marL="45720" indent="0" algn="ctr">
              <a:buNone/>
            </a:pPr>
            <a:r>
              <a:rPr lang="en-GB" dirty="0" smtClean="0">
                <a:solidFill>
                  <a:schemeClr val="accent1">
                    <a:lumMod val="50000"/>
                  </a:schemeClr>
                </a:solidFill>
                <a:latin typeface="CCW Cursive Writing 7" pitchFamily="66" charset="0"/>
              </a:rPr>
              <a:t>Children’s greatest fear regarding year 6 was:</a:t>
            </a:r>
          </a:p>
          <a:p>
            <a:pPr marL="45720" indent="0" algn="ctr">
              <a:buNone/>
            </a:pPr>
            <a:r>
              <a:rPr lang="en-GB" sz="4600" b="1" dirty="0" smtClean="0">
                <a:solidFill>
                  <a:schemeClr val="accent1">
                    <a:lumMod val="50000"/>
                  </a:schemeClr>
                </a:solidFill>
                <a:effectLst>
                  <a:reflection blurRad="6350" stA="55000" endA="300" endPos="45500" dir="5400000" sy="-100000" algn="bl" rotWithShape="0"/>
                </a:effectLst>
                <a:latin typeface="CCW Cursive Writing 7" pitchFamily="66" charset="0"/>
                <a:ea typeface="+mj-ea"/>
                <a:cs typeface="+mj-cs"/>
              </a:rPr>
              <a:t>SATS</a:t>
            </a:r>
            <a:r>
              <a:rPr lang="en-GB" dirty="0" smtClean="0">
                <a:solidFill>
                  <a:schemeClr val="accent1">
                    <a:lumMod val="50000"/>
                  </a:schemeClr>
                </a:solidFill>
                <a:latin typeface="CCW Cursive Writing 7" pitchFamily="66" charset="0"/>
              </a:rPr>
              <a:t>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We’ve tried to reassure them that they’ll be ready for them when they do them. </a:t>
            </a:r>
          </a:p>
          <a:p>
            <a:pPr marL="45720" indent="0" algn="ctr">
              <a:buNone/>
            </a:pPr>
            <a:r>
              <a:rPr lang="en-GB" dirty="0" smtClean="0">
                <a:solidFill>
                  <a:schemeClr val="accent1">
                    <a:lumMod val="50000"/>
                  </a:schemeClr>
                </a:solidFill>
                <a:latin typeface="CCW Cursive Writing 7" pitchFamily="66" charset="0"/>
              </a:rPr>
              <a:t>It’s never as bad as they think it will be – we make them feel special during SATS week. </a:t>
            </a: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Some children enjoy the challenge!</a:t>
            </a: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Hopefully they’ll be happy with their</a:t>
            </a: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r</a:t>
            </a:r>
            <a:r>
              <a:rPr lang="en-GB" dirty="0" smtClean="0">
                <a:solidFill>
                  <a:schemeClr val="accent1">
                    <a:lumMod val="50000"/>
                  </a:schemeClr>
                </a:solidFill>
                <a:latin typeface="CCW Cursive Writing 7" pitchFamily="66" charset="0"/>
              </a:rPr>
              <a:t>esults. </a:t>
            </a:r>
          </a:p>
          <a:p>
            <a:pPr marL="45720" indent="0" algn="ctr">
              <a:buNone/>
            </a:pPr>
            <a:endParaRPr lang="en-GB" dirty="0" smtClean="0">
              <a:latin typeface="CCW Cursive Writing 7" pitchFamily="66" charset="0"/>
            </a:endParaRPr>
          </a:p>
          <a:p>
            <a:pPr marL="45720" indent="0" algn="ctr">
              <a:buNone/>
            </a:pPr>
            <a:endParaRPr lang="en-GB" dirty="0">
              <a:latin typeface="CCW Cursive Writing 7" pitchFamily="66" charset="0"/>
            </a:endParaRPr>
          </a:p>
        </p:txBody>
      </p:sp>
      <p:pic>
        <p:nvPicPr>
          <p:cNvPr id="1028" name="Picture 4" descr="C:\Users\bondd.SPPS.003\AppData\Local\Microsoft\Windows\Temporary Internet Files\Content.IE5\UTV04NS6\MC90042315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670" y="1352391"/>
            <a:ext cx="1175374" cy="11753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bondd.SPPS.003\AppData\Local\Microsoft\Windows\Temporary Internet Files\Content.IE5\SNEE4STG\MC9002819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1324163"/>
            <a:ext cx="1118110" cy="10591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74644" y="6116262"/>
            <a:ext cx="8200963" cy="523220"/>
          </a:xfrm>
          <a:prstGeom prst="rect">
            <a:avLst/>
          </a:prstGeom>
          <a:noFill/>
        </p:spPr>
        <p:txBody>
          <a:bodyPr wrap="none" lIns="91440" tIns="45720" rIns="91440" bIns="45720">
            <a:spAutoFit/>
          </a:bodyPr>
          <a:lstStyle/>
          <a:p>
            <a:pPr algn="ctr"/>
            <a:r>
              <a:rPr lang="en-US" sz="28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SATS week: Monday 14</a:t>
            </a:r>
            <a:r>
              <a:rPr lang="en-US" sz="2800" b="1" cap="none" spc="0" baseline="3000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th</a:t>
            </a:r>
            <a:r>
              <a:rPr lang="en-US" sz="28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 May-Thursday 17</a:t>
            </a:r>
            <a:r>
              <a:rPr lang="en-US" sz="2800" b="1" cap="none" spc="0" baseline="3000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th</a:t>
            </a:r>
            <a:r>
              <a:rPr lang="en-US" sz="28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 May</a:t>
            </a:r>
            <a:endParaRPr lang="en-US" sz="2800" b="1" cap="none" spc="0" dirty="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endParaRPr>
          </a:p>
        </p:txBody>
      </p:sp>
    </p:spTree>
    <p:extLst>
      <p:ext uri="{BB962C8B-B14F-4D97-AF65-F5344CB8AC3E}">
        <p14:creationId xmlns:p14="http://schemas.microsoft.com/office/powerpoint/2010/main" val="8490070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smtClean="0">
                <a:latin typeface="CCW Cursive Writing 7" pitchFamily="66" charset="0"/>
              </a:rPr>
              <a:t>Parent’s evening:</a:t>
            </a:r>
            <a:endParaRPr lang="en-GB" dirty="0">
              <a:latin typeface="CCW Cursive Writing 7" pitchFamily="66" charset="0"/>
            </a:endParaRPr>
          </a:p>
        </p:txBody>
      </p:sp>
      <p:sp>
        <p:nvSpPr>
          <p:cNvPr id="4" name="TextBox 3"/>
          <p:cNvSpPr txBox="1"/>
          <p:nvPr/>
        </p:nvSpPr>
        <p:spPr>
          <a:xfrm>
            <a:off x="467544" y="1268760"/>
            <a:ext cx="8208912" cy="1200329"/>
          </a:xfrm>
          <a:prstGeom prst="rect">
            <a:avLst/>
          </a:prstGeom>
          <a:noFill/>
        </p:spPr>
        <p:txBody>
          <a:bodyPr wrap="square" rtlCol="0">
            <a:spAutoFit/>
          </a:bodyPr>
          <a:lstStyle/>
          <a:p>
            <a:pPr algn="ctr"/>
            <a:r>
              <a:rPr lang="en-GB" sz="2400" dirty="0" smtClean="0">
                <a:latin typeface="CCW Cursive Writing 7" pitchFamily="66" charset="0"/>
              </a:rPr>
              <a:t>Wednesday </a:t>
            </a:r>
            <a:r>
              <a:rPr lang="en-GB" sz="2400" dirty="0" smtClean="0">
                <a:solidFill>
                  <a:srgbClr val="FF0000"/>
                </a:solidFill>
                <a:latin typeface="CCW Cursive Writing 7" pitchFamily="66" charset="0"/>
              </a:rPr>
              <a:t>1</a:t>
            </a:r>
            <a:r>
              <a:rPr lang="en-GB" sz="2400" baseline="30000" dirty="0" smtClean="0">
                <a:solidFill>
                  <a:srgbClr val="FF0000"/>
                </a:solidFill>
                <a:latin typeface="CCW Cursive Writing 7" pitchFamily="66" charset="0"/>
              </a:rPr>
              <a:t>st</a:t>
            </a:r>
            <a:r>
              <a:rPr lang="en-GB" sz="2400" dirty="0" smtClean="0">
                <a:latin typeface="CCW Cursive Writing 7" pitchFamily="66" charset="0"/>
              </a:rPr>
              <a:t> November: 3:30-6:00</a:t>
            </a:r>
          </a:p>
          <a:p>
            <a:pPr algn="ctr"/>
            <a:endParaRPr lang="en-GB" sz="2400" dirty="0" smtClean="0">
              <a:latin typeface="CCW Cursive Writing 7" pitchFamily="66" charset="0"/>
            </a:endParaRPr>
          </a:p>
          <a:p>
            <a:pPr algn="ctr"/>
            <a:r>
              <a:rPr lang="en-GB" sz="2400" dirty="0" smtClean="0">
                <a:latin typeface="CCW Cursive Writing 7" pitchFamily="66" charset="0"/>
              </a:rPr>
              <a:t>Thursday </a:t>
            </a:r>
            <a:r>
              <a:rPr lang="en-GB" sz="2400" dirty="0" smtClean="0">
                <a:solidFill>
                  <a:srgbClr val="FF0000"/>
                </a:solidFill>
                <a:latin typeface="CCW Cursive Writing 7" pitchFamily="66" charset="0"/>
              </a:rPr>
              <a:t>2</a:t>
            </a:r>
            <a:r>
              <a:rPr lang="en-GB" sz="2400" baseline="30000" dirty="0" smtClean="0">
                <a:solidFill>
                  <a:srgbClr val="FF0000"/>
                </a:solidFill>
                <a:latin typeface="CCW Cursive Writing 7" pitchFamily="66" charset="0"/>
              </a:rPr>
              <a:t>nd</a:t>
            </a:r>
            <a:r>
              <a:rPr lang="en-GB" sz="2400" dirty="0" smtClean="0">
                <a:latin typeface="CCW Cursive Writing 7" pitchFamily="66" charset="0"/>
              </a:rPr>
              <a:t> November: 5:00-8:00.</a:t>
            </a:r>
            <a:endParaRPr lang="en-GB" sz="2400" dirty="0">
              <a:latin typeface="CCW Cursive Writing 7" pitchFamily="66" charset="0"/>
            </a:endParaRP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109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smtClean="0">
                <a:latin typeface="CCW Cursive Writing 7" pitchFamily="66" charset="0"/>
              </a:rPr>
              <a:t>Spellings</a:t>
            </a:r>
            <a:endParaRPr lang="en-GB" dirty="0">
              <a:latin typeface="CCW Cursive Writing 7" pitchFamily="66" charset="0"/>
            </a:endParaRP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smtClean="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smtClean="0">
                <a:latin typeface="CCW Cursive Writing 7" pitchFamily="66" charset="0"/>
              </a:rPr>
              <a:t>In Year 6, children need to be able to spell words from the Year 3 and 4 curriculum list as well as the Year 5 and 6. They must show they can spell these words correctly in their writing. </a:t>
            </a:r>
          </a:p>
          <a:p>
            <a:pPr marL="45720" indent="0" algn="ctr">
              <a:buNone/>
            </a:pPr>
            <a:r>
              <a:rPr lang="en-GB" sz="2000" dirty="0" smtClean="0">
                <a:latin typeface="CCW Cursive Writing 7" pitchFamily="66" charset="0"/>
              </a:rPr>
              <a:t>Please take home the spelling sheet with both word lists on and ensure your child refers to it throughout each week.</a:t>
            </a:r>
            <a:endParaRPr lang="en-GB" sz="2000" dirty="0">
              <a:latin typeface="CCW Cursive Writing 7" pitchFamily="66" charset="0"/>
            </a:endParaRPr>
          </a:p>
        </p:txBody>
      </p:sp>
      <p:pic>
        <p:nvPicPr>
          <p:cNvPr id="2050" name="Picture 2" descr="Image result for spell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2947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81050"/>
            <a:ext cx="6512511" cy="1143000"/>
          </a:xfrm>
        </p:spPr>
        <p:txBody>
          <a:bodyPr/>
          <a:lstStyle/>
          <a:p>
            <a:pPr marL="0" indent="0">
              <a:buNone/>
            </a:pPr>
            <a:r>
              <a:rPr lang="en-GB" dirty="0" smtClean="0">
                <a:latin typeface="CCW Cursive Writing 7" pitchFamily="66" charset="0"/>
              </a:rPr>
              <a:t>Times tables</a:t>
            </a:r>
            <a:endParaRPr lang="en-GB" dirty="0">
              <a:latin typeface="CCW Cursive Writing 7" pitchFamily="66" charset="0"/>
            </a:endParaRPr>
          </a:p>
        </p:txBody>
      </p:sp>
      <p:sp>
        <p:nvSpPr>
          <p:cNvPr id="3" name="Content Placeholder 2"/>
          <p:cNvSpPr>
            <a:spLocks noGrp="1"/>
          </p:cNvSpPr>
          <p:nvPr>
            <p:ph sz="quarter" idx="13"/>
          </p:nvPr>
        </p:nvSpPr>
        <p:spPr>
          <a:xfrm>
            <a:off x="604850" y="2105100"/>
            <a:ext cx="7488832" cy="4104456"/>
          </a:xfrm>
        </p:spPr>
        <p:txBody>
          <a:bodyPr>
            <a:normAutofit fontScale="92500" lnSpcReduction="20000"/>
          </a:bodyPr>
          <a:lstStyle/>
          <a:p>
            <a:pPr marL="45720" indent="0" algn="ctr">
              <a:buNone/>
            </a:pPr>
            <a:r>
              <a:rPr lang="en-GB" dirty="0" smtClean="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smtClean="0">
                <a:latin typeface="CCW Cursive Writing 7" pitchFamily="66" charset="0"/>
              </a:rPr>
              <a:t>Children must practise their times tables daily. Even if they think they know them- by Year 6 they must be quick to recall them.</a:t>
            </a:r>
          </a:p>
          <a:p>
            <a:pPr marL="45720" indent="0" algn="ctr">
              <a:buNone/>
            </a:pPr>
            <a:endParaRPr lang="en-GB" dirty="0">
              <a:latin typeface="CCW Cursive Writing 7" pitchFamily="66" charset="0"/>
            </a:endParaRPr>
          </a:p>
          <a:p>
            <a:pPr marL="45720" indent="0" algn="ctr">
              <a:buNone/>
            </a:pPr>
            <a:r>
              <a:rPr lang="en-GB" dirty="0" smtClean="0">
                <a:latin typeface="CCW Cursive Writing 7" pitchFamily="66" charset="0"/>
              </a:rPr>
              <a:t>Children will be given two resources to take home and practise. There are also various sites to use:</a:t>
            </a:r>
          </a:p>
          <a:p>
            <a:pPr marL="45720" indent="0" algn="ctr">
              <a:buNone/>
            </a:pPr>
            <a:r>
              <a:rPr lang="en-GB" dirty="0">
                <a:latin typeface="CCW Cursive Writing 7" pitchFamily="66" charset="0"/>
                <a:hlinkClick r:id="rId2"/>
              </a:rPr>
              <a:t>https://</a:t>
            </a:r>
            <a:r>
              <a:rPr lang="en-GB" dirty="0" smtClean="0">
                <a:latin typeface="CCW Cursive Writing 7" pitchFamily="66" charset="0"/>
                <a:hlinkClick r:id="rId2"/>
              </a:rPr>
              <a:t>www.youtube.com/watch?v=4BLZKOjNKfk</a:t>
            </a:r>
            <a:r>
              <a:rPr lang="en-GB" dirty="0" smtClean="0">
                <a:latin typeface="CCW Cursive Writing 7" pitchFamily="66" charset="0"/>
              </a:rPr>
              <a:t> </a:t>
            </a: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1710" y="0"/>
            <a:ext cx="2105100" cy="21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261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064896" cy="1143000"/>
          </a:xfrm>
        </p:spPr>
        <p:txBody>
          <a:bodyPr/>
          <a:lstStyle/>
          <a:p>
            <a:pPr marL="0" indent="0">
              <a:buNone/>
            </a:pPr>
            <a:r>
              <a:rPr lang="en-GB" dirty="0" smtClean="0">
                <a:solidFill>
                  <a:srgbClr val="002060"/>
                </a:solidFill>
                <a:latin typeface="CCW Cursive Writing 7" pitchFamily="66" charset="0"/>
              </a:rPr>
              <a:t>Subject ladders</a:t>
            </a:r>
            <a:endParaRPr lang="en-GB" dirty="0">
              <a:solidFill>
                <a:srgbClr val="002060"/>
              </a:solidFill>
              <a:latin typeface="CCW Cursive Writing 7" pitchFamily="66" charset="0"/>
            </a:endParaRPr>
          </a:p>
        </p:txBody>
      </p:sp>
      <p:sp>
        <p:nvSpPr>
          <p:cNvPr id="3" name="Content Placeholder 2"/>
          <p:cNvSpPr>
            <a:spLocks noGrp="1"/>
          </p:cNvSpPr>
          <p:nvPr>
            <p:ph sz="quarter" idx="13"/>
          </p:nvPr>
        </p:nvSpPr>
        <p:spPr>
          <a:xfrm>
            <a:off x="683568" y="1484784"/>
            <a:ext cx="7920880" cy="3474720"/>
          </a:xfrm>
        </p:spPr>
        <p:txBody>
          <a:bodyPr>
            <a:noAutofit/>
          </a:bodyPr>
          <a:lstStyle/>
          <a:p>
            <a:pPr marL="45720" indent="0" algn="ctr">
              <a:buNone/>
            </a:pPr>
            <a:r>
              <a:rPr lang="en-GB" sz="2800" dirty="0" smtClean="0">
                <a:latin typeface="CCW Cursive Writing 7" pitchFamily="66" charset="0"/>
              </a:rPr>
              <a:t>We have English, Maths ladders for you to take away with you. Please read them and refer to them throughout the year as they show the expectations for your child in Year 6</a:t>
            </a:r>
            <a:r>
              <a:rPr lang="en-GB" sz="2800" smtClean="0">
                <a:latin typeface="CCW Cursive Writing 7" pitchFamily="66" charset="0"/>
              </a:rPr>
              <a:t>. </a:t>
            </a:r>
            <a:endParaRPr lang="en-GB" sz="2800" dirty="0">
              <a:latin typeface="CCW Cursive Writing 7" pitchFamily="66" charset="0"/>
            </a:endParaRPr>
          </a:p>
        </p:txBody>
      </p:sp>
    </p:spTree>
    <p:extLst>
      <p:ext uri="{BB962C8B-B14F-4D97-AF65-F5344CB8AC3E}">
        <p14:creationId xmlns:p14="http://schemas.microsoft.com/office/powerpoint/2010/main" val="17009968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17147270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28612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6001643"/>
          </a:xfrm>
          <a:prstGeom prst="rect">
            <a:avLst/>
          </a:prstGeom>
          <a:noFill/>
        </p:spPr>
        <p:txBody>
          <a:bodyPr wrap="square" rtlCol="0">
            <a:spAutoFit/>
          </a:bodyPr>
          <a:lstStyle/>
          <a:p>
            <a:pPr algn="ctr"/>
            <a:r>
              <a:rPr lang="en-GB" sz="3200" dirty="0" smtClean="0">
                <a:solidFill>
                  <a:schemeClr val="accent1">
                    <a:lumMod val="50000"/>
                  </a:schemeClr>
                </a:solidFill>
                <a:latin typeface="CCW Cursive Writing 7" pitchFamily="66" charset="0"/>
              </a:rPr>
              <a:t>Thank you for coming.</a:t>
            </a:r>
          </a:p>
          <a:p>
            <a:pPr algn="ctr"/>
            <a:endParaRPr lang="en-GB" sz="3200" dirty="0" smtClean="0">
              <a:solidFill>
                <a:schemeClr val="accent1">
                  <a:lumMod val="50000"/>
                </a:schemeClr>
              </a:solidFill>
              <a:latin typeface="CCW Cursive Writing 7" pitchFamily="66" charset="0"/>
            </a:endParaRPr>
          </a:p>
          <a:p>
            <a:pPr algn="ctr"/>
            <a:r>
              <a:rPr lang="en-GB" sz="3200" dirty="0" smtClean="0">
                <a:solidFill>
                  <a:schemeClr val="accent1">
                    <a:lumMod val="50000"/>
                  </a:schemeClr>
                </a:solidFill>
                <a:latin typeface="CCW Cursive Writing 7" pitchFamily="66" charset="0"/>
              </a:rPr>
              <a:t>We’re here most evenings if there is anything you’d like to talk about.</a:t>
            </a:r>
          </a:p>
          <a:p>
            <a:pPr algn="ctr"/>
            <a:endParaRPr lang="en-GB" sz="3200" dirty="0" smtClean="0">
              <a:solidFill>
                <a:schemeClr val="accent1">
                  <a:lumMod val="50000"/>
                </a:schemeClr>
              </a:solidFill>
              <a:latin typeface="CCW Cursive Writing 7" pitchFamily="66" charset="0"/>
            </a:endParaRPr>
          </a:p>
          <a:p>
            <a:pPr algn="ctr"/>
            <a:r>
              <a:rPr lang="en-GB" sz="3200" u="sng" dirty="0" smtClean="0">
                <a:solidFill>
                  <a:schemeClr val="accent1">
                    <a:lumMod val="50000"/>
                  </a:schemeClr>
                </a:solidFill>
                <a:latin typeface="CCW Cursive Writing 7" pitchFamily="66" charset="0"/>
              </a:rPr>
              <a:t>Check website for information:</a:t>
            </a:r>
          </a:p>
          <a:p>
            <a:pPr algn="ctr"/>
            <a:endParaRPr lang="en-GB" sz="3200" u="sng" dirty="0" smtClean="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smtClean="0">
                <a:solidFill>
                  <a:schemeClr val="accent1">
                    <a:lumMod val="50000"/>
                  </a:schemeClr>
                </a:solidFill>
                <a:latin typeface="CCW Cursive Writing 7" pitchFamily="66" charset="0"/>
                <a:hlinkClick r:id="rId2"/>
              </a:rPr>
              <a:t>/</a:t>
            </a:r>
            <a:r>
              <a:rPr lang="en-GB" sz="3200" u="sng" dirty="0" smtClean="0">
                <a:solidFill>
                  <a:schemeClr val="accent1">
                    <a:lumMod val="50000"/>
                  </a:schemeClr>
                </a:solidFill>
                <a:latin typeface="CCW Cursive Writing 7" pitchFamily="66" charset="0"/>
              </a:rPr>
              <a:t> </a:t>
            </a:r>
          </a:p>
          <a:p>
            <a:pPr algn="ctr"/>
            <a:endParaRPr lang="en-GB" sz="32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8683930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99079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6932364"/>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918</TotalTime>
  <Words>923</Words>
  <Application>Microsoft Office PowerPoint</Application>
  <PresentationFormat>On-screen Show (4:3)</PresentationFormat>
  <Paragraphs>122</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Slipstream</vt:lpstr>
      <vt:lpstr>PowerPoint Presentation</vt:lpstr>
      <vt:lpstr>PowerPoint Presentation</vt:lpstr>
      <vt:lpstr>Medical</vt:lpstr>
      <vt:lpstr>Housekeeping!</vt:lpstr>
      <vt:lpstr>Uniform</vt:lpstr>
      <vt:lpstr> Homework</vt:lpstr>
      <vt:lpstr>Class Timetable</vt:lpstr>
      <vt:lpstr>After School Clubs</vt:lpstr>
      <vt:lpstr>Curriculum</vt:lpstr>
      <vt:lpstr>Behaviour and  Good To Be Green</vt:lpstr>
      <vt:lpstr>PowerPoint Presentation</vt:lpstr>
      <vt:lpstr>PowerPoint Presentation</vt:lpstr>
      <vt:lpstr>PowerPoint Presentation</vt:lpstr>
      <vt:lpstr>PowerPoint Presentation</vt:lpstr>
      <vt:lpstr>PowerPoint Presentation</vt:lpstr>
      <vt:lpstr>Parent’s evening:</vt:lpstr>
      <vt:lpstr>Spellings</vt:lpstr>
      <vt:lpstr>Times tables</vt:lpstr>
      <vt:lpstr>Subject ladders</vt:lpstr>
      <vt:lpstr>PowerPoint Presentation</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Home</cp:lastModifiedBy>
  <cp:revision>45</cp:revision>
  <cp:lastPrinted>2017-09-20T16:44:06Z</cp:lastPrinted>
  <dcterms:created xsi:type="dcterms:W3CDTF">2014-09-15T15:29:28Z</dcterms:created>
  <dcterms:modified xsi:type="dcterms:W3CDTF">2017-09-24T13:24:36Z</dcterms:modified>
</cp:coreProperties>
</file>