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4"/>
  </p:sldMasterIdLst>
  <p:sldIdLst>
    <p:sldId id="256" r:id="rId5"/>
  </p:sldIdLst>
  <p:sldSz cx="9144000" cy="6858000" type="screen4x3"/>
  <p:notesSz cx="6799263" cy="99298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00"/>
    <a:srgbClr val="FF99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1F46E6F-C1B0-923F-AD55-A51604462114}" v="1" dt="2020-10-15T09:55:21.575"/>
    <p1510:client id="{0C3C0093-912E-46E4-B142-FDD0C49FE3E2}" v="440" dt="2020-10-15T08:59:58.357"/>
    <p1510:client id="{30F65E3F-AF3B-40A5-988A-E012599AB4B3}" v="31" dt="2020-10-15T09:51:45.312"/>
    <p1510:client id="{B791E55B-FCA9-7E1A-06A3-748BF4001645}" v="12" dt="2020-10-19T09:00:52.58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6" d="100"/>
          <a:sy n="86" d="100"/>
        </p:scale>
        <p:origin x="1524" y="9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10"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DA93440B-A1F7-4CEA-A131-C436C19BB33F}" type="datetimeFigureOut">
              <a:rPr lang="en-GB" smtClean="0"/>
              <a:t>21/10/2020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58C1E8F-B255-432F-A523-C43404F5018D}" type="slidenum">
              <a:rPr lang="en-GB" smtClean="0"/>
              <a:t>‹#›</a:t>
            </a:fld>
            <a:endParaRPr lang="en-GB"/>
          </a:p>
        </p:txBody>
      </p:sp>
    </p:spTree>
    <p:extLst>
      <p:ext uri="{BB962C8B-B14F-4D97-AF65-F5344CB8AC3E}">
        <p14:creationId xmlns:p14="http://schemas.microsoft.com/office/powerpoint/2010/main" val="18321432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A93440B-A1F7-4CEA-A131-C436C19BB33F}" type="datetimeFigureOut">
              <a:rPr lang="en-GB" smtClean="0"/>
              <a:t>21/10/2020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58C1E8F-B255-432F-A523-C43404F5018D}" type="slidenum">
              <a:rPr lang="en-GB" smtClean="0"/>
              <a:t>‹#›</a:t>
            </a:fld>
            <a:endParaRPr lang="en-GB"/>
          </a:p>
        </p:txBody>
      </p:sp>
    </p:spTree>
    <p:extLst>
      <p:ext uri="{BB962C8B-B14F-4D97-AF65-F5344CB8AC3E}">
        <p14:creationId xmlns:p14="http://schemas.microsoft.com/office/powerpoint/2010/main" val="6016744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GB"/>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A93440B-A1F7-4CEA-A131-C436C19BB33F}" type="datetimeFigureOut">
              <a:rPr lang="en-GB" smtClean="0"/>
              <a:t>21/10/2020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58C1E8F-B255-432F-A523-C43404F5018D}" type="slidenum">
              <a:rPr lang="en-GB" smtClean="0"/>
              <a:t>‹#›</a:t>
            </a:fld>
            <a:endParaRPr lang="en-GB"/>
          </a:p>
        </p:txBody>
      </p:sp>
    </p:spTree>
    <p:extLst>
      <p:ext uri="{BB962C8B-B14F-4D97-AF65-F5344CB8AC3E}">
        <p14:creationId xmlns:p14="http://schemas.microsoft.com/office/powerpoint/2010/main" val="40825607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DA93440B-A1F7-4CEA-A131-C436C19BB33F}" type="datetimeFigureOut">
              <a:rPr lang="en-GB" smtClean="0"/>
              <a:t>21/10/2020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58C1E8F-B255-432F-A523-C43404F5018D}" type="slidenum">
              <a:rPr lang="en-GB" smtClean="0"/>
              <a:t>‹#›</a:t>
            </a:fld>
            <a:endParaRPr lang="en-GB"/>
          </a:p>
        </p:txBody>
      </p:sp>
    </p:spTree>
    <p:extLst>
      <p:ext uri="{BB962C8B-B14F-4D97-AF65-F5344CB8AC3E}">
        <p14:creationId xmlns:p14="http://schemas.microsoft.com/office/powerpoint/2010/main" val="41476904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DA93440B-A1F7-4CEA-A131-C436C19BB33F}" type="datetimeFigureOut">
              <a:rPr lang="en-GB" smtClean="0"/>
              <a:t>21/10/2020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58C1E8F-B255-432F-A523-C43404F5018D}" type="slidenum">
              <a:rPr lang="en-GB" smtClean="0"/>
              <a:t>‹#›</a:t>
            </a:fld>
            <a:endParaRPr lang="en-GB"/>
          </a:p>
        </p:txBody>
      </p:sp>
    </p:spTree>
    <p:extLst>
      <p:ext uri="{BB962C8B-B14F-4D97-AF65-F5344CB8AC3E}">
        <p14:creationId xmlns:p14="http://schemas.microsoft.com/office/powerpoint/2010/main" val="18909613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DA93440B-A1F7-4CEA-A131-C436C19BB33F}" type="datetimeFigureOut">
              <a:rPr lang="en-GB" smtClean="0"/>
              <a:t>21/10/2020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58C1E8F-B255-432F-A523-C43404F5018D}" type="slidenum">
              <a:rPr lang="en-GB" smtClean="0"/>
              <a:t>‹#›</a:t>
            </a:fld>
            <a:endParaRPr lang="en-GB"/>
          </a:p>
        </p:txBody>
      </p:sp>
    </p:spTree>
    <p:extLst>
      <p:ext uri="{BB962C8B-B14F-4D97-AF65-F5344CB8AC3E}">
        <p14:creationId xmlns:p14="http://schemas.microsoft.com/office/powerpoint/2010/main" val="884911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A93440B-A1F7-4CEA-A131-C436C19BB33F}" type="datetimeFigureOut">
              <a:rPr lang="en-GB" smtClean="0"/>
              <a:t>21/10/2020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58C1E8F-B255-432F-A523-C43404F5018D}" type="slidenum">
              <a:rPr lang="en-GB" smtClean="0"/>
              <a:t>‹#›</a:t>
            </a:fld>
            <a:endParaRPr lang="en-GB"/>
          </a:p>
        </p:txBody>
      </p:sp>
    </p:spTree>
    <p:extLst>
      <p:ext uri="{BB962C8B-B14F-4D97-AF65-F5344CB8AC3E}">
        <p14:creationId xmlns:p14="http://schemas.microsoft.com/office/powerpoint/2010/main" val="12565486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DA93440B-A1F7-4CEA-A131-C436C19BB33F}" type="datetimeFigureOut">
              <a:rPr lang="en-GB" smtClean="0"/>
              <a:t>21/10/2020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58C1E8F-B255-432F-A523-C43404F5018D}" type="slidenum">
              <a:rPr lang="en-GB" smtClean="0"/>
              <a:t>‹#›</a:t>
            </a:fld>
            <a:endParaRPr lang="en-GB"/>
          </a:p>
        </p:txBody>
      </p:sp>
    </p:spTree>
    <p:extLst>
      <p:ext uri="{BB962C8B-B14F-4D97-AF65-F5344CB8AC3E}">
        <p14:creationId xmlns:p14="http://schemas.microsoft.com/office/powerpoint/2010/main" val="29880890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DA93440B-A1F7-4CEA-A131-C436C19BB33F}" type="datetimeFigureOut">
              <a:rPr lang="en-GB" smtClean="0"/>
              <a:t>21/10/2020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58C1E8F-B255-432F-A523-C43404F5018D}" type="slidenum">
              <a:rPr lang="en-GB" smtClean="0"/>
              <a:t>‹#›</a:t>
            </a:fld>
            <a:endParaRPr lang="en-GB"/>
          </a:p>
        </p:txBody>
      </p:sp>
    </p:spTree>
    <p:extLst>
      <p:ext uri="{BB962C8B-B14F-4D97-AF65-F5344CB8AC3E}">
        <p14:creationId xmlns:p14="http://schemas.microsoft.com/office/powerpoint/2010/main" val="16945205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A93440B-A1F7-4CEA-A131-C436C19BB33F}" type="datetimeFigureOut">
              <a:rPr lang="en-GB" smtClean="0"/>
              <a:t>21/10/2020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58C1E8F-B255-432F-A523-C43404F5018D}" type="slidenum">
              <a:rPr lang="en-GB" smtClean="0"/>
              <a:t>‹#›</a:t>
            </a:fld>
            <a:endParaRPr lang="en-GB"/>
          </a:p>
        </p:txBody>
      </p:sp>
    </p:spTree>
    <p:extLst>
      <p:ext uri="{BB962C8B-B14F-4D97-AF65-F5344CB8AC3E}">
        <p14:creationId xmlns:p14="http://schemas.microsoft.com/office/powerpoint/2010/main" val="14939329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A93440B-A1F7-4CEA-A131-C436C19BB33F}" type="datetimeFigureOut">
              <a:rPr lang="en-GB" smtClean="0"/>
              <a:t>21/10/2020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58C1E8F-B255-432F-A523-C43404F5018D}" type="slidenum">
              <a:rPr lang="en-GB" smtClean="0"/>
              <a:t>‹#›</a:t>
            </a:fld>
            <a:endParaRPr lang="en-GB"/>
          </a:p>
        </p:txBody>
      </p:sp>
    </p:spTree>
    <p:extLst>
      <p:ext uri="{BB962C8B-B14F-4D97-AF65-F5344CB8AC3E}">
        <p14:creationId xmlns:p14="http://schemas.microsoft.com/office/powerpoint/2010/main" val="31112761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DA93440B-A1F7-4CEA-A131-C436C19BB33F}" type="datetimeFigureOut">
              <a:rPr lang="en-GB" smtClean="0"/>
              <a:t>21/10/2020</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158C1E8F-B255-432F-A523-C43404F5018D}" type="slidenum">
              <a:rPr lang="en-GB" smtClean="0"/>
              <a:t>‹#›</a:t>
            </a:fld>
            <a:endParaRPr lang="en-GB"/>
          </a:p>
        </p:txBody>
      </p:sp>
    </p:spTree>
    <p:extLst>
      <p:ext uri="{BB962C8B-B14F-4D97-AF65-F5344CB8AC3E}">
        <p14:creationId xmlns:p14="http://schemas.microsoft.com/office/powerpoint/2010/main" val="3739797810"/>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louise.waller@elevate-ebp.co.uk" TargetMode="External"/><Relationship Id="rId2" Type="http://schemas.openxmlformats.org/officeDocument/2006/relationships/hyperlink" Target="https://ukri.zoom.us/webinar/register/WN_S_JY5yV9R36M8lHhQztN7w" TargetMode="External"/><Relationship Id="rId1" Type="http://schemas.openxmlformats.org/officeDocument/2006/relationships/slideLayout" Target="../slideLayouts/slideLayout1.xml"/><Relationship Id="rId6" Type="http://schemas.openxmlformats.org/officeDocument/2006/relationships/image" Target="../media/image3.jpeg"/><Relationship Id="rId5" Type="http://schemas.openxmlformats.org/officeDocument/2006/relationships/image" Target="../media/image2.jpeg"/><Relationship Id="rId4"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093075" y="625801"/>
            <a:ext cx="6912769" cy="1261884"/>
          </a:xfrm>
          <a:prstGeom prst="rect">
            <a:avLst/>
          </a:prstGeom>
          <a:noFill/>
        </p:spPr>
        <p:txBody>
          <a:bodyPr wrap="square" rtlCol="0">
            <a:spAutoFit/>
          </a:bodyPr>
          <a:lstStyle/>
          <a:p>
            <a:pPr algn="r"/>
            <a:endParaRPr lang="en-GB" sz="4400" b="1">
              <a:solidFill>
                <a:schemeClr val="accent1"/>
              </a:solidFill>
            </a:endParaRPr>
          </a:p>
          <a:p>
            <a:pPr algn="r"/>
            <a:r>
              <a:rPr lang="en-GB" sz="3200" b="1">
                <a:solidFill>
                  <a:srgbClr val="FF6600"/>
                </a:solidFill>
                <a:latin typeface="Arial" panose="020B0604020202020204" pitchFamily="34" charset="0"/>
                <a:cs typeface="Arial" panose="020B0604020202020204" pitchFamily="34" charset="0"/>
              </a:rPr>
              <a:t>October half term Challenge 2020</a:t>
            </a:r>
          </a:p>
        </p:txBody>
      </p:sp>
      <p:cxnSp>
        <p:nvCxnSpPr>
          <p:cNvPr id="11" name="Straight Connector 10"/>
          <p:cNvCxnSpPr/>
          <p:nvPr/>
        </p:nvCxnSpPr>
        <p:spPr>
          <a:xfrm>
            <a:off x="755576" y="3720302"/>
            <a:ext cx="7776864"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779103" y="1945575"/>
            <a:ext cx="7776864"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827584" y="5661248"/>
            <a:ext cx="6048672"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2843808" y="1844824"/>
            <a:ext cx="0" cy="396044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4788024" y="1844824"/>
            <a:ext cx="0" cy="396044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6660232" y="1844824"/>
            <a:ext cx="0" cy="396044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971600" y="1844824"/>
            <a:ext cx="0" cy="396044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a:off x="8388424" y="1844824"/>
            <a:ext cx="0" cy="2031248"/>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29" name="TextBox 28"/>
          <p:cNvSpPr txBox="1"/>
          <p:nvPr/>
        </p:nvSpPr>
        <p:spPr>
          <a:xfrm>
            <a:off x="958438" y="1972653"/>
            <a:ext cx="1872208" cy="1708160"/>
          </a:xfrm>
          <a:prstGeom prst="rect">
            <a:avLst/>
          </a:prstGeom>
          <a:noFill/>
        </p:spPr>
        <p:txBody>
          <a:bodyPr wrap="square" rtlCol="0">
            <a:spAutoFit/>
          </a:bodyPr>
          <a:lstStyle/>
          <a:p>
            <a:r>
              <a:rPr lang="en-GB" sz="1050" b="1" u="sng">
                <a:solidFill>
                  <a:schemeClr val="accent6">
                    <a:lumMod val="75000"/>
                  </a:schemeClr>
                </a:solidFill>
                <a:latin typeface="Arial" panose="020B0604020202020204" pitchFamily="34" charset="0"/>
                <a:cs typeface="Arial" panose="020B0604020202020204" pitchFamily="34" charset="0"/>
              </a:rPr>
              <a:t>Activity 1</a:t>
            </a:r>
          </a:p>
          <a:p>
            <a:r>
              <a:rPr lang="en-GB" sz="1050" b="1">
                <a:solidFill>
                  <a:schemeClr val="accent6">
                    <a:lumMod val="75000"/>
                  </a:schemeClr>
                </a:solidFill>
                <a:latin typeface="Arial" panose="020B0604020202020204" pitchFamily="34" charset="0"/>
                <a:cs typeface="Arial" panose="020B0604020202020204" pitchFamily="34" charset="0"/>
              </a:rPr>
              <a:t>A terrifying tale or a rotten rhyme!</a:t>
            </a:r>
          </a:p>
          <a:p>
            <a:r>
              <a:rPr lang="en-GB" sz="1050" b="1">
                <a:solidFill>
                  <a:schemeClr val="accent6">
                    <a:lumMod val="75000"/>
                  </a:schemeClr>
                </a:solidFill>
                <a:latin typeface="Arial" panose="020B0604020202020204" pitchFamily="34" charset="0"/>
                <a:cs typeface="Arial" panose="020B0604020202020204" pitchFamily="34" charset="0"/>
              </a:rPr>
              <a:t>Create your own spooky story or petrifying poem. Write it down and read it out to someone using your best scary voice!</a:t>
            </a:r>
          </a:p>
          <a:p>
            <a:r>
              <a:rPr lang="en-GB" sz="1050" b="1">
                <a:solidFill>
                  <a:schemeClr val="accent6">
                    <a:lumMod val="75000"/>
                  </a:schemeClr>
                </a:solidFill>
                <a:latin typeface="Arial" panose="020B0604020202020204" pitchFamily="34" charset="0"/>
                <a:cs typeface="Arial" panose="020B0604020202020204" pitchFamily="34" charset="0"/>
              </a:rPr>
              <a:t>Send us a video or picture of your story/rhyme.</a:t>
            </a:r>
          </a:p>
        </p:txBody>
      </p:sp>
      <p:sp>
        <p:nvSpPr>
          <p:cNvPr id="30" name="TextBox 29"/>
          <p:cNvSpPr txBox="1"/>
          <p:nvPr/>
        </p:nvSpPr>
        <p:spPr>
          <a:xfrm>
            <a:off x="2861965" y="1976194"/>
            <a:ext cx="1872208" cy="1600438"/>
          </a:xfrm>
          <a:prstGeom prst="rect">
            <a:avLst/>
          </a:prstGeom>
          <a:noFill/>
        </p:spPr>
        <p:txBody>
          <a:bodyPr wrap="square" rtlCol="0">
            <a:spAutoFit/>
          </a:bodyPr>
          <a:lstStyle/>
          <a:p>
            <a:r>
              <a:rPr lang="en-GB" sz="1000" b="1" u="sng">
                <a:solidFill>
                  <a:schemeClr val="accent6">
                    <a:lumMod val="75000"/>
                  </a:schemeClr>
                </a:solidFill>
                <a:latin typeface="Arial" panose="020B0604020202020204" pitchFamily="34" charset="0"/>
                <a:cs typeface="Arial" panose="020B0604020202020204" pitchFamily="34" charset="0"/>
              </a:rPr>
              <a:t>Activity 2</a:t>
            </a:r>
          </a:p>
          <a:p>
            <a:r>
              <a:rPr lang="en-GB" sz="1100" b="1">
                <a:solidFill>
                  <a:schemeClr val="accent6">
                    <a:lumMod val="75000"/>
                  </a:schemeClr>
                </a:solidFill>
                <a:latin typeface="Arial" panose="020B0604020202020204" pitchFamily="34" charset="0"/>
                <a:cs typeface="Arial" panose="020B0604020202020204" pitchFamily="34" charset="0"/>
              </a:rPr>
              <a:t>Pumpkin Picking!</a:t>
            </a:r>
          </a:p>
          <a:p>
            <a:r>
              <a:rPr lang="en-US" sz="1100" b="1">
                <a:solidFill>
                  <a:schemeClr val="accent6">
                    <a:lumMod val="75000"/>
                  </a:schemeClr>
                </a:solidFill>
                <a:latin typeface="Arial" panose="020B0604020202020204" pitchFamily="34" charset="0"/>
                <a:cs typeface="Arial" panose="020B0604020202020204" pitchFamily="34" charset="0"/>
              </a:rPr>
              <a:t>Go pumpkin picking at your local farm. Decide on your creation and then with the help of a grown-up carve your pumpkin and send us  a picture of the end result.</a:t>
            </a:r>
          </a:p>
        </p:txBody>
      </p:sp>
      <p:sp>
        <p:nvSpPr>
          <p:cNvPr id="31" name="TextBox 30"/>
          <p:cNvSpPr txBox="1"/>
          <p:nvPr/>
        </p:nvSpPr>
        <p:spPr>
          <a:xfrm>
            <a:off x="4780632" y="1908397"/>
            <a:ext cx="1772569" cy="1869743"/>
          </a:xfrm>
          <a:prstGeom prst="rect">
            <a:avLst/>
          </a:prstGeom>
          <a:noFill/>
        </p:spPr>
        <p:txBody>
          <a:bodyPr wrap="square" rtlCol="0">
            <a:spAutoFit/>
          </a:bodyPr>
          <a:lstStyle/>
          <a:p>
            <a:r>
              <a:rPr lang="en-GB" sz="1050" b="1" u="sng">
                <a:solidFill>
                  <a:schemeClr val="accent6">
                    <a:lumMod val="75000"/>
                  </a:schemeClr>
                </a:solidFill>
                <a:latin typeface="Arial" panose="020B0604020202020204" pitchFamily="34" charset="0"/>
                <a:cs typeface="Arial" panose="020B0604020202020204" pitchFamily="34" charset="0"/>
              </a:rPr>
              <a:t>Activity 3</a:t>
            </a:r>
          </a:p>
          <a:p>
            <a:r>
              <a:rPr lang="en-GB" sz="1050" b="1">
                <a:solidFill>
                  <a:schemeClr val="accent6">
                    <a:lumMod val="75000"/>
                  </a:schemeClr>
                </a:solidFill>
                <a:latin typeface="Arial" panose="020B0604020202020204" pitchFamily="34" charset="0"/>
                <a:cs typeface="Arial" panose="020B0604020202020204" pitchFamily="34" charset="0"/>
              </a:rPr>
              <a:t>Autumn Art work!</a:t>
            </a:r>
          </a:p>
          <a:p>
            <a:r>
              <a:rPr lang="en-GB" sz="1050" b="1">
                <a:solidFill>
                  <a:schemeClr val="accent6">
                    <a:lumMod val="75000"/>
                  </a:schemeClr>
                </a:solidFill>
                <a:latin typeface="Arial" panose="020B0604020202020204" pitchFamily="34" charset="0"/>
                <a:cs typeface="Arial" panose="020B0604020202020204" pitchFamily="34" charset="0"/>
              </a:rPr>
              <a:t>Go on a walk in the local area and collect Autumn leaves, twigs conkers </a:t>
            </a:r>
            <a:r>
              <a:rPr lang="en-GB" sz="1050" b="1" err="1">
                <a:solidFill>
                  <a:schemeClr val="accent6">
                    <a:lumMod val="75000"/>
                  </a:schemeClr>
                </a:solidFill>
                <a:latin typeface="Arial" panose="020B0604020202020204" pitchFamily="34" charset="0"/>
                <a:cs typeface="Arial" panose="020B0604020202020204" pitchFamily="34" charset="0"/>
              </a:rPr>
              <a:t>etc..Use</a:t>
            </a:r>
            <a:r>
              <a:rPr lang="en-GB" sz="1050" b="1">
                <a:solidFill>
                  <a:schemeClr val="accent6">
                    <a:lumMod val="75000"/>
                  </a:schemeClr>
                </a:solidFill>
                <a:latin typeface="Arial" panose="020B0604020202020204" pitchFamily="34" charset="0"/>
                <a:cs typeface="Arial" panose="020B0604020202020204" pitchFamily="34" charset="0"/>
              </a:rPr>
              <a:t> the twigs to create a ‘frame’ then arrange everything else inside the frame to make your artwork and take a picture.</a:t>
            </a:r>
          </a:p>
        </p:txBody>
      </p:sp>
      <p:sp>
        <p:nvSpPr>
          <p:cNvPr id="32" name="TextBox 31"/>
          <p:cNvSpPr txBox="1"/>
          <p:nvPr/>
        </p:nvSpPr>
        <p:spPr>
          <a:xfrm>
            <a:off x="6676196" y="1954382"/>
            <a:ext cx="1685903" cy="1800493"/>
          </a:xfrm>
          <a:prstGeom prst="rect">
            <a:avLst/>
          </a:prstGeom>
          <a:noFill/>
        </p:spPr>
        <p:txBody>
          <a:bodyPr wrap="square" rtlCol="0">
            <a:spAutoFit/>
          </a:bodyPr>
          <a:lstStyle/>
          <a:p>
            <a:r>
              <a:rPr lang="en-GB" sz="1100" b="1" u="sng">
                <a:solidFill>
                  <a:schemeClr val="accent6">
                    <a:lumMod val="75000"/>
                  </a:schemeClr>
                </a:solidFill>
                <a:latin typeface="Arial" panose="020B0604020202020204" pitchFamily="34" charset="0"/>
                <a:cs typeface="Arial" panose="020B0604020202020204" pitchFamily="34" charset="0"/>
              </a:rPr>
              <a:t>Activity 4</a:t>
            </a:r>
          </a:p>
          <a:p>
            <a:r>
              <a:rPr lang="en-GB" sz="1000" b="1">
                <a:solidFill>
                  <a:schemeClr val="accent6">
                    <a:lumMod val="75000"/>
                  </a:schemeClr>
                </a:solidFill>
                <a:latin typeface="Arial" panose="020B0604020202020204" pitchFamily="34" charset="0"/>
                <a:cs typeface="Arial" panose="020B0604020202020204" pitchFamily="34" charset="0"/>
              </a:rPr>
              <a:t>Tasty Treats!</a:t>
            </a:r>
          </a:p>
          <a:p>
            <a:r>
              <a:rPr lang="en-GB" sz="1000" b="1">
                <a:solidFill>
                  <a:schemeClr val="accent6">
                    <a:lumMod val="75000"/>
                  </a:schemeClr>
                </a:solidFill>
                <a:latin typeface="Arial" panose="020B0604020202020204" pitchFamily="34" charset="0"/>
                <a:cs typeface="Arial" panose="020B0604020202020204" pitchFamily="34" charset="0"/>
              </a:rPr>
              <a:t>Using Autumn as your inspiration, cook a warming teatime treat such as vegetable soup, apple crumble, ginger cake or hot chocolate. Don’t forget to write your ingredients and method.</a:t>
            </a:r>
          </a:p>
        </p:txBody>
      </p:sp>
      <p:sp>
        <p:nvSpPr>
          <p:cNvPr id="33" name="TextBox 32"/>
          <p:cNvSpPr txBox="1"/>
          <p:nvPr/>
        </p:nvSpPr>
        <p:spPr>
          <a:xfrm>
            <a:off x="4774923" y="3731300"/>
            <a:ext cx="1898533" cy="2154436"/>
          </a:xfrm>
          <a:prstGeom prst="rect">
            <a:avLst/>
          </a:prstGeom>
          <a:noFill/>
        </p:spPr>
        <p:txBody>
          <a:bodyPr wrap="square" rtlCol="0">
            <a:spAutoFit/>
          </a:bodyPr>
          <a:lstStyle/>
          <a:p>
            <a:r>
              <a:rPr lang="en-GB" sz="1000" b="1" u="sng">
                <a:solidFill>
                  <a:schemeClr val="accent6">
                    <a:lumMod val="75000"/>
                  </a:schemeClr>
                </a:solidFill>
                <a:latin typeface="Arial" panose="020B0604020202020204" pitchFamily="34" charset="0"/>
                <a:cs typeface="Arial" panose="020B0604020202020204" pitchFamily="34" charset="0"/>
              </a:rPr>
              <a:t>Activity 7</a:t>
            </a:r>
          </a:p>
          <a:p>
            <a:r>
              <a:rPr lang="en-GB" sz="1000" b="1">
                <a:solidFill>
                  <a:schemeClr val="accent6">
                    <a:lumMod val="75000"/>
                  </a:schemeClr>
                </a:solidFill>
                <a:latin typeface="Arial" panose="020B0604020202020204" pitchFamily="34" charset="0"/>
                <a:cs typeface="Arial" panose="020B0604020202020204" pitchFamily="34" charset="0"/>
              </a:rPr>
              <a:t>Autumn Wordsearch!</a:t>
            </a:r>
          </a:p>
          <a:p>
            <a:r>
              <a:rPr lang="en-GB" sz="1000" b="1">
                <a:solidFill>
                  <a:schemeClr val="accent6">
                    <a:lumMod val="75000"/>
                  </a:schemeClr>
                </a:solidFill>
                <a:latin typeface="Arial" panose="020B0604020202020204" pitchFamily="34" charset="0"/>
                <a:cs typeface="Arial" panose="020B0604020202020204" pitchFamily="34" charset="0"/>
              </a:rPr>
              <a:t>Draw a 10x10 grid so you have 100 boxes. Think of 10 words relating to autumn. Write the words forwards, vertically or diagonally into the grid and then fill all of the empty boxes with random letters. Challenge a family member to find all 10 words…can they do it?</a:t>
            </a:r>
            <a:endParaRPr lang="en-GB" sz="1000">
              <a:solidFill>
                <a:schemeClr val="accent6">
                  <a:lumMod val="75000"/>
                </a:schemeClr>
              </a:solidFill>
              <a:latin typeface="Arial" panose="020B0604020202020204" pitchFamily="34" charset="0"/>
              <a:cs typeface="Arial" panose="020B0604020202020204" pitchFamily="34" charset="0"/>
            </a:endParaRPr>
          </a:p>
          <a:p>
            <a:endParaRPr lang="en-GB" sz="1400">
              <a:solidFill>
                <a:schemeClr val="accent6">
                  <a:lumMod val="75000"/>
                </a:schemeClr>
              </a:solidFill>
            </a:endParaRPr>
          </a:p>
        </p:txBody>
      </p:sp>
      <p:sp>
        <p:nvSpPr>
          <p:cNvPr id="34" name="TextBox 33"/>
          <p:cNvSpPr txBox="1"/>
          <p:nvPr/>
        </p:nvSpPr>
        <p:spPr>
          <a:xfrm>
            <a:off x="2802881" y="3690359"/>
            <a:ext cx="1908366" cy="2108269"/>
          </a:xfrm>
          <a:prstGeom prst="rect">
            <a:avLst/>
          </a:prstGeom>
          <a:noFill/>
        </p:spPr>
        <p:txBody>
          <a:bodyPr wrap="square" lIns="91440" tIns="45720" rIns="91440" bIns="45720" rtlCol="0" anchor="t">
            <a:spAutoFit/>
          </a:bodyPr>
          <a:lstStyle/>
          <a:p>
            <a:r>
              <a:rPr lang="en-GB" sz="1050" b="1" u="sng">
                <a:solidFill>
                  <a:schemeClr val="accent6">
                    <a:lumMod val="75000"/>
                  </a:schemeClr>
                </a:solidFill>
                <a:latin typeface="Arial" panose="020B0604020202020204" pitchFamily="34" charset="0"/>
                <a:cs typeface="Arial" panose="020B0604020202020204" pitchFamily="34" charset="0"/>
              </a:rPr>
              <a:t>Activity 6</a:t>
            </a:r>
          </a:p>
          <a:p>
            <a:r>
              <a:rPr lang="en-GB" sz="1000" b="1">
                <a:solidFill>
                  <a:schemeClr val="accent6">
                    <a:lumMod val="75000"/>
                  </a:schemeClr>
                </a:solidFill>
                <a:latin typeface="Arial"/>
                <a:cs typeface="Arial"/>
              </a:rPr>
              <a:t>Look to the Skies!</a:t>
            </a:r>
          </a:p>
          <a:p>
            <a:r>
              <a:rPr lang="en-GB" sz="1000" b="1">
                <a:solidFill>
                  <a:schemeClr val="accent6">
                    <a:lumMod val="75000"/>
                  </a:schemeClr>
                </a:solidFill>
                <a:latin typeface="Arial"/>
                <a:cs typeface="Arial"/>
              </a:rPr>
              <a:t>Venture outside once it is dark and look up…what can you see? Why not ask an adult to download a free App such as</a:t>
            </a:r>
          </a:p>
          <a:p>
            <a:r>
              <a:rPr lang="en-GB" sz="1000" b="1" err="1">
                <a:solidFill>
                  <a:schemeClr val="accent6">
                    <a:lumMod val="75000"/>
                  </a:schemeClr>
                </a:solidFill>
                <a:latin typeface="Arial"/>
                <a:cs typeface="Arial"/>
              </a:rPr>
              <a:t>SkySafari</a:t>
            </a:r>
            <a:r>
              <a:rPr lang="en-GB" sz="1000" b="1">
                <a:solidFill>
                  <a:schemeClr val="accent6">
                    <a:lumMod val="75000"/>
                  </a:schemeClr>
                </a:solidFill>
                <a:latin typeface="Arial"/>
                <a:cs typeface="Arial"/>
              </a:rPr>
              <a:t> or SkyWalk2</a:t>
            </a:r>
          </a:p>
          <a:p>
            <a:r>
              <a:rPr lang="en-GB" sz="1000" b="1">
                <a:solidFill>
                  <a:schemeClr val="accent6">
                    <a:lumMod val="75000"/>
                  </a:schemeClr>
                </a:solidFill>
                <a:latin typeface="Arial"/>
                <a:cs typeface="Arial"/>
              </a:rPr>
              <a:t>to help you locate the moon, planets, stars and</a:t>
            </a:r>
          </a:p>
          <a:p>
            <a:r>
              <a:rPr lang="en-GB" sz="1000" b="1">
                <a:solidFill>
                  <a:schemeClr val="accent6">
                    <a:lumMod val="75000"/>
                  </a:schemeClr>
                </a:solidFill>
                <a:latin typeface="Arial"/>
                <a:cs typeface="Arial"/>
              </a:rPr>
              <a:t>Constellations. Draw/write about everything you spot.</a:t>
            </a:r>
          </a:p>
          <a:p>
            <a:endParaRPr lang="en-GB" sz="1050" b="1" u="sng">
              <a:solidFill>
                <a:schemeClr val="accent6">
                  <a:lumMod val="75000"/>
                </a:schemeClr>
              </a:solidFill>
              <a:latin typeface="Arial" panose="020B0604020202020204" pitchFamily="34" charset="0"/>
              <a:cs typeface="Arial" panose="020B0604020202020204" pitchFamily="34" charset="0"/>
            </a:endParaRPr>
          </a:p>
        </p:txBody>
      </p:sp>
      <p:sp>
        <p:nvSpPr>
          <p:cNvPr id="35" name="TextBox 34"/>
          <p:cNvSpPr txBox="1"/>
          <p:nvPr/>
        </p:nvSpPr>
        <p:spPr>
          <a:xfrm>
            <a:off x="935689" y="3720302"/>
            <a:ext cx="1872208" cy="1954381"/>
          </a:xfrm>
          <a:prstGeom prst="rect">
            <a:avLst/>
          </a:prstGeom>
          <a:noFill/>
        </p:spPr>
        <p:txBody>
          <a:bodyPr wrap="square" lIns="91440" tIns="45720" rIns="91440" bIns="45720" rtlCol="0" anchor="t">
            <a:spAutoFit/>
          </a:bodyPr>
          <a:lstStyle/>
          <a:p>
            <a:r>
              <a:rPr lang="en-GB" sz="1100" b="1" u="sng">
                <a:solidFill>
                  <a:schemeClr val="accent6">
                    <a:lumMod val="75000"/>
                  </a:schemeClr>
                </a:solidFill>
                <a:latin typeface="Arial" panose="020B0604020202020204" pitchFamily="34" charset="0"/>
                <a:cs typeface="Arial" panose="020B0604020202020204" pitchFamily="34" charset="0"/>
              </a:rPr>
              <a:t>Activity 5</a:t>
            </a:r>
          </a:p>
          <a:p>
            <a:r>
              <a:rPr lang="en-GB" sz="1000" b="1" dirty="0">
                <a:solidFill>
                  <a:schemeClr val="accent6">
                    <a:lumMod val="75000"/>
                  </a:schemeClr>
                </a:solidFill>
                <a:latin typeface="Arial"/>
                <a:cs typeface="Arial"/>
              </a:rPr>
              <a:t>Book on to a magical live Chemistry event run </a:t>
            </a:r>
            <a:r>
              <a:rPr lang="en-GB" sz="1000" b="1">
                <a:solidFill>
                  <a:schemeClr val="accent6">
                    <a:lumMod val="75000"/>
                  </a:schemeClr>
                </a:solidFill>
                <a:latin typeface="Arial"/>
                <a:cs typeface="Arial"/>
              </a:rPr>
              <a:t>by Talking</a:t>
            </a:r>
            <a:r>
              <a:rPr lang="en-GB" sz="1000" b="1" dirty="0">
                <a:solidFill>
                  <a:schemeClr val="accent6">
                    <a:lumMod val="75000"/>
                  </a:schemeClr>
                </a:solidFill>
                <a:latin typeface="Arial"/>
                <a:cs typeface="Arial"/>
              </a:rPr>
              <a:t> Science on 28/10/20 at 10.30am.</a:t>
            </a:r>
          </a:p>
          <a:p>
            <a:r>
              <a:rPr lang="en-GB" sz="1000" b="1">
                <a:solidFill>
                  <a:schemeClr val="accent6">
                    <a:lumMod val="75000"/>
                  </a:schemeClr>
                </a:solidFill>
                <a:latin typeface="Arial" panose="020B0604020202020204" pitchFamily="34" charset="0"/>
                <a:cs typeface="Arial" panose="020B0604020202020204" pitchFamily="34" charset="0"/>
              </a:rPr>
              <a:t>Find out about weird water, see ‘</a:t>
            </a:r>
            <a:r>
              <a:rPr lang="en-GB" sz="1000" b="1" err="1">
                <a:solidFill>
                  <a:schemeClr val="accent6">
                    <a:lumMod val="75000"/>
                  </a:schemeClr>
                </a:solidFill>
                <a:latin typeface="Arial" panose="020B0604020202020204" pitchFamily="34" charset="0"/>
                <a:cs typeface="Arial" panose="020B0604020202020204" pitchFamily="34" charset="0"/>
              </a:rPr>
              <a:t>airmazing</a:t>
            </a:r>
            <a:r>
              <a:rPr lang="en-GB" sz="1000" b="1">
                <a:solidFill>
                  <a:schemeClr val="accent6">
                    <a:lumMod val="75000"/>
                  </a:schemeClr>
                </a:solidFill>
                <a:latin typeface="Arial" panose="020B0604020202020204" pitchFamily="34" charset="0"/>
                <a:cs typeface="Arial" panose="020B0604020202020204" pitchFamily="34" charset="0"/>
              </a:rPr>
              <a:t>’ levitation and watch fire appear and disappear! Book on here </a:t>
            </a:r>
            <a:r>
              <a:rPr lang="en-GB" sz="1000" b="0" i="0" u="sng">
                <a:solidFill>
                  <a:srgbClr val="000000"/>
                </a:solidFill>
                <a:effectLst/>
                <a:latin typeface="Lato"/>
                <a:hlinkClick r:id="rId2"/>
              </a:rPr>
              <a:t>https://ukri.zoom.us/webinar/register/WN_S_JY5yV9R36M8lHhQztN7w</a:t>
            </a:r>
            <a:endParaRPr lang="en-GB" sz="1000">
              <a:solidFill>
                <a:schemeClr val="accent6">
                  <a:lumMod val="75000"/>
                </a:schemeClr>
              </a:solidFill>
              <a:latin typeface="Arial" panose="020B0604020202020204" pitchFamily="34" charset="0"/>
              <a:cs typeface="Arial" panose="020B0604020202020204" pitchFamily="34" charset="0"/>
            </a:endParaRPr>
          </a:p>
        </p:txBody>
      </p:sp>
      <p:sp>
        <p:nvSpPr>
          <p:cNvPr id="2" name="TextBox 1"/>
          <p:cNvSpPr txBox="1"/>
          <p:nvPr/>
        </p:nvSpPr>
        <p:spPr>
          <a:xfrm>
            <a:off x="242265" y="5759496"/>
            <a:ext cx="8280920" cy="954107"/>
          </a:xfrm>
          <a:prstGeom prst="rect">
            <a:avLst/>
          </a:prstGeom>
          <a:noFill/>
        </p:spPr>
        <p:txBody>
          <a:bodyPr wrap="square" rtlCol="0">
            <a:spAutoFit/>
          </a:bodyPr>
          <a:lstStyle/>
          <a:p>
            <a:r>
              <a:rPr lang="en-GB" sz="1400">
                <a:solidFill>
                  <a:schemeClr val="accent2">
                    <a:lumMod val="50000"/>
                  </a:schemeClr>
                </a:solidFill>
                <a:latin typeface="Arial" panose="020B0604020202020204" pitchFamily="34" charset="0"/>
                <a:cs typeface="Arial" panose="020B0604020202020204" pitchFamily="34" charset="0"/>
              </a:rPr>
              <a:t>Collect extra Children’s University credits during the October holiday by completing this challenge. Each activity is worth 1 credit when you take evidence of your activity to your teacher or send it to your local Children’s University. Send it to </a:t>
            </a:r>
            <a:r>
              <a:rPr lang="en-GB" sz="1400">
                <a:solidFill>
                  <a:schemeClr val="accent2">
                    <a:lumMod val="50000"/>
                  </a:schemeClr>
                </a:solidFill>
                <a:latin typeface="Arial" panose="020B0604020202020204" pitchFamily="34" charset="0"/>
                <a:cs typeface="Arial" panose="020B0604020202020204" pitchFamily="34" charset="0"/>
                <a:hlinkClick r:id="rId3"/>
              </a:rPr>
              <a:t>laura.ashcroft@elevate-ebp.co.uk</a:t>
            </a:r>
            <a:r>
              <a:rPr lang="en-GB" sz="1400">
                <a:solidFill>
                  <a:schemeClr val="accent2">
                    <a:lumMod val="50000"/>
                  </a:schemeClr>
                </a:solidFill>
                <a:latin typeface="Arial" panose="020B0604020202020204" pitchFamily="34" charset="0"/>
                <a:cs typeface="Arial" panose="020B0604020202020204" pitchFamily="34" charset="0"/>
              </a:rPr>
              <a:t> </a:t>
            </a:r>
          </a:p>
          <a:p>
            <a:endParaRPr lang="en-GB" sz="1400">
              <a:solidFill>
                <a:srgbClr val="0070C0"/>
              </a:solidFill>
            </a:endParaRPr>
          </a:p>
        </p:txBody>
      </p:sp>
      <p:pic>
        <p:nvPicPr>
          <p:cNvPr id="1032" name="Picture 8" descr="Image result for cartoon autumn images">
            <a:extLst>
              <a:ext uri="{FF2B5EF4-FFF2-40B4-BE49-F238E27FC236}">
                <a16:creationId xmlns:a16="http://schemas.microsoft.com/office/drawing/2014/main" id="{052ECC89-05A7-43AB-A791-BEFE0541BBE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27893" y="3802057"/>
            <a:ext cx="1685903" cy="2041901"/>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12" descr="See the source image">
            <a:extLst>
              <a:ext uri="{FF2B5EF4-FFF2-40B4-BE49-F238E27FC236}">
                <a16:creationId xmlns:a16="http://schemas.microsoft.com/office/drawing/2014/main" id="{FBB38FE1-FAA2-4367-8374-9DD8A561A9E5}"/>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01187" y="70098"/>
            <a:ext cx="3134703" cy="1312371"/>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a:extLst>
              <a:ext uri="{FF2B5EF4-FFF2-40B4-BE49-F238E27FC236}">
                <a16:creationId xmlns:a16="http://schemas.microsoft.com/office/drawing/2014/main" id="{BEBBD1CC-E465-425A-9BA4-0BD6CD0B3D7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71279" y="217607"/>
            <a:ext cx="2783325" cy="10437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897808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6C3A9B3FA69734F98DE4428CC7BA8D2" ma:contentTypeVersion="11" ma:contentTypeDescription="Create a new document." ma:contentTypeScope="" ma:versionID="77c458a1f5b7b3f5f59aad15d5a8be0b">
  <xsd:schema xmlns:xsd="http://www.w3.org/2001/XMLSchema" xmlns:xs="http://www.w3.org/2001/XMLSchema" xmlns:p="http://schemas.microsoft.com/office/2006/metadata/properties" xmlns:ns2="13faf09d-e189-48de-a3e4-cde1f4b4aaea" xmlns:ns3="8c466557-5ae6-45f0-877f-ee67aef50f6c" targetNamespace="http://schemas.microsoft.com/office/2006/metadata/properties" ma:root="true" ma:fieldsID="c6af759b7d7b428ee2be381cd1f09088" ns2:_="" ns3:_="">
    <xsd:import namespace="13faf09d-e189-48de-a3e4-cde1f4b4aaea"/>
    <xsd:import namespace="8c466557-5ae6-45f0-877f-ee67aef50f6c"/>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AutoTags" minOccurs="0"/>
                <xsd:element ref="ns2:MediaServiceOCR" minOccurs="0"/>
                <xsd:element ref="ns2:MediaServiceGenerationTime" minOccurs="0"/>
                <xsd:element ref="ns2:MediaServiceEventHashCode"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3faf09d-e189-48de-a3e4-cde1f4b4aae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c466557-5ae6-45f0-877f-ee67aef50f6c"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F588646-C290-418C-A040-0773326A802D}">
  <ds:schemaRefs>
    <ds:schemaRef ds:uri="13faf09d-e189-48de-a3e4-cde1f4b4aaea"/>
    <ds:schemaRef ds:uri="8c466557-5ae6-45f0-877f-ee67aef50f6c"/>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686E03CE-D1E1-4AE8-9FB0-DB8C25255334}">
  <ds:schemaRefs>
    <ds:schemaRef ds:uri="http://purl.org/dc/terms/"/>
    <ds:schemaRef ds:uri="13faf09d-e189-48de-a3e4-cde1f4b4aaea"/>
    <ds:schemaRef ds:uri="http://schemas.microsoft.com/office/2006/metadata/properties"/>
    <ds:schemaRef ds:uri="http://purl.org/dc/elements/1.1/"/>
    <ds:schemaRef ds:uri="http://schemas.microsoft.com/office/2006/documentManagement/types"/>
    <ds:schemaRef ds:uri="http://www.w3.org/XML/1998/namespace"/>
    <ds:schemaRef ds:uri="http://schemas.microsoft.com/office/infopath/2007/PartnerControls"/>
    <ds:schemaRef ds:uri="http://schemas.openxmlformats.org/package/2006/metadata/core-properties"/>
    <ds:schemaRef ds:uri="8c466557-5ae6-45f0-877f-ee67aef50f6c"/>
    <ds:schemaRef ds:uri="http://purl.org/dc/dcmitype/"/>
  </ds:schemaRefs>
</ds:datastoreItem>
</file>

<file path=customXml/itemProps3.xml><?xml version="1.0" encoding="utf-8"?>
<ds:datastoreItem xmlns:ds="http://schemas.openxmlformats.org/officeDocument/2006/customXml" ds:itemID="{F009600E-FA03-444B-ACAA-FCD827EB83A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0</TotalTime>
  <Words>342</Words>
  <Application>Microsoft Office PowerPoint</Application>
  <PresentationFormat>On-screen Show (4:3)</PresentationFormat>
  <Paragraphs>28</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Lato</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Christina Munoz</dc:creator>
  <cp:lastModifiedBy>Heather Parsons</cp:lastModifiedBy>
  <cp:revision>5</cp:revision>
  <cp:lastPrinted>2019-10-07T14:42:14Z</cp:lastPrinted>
  <dcterms:created xsi:type="dcterms:W3CDTF">2016-11-28T11:14:36Z</dcterms:created>
  <dcterms:modified xsi:type="dcterms:W3CDTF">2020-10-21T20:39:17Z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0x010100F6C3A9B3FA69734F98DE4428CC7BA8D2</vt:lpwstr>
  </property>
  <property fmtid="{D5CDD505-2E9C-101B-9397-08002B2CF9AE}" pid="3" name="Order">
    <vt:r8>8679000</vt:r8>
  </property>
</Properties>
</file>