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9"/>
  </p:notesMasterIdLst>
  <p:sldIdLst>
    <p:sldId id="268" r:id="rId2"/>
    <p:sldId id="302" r:id="rId3"/>
    <p:sldId id="293" r:id="rId4"/>
    <p:sldId id="321" r:id="rId5"/>
    <p:sldId id="288" r:id="rId6"/>
    <p:sldId id="266" r:id="rId7"/>
    <p:sldId id="257" r:id="rId8"/>
    <p:sldId id="269" r:id="rId9"/>
    <p:sldId id="286" r:id="rId10"/>
    <p:sldId id="296" r:id="rId11"/>
    <p:sldId id="304" r:id="rId12"/>
    <p:sldId id="295" r:id="rId13"/>
    <p:sldId id="274" r:id="rId14"/>
    <p:sldId id="259" r:id="rId15"/>
    <p:sldId id="276" r:id="rId16"/>
    <p:sldId id="258" r:id="rId17"/>
    <p:sldId id="325" r:id="rId18"/>
    <p:sldId id="326" r:id="rId19"/>
    <p:sldId id="271" r:id="rId20"/>
    <p:sldId id="308" r:id="rId21"/>
    <p:sldId id="262" r:id="rId22"/>
    <p:sldId id="327" r:id="rId23"/>
    <p:sldId id="322" r:id="rId24"/>
    <p:sldId id="323" r:id="rId25"/>
    <p:sldId id="324" r:id="rId26"/>
    <p:sldId id="256" r:id="rId27"/>
    <p:sldId id="275" r:id="rId28"/>
    <p:sldId id="300" r:id="rId29"/>
    <p:sldId id="301" r:id="rId30"/>
    <p:sldId id="280" r:id="rId31"/>
    <p:sldId id="267" r:id="rId32"/>
    <p:sldId id="289" r:id="rId33"/>
    <p:sldId id="315" r:id="rId34"/>
    <p:sldId id="314" r:id="rId35"/>
    <p:sldId id="299" r:id="rId36"/>
    <p:sldId id="264" r:id="rId37"/>
    <p:sldId id="320"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varScale="1">
        <p:scale>
          <a:sx n="52" d="100"/>
          <a:sy n="52" d="100"/>
        </p:scale>
        <p:origin x="1920" y="78"/>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10/09/2024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24C63F37-613C-4BE6-90B3-973A5551C6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0C7AD5B7-8B52-40EB-8A05-3FC06398F2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id="{5556BFEC-3906-4CA6-B6B0-89B7F07FC00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DCB17D-61C7-461B-87BA-2CE3C396FB36}" type="slidenum">
              <a:rPr lang="en-GB" altLang="en-US" smtClean="0"/>
              <a:pPr/>
              <a:t>20</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31372B61-F8AA-49BD-97E3-1D6E86148A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9184995A-7B64-4E53-96FB-4CE1543446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a:extLst>
              <a:ext uri="{FF2B5EF4-FFF2-40B4-BE49-F238E27FC236}">
                <a16:creationId xmlns:a16="http://schemas.microsoft.com/office/drawing/2014/main" id="{3BC88D53-E580-4591-8E69-C43BFBE5FCA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DFACE6C-0FA5-4EFD-83C7-3E62D91997FB}" type="slidenum">
              <a:rPr lang="en-GB" altLang="en-US" smtClean="0"/>
              <a:pPr/>
              <a:t>21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6A1D10E-F061-4E07-B154-DD929C61D01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E07CBFD-588E-4730-B508-786F6F07966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81D73CA5-87EC-4666-A712-2E18FE433DC5}"/>
              </a:ext>
            </a:extLst>
          </p:cNvPr>
          <p:cNvSpPr>
            <a:spLocks noGrp="1" noChangeArrowheads="1"/>
          </p:cNvSpPr>
          <p:nvPr>
            <p:ph type="sldNum" sz="quarter" idx="12"/>
          </p:nvPr>
        </p:nvSpPr>
        <p:spPr>
          <a:ln/>
        </p:spPr>
        <p:txBody>
          <a:bodyPr/>
          <a:lstStyle>
            <a:lvl1pPr>
              <a:defRPr/>
            </a:lvl1pPr>
          </a:lstStyle>
          <a:p>
            <a:pPr>
              <a:defRPr/>
            </a:pPr>
            <a:fld id="{092E0050-E009-43B0-B3DA-D9A8263D331D}" type="slidenum">
              <a:rPr lang="en-US" altLang="en-US"/>
              <a:pPr>
                <a:defRPr/>
              </a:pPr>
              <a:t>‹#›</a:t>
            </a:fld>
            <a:endParaRPr lang="en-US" altLang="en-US"/>
          </a:p>
        </p:txBody>
      </p:sp>
    </p:spTree>
    <p:extLst>
      <p:ext uri="{BB962C8B-B14F-4D97-AF65-F5344CB8AC3E}">
        <p14:creationId xmlns:p14="http://schemas.microsoft.com/office/powerpoint/2010/main" val="3399660872"/>
      </p:ext>
    </p:extLst>
  </p:cSld>
  <p:clrMapOvr>
    <a:masterClrMapping/>
  </p:clrMapOvr>
  <p:transition>
    <p:blind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10/09/2024</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1!</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1 staff</a:t>
            </a:r>
          </a:p>
        </p:txBody>
      </p:sp>
      <p:sp>
        <p:nvSpPr>
          <p:cNvPr id="3" name="TextBox 2"/>
          <p:cNvSpPr txBox="1"/>
          <p:nvPr/>
        </p:nvSpPr>
        <p:spPr>
          <a:xfrm>
            <a:off x="467544" y="1772816"/>
            <a:ext cx="7344816" cy="4031873"/>
          </a:xfrm>
          <a:prstGeom prst="rect">
            <a:avLst/>
          </a:prstGeom>
          <a:noFill/>
        </p:spPr>
        <p:txBody>
          <a:bodyPr wrap="square" rtlCol="0">
            <a:spAutoFit/>
          </a:bodyPr>
          <a:lstStyle/>
          <a:p>
            <a:r>
              <a:rPr lang="en-GB" sz="3200" dirty="0"/>
              <a:t>Mrs Parsons – Tues, Wed and Thurs afternoon</a:t>
            </a:r>
          </a:p>
          <a:p>
            <a:endParaRPr lang="en-GB" sz="3200" dirty="0"/>
          </a:p>
          <a:p>
            <a:r>
              <a:rPr lang="en-GB" sz="3200" dirty="0"/>
              <a:t>Miss Samuel – Mon, Fri and Thurs morning</a:t>
            </a:r>
          </a:p>
          <a:p>
            <a:endParaRPr lang="en-GB" sz="3200" dirty="0"/>
          </a:p>
          <a:p>
            <a:r>
              <a:rPr lang="en-GB" sz="3200" dirty="0"/>
              <a:t>Mrs </a:t>
            </a:r>
            <a:r>
              <a:rPr lang="en-GB" sz="3200" dirty="0" err="1"/>
              <a:t>Wareing</a:t>
            </a:r>
            <a:r>
              <a:rPr lang="en-GB" sz="3200" dirty="0"/>
              <a:t> – Teaching assistant</a:t>
            </a:r>
          </a:p>
          <a:p>
            <a:endParaRPr lang="en-GB" sz="3200" dirty="0"/>
          </a:p>
        </p:txBody>
      </p:sp>
      <p:pic>
        <p:nvPicPr>
          <p:cNvPr id="4" name="Picture 3">
            <a:extLst>
              <a:ext uri="{FF2B5EF4-FFF2-40B4-BE49-F238E27FC236}">
                <a16:creationId xmlns:a16="http://schemas.microsoft.com/office/drawing/2014/main" id="{F7579A98-3C83-49A9-A88D-7F80A80290FF}"/>
              </a:ext>
            </a:extLst>
          </p:cNvPr>
          <p:cNvPicPr>
            <a:picLocks noChangeAspect="1"/>
          </p:cNvPicPr>
          <p:nvPr/>
        </p:nvPicPr>
        <p:blipFill>
          <a:blip r:embed="rId2"/>
          <a:stretch>
            <a:fillRect/>
          </a:stretch>
        </p:blipFill>
        <p:spPr>
          <a:xfrm>
            <a:off x="6804248" y="2852936"/>
            <a:ext cx="1008112" cy="1512168"/>
          </a:xfrm>
          <a:prstGeom prst="rect">
            <a:avLst/>
          </a:prstGeom>
        </p:spPr>
      </p:pic>
      <p:pic>
        <p:nvPicPr>
          <p:cNvPr id="5" name="Picture 4">
            <a:extLst>
              <a:ext uri="{FF2B5EF4-FFF2-40B4-BE49-F238E27FC236}">
                <a16:creationId xmlns:a16="http://schemas.microsoft.com/office/drawing/2014/main" id="{CBBD95B5-06A1-4197-AFF5-F90DB70259B6}"/>
              </a:ext>
            </a:extLst>
          </p:cNvPr>
          <p:cNvPicPr>
            <a:picLocks noChangeAspect="1"/>
          </p:cNvPicPr>
          <p:nvPr/>
        </p:nvPicPr>
        <p:blipFill rotWithShape="1">
          <a:blip r:embed="rId3"/>
          <a:srcRect l="1401" r="1" b="11801"/>
          <a:stretch/>
        </p:blipFill>
        <p:spPr>
          <a:xfrm>
            <a:off x="7026176" y="1269366"/>
            <a:ext cx="1158032" cy="1331845"/>
          </a:xfrm>
          <a:prstGeom prst="rect">
            <a:avLst/>
          </a:prstGeom>
        </p:spPr>
      </p:pic>
      <p:pic>
        <p:nvPicPr>
          <p:cNvPr id="6" name="Picture 5">
            <a:extLst>
              <a:ext uri="{FF2B5EF4-FFF2-40B4-BE49-F238E27FC236}">
                <a16:creationId xmlns:a16="http://schemas.microsoft.com/office/drawing/2014/main" id="{95B3EA29-662A-42EC-9843-F2D09609147D}"/>
              </a:ext>
            </a:extLst>
          </p:cNvPr>
          <p:cNvPicPr>
            <a:picLocks noChangeAspect="1"/>
          </p:cNvPicPr>
          <p:nvPr/>
        </p:nvPicPr>
        <p:blipFill>
          <a:blip r:embed="rId4"/>
          <a:stretch>
            <a:fillRect/>
          </a:stretch>
        </p:blipFill>
        <p:spPr>
          <a:xfrm>
            <a:off x="6990171" y="4795969"/>
            <a:ext cx="1008113" cy="1512170"/>
          </a:xfrm>
          <a:prstGeom prst="rect">
            <a:avLst/>
          </a:prstGeom>
        </p:spPr>
      </p:pic>
    </p:spTree>
    <p:extLst>
      <p:ext uri="{BB962C8B-B14F-4D97-AF65-F5344CB8AC3E}">
        <p14:creationId xmlns:p14="http://schemas.microsoft.com/office/powerpoint/2010/main" val="33845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016758"/>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We will be using and updating our school website and class page frequently over the year. Please keep up to date of any announcements. </a:t>
            </a:r>
            <a:r>
              <a:rPr lang="en-GB" sz="1600" dirty="0">
                <a:solidFill>
                  <a:srgbClr val="002060"/>
                </a:solidFill>
                <a:latin typeface="Arial" panose="020B0604020202020204" pitchFamily="34" charset="0"/>
                <a:cs typeface="Arial" panose="020B0604020202020204" pitchFamily="34" charset="0"/>
                <a:hlinkClick r:id="rId2"/>
              </a:rPr>
              <a:t>https://www.stphilipssouthport.com/</a:t>
            </a:r>
            <a:endParaRPr lang="en-GB" sz="16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endParaRPr lang="en-GB" sz="16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r>
              <a:rPr lang="en-GB" sz="16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a:t>
            </a:r>
          </a:p>
          <a:p>
            <a:pPr marL="342900" indent="-342900">
              <a:buFont typeface="Arial" pitchFamily="34" charset="0"/>
              <a:buChar char="•"/>
            </a:pPr>
            <a:endParaRPr lang="en-GB" sz="1600" dirty="0">
              <a:solidFill>
                <a:srgbClr val="002060"/>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rPr>
              <a:t> </a:t>
            </a:r>
            <a:r>
              <a:rPr lang="en-GB" sz="1600" dirty="0" err="1">
                <a:solidFill>
                  <a:srgbClr val="002060"/>
                </a:solidFill>
                <a:latin typeface="Arial" panose="020B0604020202020204" pitchFamily="34" charset="0"/>
                <a:cs typeface="Arial" panose="020B0604020202020204" pitchFamily="34" charset="0"/>
              </a:rPr>
              <a:t>head@sps.sefton.school</a:t>
            </a:r>
            <a:r>
              <a:rPr lang="en-GB" sz="1600" dirty="0">
                <a:solidFill>
                  <a:srgbClr val="002060"/>
                </a:solidFill>
                <a:latin typeface="Arial" panose="020B0604020202020204" pitchFamily="34" charset="0"/>
                <a:cs typeface="Arial" panose="020B0604020202020204" pitchFamily="34" charset="0"/>
              </a:rPr>
              <a:t> </a:t>
            </a:r>
          </a:p>
          <a:p>
            <a:r>
              <a:rPr lang="en-GB" sz="16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16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1600" u="sng" dirty="0">
              <a:solidFill>
                <a:schemeClr val="accent1">
                  <a:lumMod val="50000"/>
                </a:schemeClr>
              </a:solidFill>
              <a:latin typeface="Arial" panose="020B0604020202020204" pitchFamily="34" charset="0"/>
              <a:cs typeface="Arial" panose="020B0604020202020204" pitchFamily="34" charset="0"/>
            </a:endParaRPr>
          </a:p>
          <a:p>
            <a:r>
              <a:rPr lang="en-GB" sz="1600" dirty="0">
                <a:solidFill>
                  <a:srgbClr val="002060"/>
                </a:solidFill>
                <a:latin typeface="Arial" panose="020B0604020202020204" pitchFamily="34" charset="0"/>
                <a:cs typeface="Arial" panose="020B0604020202020204" pitchFamily="34" charset="0"/>
                <a:hlinkClick r:id="rId4"/>
              </a:rPr>
              <a:t> </a:t>
            </a:r>
            <a:r>
              <a:rPr lang="en-GB" sz="1600" dirty="0" err="1">
                <a:solidFill>
                  <a:srgbClr val="002060"/>
                </a:solidFill>
                <a:latin typeface="Arial" panose="020B0604020202020204" pitchFamily="34" charset="0"/>
                <a:cs typeface="Arial" panose="020B0604020202020204" pitchFamily="34" charset="0"/>
                <a:hlinkClick r:id="rId4"/>
              </a:rPr>
              <a:t>parsonsh@sps.sefton.school</a:t>
            </a:r>
            <a:r>
              <a:rPr lang="en-GB" sz="1600" dirty="0">
                <a:solidFill>
                  <a:srgbClr val="002060"/>
                </a:solidFill>
                <a:latin typeface="Arial" panose="020B0604020202020204" pitchFamily="34" charset="0"/>
                <a:cs typeface="Arial" panose="020B0604020202020204" pitchFamily="34" charset="0"/>
              </a:rPr>
              <a:t> </a:t>
            </a:r>
          </a:p>
          <a:p>
            <a:r>
              <a:rPr lang="en-GB" sz="1600" dirty="0">
                <a:solidFill>
                  <a:srgbClr val="002060"/>
                </a:solidFill>
                <a:latin typeface="Arial" panose="020B0604020202020204" pitchFamily="34" charset="0"/>
                <a:cs typeface="Arial" panose="020B0604020202020204" pitchFamily="34" charset="0"/>
                <a:hlinkClick r:id="rId5"/>
              </a:rPr>
              <a:t> </a:t>
            </a:r>
            <a:r>
              <a:rPr lang="en-GB" sz="1600" dirty="0" err="1">
                <a:solidFill>
                  <a:srgbClr val="002060"/>
                </a:solidFill>
                <a:latin typeface="Arial" panose="020B0604020202020204" pitchFamily="34" charset="0"/>
                <a:cs typeface="Arial" panose="020B0604020202020204" pitchFamily="34" charset="0"/>
                <a:hlinkClick r:id="rId5"/>
              </a:rPr>
              <a:t>samuels@sps.sefton.school</a:t>
            </a:r>
            <a:endParaRPr lang="en-GB" sz="1600" dirty="0">
              <a:solidFill>
                <a:srgbClr val="002060"/>
              </a:solidFill>
              <a:latin typeface="Arial" panose="020B0604020202020204" pitchFamily="34" charset="0"/>
              <a:cs typeface="Arial" panose="020B0604020202020204" pitchFamily="34" charset="0"/>
            </a:endParaRP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Parent WhatsApp use should be respectful of all members of the school community.</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1600" dirty="0">
              <a:solidFill>
                <a:srgbClr val="00206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cs typeface="Calibri" panose="020F0502020204030204" pitchFamily="34"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0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0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0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0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0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588405" y="980729"/>
            <a:ext cx="7920880" cy="5472608"/>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Wednesday and Thursday-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bring in an apron/old oversized shirt for children to keep in school and use during art lessons.</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Please see the office if you would like to pay for milk.</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Infants receive a piece of fruit each day.</a:t>
            </a: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5" name="Rectangle 4">
            <a:extLst>
              <a:ext uri="{FF2B5EF4-FFF2-40B4-BE49-F238E27FC236}">
                <a16:creationId xmlns:a16="http://schemas.microsoft.com/office/drawing/2014/main" id="{1C80F9F5-0D3F-40F8-A710-BBF73799003F}"/>
              </a:ext>
            </a:extLst>
          </p:cNvPr>
          <p:cNvSpPr/>
          <p:nvPr/>
        </p:nvSpPr>
        <p:spPr>
          <a:xfrm>
            <a:off x="2430016" y="5581972"/>
            <a:ext cx="4572000" cy="1200329"/>
          </a:xfrm>
          <a:prstGeom prst="rect">
            <a:avLst/>
          </a:prstGeom>
        </p:spPr>
        <p:txBody>
          <a:bodyPr>
            <a:spAutoFit/>
          </a:bodyPr>
          <a:lstStyle/>
          <a:p>
            <a:pPr algn="ctr"/>
            <a:r>
              <a:rPr lang="en-US"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colours.</a:t>
            </a:r>
          </a:p>
          <a:p>
            <a:pPr algn="ctr"/>
            <a:r>
              <a:rPr lang="en-US"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Jewellery is not permitted. </a:t>
            </a:r>
            <a:endParaRPr lang="en-US" sz="11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52431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a simple writing activity.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  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latin typeface="Arial" panose="020B0604020202020204" pitchFamily="34" charset="0"/>
                <a:cs typeface="Arial" panose="020B0604020202020204" pitchFamily="34" charset="0"/>
                <a:hlinkClick r:id="rId2"/>
              </a:rPr>
              <a:t>https://schoolgateway.co.uk/help/</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lgn="ctr">
              <a:buNone/>
            </a:pPr>
            <a:r>
              <a:rPr lang="en-GB" dirty="0"/>
              <a:t>Class Timetable</a:t>
            </a:r>
          </a:p>
        </p:txBody>
      </p:sp>
      <p:pic>
        <p:nvPicPr>
          <p:cNvPr id="4" name="Picture 3">
            <a:extLst>
              <a:ext uri="{FF2B5EF4-FFF2-40B4-BE49-F238E27FC236}">
                <a16:creationId xmlns:a16="http://schemas.microsoft.com/office/drawing/2014/main" id="{C5DF8800-2427-4DEA-9FFE-7F926A725A98}"/>
              </a:ext>
            </a:extLst>
          </p:cNvPr>
          <p:cNvPicPr>
            <a:picLocks noChangeAspect="1"/>
          </p:cNvPicPr>
          <p:nvPr/>
        </p:nvPicPr>
        <p:blipFill rotWithShape="1">
          <a:blip r:embed="rId2"/>
          <a:srcRect l="18500" t="10386" r="18500" b="6508"/>
          <a:stretch/>
        </p:blipFill>
        <p:spPr>
          <a:xfrm>
            <a:off x="-17576" y="814930"/>
            <a:ext cx="9112748" cy="5782421"/>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Arial" panose="020B0604020202020204" pitchFamily="34" charset="0"/>
                <a:cs typeface="Arial" panose="020B0604020202020204" pitchFamily="34" charset="0"/>
              </a:rPr>
              <a:t>Curriculum map/newsletter is on our website.</a:t>
            </a:r>
            <a:endParaRPr lang="en-GB" dirty="0">
              <a:solidFill>
                <a:schemeClr val="accent1">
                  <a:lumMod val="50000"/>
                </a:schemeClr>
              </a:solidFill>
              <a:latin typeface="Arial" panose="020B0604020202020204" pitchFamily="34" charset="0"/>
              <a:cs typeface="Arial" panose="020B0604020202020204" pitchFamily="34"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953" y="158601"/>
            <a:ext cx="3567002"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mj-lt"/>
              </a:rPr>
              <a:t>Assessment</a:t>
            </a: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498598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a:latin typeface="Arial" panose="020B0604020202020204" pitchFamily="34" charset="0"/>
                <a:cs typeface="Arial" panose="020B0604020202020204" pitchFamily="34" charset="0"/>
              </a:rPr>
              <a:t>There </a:t>
            </a:r>
            <a:r>
              <a:rPr lang="en-GB" sz="2000" dirty="0">
                <a:latin typeface="Arial" panose="020B0604020202020204" pitchFamily="34" charset="0"/>
                <a:cs typeface="Arial" panose="020B0604020202020204" pitchFamily="34" charset="0"/>
              </a:rPr>
              <a:t>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a:t>
            </a: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Arial" panose="020B0604020202020204" pitchFamily="34" charset="0"/>
                <a:cs typeface="Arial" panose="020B0604020202020204" pitchFamily="34" charset="0"/>
              </a:rPr>
              <a:t>Homework will be given out on a Thursday and Spellings on a Friday.</a:t>
            </a:r>
          </a:p>
          <a:p>
            <a:pPr algn="ctr"/>
            <a:r>
              <a:rPr lang="en-GB" sz="3600" dirty="0">
                <a:solidFill>
                  <a:schemeClr val="accent1">
                    <a:lumMod val="50000"/>
                  </a:schemeClr>
                </a:solidFill>
                <a:latin typeface="Arial" panose="020B0604020202020204" pitchFamily="34" charset="0"/>
                <a:cs typeface="Arial" panose="020B0604020202020204" pitchFamily="34" charset="0"/>
              </a:rPr>
              <a:t>Spelling test on the following </a:t>
            </a:r>
            <a:r>
              <a:rPr lang="en-GB" sz="3600" dirty="0">
                <a:solidFill>
                  <a:srgbClr val="FF0000"/>
                </a:solidFill>
                <a:latin typeface="Arial" panose="020B0604020202020204" pitchFamily="34" charset="0"/>
                <a:cs typeface="Arial" panose="020B0604020202020204" pitchFamily="34" charset="0"/>
              </a:rPr>
              <a:t>Friday.</a:t>
            </a:r>
          </a:p>
          <a:p>
            <a:pPr algn="ctr"/>
            <a:r>
              <a:rPr lang="en-GB" sz="3600" dirty="0">
                <a:solidFill>
                  <a:schemeClr val="accent1">
                    <a:lumMod val="50000"/>
                  </a:schemeClr>
                </a:solidFill>
                <a:latin typeface="Arial" panose="020B0604020202020204" pitchFamily="34" charset="0"/>
                <a:cs typeface="Arial" panose="020B0604020202020204" pitchFamily="34" charset="0"/>
              </a:rPr>
              <a:t>Homework to be given in </a:t>
            </a:r>
            <a:r>
              <a:rPr lang="en-GB" sz="3600" dirty="0">
                <a:solidFill>
                  <a:srgbClr val="FF0000"/>
                </a:solidFill>
                <a:latin typeface="Arial" panose="020B0604020202020204" pitchFamily="34" charset="0"/>
                <a:cs typeface="Arial" panose="020B0604020202020204" pitchFamily="34" charset="0"/>
              </a:rPr>
              <a:t>by Wednesday. </a:t>
            </a:r>
            <a:r>
              <a:rPr lang="en-GB" sz="36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a:t>
            </a:r>
          </a:p>
          <a:p>
            <a:pPr algn="ctr"/>
            <a:r>
              <a:rPr lang="en-GB" sz="3600" dirty="0">
                <a:solidFill>
                  <a:schemeClr val="accent1">
                    <a:lumMod val="50000"/>
                  </a:schemeClr>
                </a:solidFill>
                <a:latin typeface="Arial" panose="020B0604020202020204" pitchFamily="34" charset="0"/>
                <a:cs typeface="Arial" panose="020B0604020202020204" pitchFamily="34" charset="0"/>
              </a:rPr>
              <a:t>Please help your child to learn their spellings.</a:t>
            </a:r>
          </a:p>
          <a:p>
            <a:pPr marL="45720" indent="0" algn="ctr">
              <a:buNone/>
            </a:pPr>
            <a:r>
              <a:rPr lang="en-GB" sz="3600" dirty="0">
                <a:solidFill>
                  <a:srgbClr val="FF0000"/>
                </a:solidFill>
                <a:latin typeface="Arial" panose="020B0604020202020204" pitchFamily="34" charset="0"/>
                <a:cs typeface="Arial" panose="020B0604020202020204" pitchFamily="34" charset="0"/>
              </a:rPr>
              <a:t>*</a:t>
            </a:r>
            <a:r>
              <a:rPr lang="en-GB" sz="3600" dirty="0">
                <a:solidFill>
                  <a:schemeClr val="accent1">
                    <a:lumMod val="50000"/>
                  </a:schemeClr>
                </a:solidFill>
                <a:latin typeface="Arial" panose="020B0604020202020204" pitchFamily="34" charset="0"/>
                <a:cs typeface="Arial" panose="020B0604020202020204" pitchFamily="34" charset="0"/>
              </a:rPr>
              <a:t> Please try to read with your child every day.</a:t>
            </a:r>
          </a:p>
          <a:p>
            <a:pPr marL="45720" indent="0" algn="ctr">
              <a:buNone/>
            </a:pPr>
            <a:r>
              <a:rPr lang="en-GB" sz="3600" dirty="0">
                <a:solidFill>
                  <a:schemeClr val="accent1">
                    <a:lumMod val="50000"/>
                  </a:schemeClr>
                </a:solidFill>
                <a:latin typeface="Arial" panose="020B0604020202020204" pitchFamily="34" charset="0"/>
                <a:cs typeface="Arial" panose="020B0604020202020204" pitchFamily="34" charset="0"/>
              </a:rPr>
              <a:t>We would be grateful if you could write in your children’s reading record books every time you read at home. </a:t>
            </a:r>
          </a:p>
          <a:p>
            <a:pPr algn="ctr"/>
            <a:endParaRPr lang="en-GB" sz="3600" dirty="0">
              <a:solidFill>
                <a:schemeClr val="accent1">
                  <a:lumMod val="50000"/>
                </a:schemeClr>
              </a:solidFill>
              <a:latin typeface="CCW Cursive Writing 7" panose="03050602040000000000" pitchFamily="66" charset="0"/>
            </a:endParaRPr>
          </a:p>
          <a:p>
            <a:pPr marL="45720" indent="0" algn="ctr">
              <a:buNone/>
            </a:pPr>
            <a:endParaRPr lang="en-GB" sz="3600" dirty="0">
              <a:solidFill>
                <a:schemeClr val="accent1">
                  <a:lumMod val="50000"/>
                </a:schemeClr>
              </a:solidFill>
              <a:latin typeface="CCW Cursive Writing 7" panose="03050602040000000000"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5744" y="319835"/>
            <a:ext cx="6512511" cy="1143000"/>
          </a:xfrm>
        </p:spPr>
        <p:txBody>
          <a:bodyPr/>
          <a:lstStyle/>
          <a:p>
            <a:pPr marL="0" indent="0" algn="ctr">
              <a:buNone/>
            </a:pPr>
            <a:r>
              <a:rPr lang="en-GB" dirty="0"/>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2, children need to be able to spell words from the Year 1 and 2 curriculum list.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581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82BD-76C4-4DFC-98D2-2CAEBAC0FB0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07F3DBD0-B9B4-4961-8A37-5904CDEE5A66}"/>
              </a:ext>
            </a:extLst>
          </p:cNvPr>
          <p:cNvPicPr>
            <a:picLocks noGrp="1" noChangeAspect="1"/>
          </p:cNvPicPr>
          <p:nvPr>
            <p:ph sz="quarter" idx="13"/>
          </p:nvPr>
        </p:nvPicPr>
        <p:blipFill rotWithShape="1">
          <a:blip r:embed="rId2"/>
          <a:srcRect l="2342" t="3499" r="2342" b="17220"/>
          <a:stretch/>
        </p:blipFill>
        <p:spPr>
          <a:xfrm>
            <a:off x="395536" y="764704"/>
            <a:ext cx="8352928" cy="4894480"/>
          </a:xfrm>
          <a:prstGeom prst="rect">
            <a:avLst/>
          </a:prstGeom>
        </p:spPr>
      </p:pic>
    </p:spTree>
    <p:extLst>
      <p:ext uri="{BB962C8B-B14F-4D97-AF65-F5344CB8AC3E}">
        <p14:creationId xmlns:p14="http://schemas.microsoft.com/office/powerpoint/2010/main" val="3300452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5756" y="188640"/>
            <a:ext cx="4464496" cy="1143000"/>
          </a:xfrm>
        </p:spPr>
        <p:txBody>
          <a:bodyPr/>
          <a:lstStyle/>
          <a:p>
            <a:pPr algn="ctr"/>
            <a:r>
              <a:rPr lang="en-GB" dirty="0"/>
              <a:t>Reading</a:t>
            </a:r>
          </a:p>
        </p:txBody>
      </p:sp>
      <p:sp>
        <p:nvSpPr>
          <p:cNvPr id="3" name="Rectangle 2"/>
          <p:cNvSpPr/>
          <p:nvPr/>
        </p:nvSpPr>
        <p:spPr>
          <a:xfrm>
            <a:off x="395536" y="1052736"/>
            <a:ext cx="8424936" cy="5102166"/>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400" dirty="0">
                <a:latin typeface="Arial" panose="020B0604020202020204" pitchFamily="34" charset="0"/>
                <a:cs typeface="Arial" panose="020B0604020202020204" pitchFamily="34" charset="0"/>
              </a:rPr>
              <a:t>Your children will continue reading through the colour bands </a:t>
            </a:r>
          </a:p>
          <a:p>
            <a:pPr>
              <a:lnSpc>
                <a:spcPct val="150000"/>
              </a:lnSpc>
              <a:buFont typeface="Arial" charset="0"/>
              <a:buChar char="•"/>
              <a:defRPr/>
            </a:pPr>
            <a:r>
              <a:rPr lang="en-GB" sz="2400" dirty="0">
                <a:highlight>
                  <a:srgbClr val="FFFF00"/>
                </a:highlight>
                <a:latin typeface="Arial" panose="020B0604020202020204" pitchFamily="34" charset="0"/>
                <a:cs typeface="Arial" panose="020B0604020202020204" pitchFamily="34" charset="0"/>
              </a:rPr>
              <a:t>Please try and read at home every night.</a:t>
            </a:r>
          </a:p>
          <a:p>
            <a:pPr>
              <a:lnSpc>
                <a:spcPct val="150000"/>
              </a:lnSpc>
              <a:buFont typeface="Arial" charset="0"/>
              <a:buChar char="•"/>
              <a:defRPr/>
            </a:pPr>
            <a:endParaRPr lang="en-GB" sz="2400" dirty="0">
              <a:highlight>
                <a:srgbClr val="FFFF00"/>
              </a:highlight>
              <a:latin typeface="Arial" panose="020B0604020202020204" pitchFamily="34" charset="0"/>
              <a:cs typeface="Arial" panose="020B0604020202020204" pitchFamily="34" charset="0"/>
            </a:endParaRPr>
          </a:p>
          <a:p>
            <a:pPr>
              <a:lnSpc>
                <a:spcPct val="150000"/>
              </a:lnSpc>
              <a:defRPr/>
            </a:pPr>
            <a:r>
              <a:rPr lang="en-GB" sz="2400" dirty="0">
                <a:latin typeface="Arial" panose="020B0604020202020204" pitchFamily="34" charset="0"/>
                <a:cs typeface="Arial" panose="020B0604020202020204" pitchFamily="34" charset="0"/>
              </a:rPr>
              <a:t>In school the children will be involved in </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Shared reading</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1:1 reading with an adult</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Reading across the curriculum.</a:t>
            </a:r>
          </a:p>
          <a:p>
            <a:pPr>
              <a:lnSpc>
                <a:spcPct val="150000"/>
              </a:lnSpc>
              <a:buFont typeface="Arial" charset="0"/>
              <a:buChar char="•"/>
              <a:defRPr/>
            </a:pPr>
            <a:r>
              <a:rPr lang="en-GB" sz="2400" dirty="0">
                <a:latin typeface="Arial" panose="020B0604020202020204" pitchFamily="34" charset="0"/>
                <a:cs typeface="Arial" panose="020B0604020202020204" pitchFamily="34" charset="0"/>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3DFEDBE-5A60-48C2-AB23-BE5AB03581D6}"/>
              </a:ext>
            </a:extLst>
          </p:cNvPr>
          <p:cNvSpPr>
            <a:spLocks noGrp="1" noChangeArrowheads="1"/>
          </p:cNvSpPr>
          <p:nvPr>
            <p:ph type="title"/>
          </p:nvPr>
        </p:nvSpPr>
        <p:spPr/>
        <p:txBody>
          <a:bodyPr/>
          <a:lstStyle/>
          <a:p>
            <a:pPr algn="l" eaLnBrk="1" hangingPunct="1">
              <a:defRPr/>
            </a:pPr>
            <a:r>
              <a:rPr lang="en-GB" b="1" dirty="0">
                <a:solidFill>
                  <a:schemeClr val="accent1"/>
                </a:solidFill>
                <a:effectLst>
                  <a:outerShdw blurRad="38100" dist="38100" dir="2700000" algn="tl">
                    <a:srgbClr val="000000"/>
                  </a:outerShdw>
                </a:effectLst>
              </a:rPr>
              <a:t>Writing</a:t>
            </a:r>
            <a:endParaRPr lang="en-US" b="1" dirty="0">
              <a:solidFill>
                <a:schemeClr val="accent1"/>
              </a:solidFill>
              <a:effectLst>
                <a:outerShdw blurRad="38100" dist="38100" dir="2700000" algn="tl">
                  <a:srgbClr val="000000"/>
                </a:outerShdw>
              </a:effectLst>
            </a:endParaRPr>
          </a:p>
        </p:txBody>
      </p:sp>
      <p:sp>
        <p:nvSpPr>
          <p:cNvPr id="17411" name="Rectangle 3">
            <a:extLst>
              <a:ext uri="{FF2B5EF4-FFF2-40B4-BE49-F238E27FC236}">
                <a16:creationId xmlns:a16="http://schemas.microsoft.com/office/drawing/2014/main" id="{B4842018-8AA0-4E5D-82C6-4482E7C8B2C5}"/>
              </a:ext>
            </a:extLst>
          </p:cNvPr>
          <p:cNvSpPr>
            <a:spLocks noGrp="1" noChangeArrowheads="1"/>
          </p:cNvSpPr>
          <p:nvPr>
            <p:ph type="body" sz="half" idx="1"/>
          </p:nvPr>
        </p:nvSpPr>
        <p:spPr/>
        <p:txBody>
          <a:bodyPr>
            <a:normAutofit/>
          </a:bodyPr>
          <a:lstStyle/>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Shared and Guided writing tasks.</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Independent tasks.</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We will be starting to learn pre-cursive font</a:t>
            </a:r>
          </a:p>
          <a:p>
            <a:pPr eaLnBrk="1" hangingPunct="1">
              <a:lnSpc>
                <a:spcPct val="90000"/>
              </a:lnSpc>
            </a:pPr>
            <a:r>
              <a:rPr lang="en-GB" altLang="en-US" dirty="0">
                <a:solidFill>
                  <a:schemeClr val="tx1"/>
                </a:solidFill>
                <a:latin typeface="Arial" panose="020B0604020202020204" pitchFamily="34" charset="0"/>
                <a:cs typeface="Arial" panose="020B0604020202020204" pitchFamily="34" charset="0"/>
              </a:rPr>
              <a:t>Lots of speaking and listening activities to help their writing.</a:t>
            </a:r>
          </a:p>
          <a:p>
            <a:pPr eaLnBrk="1" hangingPunct="1">
              <a:lnSpc>
                <a:spcPct val="90000"/>
              </a:lnSpc>
            </a:pPr>
            <a:endParaRPr lang="en-GB" altLang="en-US" sz="2400" dirty="0">
              <a:latin typeface="Comic Sans MS" panose="030F0702030302020204" pitchFamily="66" charset="0"/>
            </a:endParaRPr>
          </a:p>
          <a:p>
            <a:pPr eaLnBrk="1" hangingPunct="1">
              <a:lnSpc>
                <a:spcPct val="90000"/>
              </a:lnSpc>
              <a:buFontTx/>
              <a:buNone/>
            </a:pPr>
            <a:endParaRPr lang="en-US" altLang="en-US" sz="2800" dirty="0"/>
          </a:p>
        </p:txBody>
      </p:sp>
      <p:pic>
        <p:nvPicPr>
          <p:cNvPr id="17412" name="Picture 8" descr="2009_0304school0022">
            <a:extLst>
              <a:ext uri="{FF2B5EF4-FFF2-40B4-BE49-F238E27FC236}">
                <a16:creationId xmlns:a16="http://schemas.microsoft.com/office/drawing/2014/main" id="{6CA11C1D-F09E-4A90-8814-CB428733F2D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76600" y="4164013"/>
            <a:ext cx="2916238" cy="2187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blinds/>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85DF97D-DB3F-48D6-B785-B8C680F86036}"/>
              </a:ext>
            </a:extLst>
          </p:cNvPr>
          <p:cNvSpPr>
            <a:spLocks noGrp="1" noChangeArrowheads="1"/>
          </p:cNvSpPr>
          <p:nvPr>
            <p:ph type="title"/>
          </p:nvPr>
        </p:nvSpPr>
        <p:spPr>
          <a:xfrm>
            <a:off x="2395244" y="260648"/>
            <a:ext cx="6512511" cy="1143000"/>
          </a:xfrm>
        </p:spPr>
        <p:txBody>
          <a:bodyPr/>
          <a:lstStyle/>
          <a:p>
            <a:pPr algn="l" eaLnBrk="1" hangingPunct="1">
              <a:defRPr/>
            </a:pPr>
            <a:r>
              <a:rPr lang="en-GB" b="1" dirty="0">
                <a:solidFill>
                  <a:schemeClr val="accent1"/>
                </a:solidFill>
                <a:effectLst>
                  <a:outerShdw blurRad="38100" dist="38100" dir="2700000" algn="tl">
                    <a:srgbClr val="000000"/>
                  </a:outerShdw>
                </a:effectLst>
              </a:rPr>
              <a:t>Maths</a:t>
            </a:r>
            <a:endParaRPr lang="en-US" b="1" dirty="0">
              <a:solidFill>
                <a:schemeClr val="accent1"/>
              </a:solidFill>
              <a:effectLst>
                <a:outerShdw blurRad="38100" dist="38100" dir="2700000" algn="tl">
                  <a:srgbClr val="000000"/>
                </a:outerShdw>
              </a:effectLst>
            </a:endParaRPr>
          </a:p>
        </p:txBody>
      </p:sp>
      <p:sp>
        <p:nvSpPr>
          <p:cNvPr id="19459" name="Rectangle 3">
            <a:extLst>
              <a:ext uri="{FF2B5EF4-FFF2-40B4-BE49-F238E27FC236}">
                <a16:creationId xmlns:a16="http://schemas.microsoft.com/office/drawing/2014/main" id="{07F9EBB7-719E-477F-856D-B6ABFC4D2258}"/>
              </a:ext>
            </a:extLst>
          </p:cNvPr>
          <p:cNvSpPr>
            <a:spLocks noGrp="1" noChangeArrowheads="1"/>
          </p:cNvSpPr>
          <p:nvPr>
            <p:ph type="body" idx="4294967295"/>
          </p:nvPr>
        </p:nvSpPr>
        <p:spPr>
          <a:xfrm>
            <a:off x="629816" y="1052736"/>
            <a:ext cx="7884368" cy="4973116"/>
          </a:xfrm>
        </p:spPr>
        <p:txBody>
          <a:bodyPr>
            <a:normAutofit/>
          </a:bodyPr>
          <a:lstStyle/>
          <a:p>
            <a:pPr eaLnBrk="1" hangingPunct="1"/>
            <a:r>
              <a:rPr lang="en-GB" altLang="en-US" sz="2600" dirty="0">
                <a:solidFill>
                  <a:schemeClr val="tx1"/>
                </a:solidFill>
                <a:latin typeface="Arial" panose="020B0604020202020204" pitchFamily="34" charset="0"/>
                <a:cs typeface="Arial" panose="020B0604020202020204" pitchFamily="34" charset="0"/>
              </a:rPr>
              <a:t>Practical activities.</a:t>
            </a:r>
          </a:p>
          <a:p>
            <a:pPr eaLnBrk="1" hangingPunct="1"/>
            <a:r>
              <a:rPr lang="en-GB" altLang="en-US" sz="2600" dirty="0">
                <a:solidFill>
                  <a:schemeClr val="tx1"/>
                </a:solidFill>
                <a:latin typeface="Arial" panose="020B0604020202020204" pitchFamily="34" charset="0"/>
                <a:cs typeface="Arial" panose="020B0604020202020204" pitchFamily="34" charset="0"/>
              </a:rPr>
              <a:t>Recording in Maths books.</a:t>
            </a:r>
          </a:p>
          <a:p>
            <a:pPr eaLnBrk="1" hangingPunct="1"/>
            <a:r>
              <a:rPr lang="en-GB" altLang="en-US" sz="2600" dirty="0">
                <a:solidFill>
                  <a:schemeClr val="tx1"/>
                </a:solidFill>
                <a:latin typeface="Arial" panose="020B0604020202020204" pitchFamily="34" charset="0"/>
                <a:cs typeface="Arial" panose="020B0604020202020204" pitchFamily="34" charset="0"/>
              </a:rPr>
              <a:t>Use of different practical resources </a:t>
            </a:r>
            <a:r>
              <a:rPr lang="en-GB" altLang="en-US" sz="2600" dirty="0" err="1">
                <a:solidFill>
                  <a:schemeClr val="tx1"/>
                </a:solidFill>
                <a:latin typeface="Arial" panose="020B0604020202020204" pitchFamily="34" charset="0"/>
                <a:cs typeface="Arial" panose="020B0604020202020204" pitchFamily="34" charset="0"/>
              </a:rPr>
              <a:t>eg.</a:t>
            </a:r>
            <a:r>
              <a:rPr lang="en-GB" altLang="en-US" sz="2600" dirty="0">
                <a:solidFill>
                  <a:schemeClr val="tx1"/>
                </a:solidFill>
                <a:latin typeface="Arial" panose="020B0604020202020204" pitchFamily="34" charset="0"/>
                <a:cs typeface="Arial" panose="020B0604020202020204" pitchFamily="34" charset="0"/>
              </a:rPr>
              <a:t> Numicon, counters, cubes, base ten</a:t>
            </a:r>
          </a:p>
          <a:p>
            <a:pPr eaLnBrk="1" hangingPunct="1"/>
            <a:r>
              <a:rPr lang="en-GB" altLang="en-US" sz="2600" dirty="0">
                <a:solidFill>
                  <a:schemeClr val="tx1"/>
                </a:solidFill>
                <a:latin typeface="Arial" panose="020B0604020202020204" pitchFamily="34" charset="0"/>
                <a:cs typeface="Arial" panose="020B0604020202020204" pitchFamily="34" charset="0"/>
              </a:rPr>
              <a:t> 10/15 minutes per day developing number fluency using </a:t>
            </a:r>
            <a:r>
              <a:rPr lang="en-GB" altLang="en-US" sz="2600" dirty="0" err="1">
                <a:solidFill>
                  <a:schemeClr val="tx1"/>
                </a:solidFill>
                <a:latin typeface="Arial" panose="020B0604020202020204" pitchFamily="34" charset="0"/>
                <a:cs typeface="Arial" panose="020B0604020202020204" pitchFamily="34" charset="0"/>
              </a:rPr>
              <a:t>rekenreks</a:t>
            </a:r>
            <a:r>
              <a:rPr lang="en-GB" altLang="en-US" sz="3200" dirty="0">
                <a:solidFill>
                  <a:schemeClr val="tx1"/>
                </a:solidFill>
                <a:latin typeface="Arial" panose="020B0604020202020204" pitchFamily="34" charset="0"/>
                <a:cs typeface="Arial" panose="020B0604020202020204" pitchFamily="34" charset="0"/>
              </a:rPr>
              <a:t>.</a:t>
            </a:r>
          </a:p>
          <a:p>
            <a:pPr marL="45720" indent="0" eaLnBrk="1" hangingPunct="1">
              <a:buNone/>
            </a:pPr>
            <a:endParaRPr lang="en-GB" altLang="en-US" sz="3200" dirty="0"/>
          </a:p>
          <a:p>
            <a:pPr eaLnBrk="1" hangingPunct="1"/>
            <a:endParaRPr lang="en-US" altLang="en-US" dirty="0"/>
          </a:p>
        </p:txBody>
      </p:sp>
      <p:pic>
        <p:nvPicPr>
          <p:cNvPr id="3" name="Picture 2">
            <a:extLst>
              <a:ext uri="{FF2B5EF4-FFF2-40B4-BE49-F238E27FC236}">
                <a16:creationId xmlns:a16="http://schemas.microsoft.com/office/drawing/2014/main" id="{443AB891-B4C7-4038-BA0E-BB42CE722569}"/>
              </a:ext>
            </a:extLst>
          </p:cNvPr>
          <p:cNvPicPr>
            <a:picLocks noChangeAspect="1"/>
          </p:cNvPicPr>
          <p:nvPr/>
        </p:nvPicPr>
        <p:blipFill>
          <a:blip r:embed="rId3"/>
          <a:stretch>
            <a:fillRect/>
          </a:stretch>
        </p:blipFill>
        <p:spPr>
          <a:xfrm>
            <a:off x="2987824" y="4814406"/>
            <a:ext cx="2445895" cy="1211446"/>
          </a:xfrm>
          <a:prstGeom prst="rect">
            <a:avLst/>
          </a:prstGeom>
        </p:spPr>
      </p:pic>
      <p:sp>
        <p:nvSpPr>
          <p:cNvPr id="2" name="AutoShape 2" descr="https://ukc-powerpoint.officeapps.live.com/pods/GetClipboardImage.ashx?Id=1aa1fe32-4599-4a91-abf1-9267de51c167&amp;DC=GUK3&amp;pkey=c287a2c6-a38b-4d61-bbc5-077d54be9646&amp;wdwaccluster=GUK3">
            <a:extLst>
              <a:ext uri="{FF2B5EF4-FFF2-40B4-BE49-F238E27FC236}">
                <a16:creationId xmlns:a16="http://schemas.microsoft.com/office/drawing/2014/main" id="{6AA39459-ACEE-46A9-9038-AF3E5CDA03F5}"/>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B3396FC-9D84-4425-AD47-95ECF116E570}"/>
              </a:ext>
            </a:extLst>
          </p:cNvPr>
          <p:cNvPicPr>
            <a:picLocks noChangeAspect="1"/>
          </p:cNvPicPr>
          <p:nvPr/>
        </p:nvPicPr>
        <p:blipFill>
          <a:blip r:embed="rId2"/>
          <a:stretch>
            <a:fillRect/>
          </a:stretch>
        </p:blipFill>
        <p:spPr>
          <a:xfrm>
            <a:off x="570776" y="836712"/>
            <a:ext cx="8002447" cy="4968552"/>
          </a:xfrm>
          <a:prstGeom prst="rect">
            <a:avLst/>
          </a:prstGeom>
        </p:spPr>
      </p:pic>
    </p:spTree>
    <p:extLst>
      <p:ext uri="{BB962C8B-B14F-4D97-AF65-F5344CB8AC3E}">
        <p14:creationId xmlns:p14="http://schemas.microsoft.com/office/powerpoint/2010/main" val="3719522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339102"/>
          </a:xfrm>
          <a:prstGeom prst="rect">
            <a:avLst/>
          </a:prstGeom>
        </p:spPr>
        <p:txBody>
          <a:bodyPr wrap="square">
            <a:spAutoFit/>
          </a:bodyPr>
          <a:lstStyle/>
          <a:p>
            <a:r>
              <a:rPr lang="en-US" sz="1400" dirty="0">
                <a:latin typeface="Arial" panose="020B0604020202020204" pitchFamily="34" charset="0"/>
                <a:cs typeface="Arial" panose="020B0604020202020204" pitchFamily="34" charset="0"/>
              </a:rPr>
              <a:t>Essential Letters and Sounds (ELS) is our chosen DfE validated phonics programme.</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3200876"/>
          </a:xfrm>
          <a:prstGeom prst="rect">
            <a:avLst/>
          </a:prstGeom>
        </p:spPr>
        <p:txBody>
          <a:bodyPr wrap="square">
            <a:spAutoFit/>
          </a:bodyPr>
          <a:lstStyle/>
          <a:p>
            <a:pPr marL="457200" lvl="0" indent="-457200"/>
            <a:r>
              <a:rPr lang="en-GB" sz="1600" b="1" u="sng" dirty="0">
                <a:solidFill>
                  <a:srgbClr val="82368C"/>
                </a:solidFill>
                <a:latin typeface="Arial" panose="020B0604020202020204" pitchFamily="34" charset="0"/>
                <a:cs typeface="Arial" panose="020B0604020202020204" pitchFamily="34" charset="0"/>
              </a:rPr>
              <a:t>How do we teach phonics? </a:t>
            </a: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use a simple, consistent approach to teaching phonics</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have mnemonics and rhymes to support learning and recall</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teach phonics every single day from the first days of Reception</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Phonics throughout the day to review new sounds and graphemes taught </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Lots of opportunities for oral blending - /c/ /</a:t>
            </a:r>
            <a:r>
              <a:rPr lang="en-US" sz="1400" dirty="0" err="1">
                <a:latin typeface="Arial" panose="020B0604020202020204" pitchFamily="34" charset="0"/>
                <a:cs typeface="Arial" panose="020B0604020202020204" pitchFamily="34" charset="0"/>
              </a:rPr>
              <a:t>oa</a:t>
            </a:r>
            <a:r>
              <a:rPr lang="en-US" sz="1400" dirty="0">
                <a:latin typeface="Arial" panose="020B0604020202020204" pitchFamily="34" charset="0"/>
                <a:cs typeface="Arial" panose="020B0604020202020204" pitchFamily="34" charset="0"/>
              </a:rPr>
              <a:t>/ /t/ </a:t>
            </a:r>
          </a:p>
          <a:p>
            <a:pPr marL="457200" indent="-45720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1400" dirty="0">
                <a:latin typeface="Arial" panose="020B0604020202020204" pitchFamily="34" charset="0"/>
                <a:cs typeface="Arial" panose="020B0604020202020204" pitchFamily="34" charset="0"/>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3"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2"/>
          <a:stretch>
            <a:fillRect/>
          </a:stretch>
        </p:blipFill>
        <p:spPr>
          <a:xfrm>
            <a:off x="285720" y="1500174"/>
            <a:ext cx="8719352" cy="3357586"/>
          </a:xfrm>
          <a:prstGeom prst="rect">
            <a:avLst/>
          </a:prstGeom>
        </p:spPr>
      </p:pic>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3"/>
          <a:stretch>
            <a:fillRect/>
          </a:stretch>
        </p:blipFill>
        <p:spPr>
          <a:xfrm>
            <a:off x="7000892" y="500042"/>
            <a:ext cx="1724025" cy="58102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2"/>
          <a:stretch>
            <a:fillRect/>
          </a:stretch>
        </p:blipFill>
        <p:spPr>
          <a:xfrm>
            <a:off x="7000892" y="500042"/>
            <a:ext cx="1724025" cy="581025"/>
          </a:xfrm>
          <a:prstGeom prst="rect">
            <a:avLst/>
          </a:prstGeom>
        </p:spPr>
      </p:pic>
      <p:pic>
        <p:nvPicPr>
          <p:cNvPr id="5"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3"/>
          <a:stretch>
            <a:fillRect/>
          </a:stretch>
        </p:blipFill>
        <p:spPr>
          <a:xfrm>
            <a:off x="571472" y="1214422"/>
            <a:ext cx="8072494" cy="553970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t>Behaviour and</a:t>
            </a:r>
            <a:br>
              <a:rPr lang="en-GB" sz="4000" dirty="0"/>
            </a:br>
            <a:r>
              <a:rPr lang="en-GB" sz="4000" dirty="0"/>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dirty="0">
                <a:latin typeface="Arial" panose="020B0604020202020204" pitchFamily="34" charset="0"/>
                <a:cs typeface="Arial" panose="020B0604020202020204" pitchFamily="34"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t>Behaviour and</a:t>
            </a:r>
            <a:br>
              <a:rPr lang="en-GB" sz="4000" dirty="0"/>
            </a:br>
            <a:r>
              <a:rPr lang="en-GB" sz="4000" dirty="0"/>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pPr algn="ctr"/>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lgn="ctr">
              <a:buNone/>
            </a:pPr>
            <a:r>
              <a:rPr lang="en-GB" dirty="0"/>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2603306" y="1501995"/>
            <a:ext cx="3840902" cy="1938992"/>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Weds </a:t>
            </a:r>
            <a:r>
              <a:rPr lang="en-US" sz="4000" b="0" cap="none" spc="0" baseline="30000" dirty="0">
                <a:ln w="0"/>
                <a:solidFill>
                  <a:schemeClr val="accent1"/>
                </a:solidFill>
                <a:effectLst>
                  <a:outerShdw blurRad="38100" dist="25400" dir="5400000" algn="ctr" rotWithShape="0">
                    <a:srgbClr val="6E747A">
                      <a:alpha val="43000"/>
                    </a:srgbClr>
                  </a:outerShdw>
                </a:effectLst>
              </a:rPr>
              <a:t>23rd</a:t>
            </a:r>
          </a:p>
          <a:p>
            <a:pPr algn="ctr"/>
            <a:r>
              <a:rPr lang="en-US" sz="40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40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4809611"/>
            <a:ext cx="8496944" cy="1631216"/>
          </a:xfrm>
          <a:prstGeom prst="rect">
            <a:avLst/>
          </a:prstGeom>
          <a:noFill/>
        </p:spPr>
        <p:txBody>
          <a:bodyPr wrap="square" rtlCol="0">
            <a:spAutoFit/>
          </a:bodyPr>
          <a:lstStyle/>
          <a:p>
            <a:r>
              <a:rPr lang="en-GB" sz="2000" dirty="0">
                <a:solidFill>
                  <a:prstClr val="black"/>
                </a:solidFill>
                <a:latin typeface="Arial" panose="020B0604020202020204" pitchFamily="34" charset="0"/>
                <a:cs typeface="Arial" panose="020B0604020202020204" pitchFamily="34" charset="0"/>
              </a:rPr>
              <a:t>User friendly guides on all areas of ICT, gaming, social media and top tips for online safety.   Check all age recommendations on games and Apps.</a:t>
            </a:r>
          </a:p>
          <a:p>
            <a:endParaRPr lang="en-GB" sz="2000" dirty="0">
              <a:solidFill>
                <a:prstClr val="black"/>
              </a:solidFill>
              <a:latin typeface="Arial" panose="020B0604020202020204" pitchFamily="34" charset="0"/>
              <a:cs typeface="Arial" panose="020B0604020202020204" pitchFamily="34" charset="0"/>
            </a:endParaRPr>
          </a:p>
          <a:p>
            <a:r>
              <a:rPr lang="en-GB" sz="2000" dirty="0">
                <a:solidFill>
                  <a:prstClr val="black"/>
                </a:solidFill>
                <a:latin typeface="Arial" panose="020B0604020202020204" pitchFamily="34" charset="0"/>
                <a:cs typeface="Arial" panose="020B0604020202020204" pitchFamily="34" charset="0"/>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404664"/>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1912</TotalTime>
  <Words>1494</Words>
  <Application>Microsoft Office PowerPoint</Application>
  <PresentationFormat>On-screen Show (4:3)</PresentationFormat>
  <Paragraphs>204</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CCW Cursive Writing 7</vt:lpstr>
      <vt:lpstr>Comic Sans MS</vt:lpstr>
      <vt:lpstr>Georgia</vt:lpstr>
      <vt:lpstr>Trebuchet MS</vt:lpstr>
      <vt:lpstr>Wingdings</vt:lpstr>
      <vt:lpstr>Slipstream</vt:lpstr>
      <vt:lpstr>PowerPoint Presentation</vt:lpstr>
      <vt:lpstr>PowerPoint Presentation</vt:lpstr>
      <vt:lpstr>We have codes of conduct for Governors,  staff and parents and expect all members of our school community to abide by these. </vt:lpstr>
      <vt:lpstr>Year 1 staff</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 Homework</vt:lpstr>
      <vt:lpstr>Spellings</vt:lpstr>
      <vt:lpstr>PowerPoint Presentation</vt:lpstr>
      <vt:lpstr>Reading</vt:lpstr>
      <vt:lpstr>Writing</vt:lpstr>
      <vt:lpstr>Maths</vt:lpstr>
      <vt:lpstr>PowerPoint Presentation</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Heather Parsons</cp:lastModifiedBy>
  <cp:revision>145</cp:revision>
  <cp:lastPrinted>2021-09-08T07:29:11Z</cp:lastPrinted>
  <dcterms:created xsi:type="dcterms:W3CDTF">2014-09-15T15:29:28Z</dcterms:created>
  <dcterms:modified xsi:type="dcterms:W3CDTF">2024-09-10T19:46:02Z</dcterms:modified>
</cp:coreProperties>
</file>