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61" r:id="rId3"/>
    <p:sldId id="263" r:id="rId4"/>
    <p:sldId id="259" r:id="rId5"/>
    <p:sldId id="265" r:id="rId6"/>
    <p:sldId id="272" r:id="rId7"/>
    <p:sldId id="271" r:id="rId8"/>
    <p:sldId id="273" r:id="rId9"/>
    <p:sldId id="275" r:id="rId10"/>
    <p:sldId id="279" r:id="rId11"/>
    <p:sldId id="274" r:id="rId12"/>
    <p:sldId id="270" r:id="rId13"/>
    <p:sldId id="276" r:id="rId14"/>
    <p:sldId id="26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97" autoAdjust="0"/>
    <p:restoredTop sz="94660"/>
  </p:normalViewPr>
  <p:slideViewPr>
    <p:cSldViewPr snapToGrid="0">
      <p:cViewPr varScale="1">
        <p:scale>
          <a:sx n="78" d="100"/>
          <a:sy n="78" d="100"/>
        </p:scale>
        <p:origin x="97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E3E6F-91C2-C96E-1F1F-55B486BC3F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792D8D-5596-0D55-C78D-CF0A40C9CB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F5C2A-A429-2A8E-2B99-F775E2BA3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3A71-A2AA-4884-8804-BC5B8F89C6A3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2454F6-C43E-F23A-1C87-7A8B562CD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3D7364-B074-E965-1565-B4092245A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4749-AA45-4AA3-97E7-391FF33D7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265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5B73A-2E9E-F27D-C1C1-0BAC1F328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F46880-8500-2C5F-89CD-A90498CE34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80468C-2A97-A2D2-59B5-D8A7F2C8A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3A71-A2AA-4884-8804-BC5B8F89C6A3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D59631-F684-8CAD-A959-3CF8FA614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F04C0F-610B-76E0-046E-E72479C99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4749-AA45-4AA3-97E7-391FF33D7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433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0023A-12AF-F436-CB36-DF7D278EC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026FCE-C4A1-F2EE-C2AC-84D88B43F9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A805DE-27CB-8723-F996-1BEEE5C4D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3A71-A2AA-4884-8804-BC5B8F89C6A3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ACD27F-9D8C-1458-1D07-B26FC2B34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480B0B-547F-4462-A9F3-2E7F12332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4749-AA45-4AA3-97E7-391FF33D7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838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F0A54-F914-CF19-7866-2F4FF217F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77350-E778-3B63-E45B-9F882FBE8E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3E64C6-3DDA-57E2-E217-D29F67F79C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3B5471-917A-6DE2-0FA6-FE8B44F16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3A71-A2AA-4884-8804-BC5B8F89C6A3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5606D5-4D53-709F-703A-9FCED9E5E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849A65-D360-B160-3BD9-36CFC4589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4749-AA45-4AA3-97E7-391FF33D7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803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BF24F-126C-8569-891D-CDC5A049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47B86-45DD-C3DE-0A8F-32269B9839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9420B7-6009-56B1-74F4-55A9F00EE8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DDDC1F-198D-88A7-739A-A65C2D26EC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6829AE-A602-B1E9-BBA0-7E24836C80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8622F5-C39E-3AD3-377E-08DC14EC0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3A71-A2AA-4884-8804-BC5B8F89C6A3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381013F-A515-E03D-D6E1-1A4BF196C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640204-8502-190A-5881-B8012090C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4749-AA45-4AA3-97E7-391FF33D7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437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FEDD0-F531-9C83-F5FC-7D3FD8C12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C69CB0-C741-E7B7-062A-4FE047A6A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3A71-A2AA-4884-8804-BC5B8F89C6A3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B1F349-8C8C-2E01-98DC-309786FC3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523877-FDBF-2A25-6335-98D58A2A0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4749-AA45-4AA3-97E7-391FF33D7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846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EFD627-1194-8D7B-90FE-363E66D89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3A71-A2AA-4884-8804-BC5B8F89C6A3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E5EDE9E-9924-213C-06A6-2D9CDD069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789387-09A1-56A1-5995-47E5D9B6B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4749-AA45-4AA3-97E7-391FF33D7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666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6CF67-9610-F260-C76E-0E251D2CE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1F8096-AC54-C7B2-C902-69EB7D3563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E8ED4E-D05B-282C-5C55-41E34F0DA4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354302-A8D8-FA36-FF9D-31B650518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3A71-A2AA-4884-8804-BC5B8F89C6A3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A97C9D-7893-00E6-DA27-D64519CCD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FFA62A-0D9B-6E3F-B455-04F14F234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4749-AA45-4AA3-97E7-391FF33D7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715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07277-373E-1B71-E32D-7C939DEC9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ECF109-0B75-D146-EB6E-CBE11BC928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033F71-93C1-55B1-A07B-1033F3FA96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37FA76-E61A-D4B6-04D8-3B7AC4CF0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3A71-A2AA-4884-8804-BC5B8F89C6A3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9DCC4F-4018-1210-A9BE-4F5D29202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3D8E-A4D4-6414-8CF5-92B0B7A8C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4749-AA45-4AA3-97E7-391FF33D7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981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4637B2-D365-E302-69F0-1D4C27436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B3EA86-2A3F-57E6-08B1-50F76D541F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925AC-41CF-00B3-F77B-0DC30AACB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3A71-A2AA-4884-8804-BC5B8F89C6A3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A97A2-627B-451C-44AD-798CBE773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BA9E40-E9F7-32B9-0776-B98A5DE44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4749-AA45-4AA3-97E7-391FF33D7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967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48A8EC-F4A3-E10C-4A93-FA16994405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A74E38-B74B-3C42-672A-7A0B161A2C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34A093-BBF6-97EE-9FBF-6AD892554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83A71-A2AA-4884-8804-BC5B8F89C6A3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1A6DE9-A9CC-D96F-6A4C-5E29C30E1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FE0C0-4327-88CE-A0A4-CFF97CD48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4749-AA45-4AA3-97E7-391FF33D7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281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EB35CB-729E-2827-7285-346682011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DFA1B6-DC1B-CFC5-7676-3FB653713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A08F0E-4A9A-95A1-D1D1-BB1C9E9D95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83A71-A2AA-4884-8804-BC5B8F89C6A3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DED247-0095-5070-3F96-2D5678FADD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6BBA79-3C89-3DF3-DB08-ACF0C7E4C7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D44749-AA45-4AA3-97E7-391FF33D7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493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B2D651-E927-01F0-66C4-DF15F14E8E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378F2D6-E64F-6F5C-F207-5539F2D79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53E89A-E7F8-C254-77D8-C1B9E65EC7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12" r="20486" b="9091"/>
          <a:stretch/>
        </p:blipFill>
        <p:spPr>
          <a:xfrm>
            <a:off x="5791200" y="10"/>
            <a:ext cx="640080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21DD4B7-92FD-7312-F53F-1531CF1ED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D85360-88FA-CD86-BC1E-C6463E4D9B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0" y="120518"/>
            <a:ext cx="7713519" cy="1816437"/>
          </a:xfrm>
        </p:spPr>
        <p:txBody>
          <a:bodyPr anchor="b">
            <a:normAutofit/>
          </a:bodyPr>
          <a:lstStyle/>
          <a:p>
            <a:pPr algn="l"/>
            <a:r>
              <a:rPr lang="en-GB" b="1" dirty="0"/>
              <a:t>    Sign</a:t>
            </a:r>
            <a:r>
              <a:rPr lang="en-GB" b="1" dirty="0">
                <a:highlight>
                  <a:srgbClr val="FFFF00"/>
                </a:highlight>
              </a:rPr>
              <a:t>if</a:t>
            </a:r>
            <a:r>
              <a:rPr lang="en-GB" b="1" dirty="0"/>
              <a:t>icant –</a:t>
            </a:r>
            <a:br>
              <a:rPr lang="en-GB" b="1" dirty="0"/>
            </a:br>
            <a:r>
              <a:rPr lang="en-GB" b="1" dirty="0"/>
              <a:t>events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F8F4FA-558E-F360-095F-16D55B1CA6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2442120"/>
            <a:ext cx="7713519" cy="3638943"/>
          </a:xfrm>
        </p:spPr>
        <p:txBody>
          <a:bodyPr>
            <a:noAutofit/>
          </a:bodyPr>
          <a:lstStyle/>
          <a:p>
            <a:pPr algn="l"/>
            <a:r>
              <a:rPr lang="en-GB" sz="4000" dirty="0">
                <a:highlight>
                  <a:srgbClr val="FFFF00"/>
                </a:highlight>
              </a:rPr>
              <a:t>If </a:t>
            </a:r>
            <a:r>
              <a:rPr lang="en-GB" sz="4000" dirty="0"/>
              <a:t>World War 2 had never happened – </a:t>
            </a:r>
            <a:r>
              <a:rPr lang="en-GB" sz="4000" dirty="0">
                <a:highlight>
                  <a:srgbClr val="FFFF00"/>
                </a:highlight>
              </a:rPr>
              <a:t>if</a:t>
            </a:r>
            <a:r>
              <a:rPr lang="en-GB" sz="4000" dirty="0"/>
              <a:t> we had not won – lives would be very different now</a:t>
            </a:r>
          </a:p>
          <a:p>
            <a:pPr algn="l"/>
            <a:r>
              <a:rPr lang="en-GB" sz="4000" dirty="0"/>
              <a:t>We would not have </a:t>
            </a:r>
          </a:p>
          <a:p>
            <a:pPr algn="l"/>
            <a:r>
              <a:rPr lang="en-GB" sz="4000" dirty="0"/>
              <a:t>Our British Values of democracy (choosing our leaders) , liberty (freedom), respect and rule of law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5D07AAA-A1AD-E00F-58D6-3BB287B01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23E12C7-374A-7931-62A2-336522733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wreath of flowers on a flag&#10;&#10;AI-generated content may be incorrect.">
            <a:extLst>
              <a:ext uri="{FF2B5EF4-FFF2-40B4-BE49-F238E27FC236}">
                <a16:creationId xmlns:a16="http://schemas.microsoft.com/office/drawing/2014/main" id="{ADBE820D-0A12-3D3F-94CB-9BAD7ADEA0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287" y="120518"/>
            <a:ext cx="3976192" cy="233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122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46">
            <a:extLst>
              <a:ext uri="{FF2B5EF4-FFF2-40B4-BE49-F238E27FC236}">
                <a16:creationId xmlns:a16="http://schemas.microsoft.com/office/drawing/2014/main" id="{98135EBA-B3A3-4F88-BCB1-D0C8E63F47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D812F0-0169-9325-E51B-027230D52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4190" y="713232"/>
            <a:ext cx="4413749" cy="1197864"/>
          </a:xfrm>
        </p:spPr>
        <p:txBody>
          <a:bodyPr>
            <a:normAutofit/>
          </a:bodyPr>
          <a:lstStyle/>
          <a:p>
            <a:r>
              <a:rPr lang="en-GB" sz="4200"/>
              <a:t>History is HUGE!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C1FC71F-FDE8-0791-6369-4EE2D13973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284" r="2873" b="3"/>
          <a:stretch/>
        </p:blipFill>
        <p:spPr>
          <a:xfrm>
            <a:off x="361466" y="365124"/>
            <a:ext cx="2834938" cy="357472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EC71AC9-787F-0BCB-D36F-EA888E6C47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469" r="-2" b="-2"/>
          <a:stretch/>
        </p:blipFill>
        <p:spPr>
          <a:xfrm>
            <a:off x="3382833" y="365124"/>
            <a:ext cx="2834938" cy="2057400"/>
          </a:xfrm>
          <a:prstGeom prst="rect">
            <a:avLst/>
          </a:prstGeom>
        </p:spPr>
      </p:pic>
      <p:cxnSp>
        <p:nvCxnSpPr>
          <p:cNvPr id="58" name="Straight Connector 48">
            <a:extLst>
              <a:ext uri="{FF2B5EF4-FFF2-40B4-BE49-F238E27FC236}">
                <a16:creationId xmlns:a16="http://schemas.microsoft.com/office/drawing/2014/main" id="{447D1B1D-04C6-4151-9423-F5437649E4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6788307" y="831087"/>
            <a:ext cx="0" cy="914400"/>
          </a:xfrm>
          <a:prstGeom prst="line">
            <a:avLst/>
          </a:prstGeom>
          <a:ln w="190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A person working in a factory&#10;&#10;Description automatically generated with low confidence">
            <a:extLst>
              <a:ext uri="{FF2B5EF4-FFF2-40B4-BE49-F238E27FC236}">
                <a16:creationId xmlns:a16="http://schemas.microsoft.com/office/drawing/2014/main" id="{8471ECAE-6C2F-DD37-DA4E-F4A87E9CA1D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615" b="4"/>
          <a:stretch/>
        </p:blipFill>
        <p:spPr>
          <a:xfrm>
            <a:off x="361466" y="4119239"/>
            <a:ext cx="2834938" cy="205772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55A334E-8A4B-3007-0D9D-7C6FFD08D40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200" r="17706" b="-1"/>
          <a:stretch/>
        </p:blipFill>
        <p:spPr>
          <a:xfrm>
            <a:off x="3382834" y="2601911"/>
            <a:ext cx="2834937" cy="357505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31962-7351-D37A-27AE-426F7E7E7B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4190" y="2048256"/>
            <a:ext cx="4413749" cy="4123944"/>
          </a:xfrm>
        </p:spPr>
        <p:txBody>
          <a:bodyPr>
            <a:normAutofit/>
          </a:bodyPr>
          <a:lstStyle/>
          <a:p>
            <a:r>
              <a:rPr lang="en-GB" sz="2000" dirty="0"/>
              <a:t>It covers all time – and all places – all events- people – there is a history to every subject in school – how many subjects is that? </a:t>
            </a:r>
          </a:p>
          <a:p>
            <a:r>
              <a:rPr lang="en-GB" sz="2000" dirty="0"/>
              <a:t>The history of sport is about all sports – how many sports can you think of in just 10 seconds – there are SO many!!</a:t>
            </a:r>
          </a:p>
          <a:p>
            <a:endParaRPr lang="en-GB" sz="2000" dirty="0"/>
          </a:p>
          <a:p>
            <a:r>
              <a:rPr lang="en-GB" sz="2000" dirty="0"/>
              <a:t>It is impossible to learn about everything in history!</a:t>
            </a:r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9788547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D38EE57-B708-47C9-A4A4-E25F09FAB0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7A28182-58A5-4DBB-8F64-BD944BCA8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13" name="Freeform 44">
              <a:extLst>
                <a:ext uri="{FF2B5EF4-FFF2-40B4-BE49-F238E27FC236}">
                  <a16:creationId xmlns:a16="http://schemas.microsoft.com/office/drawing/2014/main" id="{E4A9080E-7BA6-45FC-8677-8B9D5F4DAF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45">
              <a:extLst>
                <a:ext uri="{FF2B5EF4-FFF2-40B4-BE49-F238E27FC236}">
                  <a16:creationId xmlns:a16="http://schemas.microsoft.com/office/drawing/2014/main" id="{2163D516-75D4-4DE0-AC27-63719125A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46">
              <a:extLst>
                <a:ext uri="{FF2B5EF4-FFF2-40B4-BE49-F238E27FC236}">
                  <a16:creationId xmlns:a16="http://schemas.microsoft.com/office/drawing/2014/main" id="{E74A26A5-C23A-46D4-B0FF-155FB38346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47">
              <a:extLst>
                <a:ext uri="{FF2B5EF4-FFF2-40B4-BE49-F238E27FC236}">
                  <a16:creationId xmlns:a16="http://schemas.microsoft.com/office/drawing/2014/main" id="{08E0243F-1062-43C6-AD04-130DFF6684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4C5517B-1B0F-47AA-93A5-3671899698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B8CAC1B-E87E-6323-99EB-8920E7AA7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>
            <a:normAutofit/>
          </a:bodyPr>
          <a:lstStyle/>
          <a:p>
            <a:r>
              <a:rPr lang="en-GB" sz="3100" dirty="0">
                <a:solidFill>
                  <a:srgbClr val="FFFFFF"/>
                </a:solidFill>
              </a:rPr>
              <a:t>So – we cannot learn about everyone and everything in history</a:t>
            </a:r>
            <a:br>
              <a:rPr lang="en-GB" sz="3100" dirty="0">
                <a:solidFill>
                  <a:srgbClr val="FFFFFF"/>
                </a:solidFill>
              </a:rPr>
            </a:br>
            <a:r>
              <a:rPr lang="en-GB" sz="3100" dirty="0">
                <a:solidFill>
                  <a:srgbClr val="FFFFFF"/>
                </a:solidFill>
              </a:rPr>
              <a:t>We have to choose what and who we learn about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0647CC-EC47-CABC-CB93-70D32CC5B9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4904" y="2494450"/>
            <a:ext cx="4053545" cy="3563159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endParaRPr lang="en-GB" sz="2400" dirty="0"/>
          </a:p>
          <a:p>
            <a:r>
              <a:rPr lang="en-GB" sz="3600" dirty="0"/>
              <a:t>This can be done by deciding who or what is most sign</a:t>
            </a:r>
            <a:r>
              <a:rPr lang="en-GB" sz="3600" dirty="0">
                <a:highlight>
                  <a:srgbClr val="FFFF00"/>
                </a:highlight>
              </a:rPr>
              <a:t>if</a:t>
            </a:r>
            <a:r>
              <a:rPr lang="en-GB" sz="3600" dirty="0"/>
              <a:t>icant – this is another word for important</a:t>
            </a:r>
            <a:endParaRPr lang="en-GB" sz="2400" dirty="0"/>
          </a:p>
        </p:txBody>
      </p:sp>
      <p:pic>
        <p:nvPicPr>
          <p:cNvPr id="5" name="Picture 4" descr="A collage of a person and person&#10;&#10;Description automatically generated with low confidence">
            <a:extLst>
              <a:ext uri="{FF2B5EF4-FFF2-40B4-BE49-F238E27FC236}">
                <a16:creationId xmlns:a16="http://schemas.microsoft.com/office/drawing/2014/main" id="{C5E48A55-588C-C6EC-AE4E-1F456D5D56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8892" y="2397843"/>
            <a:ext cx="4802404" cy="2095500"/>
          </a:xfrm>
          <a:prstGeom prst="rect">
            <a:avLst/>
          </a:prstGeom>
        </p:spPr>
      </p:pic>
      <p:pic>
        <p:nvPicPr>
          <p:cNvPr id="4" name="Picture 3" descr="A wreath of flowers on a flag&#10;&#10;AI-generated content may be incorrect.">
            <a:extLst>
              <a:ext uri="{FF2B5EF4-FFF2-40B4-BE49-F238E27FC236}">
                <a16:creationId xmlns:a16="http://schemas.microsoft.com/office/drawing/2014/main" id="{AF1F0408-4C74-49D8-AEFE-DDB601B98F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749" y="4276029"/>
            <a:ext cx="3976192" cy="233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932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8C30EE-3866-DE71-FD56-8ED0E2CCF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8125" y="365125"/>
            <a:ext cx="7305673" cy="1357143"/>
          </a:xfrm>
        </p:spPr>
        <p:txBody>
          <a:bodyPr>
            <a:normAutofit/>
          </a:bodyPr>
          <a:lstStyle/>
          <a:p>
            <a:r>
              <a:rPr lang="en-GB" b="1" dirty="0"/>
              <a:t>So – VE Day = Victory in Europe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DBD537-7632-9A02-92FB-6B66B43552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6300" y="1848897"/>
            <a:ext cx="6667498" cy="4924765"/>
          </a:xfrm>
        </p:spPr>
        <p:txBody>
          <a:bodyPr>
            <a:normAutofit fontScale="92500" lnSpcReduction="20000"/>
          </a:bodyPr>
          <a:lstStyle/>
          <a:p>
            <a:r>
              <a:rPr lang="en-GB" sz="2400" b="1" dirty="0"/>
              <a:t>This had a </a:t>
            </a:r>
            <a:r>
              <a:rPr lang="en-GB" sz="2400" b="1" dirty="0">
                <a:highlight>
                  <a:srgbClr val="FFFF00"/>
                </a:highlight>
              </a:rPr>
              <a:t>global effect – because it was the day </a:t>
            </a:r>
            <a:r>
              <a:rPr lang="en-GB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World</a:t>
            </a:r>
            <a:r>
              <a:rPr lang="en-GB" sz="2400" b="1" dirty="0">
                <a:highlight>
                  <a:srgbClr val="FFFF00"/>
                </a:highlight>
              </a:rPr>
              <a:t> War Two ended.</a:t>
            </a:r>
          </a:p>
          <a:p>
            <a:endParaRPr lang="en-GB" sz="2400" b="1" dirty="0">
              <a:highlight>
                <a:srgbClr val="FFFF00"/>
              </a:highlight>
            </a:endParaRPr>
          </a:p>
          <a:p>
            <a:endParaRPr lang="en-GB" sz="2400" b="1" dirty="0">
              <a:highlight>
                <a:srgbClr val="FFFF00"/>
              </a:highlight>
            </a:endParaRPr>
          </a:p>
          <a:p>
            <a:r>
              <a:rPr lang="en-GB" sz="2400" b="1" dirty="0"/>
              <a:t>The </a:t>
            </a:r>
            <a:r>
              <a:rPr lang="en-GB" sz="2400" b="1" dirty="0">
                <a:highlight>
                  <a:srgbClr val="FFFF00"/>
                </a:highlight>
              </a:rPr>
              <a:t>effects were </a:t>
            </a:r>
            <a:r>
              <a:rPr lang="en-GB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deep</a:t>
            </a:r>
            <a:r>
              <a:rPr lang="en-GB" sz="2400" b="1" dirty="0"/>
              <a:t>– this war had lasted 6 long years and those years had changed peoples’ lives</a:t>
            </a:r>
          </a:p>
          <a:p>
            <a:endParaRPr lang="en-GB" sz="2400" b="1" dirty="0"/>
          </a:p>
          <a:p>
            <a:r>
              <a:rPr lang="en-GB" sz="2400" b="1" dirty="0"/>
              <a:t>It was a </a:t>
            </a:r>
            <a:r>
              <a:rPr lang="en-GB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unique</a:t>
            </a:r>
            <a:r>
              <a:rPr lang="en-GB" sz="2400" b="1" dirty="0">
                <a:highlight>
                  <a:srgbClr val="FFFF00"/>
                </a:highlight>
              </a:rPr>
              <a:t> day – a one off </a:t>
            </a:r>
            <a:r>
              <a:rPr lang="en-GB" sz="2400" b="1" dirty="0"/>
              <a:t>– that was celebrated with huge happiness </a:t>
            </a:r>
          </a:p>
          <a:p>
            <a:endParaRPr lang="en-GB" sz="2400" b="1" dirty="0"/>
          </a:p>
          <a:p>
            <a:endParaRPr lang="en-GB" sz="2400" b="1" dirty="0"/>
          </a:p>
          <a:p>
            <a:r>
              <a:rPr lang="en-GB" sz="2400" b="1" dirty="0">
                <a:highlight>
                  <a:srgbClr val="FFFF00"/>
                </a:highlight>
              </a:rPr>
              <a:t>Even now -  </a:t>
            </a:r>
            <a:r>
              <a:rPr lang="en-GB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80 years later – we are remembering this day</a:t>
            </a:r>
            <a:r>
              <a:rPr lang="en-GB" sz="2400" b="1" dirty="0">
                <a:highlight>
                  <a:srgbClr val="FFFF00"/>
                </a:highlight>
              </a:rPr>
              <a:t> </a:t>
            </a:r>
            <a:r>
              <a:rPr lang="en-GB" sz="2400" b="1" dirty="0"/>
              <a:t>and being thankful for those who were brave enough to serve so that we are free today – they gave generously (our Christian Value this term) of their time and lives</a:t>
            </a:r>
            <a:endParaRPr lang="en-GB" sz="2400" b="1" dirty="0">
              <a:highlight>
                <a:srgbClr val="FFFF00"/>
              </a:highlight>
            </a:endParaRPr>
          </a:p>
        </p:txBody>
      </p:sp>
      <p:pic>
        <p:nvPicPr>
          <p:cNvPr id="6" name="Content Placeholder 6">
            <a:extLst>
              <a:ext uri="{FF2B5EF4-FFF2-40B4-BE49-F238E27FC236}">
                <a16:creationId xmlns:a16="http://schemas.microsoft.com/office/drawing/2014/main" id="{8D93AF6F-F08A-F0A1-5D77-F0BFF781865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0440"/>
          <a:stretch/>
        </p:blipFill>
        <p:spPr>
          <a:xfrm>
            <a:off x="0" y="1848897"/>
            <a:ext cx="4613730" cy="4728884"/>
          </a:xfrm>
          <a:prstGeom prst="rect">
            <a:avLst/>
          </a:prstGeom>
        </p:spPr>
      </p:pic>
      <p:pic>
        <p:nvPicPr>
          <p:cNvPr id="4" name="Picture 3" descr="A wreath of flowers on a flag&#10;&#10;AI-generated content may be incorrect.">
            <a:extLst>
              <a:ext uri="{FF2B5EF4-FFF2-40B4-BE49-F238E27FC236}">
                <a16:creationId xmlns:a16="http://schemas.microsoft.com/office/drawing/2014/main" id="{514DDD39-65F4-A40A-EC4E-27790ECC3D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1" y="0"/>
            <a:ext cx="3976192" cy="1848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80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F8AAABF-193E-4661-945E-C429586E1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643467"/>
            <a:ext cx="6891187" cy="5546414"/>
          </a:xfrm>
          <a:prstGeom prst="rect">
            <a:avLst/>
          </a:prstGeom>
          <a:solidFill>
            <a:schemeClr val="bg1">
              <a:alpha val="20000"/>
            </a:schemeClr>
          </a:solidFill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pic>
        <p:nvPicPr>
          <p:cNvPr id="5" name="Content Placeholder 4" descr="A collage of a person&#10;&#10;Description automatically generated with medium confidence">
            <a:extLst>
              <a:ext uri="{FF2B5EF4-FFF2-40B4-BE49-F238E27FC236}">
                <a16:creationId xmlns:a16="http://schemas.microsoft.com/office/drawing/2014/main" id="{53190139-E706-77D3-246A-2BE23E8727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2025" y="1532372"/>
            <a:ext cx="6254750" cy="1745815"/>
          </a:xfrm>
        </p:spPr>
      </p:pic>
      <p:pic>
        <p:nvPicPr>
          <p:cNvPr id="7" name="Picture 6" descr="A collage of a person&#10;&#10;Description automatically generated with medium confidence">
            <a:extLst>
              <a:ext uri="{FF2B5EF4-FFF2-40B4-BE49-F238E27FC236}">
                <a16:creationId xmlns:a16="http://schemas.microsoft.com/office/drawing/2014/main" id="{5A162A26-4DB3-9B35-5083-CCE02C92B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025" y="3333751"/>
            <a:ext cx="6254750" cy="19918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0F6C583-2677-7C9A-93D3-DB8009A2C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8680" y="738977"/>
            <a:ext cx="3275120" cy="5546414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anchor="ctr">
            <a:normAutofit fontScale="90000"/>
          </a:bodyPr>
          <a:lstStyle/>
          <a:p>
            <a:r>
              <a:rPr lang="en-GB" sz="3000" b="1" dirty="0"/>
              <a:t>Because history used to be written by </a:t>
            </a:r>
            <a:r>
              <a:rPr lang="en-GB" sz="3000" b="1" dirty="0">
                <a:highlight>
                  <a:srgbClr val="FFFF00"/>
                </a:highlight>
              </a:rPr>
              <a:t>rich, white men in this country </a:t>
            </a:r>
            <a:r>
              <a:rPr lang="en-GB" sz="3000" b="1" dirty="0"/>
              <a:t>– guess what sort of people they thought were most significant? </a:t>
            </a:r>
            <a:br>
              <a:rPr lang="en-GB" sz="3000" b="1" dirty="0"/>
            </a:br>
            <a:r>
              <a:rPr lang="en-GB" sz="3000" b="1" dirty="0">
                <a:highlight>
                  <a:srgbClr val="FFFF00"/>
                </a:highlight>
              </a:rPr>
              <a:t>These people also had the best chances in life </a:t>
            </a:r>
            <a:r>
              <a:rPr lang="en-GB" sz="3000" b="1" dirty="0"/>
              <a:t>– so were more likely to become famous scientists, writers, musicians etc.</a:t>
            </a:r>
            <a:br>
              <a:rPr lang="en-GB" sz="3000" b="1" dirty="0"/>
            </a:br>
            <a:r>
              <a:rPr lang="en-GB" sz="3000" b="1" dirty="0">
                <a:solidFill>
                  <a:srgbClr val="FF0000"/>
                </a:solidFill>
              </a:rPr>
              <a:t>World War Two was not just about the men who were fighters</a:t>
            </a:r>
            <a:br>
              <a:rPr lang="en-GB" sz="3000" dirty="0"/>
            </a:br>
            <a:r>
              <a:rPr lang="en-GB" sz="3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42795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42F0D-858F-B552-F008-5B8FE219D0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ED46187-266A-BEA7-13C2-68373CEBA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Hard and difficult times - children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9DB576-F88F-14B2-51CA-C4F8262D1D4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Evacuation</a:t>
            </a:r>
          </a:p>
          <a:p>
            <a:r>
              <a:rPr lang="en-GB" dirty="0"/>
              <a:t>Children from cities where there was a danger of bombing were moved to safer, countryside or seaside locations</a:t>
            </a:r>
          </a:p>
          <a:p>
            <a:r>
              <a:rPr lang="en-GB" dirty="0"/>
              <a:t>Here in Southport 15,000 children arrived in just two days</a:t>
            </a:r>
          </a:p>
          <a:p>
            <a:r>
              <a:rPr lang="en-GB" dirty="0"/>
              <a:t>Imagine how hard it must have been to leave home behind – parents didn’t come with you – </a:t>
            </a:r>
            <a:r>
              <a:rPr lang="en-GB" b="1" dirty="0"/>
              <a:t>their lives changed forever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A7215E8B-D111-0A40-BE29-C1B0DD4061E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506496" y="1376516"/>
            <a:ext cx="5181600" cy="1514168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B1B181F-23A5-F4F8-7EFD-44BD31E5E1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3138" y="4701135"/>
            <a:ext cx="6211713" cy="1791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6539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451057E-A985-51A4-285D-E0EAD05C7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Hard and difficult times – fighting abroad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E78E471-F3B7-BA87-E738-A4B78F74F52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There was conscription – everyone of a certain age had to do something to help our country win the war</a:t>
            </a:r>
          </a:p>
          <a:p>
            <a:r>
              <a:rPr lang="en-GB" dirty="0"/>
              <a:t>Many became soldiers and sailors fighting the enemy all around the world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A286FC-60BB-F691-D148-96BBDA0E0EF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Conditions were extreme fighting in deserts and jungles</a:t>
            </a:r>
          </a:p>
          <a:p>
            <a:r>
              <a:rPr lang="en-GB" b="1" dirty="0"/>
              <a:t>Their lives changed forever</a:t>
            </a:r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EB2F456-6BC7-C166-6079-5B31D8CEA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7448" y="3342968"/>
            <a:ext cx="4389500" cy="198051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823E0D4-4607-7D23-12AD-7AEECB32AC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214" y="4401177"/>
            <a:ext cx="3863675" cy="2324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999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61F800-47F8-D333-0760-12F3FA7C8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56CC38C-11E1-7D51-2718-210BBEC53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Hard and difficult times - women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88BD49-91B8-70EA-D178-75E28516451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Women had to take over all sorts of jobs here at home</a:t>
            </a:r>
          </a:p>
          <a:p>
            <a:r>
              <a:rPr lang="en-GB" dirty="0"/>
              <a:t>Many became land girls – farming in all weathers to make sure there was food so that people did not starve</a:t>
            </a:r>
          </a:p>
          <a:p>
            <a:r>
              <a:rPr lang="en-GB" dirty="0"/>
              <a:t>Those who could speak another language might become spies – risking their lives in other countries</a:t>
            </a:r>
          </a:p>
          <a:p>
            <a:r>
              <a:rPr lang="en-GB" b="1" dirty="0"/>
              <a:t>Their lives changed forever 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1FFF1393-33FD-53E2-2BB5-534869F3386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73254" y="1487651"/>
            <a:ext cx="5082980" cy="2743438"/>
          </a:xfr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F98554B-F1C7-967B-8536-985D2B0272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5253" y="4510548"/>
            <a:ext cx="2739145" cy="224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4299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125B1-756C-A67C-4FE6-43ED4EDEB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Hard and difficult times - bombs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D1CE1C-FEEA-0106-7EE4-E28BBF8B1D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14168"/>
            <a:ext cx="5181600" cy="4662795"/>
          </a:xfrm>
        </p:spPr>
        <p:txBody>
          <a:bodyPr/>
          <a:lstStyle/>
          <a:p>
            <a:r>
              <a:rPr lang="en-GB" dirty="0"/>
              <a:t>Liverpool blitz</a:t>
            </a:r>
          </a:p>
          <a:p>
            <a:r>
              <a:rPr lang="en-GB" dirty="0"/>
              <a:t>Almost 4,000 people were killed in the region during many bombing raids</a:t>
            </a:r>
          </a:p>
          <a:p>
            <a:r>
              <a:rPr lang="en-GB" dirty="0"/>
              <a:t>Many thousands more were made homeless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6EAB06-986B-D6CD-3EB8-D21A2928678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Even here in Southport</a:t>
            </a:r>
          </a:p>
          <a:p>
            <a:r>
              <a:rPr lang="en-GB" dirty="0"/>
              <a:t>17 people were killed and many more made homeless</a:t>
            </a:r>
          </a:p>
          <a:p>
            <a:r>
              <a:rPr lang="en-GB" dirty="0"/>
              <a:t>These towns changed forever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B2010A-1023-4232-2FEF-210ADF9014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4340132"/>
            <a:ext cx="12192000" cy="2517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052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CCE54-5489-E304-0B30-4610F8733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Disability – lives changed forever by injuries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8ED8BF0-B166-A1D7-9D2C-AC367191403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1991150"/>
            <a:ext cx="5181600" cy="4020287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4786A6-A418-ED5C-E51B-CC2DA0A5A34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Many people were injured by this war</a:t>
            </a:r>
          </a:p>
          <a:p>
            <a:r>
              <a:rPr lang="en-GB" dirty="0"/>
              <a:t>They survived and rebuilt their lives</a:t>
            </a:r>
          </a:p>
          <a:p>
            <a:r>
              <a:rPr lang="en-GB" dirty="0"/>
              <a:t>This is a one-legged football team from 1952!</a:t>
            </a:r>
          </a:p>
          <a:p>
            <a:r>
              <a:rPr lang="en-GB" dirty="0"/>
              <a:t>The Paralympics grew out of teams and competitions from this time</a:t>
            </a:r>
          </a:p>
        </p:txBody>
      </p:sp>
    </p:spTree>
    <p:extLst>
      <p:ext uri="{BB962C8B-B14F-4D97-AF65-F5344CB8AC3E}">
        <p14:creationId xmlns:p14="http://schemas.microsoft.com/office/powerpoint/2010/main" val="35244395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CDA443-F564-1CC5-91DF-054A5F81C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D50551B-96F4-375C-D995-EB17C5F1B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Hard and difficult times here at home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9061D9-EC6F-72F9-134F-5936AC2F04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3846007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Black out = at night no lights were allowed in case they led enemy planes to drop bombs there</a:t>
            </a:r>
          </a:p>
          <a:p>
            <a:r>
              <a:rPr lang="en-GB" dirty="0"/>
              <a:t>SO there were lots of accidents as people tried to walk or drive in the dark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257F4B-2D72-7F11-54BE-2AE70DF3F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355392" y="1825625"/>
            <a:ext cx="3998407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Rationing – people had to make do with smaller amounts of food because there was not enough food for everyone to have lots</a:t>
            </a:r>
          </a:p>
          <a:p>
            <a:r>
              <a:rPr lang="en-GB" dirty="0"/>
              <a:t>Lots of food we take for granted were rare – sweets, fruits from abroad like bananas and oranges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94F974-0316-FF64-A27D-B195763A5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6228" y="2052818"/>
            <a:ext cx="2339543" cy="358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1505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AF674-1C5A-5DB1-3FFA-6E710B5F9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Lets hear some memories from the end of WW2 80 years ago</a:t>
            </a:r>
          </a:p>
        </p:txBody>
      </p:sp>
      <p:pic>
        <p:nvPicPr>
          <p:cNvPr id="5" name="Content Placeholder 4" descr="A person with glasses smiling&#10;&#10;AI-generated content may be incorrect.">
            <a:extLst>
              <a:ext uri="{FF2B5EF4-FFF2-40B4-BE49-F238E27FC236}">
                <a16:creationId xmlns:a16="http://schemas.microsoft.com/office/drawing/2014/main" id="{9A5FA4B2-F7AF-236F-2EB7-88DEBFD3D73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177" y="1825625"/>
            <a:ext cx="3315646" cy="4351338"/>
          </a:xfr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B16B49-8B5C-06DE-E17A-FD836D4AA7A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June was 7 when the war ended </a:t>
            </a:r>
          </a:p>
          <a:p>
            <a:r>
              <a:rPr lang="en-GB" dirty="0"/>
              <a:t>She remembers bombs falling near where she lived</a:t>
            </a:r>
          </a:p>
          <a:p>
            <a:r>
              <a:rPr lang="en-GB" dirty="0"/>
              <a:t>She knew families where young soldiers died</a:t>
            </a:r>
          </a:p>
          <a:p>
            <a:r>
              <a:rPr lang="en-GB" dirty="0"/>
              <a:t>Her life changed because of the war</a:t>
            </a:r>
          </a:p>
        </p:txBody>
      </p:sp>
    </p:spTree>
    <p:extLst>
      <p:ext uri="{BB962C8B-B14F-4D97-AF65-F5344CB8AC3E}">
        <p14:creationId xmlns:p14="http://schemas.microsoft.com/office/powerpoint/2010/main" val="13321329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D571FC-116F-BB7F-3BA4-D1AA73DA58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D6E62FB-A2E5-9D30-449B-A66BE81A9C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50CB33-4CB6-D2E5-7A0A-336E63D84C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12" r="20486" b="9091"/>
          <a:stretch/>
        </p:blipFill>
        <p:spPr>
          <a:xfrm>
            <a:off x="5791200" y="10"/>
            <a:ext cx="640080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2A6A3EC-53EB-DCF4-F1D5-C23E65A70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DB7C8F-5FCB-FB0A-CB64-FF544F7B83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0" y="120518"/>
            <a:ext cx="7713519" cy="1816437"/>
          </a:xfrm>
        </p:spPr>
        <p:txBody>
          <a:bodyPr anchor="b">
            <a:normAutofit/>
          </a:bodyPr>
          <a:lstStyle/>
          <a:p>
            <a:pPr algn="l"/>
            <a:r>
              <a:rPr lang="en-GB" b="1" dirty="0"/>
              <a:t>    Sign</a:t>
            </a:r>
            <a:r>
              <a:rPr lang="en-GB" b="1" dirty="0">
                <a:highlight>
                  <a:srgbClr val="FFFF00"/>
                </a:highlight>
              </a:rPr>
              <a:t>if</a:t>
            </a:r>
            <a:r>
              <a:rPr lang="en-GB" b="1" dirty="0"/>
              <a:t>icant –</a:t>
            </a:r>
            <a:br>
              <a:rPr lang="en-GB" b="1" dirty="0"/>
            </a:br>
            <a:r>
              <a:rPr lang="en-GB" b="1" dirty="0"/>
              <a:t>events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9F66E0-1F34-9BB1-24DC-87D187A08D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2442120"/>
            <a:ext cx="7713519" cy="3638943"/>
          </a:xfrm>
        </p:spPr>
        <p:txBody>
          <a:bodyPr>
            <a:noAutofit/>
          </a:bodyPr>
          <a:lstStyle/>
          <a:p>
            <a:pPr algn="l"/>
            <a:r>
              <a:rPr lang="en-GB" sz="4000" dirty="0">
                <a:highlight>
                  <a:srgbClr val="FFFF00"/>
                </a:highlight>
              </a:rPr>
              <a:t>If </a:t>
            </a:r>
            <a:r>
              <a:rPr lang="en-GB" sz="4000" dirty="0"/>
              <a:t>World War 2 had never happened – </a:t>
            </a:r>
            <a:r>
              <a:rPr lang="en-GB" sz="4000" dirty="0">
                <a:highlight>
                  <a:srgbClr val="FFFF00"/>
                </a:highlight>
              </a:rPr>
              <a:t>if</a:t>
            </a:r>
            <a:r>
              <a:rPr lang="en-GB" sz="4000" dirty="0"/>
              <a:t> we had not won – lives would be very different now</a:t>
            </a:r>
          </a:p>
          <a:p>
            <a:pPr algn="l"/>
            <a:r>
              <a:rPr lang="en-GB" sz="4000" dirty="0"/>
              <a:t>We would not have </a:t>
            </a:r>
          </a:p>
          <a:p>
            <a:pPr algn="l"/>
            <a:r>
              <a:rPr lang="en-GB" sz="4000" dirty="0"/>
              <a:t>Our British Values of democracy (choosing our leaders) , liberty (freedom), respect and rule of law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064ECF7-2337-14F2-6EEF-099EA347B5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6B0A795-75F2-8ED1-3907-C51878BBCF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wreath of flowers on a flag&#10;&#10;AI-generated content may be incorrect.">
            <a:extLst>
              <a:ext uri="{FF2B5EF4-FFF2-40B4-BE49-F238E27FC236}">
                <a16:creationId xmlns:a16="http://schemas.microsoft.com/office/drawing/2014/main" id="{2BCC06FF-2690-0544-7AF4-CA40590FB9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287" y="120518"/>
            <a:ext cx="3976192" cy="233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628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7316481C-0A49-4796-812B-0D64F063B7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58B20F-8D4E-08C7-A54F-3BD304E43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6498" y="420625"/>
            <a:ext cx="6920062" cy="293552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br>
              <a:rPr lang="en-US" sz="2800" b="1" dirty="0">
                <a:highlight>
                  <a:srgbClr val="FFFF00"/>
                </a:highlight>
              </a:rPr>
            </a:br>
            <a:br>
              <a:rPr lang="en-US" sz="2800" b="1" dirty="0">
                <a:highlight>
                  <a:srgbClr val="FFFF00"/>
                </a:highlight>
              </a:rPr>
            </a:br>
            <a:br>
              <a:rPr lang="en-US" sz="2800" b="1" dirty="0">
                <a:highlight>
                  <a:srgbClr val="FFFF00"/>
                </a:highlight>
              </a:rPr>
            </a:br>
            <a:br>
              <a:rPr lang="en-US" sz="2800" b="1" dirty="0">
                <a:highlight>
                  <a:srgbClr val="FFFF00"/>
                </a:highlight>
              </a:rPr>
            </a:br>
            <a:r>
              <a:rPr lang="en-US" sz="2800" b="1" dirty="0">
                <a:highlight>
                  <a:srgbClr val="FFFF00"/>
                </a:highlight>
              </a:rPr>
              <a:t>Now that history is written by lots of different people we see the importance/significance of different people and events</a:t>
            </a:r>
            <a:br>
              <a:rPr lang="en-US" sz="2800" b="1" dirty="0">
                <a:highlight>
                  <a:srgbClr val="FFFF00"/>
                </a:highlight>
              </a:rPr>
            </a:br>
            <a:br>
              <a:rPr lang="en-US" sz="2800" b="1" dirty="0">
                <a:highlight>
                  <a:srgbClr val="FFFF00"/>
                </a:highlight>
              </a:rPr>
            </a:br>
            <a:r>
              <a:rPr lang="en-US" sz="2800" b="1" dirty="0">
                <a:highlight>
                  <a:srgbClr val="FFFF00"/>
                </a:highlight>
              </a:rPr>
              <a:t>World War Two affected many different people in many different ways</a:t>
            </a:r>
            <a:br>
              <a:rPr lang="en-US" sz="2800" b="1" dirty="0">
                <a:highlight>
                  <a:srgbClr val="FFFF00"/>
                </a:highlight>
              </a:rPr>
            </a:br>
            <a:r>
              <a:rPr lang="en-US" sz="2800" b="1" dirty="0">
                <a:highlight>
                  <a:srgbClr val="FFFF00"/>
                </a:highlight>
              </a:rPr>
              <a:t>Lives changed forever</a:t>
            </a:r>
            <a:br>
              <a:rPr lang="en-US" sz="2800" b="1" dirty="0">
                <a:highlight>
                  <a:srgbClr val="FFFF00"/>
                </a:highlight>
              </a:rPr>
            </a:br>
            <a:r>
              <a:rPr lang="en-US" sz="2800" dirty="0">
                <a:highlight>
                  <a:srgbClr val="FFFF00"/>
                </a:highlight>
              </a:rPr>
              <a:t>We are thankful to those who served </a:t>
            </a:r>
            <a:br>
              <a:rPr lang="en-US" sz="2800" b="1" dirty="0">
                <a:highlight>
                  <a:srgbClr val="FFFF00"/>
                </a:highlight>
              </a:rPr>
            </a:br>
            <a:br>
              <a:rPr lang="en-US" sz="2300" dirty="0"/>
            </a:br>
            <a:endParaRPr lang="en-US" sz="23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5271697-90F1-4A23-8EF2-0179F2EAF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"/>
            <a:ext cx="606972" cy="323398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F49CE81-B2F4-47B2-9D4A-886DCE0A84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88720" y="73152"/>
            <a:ext cx="1178966" cy="232963"/>
            <a:chOff x="7763256" y="73152"/>
            <a:chExt cx="1178966" cy="232963"/>
          </a:xfrm>
        </p:grpSpPr>
        <p:sp>
          <p:nvSpPr>
            <p:cNvPr id="19" name="Rectangle 64">
              <a:extLst>
                <a:ext uri="{FF2B5EF4-FFF2-40B4-BE49-F238E27FC236}">
                  <a16:creationId xmlns:a16="http://schemas.microsoft.com/office/drawing/2014/main" id="{4BE32177-3EAD-42DA-997C-8DAE1BFEE5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263077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66">
              <a:extLst>
                <a:ext uri="{FF2B5EF4-FFF2-40B4-BE49-F238E27FC236}">
                  <a16:creationId xmlns:a16="http://schemas.microsoft.com/office/drawing/2014/main" id="{A0DEE160-9825-4DB5-8188-911AC13EA7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263077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64">
              <a:extLst>
                <a:ext uri="{FF2B5EF4-FFF2-40B4-BE49-F238E27FC236}">
                  <a16:creationId xmlns:a16="http://schemas.microsoft.com/office/drawing/2014/main" id="{9C5FEDB5-0AEE-40E4-9CA6-6718B956D9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38122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66">
              <a:extLst>
                <a:ext uri="{FF2B5EF4-FFF2-40B4-BE49-F238E27FC236}">
                  <a16:creationId xmlns:a16="http://schemas.microsoft.com/office/drawing/2014/main" id="{1A11DF2D-1D4B-45DA-906B-2A1F84C996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38122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64">
              <a:extLst>
                <a:ext uri="{FF2B5EF4-FFF2-40B4-BE49-F238E27FC236}">
                  <a16:creationId xmlns:a16="http://schemas.microsoft.com/office/drawing/2014/main" id="{B6A5BAC0-9806-4124-A584-7F924A6589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13167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66">
              <a:extLst>
                <a:ext uri="{FF2B5EF4-FFF2-40B4-BE49-F238E27FC236}">
                  <a16:creationId xmlns:a16="http://schemas.microsoft.com/office/drawing/2014/main" id="{A8F6BFA3-38BE-4F0A-94D9-EF0E6EA01A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13167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64">
              <a:extLst>
                <a:ext uri="{FF2B5EF4-FFF2-40B4-BE49-F238E27FC236}">
                  <a16:creationId xmlns:a16="http://schemas.microsoft.com/office/drawing/2014/main" id="{BE6BCF21-959F-419E-BCA4-B20AF92EF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88211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66">
              <a:extLst>
                <a:ext uri="{FF2B5EF4-FFF2-40B4-BE49-F238E27FC236}">
                  <a16:creationId xmlns:a16="http://schemas.microsoft.com/office/drawing/2014/main" id="{54B6E037-E222-42EB-9AEB-C45EF2090A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88211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64">
              <a:extLst>
                <a:ext uri="{FF2B5EF4-FFF2-40B4-BE49-F238E27FC236}">
                  <a16:creationId xmlns:a16="http://schemas.microsoft.com/office/drawing/2014/main" id="{A0494426-372E-42B8-87E1-170F1B596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3256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66">
              <a:extLst>
                <a:ext uri="{FF2B5EF4-FFF2-40B4-BE49-F238E27FC236}">
                  <a16:creationId xmlns:a16="http://schemas.microsoft.com/office/drawing/2014/main" id="{14DB5AB5-5D73-4375-8CF4-DF4B7A5D7F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3256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64">
              <a:extLst>
                <a:ext uri="{FF2B5EF4-FFF2-40B4-BE49-F238E27FC236}">
                  <a16:creationId xmlns:a16="http://schemas.microsoft.com/office/drawing/2014/main" id="{009B2A6E-6D36-4A9A-AFAA-CF4D85914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87854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66">
              <a:extLst>
                <a:ext uri="{FF2B5EF4-FFF2-40B4-BE49-F238E27FC236}">
                  <a16:creationId xmlns:a16="http://schemas.microsoft.com/office/drawing/2014/main" id="{85DC0718-B29F-47A6-931F-F0EF9FA99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87854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64">
              <a:extLst>
                <a:ext uri="{FF2B5EF4-FFF2-40B4-BE49-F238E27FC236}">
                  <a16:creationId xmlns:a16="http://schemas.microsoft.com/office/drawing/2014/main" id="{AAED958D-AFCC-4BEF-818A-EFF7E41D17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62899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66">
              <a:extLst>
                <a:ext uri="{FF2B5EF4-FFF2-40B4-BE49-F238E27FC236}">
                  <a16:creationId xmlns:a16="http://schemas.microsoft.com/office/drawing/2014/main" id="{C216DD5A-D1AE-429E-937E-456A50345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62899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64">
              <a:extLst>
                <a:ext uri="{FF2B5EF4-FFF2-40B4-BE49-F238E27FC236}">
                  <a16:creationId xmlns:a16="http://schemas.microsoft.com/office/drawing/2014/main" id="{A845B253-9DEE-45AC-AADA-FAA6812C39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37944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66">
              <a:extLst>
                <a:ext uri="{FF2B5EF4-FFF2-40B4-BE49-F238E27FC236}">
                  <a16:creationId xmlns:a16="http://schemas.microsoft.com/office/drawing/2014/main" id="{CE7B6CBF-757B-4B55-84CB-062B712D38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37944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64">
              <a:extLst>
                <a:ext uri="{FF2B5EF4-FFF2-40B4-BE49-F238E27FC236}">
                  <a16:creationId xmlns:a16="http://schemas.microsoft.com/office/drawing/2014/main" id="{2CC28C7A-EF33-43D3-90CD-DCAC92546A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12988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66">
              <a:extLst>
                <a:ext uri="{FF2B5EF4-FFF2-40B4-BE49-F238E27FC236}">
                  <a16:creationId xmlns:a16="http://schemas.microsoft.com/office/drawing/2014/main" id="{BC0C9DCF-F15B-4B7A-A16B-37B4335E6B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12988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64">
              <a:extLst>
                <a:ext uri="{FF2B5EF4-FFF2-40B4-BE49-F238E27FC236}">
                  <a16:creationId xmlns:a16="http://schemas.microsoft.com/office/drawing/2014/main" id="{94991FD1-406A-4958-87D4-8DFA9FEA4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88033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66">
              <a:extLst>
                <a:ext uri="{FF2B5EF4-FFF2-40B4-BE49-F238E27FC236}">
                  <a16:creationId xmlns:a16="http://schemas.microsoft.com/office/drawing/2014/main" id="{5CD32F69-27AD-4088-877C-E2A40F8B07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88033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568B28CB-F28F-9E72-062D-B00225F75F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4060" y="592197"/>
            <a:ext cx="5022884" cy="2413365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D9F5512A-48E1-4C07-B75E-3CCC517B6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3233984"/>
            <a:ext cx="606972" cy="36240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90F26EC-2CA4-8D37-4755-2F908A6666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49204" y="3650165"/>
            <a:ext cx="5586942" cy="27869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AD16B4B-85CE-E838-3B1B-30AEB0DAA6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9838" y="3821515"/>
            <a:ext cx="5586942" cy="2444288"/>
          </a:xfrm>
          <a:prstGeom prst="rect">
            <a:avLst/>
          </a:prstGeom>
        </p:spPr>
      </p:pic>
      <p:pic>
        <p:nvPicPr>
          <p:cNvPr id="3" name="Picture 2" descr="A wreath of flowers on a flag&#10;&#10;AI-generated content may be incorrect.">
            <a:extLst>
              <a:ext uri="{FF2B5EF4-FFF2-40B4-BE49-F238E27FC236}">
                <a16:creationId xmlns:a16="http://schemas.microsoft.com/office/drawing/2014/main" id="{81A07955-0B11-A3FB-3BAA-F66B797D7B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038" y="2712380"/>
            <a:ext cx="3297518" cy="233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050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</TotalTime>
  <Words>808</Words>
  <Application>Microsoft Office PowerPoint</Application>
  <PresentationFormat>Widescreen</PresentationFormat>
  <Paragraphs>65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    Significant – events</vt:lpstr>
      <vt:lpstr>History is HUGE!</vt:lpstr>
      <vt:lpstr>So – we cannot learn about everyone and everything in history We have to choose what and who we learn about</vt:lpstr>
      <vt:lpstr>So – VE Day = Victory in Europe Day</vt:lpstr>
      <vt:lpstr>Because history used to be written by rich, white men in this country – guess what sort of people they thought were most significant?  These people also had the best chances in life – so were more likely to become famous scientists, writers, musicians etc. World War Two was not just about the men who were fighters  </vt:lpstr>
      <vt:lpstr>Hard and difficult times - children</vt:lpstr>
      <vt:lpstr>Hard and difficult times – fighting abroad</vt:lpstr>
      <vt:lpstr>Hard and difficult times - women</vt:lpstr>
      <vt:lpstr>Hard and difficult times - bombs</vt:lpstr>
      <vt:lpstr>Disability – lives changed forever by injuries </vt:lpstr>
      <vt:lpstr>Hard and difficult times here at home</vt:lpstr>
      <vt:lpstr>Lets hear some memories from the end of WW2 80 years ago</vt:lpstr>
      <vt:lpstr>    Significant – events</vt:lpstr>
      <vt:lpstr>    Now that history is written by lots of different people we see the importance/significance of different people and events  World War Two affected many different people in many different ways Lives changed forever We are thankful to those who served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Deborah Lund</dc:creator>
  <cp:lastModifiedBy>Deborah Lund</cp:lastModifiedBy>
  <cp:revision>13</cp:revision>
  <dcterms:created xsi:type="dcterms:W3CDTF">2022-05-04T22:22:40Z</dcterms:created>
  <dcterms:modified xsi:type="dcterms:W3CDTF">2025-05-01T20:45:37Z</dcterms:modified>
</cp:coreProperties>
</file>