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6"/>
  </p:notesMasterIdLst>
  <p:sldIdLst>
    <p:sldId id="270" r:id="rId13"/>
    <p:sldId id="271" r:id="rId14"/>
    <p:sldId id="272" r:id="rId15"/>
    <p:sldId id="276" r:id="rId16"/>
    <p:sldId id="273" r:id="rId17"/>
    <p:sldId id="258" r:id="rId18"/>
    <p:sldId id="257" r:id="rId19"/>
    <p:sldId id="259" r:id="rId20"/>
    <p:sldId id="263" r:id="rId21"/>
    <p:sldId id="260" r:id="rId22"/>
    <p:sldId id="261" r:id="rId23"/>
    <p:sldId id="267" r:id="rId24"/>
    <p:sldId id="27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5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105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972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04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7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88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469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7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47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94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15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665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2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7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4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9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2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1.png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E8DADC-240D-4684-97F7-78BC49811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07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379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km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7289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km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100227" y="76200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00227" y="1170865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0227" y="1600667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633627" y="2430203"/>
                <a:ext cx="2794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60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627" y="2430203"/>
                <a:ext cx="2794882" cy="523220"/>
              </a:xfrm>
              <a:prstGeom prst="rect">
                <a:avLst/>
              </a:prstGeom>
              <a:blipFill>
                <a:blip r:embed="rId6"/>
                <a:stretch>
                  <a:fillRect l="-4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264729" y="243020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61337" y="3743316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692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925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5"/>
          <p:cNvSpPr/>
          <p:nvPr/>
        </p:nvSpPr>
        <p:spPr>
          <a:xfrm>
            <a:off x="6616855" y="164303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16" name="TextBox 7"/>
          <p:cNvSpPr txBox="1"/>
          <p:nvPr/>
        </p:nvSpPr>
        <p:spPr>
          <a:xfrm>
            <a:off x="750632" y="519930"/>
            <a:ext cx="46335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Tommy uses toy bricks to make a tower.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What is the height of the tower?</a:t>
            </a:r>
          </a:p>
        </p:txBody>
      </p:sp>
      <p:sp>
        <p:nvSpPr>
          <p:cNvPr id="17" name="Rectangle 8"/>
          <p:cNvSpPr/>
          <p:nvPr/>
        </p:nvSpPr>
        <p:spPr>
          <a:xfrm>
            <a:off x="4777869" y="517275"/>
            <a:ext cx="1933145" cy="31783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Rectangle 9"/>
          <p:cNvSpPr/>
          <p:nvPr/>
        </p:nvSpPr>
        <p:spPr>
          <a:xfrm>
            <a:off x="5564925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Rectangle 10"/>
          <p:cNvSpPr/>
          <p:nvPr/>
        </p:nvSpPr>
        <p:spPr>
          <a:xfrm>
            <a:off x="4442532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11"/>
          <p:cNvSpPr/>
          <p:nvPr/>
        </p:nvSpPr>
        <p:spPr>
          <a:xfrm>
            <a:off x="6687317" y="3695586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12"/>
          <p:cNvSpPr/>
          <p:nvPr/>
        </p:nvSpPr>
        <p:spPr>
          <a:xfrm>
            <a:off x="2489216" y="3695586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5" name="Straight Arrow Connector 14"/>
          <p:cNvCxnSpPr/>
          <p:nvPr/>
        </p:nvCxnSpPr>
        <p:spPr>
          <a:xfrm>
            <a:off x="6971911" y="568230"/>
            <a:ext cx="0" cy="302544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17"/>
          <p:cNvCxnSpPr/>
          <p:nvPr/>
        </p:nvCxnSpPr>
        <p:spPr>
          <a:xfrm>
            <a:off x="2272911" y="3695586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19"/>
          <p:cNvSpPr/>
          <p:nvPr/>
        </p:nvSpPr>
        <p:spPr>
          <a:xfrm>
            <a:off x="1122614" y="396548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4" name="Straight Arrow Connector 20"/>
          <p:cNvCxnSpPr/>
          <p:nvPr/>
        </p:nvCxnSpPr>
        <p:spPr>
          <a:xfrm>
            <a:off x="2472834" y="5036459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5"/>
          <p:cNvSpPr/>
          <p:nvPr/>
        </p:nvSpPr>
        <p:spPr>
          <a:xfrm>
            <a:off x="2780488" y="50035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7" name="Straight Arrow Connector 26"/>
          <p:cNvCxnSpPr/>
          <p:nvPr/>
        </p:nvCxnSpPr>
        <p:spPr>
          <a:xfrm>
            <a:off x="4442532" y="5039061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9"/>
          <p:cNvSpPr/>
          <p:nvPr/>
        </p:nvSpPr>
        <p:spPr>
          <a:xfrm>
            <a:off x="4387700" y="504223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39" name="Straight Arrow Connector 30"/>
          <p:cNvCxnSpPr/>
          <p:nvPr/>
        </p:nvCxnSpPr>
        <p:spPr>
          <a:xfrm>
            <a:off x="5575513" y="504148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1"/>
          <p:cNvSpPr/>
          <p:nvPr/>
        </p:nvSpPr>
        <p:spPr>
          <a:xfrm>
            <a:off x="5564925" y="504466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1" name="Straight Arrow Connector 32"/>
          <p:cNvCxnSpPr/>
          <p:nvPr/>
        </p:nvCxnSpPr>
        <p:spPr>
          <a:xfrm>
            <a:off x="6728121" y="5041488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34"/>
          <p:cNvSpPr/>
          <p:nvPr/>
        </p:nvSpPr>
        <p:spPr>
          <a:xfrm>
            <a:off x="6707749" y="506617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561137"/>
              </p:ext>
            </p:extLst>
          </p:nvPr>
        </p:nvGraphicFramePr>
        <p:xfrm>
          <a:off x="1816187" y="345259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197754" y="1688436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714547" y="24423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3" name="Rectangle 22"/>
          <p:cNvSpPr/>
          <p:nvPr/>
        </p:nvSpPr>
        <p:spPr>
          <a:xfrm>
            <a:off x="2123347" y="301648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4" name="Rectangle 23"/>
          <p:cNvSpPr/>
          <p:nvPr/>
        </p:nvSpPr>
        <p:spPr>
          <a:xfrm>
            <a:off x="2173270" y="246083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7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1955706" y="5610915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 height of the tower is 71 cm.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7" name="Rectangle 5">
            <a:extLst>
              <a:ext uri="{FF2B5EF4-FFF2-40B4-BE49-F238E27FC236}">
                <a16:creationId xmlns:a16="http://schemas.microsoft.com/office/drawing/2014/main" id="{17300CDB-D881-4F6A-87BA-E175FE1EAD6B}"/>
              </a:ext>
            </a:extLst>
          </p:cNvPr>
          <p:cNvSpPr/>
          <p:nvPr/>
        </p:nvSpPr>
        <p:spPr>
          <a:xfrm>
            <a:off x="6601922" y="191915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8" name="Rectangle 8">
            <a:extLst>
              <a:ext uri="{FF2B5EF4-FFF2-40B4-BE49-F238E27FC236}">
                <a16:creationId xmlns:a16="http://schemas.microsoft.com/office/drawing/2014/main" id="{BA274269-2065-48D3-857E-480EA21513AC}"/>
              </a:ext>
            </a:extLst>
          </p:cNvPr>
          <p:cNvSpPr/>
          <p:nvPr/>
        </p:nvSpPr>
        <p:spPr>
          <a:xfrm>
            <a:off x="4777869" y="789709"/>
            <a:ext cx="1933145" cy="29058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Rectangle 9">
            <a:extLst>
              <a:ext uri="{FF2B5EF4-FFF2-40B4-BE49-F238E27FC236}">
                <a16:creationId xmlns:a16="http://schemas.microsoft.com/office/drawing/2014/main" id="{89C6BC9F-135E-4343-B1E7-7AF0816681B4}"/>
              </a:ext>
            </a:extLst>
          </p:cNvPr>
          <p:cNvSpPr/>
          <p:nvPr/>
        </p:nvSpPr>
        <p:spPr>
          <a:xfrm>
            <a:off x="5564925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Rectangle 10">
            <a:extLst>
              <a:ext uri="{FF2B5EF4-FFF2-40B4-BE49-F238E27FC236}">
                <a16:creationId xmlns:a16="http://schemas.microsoft.com/office/drawing/2014/main" id="{CEAFF88C-93EC-4BC4-A027-AB9F89BB3F20}"/>
              </a:ext>
            </a:extLst>
          </p:cNvPr>
          <p:cNvSpPr/>
          <p:nvPr/>
        </p:nvSpPr>
        <p:spPr>
          <a:xfrm>
            <a:off x="4442532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8DEE524A-4007-4B97-85C3-36979603B1BF}"/>
              </a:ext>
            </a:extLst>
          </p:cNvPr>
          <p:cNvSpPr/>
          <p:nvPr/>
        </p:nvSpPr>
        <p:spPr>
          <a:xfrm>
            <a:off x="6687317" y="3695593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2" name="Rectangle 12">
            <a:extLst>
              <a:ext uri="{FF2B5EF4-FFF2-40B4-BE49-F238E27FC236}">
                <a16:creationId xmlns:a16="http://schemas.microsoft.com/office/drawing/2014/main" id="{0E3609D0-5286-405A-A6E5-13BF12E9189A}"/>
              </a:ext>
            </a:extLst>
          </p:cNvPr>
          <p:cNvSpPr/>
          <p:nvPr/>
        </p:nvSpPr>
        <p:spPr>
          <a:xfrm>
            <a:off x="2489216" y="3695593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3" name="Straight Arrow Connector 14">
            <a:extLst>
              <a:ext uri="{FF2B5EF4-FFF2-40B4-BE49-F238E27FC236}">
                <a16:creationId xmlns:a16="http://schemas.microsoft.com/office/drawing/2014/main" id="{08826762-C503-4404-9D46-C5DF44884515}"/>
              </a:ext>
            </a:extLst>
          </p:cNvPr>
          <p:cNvCxnSpPr/>
          <p:nvPr/>
        </p:nvCxnSpPr>
        <p:spPr>
          <a:xfrm>
            <a:off x="6921666" y="789709"/>
            <a:ext cx="0" cy="287311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17">
            <a:extLst>
              <a:ext uri="{FF2B5EF4-FFF2-40B4-BE49-F238E27FC236}">
                <a16:creationId xmlns:a16="http://schemas.microsoft.com/office/drawing/2014/main" id="{8C5C9AF2-9819-4E04-8744-F3D5C92DC793}"/>
              </a:ext>
            </a:extLst>
          </p:cNvPr>
          <p:cNvCxnSpPr/>
          <p:nvPr/>
        </p:nvCxnSpPr>
        <p:spPr>
          <a:xfrm>
            <a:off x="2272911" y="3695593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19">
            <a:extLst>
              <a:ext uri="{FF2B5EF4-FFF2-40B4-BE49-F238E27FC236}">
                <a16:creationId xmlns:a16="http://schemas.microsoft.com/office/drawing/2014/main" id="{F2CFD023-4CC8-4BF2-953B-BC04196C458B}"/>
              </a:ext>
            </a:extLst>
          </p:cNvPr>
          <p:cNvSpPr/>
          <p:nvPr/>
        </p:nvSpPr>
        <p:spPr>
          <a:xfrm>
            <a:off x="1122614" y="396549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6" name="Straight Arrow Connector 20">
            <a:extLst>
              <a:ext uri="{FF2B5EF4-FFF2-40B4-BE49-F238E27FC236}">
                <a16:creationId xmlns:a16="http://schemas.microsoft.com/office/drawing/2014/main" id="{3FD6271A-D41B-4557-9384-CB8BC891188D}"/>
              </a:ext>
            </a:extLst>
          </p:cNvPr>
          <p:cNvCxnSpPr/>
          <p:nvPr/>
        </p:nvCxnSpPr>
        <p:spPr>
          <a:xfrm>
            <a:off x="2472834" y="5036466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25">
            <a:extLst>
              <a:ext uri="{FF2B5EF4-FFF2-40B4-BE49-F238E27FC236}">
                <a16:creationId xmlns:a16="http://schemas.microsoft.com/office/drawing/2014/main" id="{BBB46E47-C1E0-4E50-AFE3-EBDF5E9AB978}"/>
              </a:ext>
            </a:extLst>
          </p:cNvPr>
          <p:cNvSpPr/>
          <p:nvPr/>
        </p:nvSpPr>
        <p:spPr>
          <a:xfrm>
            <a:off x="2780488" y="5003585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8" name="Straight Arrow Connector 26">
            <a:extLst>
              <a:ext uri="{FF2B5EF4-FFF2-40B4-BE49-F238E27FC236}">
                <a16:creationId xmlns:a16="http://schemas.microsoft.com/office/drawing/2014/main" id="{B6E5AAD1-EEFF-4B81-A440-E5E3A108F59E}"/>
              </a:ext>
            </a:extLst>
          </p:cNvPr>
          <p:cNvCxnSpPr/>
          <p:nvPr/>
        </p:nvCxnSpPr>
        <p:spPr>
          <a:xfrm>
            <a:off x="4442532" y="503906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29">
            <a:extLst>
              <a:ext uri="{FF2B5EF4-FFF2-40B4-BE49-F238E27FC236}">
                <a16:creationId xmlns:a16="http://schemas.microsoft.com/office/drawing/2014/main" id="{BC4A1411-E0EC-4EE6-B6ED-045680463984}"/>
              </a:ext>
            </a:extLst>
          </p:cNvPr>
          <p:cNvSpPr/>
          <p:nvPr/>
        </p:nvSpPr>
        <p:spPr>
          <a:xfrm>
            <a:off x="4387700" y="504224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0" name="Straight Arrow Connector 30">
            <a:extLst>
              <a:ext uri="{FF2B5EF4-FFF2-40B4-BE49-F238E27FC236}">
                <a16:creationId xmlns:a16="http://schemas.microsoft.com/office/drawing/2014/main" id="{324DC8C6-1D4B-482D-B882-EFC4CEBC1693}"/>
              </a:ext>
            </a:extLst>
          </p:cNvPr>
          <p:cNvCxnSpPr/>
          <p:nvPr/>
        </p:nvCxnSpPr>
        <p:spPr>
          <a:xfrm>
            <a:off x="5575513" y="5041495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31">
            <a:extLst>
              <a:ext uri="{FF2B5EF4-FFF2-40B4-BE49-F238E27FC236}">
                <a16:creationId xmlns:a16="http://schemas.microsoft.com/office/drawing/2014/main" id="{857ECE97-DCFF-4917-8DFD-7A7362106816}"/>
              </a:ext>
            </a:extLst>
          </p:cNvPr>
          <p:cNvSpPr/>
          <p:nvPr/>
        </p:nvSpPr>
        <p:spPr>
          <a:xfrm>
            <a:off x="5564925" y="504467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2" name="Straight Arrow Connector 32">
            <a:extLst>
              <a:ext uri="{FF2B5EF4-FFF2-40B4-BE49-F238E27FC236}">
                <a16:creationId xmlns:a16="http://schemas.microsoft.com/office/drawing/2014/main" id="{1E626A0A-3FC0-4F0B-B11A-0D504161F44C}"/>
              </a:ext>
            </a:extLst>
          </p:cNvPr>
          <p:cNvCxnSpPr/>
          <p:nvPr/>
        </p:nvCxnSpPr>
        <p:spPr>
          <a:xfrm>
            <a:off x="6728121" y="5041495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34">
            <a:extLst>
              <a:ext uri="{FF2B5EF4-FFF2-40B4-BE49-F238E27FC236}">
                <a16:creationId xmlns:a16="http://schemas.microsoft.com/office/drawing/2014/main" id="{AD7F3D39-1DD4-44A5-88EC-2AA29BD79F43}"/>
              </a:ext>
            </a:extLst>
          </p:cNvPr>
          <p:cNvSpPr/>
          <p:nvPr/>
        </p:nvSpPr>
        <p:spPr>
          <a:xfrm>
            <a:off x="6707749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8144" y="267478"/>
            <a:ext cx="681462" cy="6814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28397" y="411881"/>
            <a:ext cx="2006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21" name="Rectangle 3"/>
          <p:cNvSpPr/>
          <p:nvPr/>
        </p:nvSpPr>
        <p:spPr>
          <a:xfrm>
            <a:off x="6615951" y="2062996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2" name="Rectangle 4"/>
          <p:cNvSpPr/>
          <p:nvPr/>
        </p:nvSpPr>
        <p:spPr>
          <a:xfrm>
            <a:off x="4787880" y="858982"/>
            <a:ext cx="1933145" cy="2835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5"/>
          <p:cNvSpPr/>
          <p:nvPr/>
        </p:nvSpPr>
        <p:spPr>
          <a:xfrm>
            <a:off x="5574936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6"/>
          <p:cNvSpPr/>
          <p:nvPr/>
        </p:nvSpPr>
        <p:spPr>
          <a:xfrm>
            <a:off x="4452543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7" name="Rectangle 7"/>
          <p:cNvSpPr/>
          <p:nvPr/>
        </p:nvSpPr>
        <p:spPr>
          <a:xfrm>
            <a:off x="6697328" y="3694622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8" name="Rectangle 8"/>
          <p:cNvSpPr/>
          <p:nvPr/>
        </p:nvSpPr>
        <p:spPr>
          <a:xfrm>
            <a:off x="2499227" y="3694622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9" name="Straight Arrow Connector 9"/>
          <p:cNvCxnSpPr/>
          <p:nvPr/>
        </p:nvCxnSpPr>
        <p:spPr>
          <a:xfrm>
            <a:off x="6981922" y="858982"/>
            <a:ext cx="0" cy="281686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10"/>
          <p:cNvCxnSpPr/>
          <p:nvPr/>
        </p:nvCxnSpPr>
        <p:spPr>
          <a:xfrm>
            <a:off x="2282922" y="3694622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11"/>
          <p:cNvSpPr/>
          <p:nvPr/>
        </p:nvSpPr>
        <p:spPr>
          <a:xfrm>
            <a:off x="1132625" y="394716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42" name="Straight Arrow Connector 12"/>
          <p:cNvCxnSpPr/>
          <p:nvPr/>
        </p:nvCxnSpPr>
        <p:spPr>
          <a:xfrm>
            <a:off x="2482845" y="5035495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13"/>
          <p:cNvSpPr/>
          <p:nvPr/>
        </p:nvSpPr>
        <p:spPr>
          <a:xfrm>
            <a:off x="2790499" y="500261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44" name="Straight Arrow Connector 14"/>
          <p:cNvCxnSpPr/>
          <p:nvPr/>
        </p:nvCxnSpPr>
        <p:spPr>
          <a:xfrm>
            <a:off x="4452543" y="5038097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15"/>
          <p:cNvSpPr/>
          <p:nvPr/>
        </p:nvSpPr>
        <p:spPr>
          <a:xfrm>
            <a:off x="4397711" y="5041275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6" name="Straight Arrow Connector 16"/>
          <p:cNvCxnSpPr/>
          <p:nvPr/>
        </p:nvCxnSpPr>
        <p:spPr>
          <a:xfrm>
            <a:off x="5583472" y="5040524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17"/>
          <p:cNvSpPr/>
          <p:nvPr/>
        </p:nvSpPr>
        <p:spPr>
          <a:xfrm>
            <a:off x="5574936" y="50437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8" name="Straight Arrow Connector 18"/>
          <p:cNvCxnSpPr/>
          <p:nvPr/>
        </p:nvCxnSpPr>
        <p:spPr>
          <a:xfrm>
            <a:off x="6738132" y="5040524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/>
          <p:nvPr/>
        </p:nvSpPr>
        <p:spPr>
          <a:xfrm>
            <a:off x="6717760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  <p:sp>
        <p:nvSpPr>
          <p:cNvPr id="50" name="TextBox 7"/>
          <p:cNvSpPr txBox="1"/>
          <p:nvPr/>
        </p:nvSpPr>
        <p:spPr>
          <a:xfrm>
            <a:off x="667512" y="401950"/>
            <a:ext cx="542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length of the tower?</a:t>
            </a:r>
          </a:p>
        </p:txBody>
      </p:sp>
      <p:sp>
        <p:nvSpPr>
          <p:cNvPr id="51" name="Left Brace 25"/>
          <p:cNvSpPr/>
          <p:nvPr/>
        </p:nvSpPr>
        <p:spPr>
          <a:xfrm rot="16200000">
            <a:off x="5506236" y="4615745"/>
            <a:ext cx="193853" cy="189992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2" name="Rectangle 26"/>
          <p:cNvSpPr/>
          <p:nvPr/>
        </p:nvSpPr>
        <p:spPr>
          <a:xfrm>
            <a:off x="4948607" y="571452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24 cm</a:t>
            </a:r>
            <a:endParaRPr lang="en-GB" sz="2800" dirty="0"/>
          </a:p>
        </p:txBody>
      </p:sp>
      <p:sp>
        <p:nvSpPr>
          <p:cNvPr id="54" name="Rectangle 28"/>
          <p:cNvSpPr/>
          <p:nvPr/>
        </p:nvSpPr>
        <p:spPr>
          <a:xfrm>
            <a:off x="1516241" y="1227185"/>
            <a:ext cx="2630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23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17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40</a:t>
            </a:r>
            <a:endParaRPr lang="en-GB" sz="3200" dirty="0"/>
          </a:p>
        </p:txBody>
      </p:sp>
      <p:sp>
        <p:nvSpPr>
          <p:cNvPr id="61" name="Rectangle 35"/>
          <p:cNvSpPr/>
          <p:nvPr/>
        </p:nvSpPr>
        <p:spPr>
          <a:xfrm>
            <a:off x="2282922" y="2722868"/>
            <a:ext cx="19264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64 cm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62" name="Rectangle 28"/>
          <p:cNvSpPr/>
          <p:nvPr/>
        </p:nvSpPr>
        <p:spPr>
          <a:xfrm>
            <a:off x="1506337" y="1836078"/>
            <a:ext cx="2630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40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24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64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5" grpId="0"/>
      <p:bldP spid="47" grpId="0"/>
      <p:bldP spid="49" grpId="0"/>
      <p:bldP spid="51" grpId="0" animBg="1"/>
      <p:bldP spid="52" grpId="0"/>
      <p:bldP spid="52" grpId="1"/>
      <p:bldP spid="54" grpId="0"/>
      <p:bldP spid="61" grpId="0"/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667512" y="703332"/>
            <a:ext cx="6643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20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3" name="Rectangle 19"/>
          <p:cNvSpPr/>
          <p:nvPr/>
        </p:nvSpPr>
        <p:spPr>
          <a:xfrm>
            <a:off x="4140783" y="703010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 cm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162730" y="741786"/>
            <a:ext cx="653142" cy="517755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7"/>
          <p:cNvSpPr txBox="1"/>
          <p:nvPr/>
        </p:nvSpPr>
        <p:spPr>
          <a:xfrm>
            <a:off x="5820692" y="1599366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</a:rPr>
              <a:t>1 cm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3800656" y="717371"/>
            <a:ext cx="800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</a:rPr>
              <a:t>30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67512" y="1815496"/>
            <a:ext cx="6643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3654138" y="625216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TextBox 7"/>
          <p:cNvSpPr txBox="1"/>
          <p:nvPr/>
        </p:nvSpPr>
        <p:spPr>
          <a:xfrm>
            <a:off x="3207216" y="1814211"/>
            <a:ext cx="1563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 cm</a:t>
            </a:r>
          </a:p>
        </p:txBody>
      </p:sp>
      <p:sp>
        <p:nvSpPr>
          <p:cNvPr id="11" name="TextBox 7"/>
          <p:cNvSpPr txBox="1"/>
          <p:nvPr/>
        </p:nvSpPr>
        <p:spPr>
          <a:xfrm>
            <a:off x="3802368" y="714472"/>
            <a:ext cx="710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</a:t>
            </a:r>
          </a:p>
        </p:txBody>
      </p:sp>
      <p:sp>
        <p:nvSpPr>
          <p:cNvPr id="12" name="TextBox 7"/>
          <p:cNvSpPr txBox="1"/>
          <p:nvPr/>
        </p:nvSpPr>
        <p:spPr>
          <a:xfrm>
            <a:off x="667512" y="3464185"/>
            <a:ext cx="840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 80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             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cm</a:t>
            </a:r>
            <a:r>
              <a:rPr lang="en-GB" sz="2800" dirty="0">
                <a:latin typeface="Calibri" panose="020F0502020204030204" pitchFamily="34" charset="0"/>
              </a:rPr>
              <a:t>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759912" y="3415337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TextBox 7"/>
          <p:cNvSpPr txBox="1"/>
          <p:nvPr/>
        </p:nvSpPr>
        <p:spPr>
          <a:xfrm>
            <a:off x="4285971" y="3475647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2</a:t>
            </a:r>
            <a:r>
              <a:rPr lang="en-GB" sz="2800" dirty="0">
                <a:latin typeface="Calibri" panose="020F0502020204030204" pitchFamily="34" charset="0"/>
              </a:rPr>
              <a:t> 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420931" y="2520506"/>
            <a:ext cx="2801797" cy="2837294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5595424" y="4559310"/>
            <a:ext cx="69442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 m</a:t>
            </a:r>
            <a:endParaRPr lang="en-GB" sz="2600" dirty="0"/>
          </a:p>
        </p:txBody>
      </p:sp>
      <p:sp>
        <p:nvSpPr>
          <p:cNvPr id="22" name="Rectangle 21"/>
          <p:cNvSpPr/>
          <p:nvPr/>
        </p:nvSpPr>
        <p:spPr>
          <a:xfrm>
            <a:off x="7228748" y="4587079"/>
            <a:ext cx="107914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80 cm </a:t>
            </a:r>
            <a:endParaRPr lang="en-GB" sz="2600" dirty="0"/>
          </a:p>
        </p:txBody>
      </p:sp>
      <p:sp>
        <p:nvSpPr>
          <p:cNvPr id="24" name="Rectangle 23"/>
          <p:cNvSpPr/>
          <p:nvPr/>
        </p:nvSpPr>
        <p:spPr>
          <a:xfrm>
            <a:off x="6270970" y="2779632"/>
            <a:ext cx="146824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180 cm</a:t>
            </a:r>
            <a:endParaRPr lang="en-GB" sz="2600" dirty="0"/>
          </a:p>
        </p:txBody>
      </p:sp>
      <p:sp>
        <p:nvSpPr>
          <p:cNvPr id="25" name="TextBox 7"/>
          <p:cNvSpPr txBox="1"/>
          <p:nvPr/>
        </p:nvSpPr>
        <p:spPr>
          <a:xfrm>
            <a:off x="667512" y="4420498"/>
            <a:ext cx="4146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180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             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cm</a:t>
            </a:r>
            <a:r>
              <a:rPr lang="en-GB" sz="2800" dirty="0">
                <a:latin typeface="Calibri" panose="020F0502020204030204" pitchFamily="34" charset="0"/>
              </a:rPr>
              <a:t>      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56577" y="4561214"/>
            <a:ext cx="117211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100 cm</a:t>
            </a:r>
            <a:endParaRPr lang="en-GB" sz="2600" dirty="0"/>
          </a:p>
        </p:txBody>
      </p:sp>
      <p:sp>
        <p:nvSpPr>
          <p:cNvPr id="28" name="TextBox 7"/>
          <p:cNvSpPr txBox="1"/>
          <p:nvPr/>
        </p:nvSpPr>
        <p:spPr>
          <a:xfrm>
            <a:off x="3779152" y="4403239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200</a:t>
            </a:r>
            <a:r>
              <a:rPr lang="en-GB" sz="2800" dirty="0">
                <a:latin typeface="Calibri" panose="020F0502020204030204" pitchFamily="34" charset="0"/>
              </a:rPr>
              <a:t> cm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12609" y="4407261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TextBox 7"/>
          <p:cNvSpPr txBox="1"/>
          <p:nvPr/>
        </p:nvSpPr>
        <p:spPr>
          <a:xfrm>
            <a:off x="2486948" y="4467258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  <p:sp>
        <p:nvSpPr>
          <p:cNvPr id="31" name="TextBox 7"/>
          <p:cNvSpPr txBox="1"/>
          <p:nvPr/>
        </p:nvSpPr>
        <p:spPr>
          <a:xfrm>
            <a:off x="2945201" y="3492906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36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6" grpId="0"/>
      <p:bldP spid="6" grpId="1" build="allAtOnce"/>
      <p:bldP spid="7" grpId="0"/>
      <p:bldP spid="7" grpId="1"/>
      <p:bldP spid="10" grpId="0"/>
      <p:bldP spid="10" grpId="1"/>
      <p:bldP spid="11" grpId="0"/>
      <p:bldP spid="12" grpId="0"/>
      <p:bldP spid="13" grpId="0" animBg="1"/>
      <p:bldP spid="14" grpId="0"/>
      <p:bldP spid="21" grpId="0"/>
      <p:bldP spid="21" grpId="1"/>
      <p:bldP spid="22" grpId="0"/>
      <p:bldP spid="22" grpId="1"/>
      <p:bldP spid="24" grpId="0"/>
      <p:bldP spid="24" grpId="1"/>
      <p:bldP spid="25" grpId="0"/>
      <p:bldP spid="27" grpId="0"/>
      <p:bldP spid="27" grpId="1"/>
      <p:bldP spid="28" grpId="0"/>
      <p:bldP spid="29" grpId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03912" cy="3005873"/>
          </a:xfrm>
        </p:spPr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688210" y="303838"/>
            <a:ext cx="66432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mat is 45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rug is 63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How long are they altogether?</a:t>
            </a:r>
          </a:p>
        </p:txBody>
      </p:sp>
      <p:sp>
        <p:nvSpPr>
          <p:cNvPr id="3" name="Rectangle 8"/>
          <p:cNvSpPr/>
          <p:nvPr/>
        </p:nvSpPr>
        <p:spPr>
          <a:xfrm>
            <a:off x="3596983" y="3970174"/>
            <a:ext cx="3976255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" name="Rectangle 8"/>
          <p:cNvSpPr/>
          <p:nvPr/>
        </p:nvSpPr>
        <p:spPr>
          <a:xfrm>
            <a:off x="1215733" y="3970174"/>
            <a:ext cx="2381250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7"/>
          <p:cNvSpPr txBox="1"/>
          <p:nvPr/>
        </p:nvSpPr>
        <p:spPr>
          <a:xfrm>
            <a:off x="5221428" y="4240079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Rug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1981194" y="4240075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Mat</a:t>
            </a:r>
          </a:p>
        </p:txBody>
      </p:sp>
      <p:cxnSp>
        <p:nvCxnSpPr>
          <p:cNvPr id="7" name="Straight Arrow Connector 18"/>
          <p:cNvCxnSpPr/>
          <p:nvPr/>
        </p:nvCxnSpPr>
        <p:spPr>
          <a:xfrm>
            <a:off x="1215733" y="5286682"/>
            <a:ext cx="2360878" cy="14204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9"/>
          <p:cNvSpPr/>
          <p:nvPr/>
        </p:nvSpPr>
        <p:spPr>
          <a:xfrm>
            <a:off x="1717801" y="530462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45 cm</a:t>
            </a:r>
            <a:endParaRPr lang="en-GB" sz="2800" dirty="0"/>
          </a:p>
        </p:txBody>
      </p:sp>
      <p:cxnSp>
        <p:nvCxnSpPr>
          <p:cNvPr id="10" name="Straight Arrow Connector 18"/>
          <p:cNvCxnSpPr/>
          <p:nvPr/>
        </p:nvCxnSpPr>
        <p:spPr>
          <a:xfrm>
            <a:off x="3645012" y="5301430"/>
            <a:ext cx="3928226" cy="1794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9"/>
          <p:cNvSpPr/>
          <p:nvPr/>
        </p:nvSpPr>
        <p:spPr>
          <a:xfrm>
            <a:off x="4906739" y="530462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63 cm</a:t>
            </a:r>
            <a:endParaRPr lang="en-GB" sz="28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05609"/>
              </p:ext>
            </p:extLst>
          </p:nvPr>
        </p:nvGraphicFramePr>
        <p:xfrm>
          <a:off x="5925690" y="268870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462973" y="1724301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03181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8</a:t>
            </a:r>
            <a:endParaRPr lang="en-GB" sz="3300" dirty="0"/>
          </a:p>
        </p:txBody>
      </p:sp>
      <p:sp>
        <p:nvSpPr>
          <p:cNvPr id="17" name="Rectangle 16"/>
          <p:cNvSpPr/>
          <p:nvPr/>
        </p:nvSpPr>
        <p:spPr>
          <a:xfrm>
            <a:off x="5739777" y="295426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6261904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0</a:t>
            </a:r>
            <a:endParaRPr lang="en-GB" sz="3300" dirty="0"/>
          </a:p>
        </p:txBody>
      </p:sp>
      <p:sp>
        <p:nvSpPr>
          <p:cNvPr id="19" name="Rectangle 18"/>
          <p:cNvSpPr/>
          <p:nvPr/>
        </p:nvSpPr>
        <p:spPr>
          <a:xfrm>
            <a:off x="5720627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1</a:t>
            </a:r>
            <a:endParaRPr lang="en-GB" sz="3300" dirty="0"/>
          </a:p>
        </p:txBody>
      </p:sp>
      <p:sp>
        <p:nvSpPr>
          <p:cNvPr id="20" name="Rectangle 35"/>
          <p:cNvSpPr/>
          <p:nvPr/>
        </p:nvSpPr>
        <p:spPr>
          <a:xfrm>
            <a:off x="345805" y="2668738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097638" y="374265"/>
            <a:ext cx="3070446" cy="3109347"/>
            <a:chOff x="268171" y="249049"/>
            <a:chExt cx="2498576" cy="2448272"/>
          </a:xfrm>
        </p:grpSpPr>
        <p:sp>
          <p:nvSpPr>
            <p:cNvPr id="22" name="Oval 21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3" name="Oval 2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35"/>
          <p:cNvSpPr/>
          <p:nvPr/>
        </p:nvSpPr>
        <p:spPr>
          <a:xfrm>
            <a:off x="5697544" y="654835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35"/>
          <p:cNvSpPr/>
          <p:nvPr/>
        </p:nvSpPr>
        <p:spPr>
          <a:xfrm>
            <a:off x="4706422" y="2590457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9" name="Rectangle 35"/>
          <p:cNvSpPr/>
          <p:nvPr/>
        </p:nvSpPr>
        <p:spPr>
          <a:xfrm>
            <a:off x="6701815" y="260266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0" name="Rectangle 35"/>
          <p:cNvSpPr/>
          <p:nvPr/>
        </p:nvSpPr>
        <p:spPr>
          <a:xfrm>
            <a:off x="1686303" y="2668738"/>
            <a:ext cx="27618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and 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2" name="Right Brace 31"/>
          <p:cNvSpPr/>
          <p:nvPr/>
        </p:nvSpPr>
        <p:spPr>
          <a:xfrm rot="16200000">
            <a:off x="4288242" y="619185"/>
            <a:ext cx="212490" cy="6357506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228011" y="3116093"/>
            <a:ext cx="1162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34" name="Rectangle 35"/>
          <p:cNvSpPr/>
          <p:nvPr/>
        </p:nvSpPr>
        <p:spPr>
          <a:xfrm>
            <a:off x="3474359" y="311229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108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8502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8" grpId="0"/>
      <p:bldP spid="11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7" grpId="0"/>
      <p:bldP spid="28" grpId="0"/>
      <p:bldP spid="29" grpId="0"/>
      <p:bldP spid="30" grpId="0"/>
      <p:bldP spid="32" grpId="0" animBg="1"/>
      <p:bldP spid="33" grpId="0"/>
      <p:bldP spid="33" grpId="1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/>
          <p:nvPr/>
        </p:nvSpPr>
        <p:spPr>
          <a:xfrm>
            <a:off x="641233" y="275177"/>
            <a:ext cx="70757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paperclip is 30 </a:t>
            </a:r>
            <a:r>
              <a:rPr lang="en-GB" sz="2800">
                <a:latin typeface="Calibri" panose="020F0502020204030204" pitchFamily="34" charset="0"/>
              </a:rPr>
              <a:t>mm long.</a:t>
            </a:r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crayon is 9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Dexter arranges some paperclips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and crayons like this: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Does his pattern fit onto a 30 cm long piece of paper?</a:t>
            </a:r>
          </a:p>
        </p:txBody>
      </p:sp>
      <p:pic>
        <p:nvPicPr>
          <p:cNvPr id="2050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387" y="3386910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3373" y="3252025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8281" y="405551"/>
            <a:ext cx="695617" cy="6956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87347" y="531269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16454" y="3223170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08361" y="3223170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025" y="3386910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9"/>
          <p:cNvSpPr/>
          <p:nvPr/>
        </p:nvSpPr>
        <p:spPr>
          <a:xfrm>
            <a:off x="186976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13" name="Rectangle 19"/>
          <p:cNvSpPr/>
          <p:nvPr/>
        </p:nvSpPr>
        <p:spPr>
          <a:xfrm>
            <a:off x="6557978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p:sp>
        <p:nvSpPr>
          <p:cNvPr id="14" name="Rectangle 19"/>
          <p:cNvSpPr/>
          <p:nvPr/>
        </p:nvSpPr>
        <p:spPr>
          <a:xfrm>
            <a:off x="2103016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9"/>
              <p:cNvSpPr/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3 </a:t>
                </a:r>
                <a:r>
                  <a:rPr lang="en-GB" sz="2800" dirty="0">
                    <a:solidFill>
                      <a:schemeClr val="accent5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1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  <a:blipFill>
                <a:blip r:embed="rId8"/>
                <a:stretch>
                  <a:fillRect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5295361" y="1634329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27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95275" y="2825070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Yes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108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3612540" y="391605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468252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3" name="Rectangle 19"/>
          <p:cNvSpPr/>
          <p:nvPr/>
        </p:nvSpPr>
        <p:spPr>
          <a:xfrm>
            <a:off x="3577123" y="391605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24" name="Rectangle 19"/>
          <p:cNvSpPr/>
          <p:nvPr/>
        </p:nvSpPr>
        <p:spPr>
          <a:xfrm>
            <a:off x="466029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19"/>
              <p:cNvSpPr/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27 </a:t>
                </a:r>
              </a:p>
            </p:txBody>
          </p:sp>
        </mc:Choice>
        <mc:Fallback xmlns="">
          <p:sp>
            <p:nvSpPr>
              <p:cNvPr id="2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  <a:blipFill>
                <a:blip r:embed="rId9"/>
                <a:stretch>
                  <a:fillRect l="-1144" t="-10465" r="-34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19"/>
              <p:cNvSpPr/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24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27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  <a:blipFill>
                <a:blip r:embed="rId10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59707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0" grpId="1"/>
      <p:bldP spid="13" grpId="0"/>
      <p:bldP spid="14" grpId="0"/>
      <p:bldP spid="16" grpId="0"/>
      <p:bldP spid="18" grpId="0"/>
      <p:bldP spid="19" grpId="0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44076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4.1|4.4|25|3.4|2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4|6.3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9.2|8.6|3.9|22.4|1.8|6.8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8.3|17|4|7.2|0.8|9.9|6.6|3.2|1.3|15.3|8.8|6.1|5.5|10.2|13.2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6.5|6.6|3.1|7.4|8.5|7.6|7.2|2.3|6.1|6.5|9.9|7|5.2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11.2|2.9|11.1|13.8|21.9|10|10.6|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4F77D2-95CD-47A8-A4A6-FD6F21D4DA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522d4c35-b548-4432-90ae-af4376e1c4b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4792</TotalTime>
  <Words>423</Words>
  <Application>Microsoft Office PowerPoint</Application>
  <PresentationFormat>On-screen Show (4:3)</PresentationFormat>
  <Paragraphs>140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103</cp:revision>
  <dcterms:created xsi:type="dcterms:W3CDTF">2019-07-05T11:02:13Z</dcterms:created>
  <dcterms:modified xsi:type="dcterms:W3CDTF">2020-11-25T21:44:58Z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