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65" r:id="rId3"/>
    <p:sldMasterId id="2147483668" r:id="rId4"/>
    <p:sldMasterId id="2147483671" r:id="rId5"/>
  </p:sldMasterIdLst>
  <p:notesMasterIdLst>
    <p:notesMasterId r:id="rId48"/>
  </p:notesMasterIdLst>
  <p:sldIdLst>
    <p:sldId id="444" r:id="rId6"/>
    <p:sldId id="260" r:id="rId7"/>
    <p:sldId id="272" r:id="rId8"/>
    <p:sldId id="298" r:id="rId9"/>
    <p:sldId id="310" r:id="rId10"/>
    <p:sldId id="300" r:id="rId11"/>
    <p:sldId id="304" r:id="rId12"/>
    <p:sldId id="306" r:id="rId13"/>
    <p:sldId id="305" r:id="rId14"/>
    <p:sldId id="412" r:id="rId15"/>
    <p:sldId id="446" r:id="rId16"/>
    <p:sldId id="273" r:id="rId17"/>
    <p:sldId id="274" r:id="rId18"/>
    <p:sldId id="453" r:id="rId19"/>
    <p:sldId id="319" r:id="rId20"/>
    <p:sldId id="454" r:id="rId21"/>
    <p:sldId id="455" r:id="rId22"/>
    <p:sldId id="456" r:id="rId23"/>
    <p:sldId id="457" r:id="rId24"/>
    <p:sldId id="320" r:id="rId25"/>
    <p:sldId id="311" r:id="rId26"/>
    <p:sldId id="458" r:id="rId27"/>
    <p:sldId id="459" r:id="rId28"/>
    <p:sldId id="312" r:id="rId29"/>
    <p:sldId id="313" r:id="rId30"/>
    <p:sldId id="314" r:id="rId31"/>
    <p:sldId id="316" r:id="rId32"/>
    <p:sldId id="315" r:id="rId33"/>
    <p:sldId id="418" r:id="rId34"/>
    <p:sldId id="447" r:id="rId35"/>
    <p:sldId id="275" r:id="rId36"/>
    <p:sldId id="276" r:id="rId37"/>
    <p:sldId id="448" r:id="rId38"/>
    <p:sldId id="449" r:id="rId39"/>
    <p:sldId id="450" r:id="rId40"/>
    <p:sldId id="451" r:id="rId41"/>
    <p:sldId id="307" r:id="rId42"/>
    <p:sldId id="452" r:id="rId43"/>
    <p:sldId id="308" r:id="rId44"/>
    <p:sldId id="309" r:id="rId45"/>
    <p:sldId id="419" r:id="rId46"/>
    <p:sldId id="423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BC586-795E-4CFF-BDD0-388EE04E982A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41D62-1A5E-468F-BCE8-7322C2C5F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81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4536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9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836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3358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70BD-82BB-4C1F-9AFD-86CDE39B3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235C-7F63-4056-9B9F-4004AA1E3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CA78-7242-4466-9A70-10C8DF29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EDA52-3A69-43A4-90B9-EE14B77A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184D-89A8-4C69-B5F0-E214CF6A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5D438-B919-4C5E-9868-1B3C816A4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8B472-1C17-409B-87D3-73BF1B0BA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62E0C-687F-48CB-A104-A53C6FC21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C4E6B-5624-4489-B15D-2CDA7B1E5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9DA0A-D1AB-4EF0-95D9-49CE4DB0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60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AB15-B5D0-4C92-8F18-EAA1D109F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7BB20-5C0A-4817-97C5-0E2D87CA1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99B88-6C43-49D2-8A17-3D428BAC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58C02-BA4D-4B13-A62D-C23CC0C6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FFDB3-E665-41CB-BB0C-52AFC35E3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8F1C0-CD3B-429A-866D-496D92001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C8287-092E-4023-A93C-75EA828868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5F8AB-E841-4266-9CAD-B91EB584D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55B9A-A380-4E2F-A20C-995F968A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75D73-DF2A-4238-AFF7-63522A1E5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FD96F-B9EC-40DA-924B-C7FAF0B8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94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1783A-95C7-4A1F-8A61-725B921B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6D61A-D2DF-4FF7-A9D8-6CF32CFFE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FAB89-1603-4FB4-B47A-243E63145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3F85B9-E0AD-4346-9F02-6051726468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5E9CC9-574C-47A7-926A-CA878D9F89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ED3FF9-4BC9-459D-BF58-0B6C803F0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81DED6-5B71-4572-BFFF-9698E71B2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6CE72-8F9B-4CD5-9A8B-D4878DA7D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1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17733-1633-4BEB-BD32-706C26E87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DD5FB0-825A-483D-B9F7-4B271EDC6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30B252-6972-4666-A5DF-3164BA250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5FC5D-6C21-473A-87A2-F8BFF26A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00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7A759B-FEE5-460B-A013-F32814AB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BEA2A-0B36-4D70-A869-0C21AA798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6A34B-D696-444E-A954-71BCF2F8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0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3FAB1-AC89-49E0-B4C9-577AB419E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B3D56-0D04-46B8-A264-C2FFF8E7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90F7D-310F-42E5-81A4-FDB825CD1E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EBFA3-8B2E-425D-A1C9-C0D1AB734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0A4159-3B58-4464-87E3-9D970BC07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75FDD8-6F24-439B-A617-33EB76B5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7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60F52-BC3D-4FF7-857A-F7E1E8B2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82E705-229B-4D25-ADA3-D9CFC56277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34FCA-B8AF-45DF-BF0F-9B07F84DC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71342-AAF3-4B27-BE89-3DFF3E92A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58436-624D-4BA9-82C6-8E87DDE6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6A23FC-F0F1-4C52-AE62-3601EE3A8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262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AD54B-D42C-4CEE-97DF-2C45CA2A7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73AEE1-67A5-4C52-91E9-D00EF1CA06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CCE0A-F016-467D-994B-8537AECD7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780ED-C23B-4BF2-B506-33D222734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E49FA-53E8-4CBE-8B1B-22AD6EF3A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82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0F92A7-0850-4ED6-B51F-8C6454B7A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C8F3A-EF9A-465B-8614-C0106B7DB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92567-F3DD-430D-A9A6-81A2CE90B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78AE2-F305-4552-ABB8-0355EE5B1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3C4E3-A987-40B5-BABB-CB2FA9B3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753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68692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657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70BD-82BB-4C1F-9AFD-86CDE39B3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235C-7F63-4056-9B9F-4004AA1E3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CA78-7242-4466-9A70-10C8DF29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EDA52-3A69-43A4-90B9-EE14B77A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184D-89A8-4C69-B5F0-E214CF6A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251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24052" y="6520172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452" y="104675"/>
            <a:ext cx="1179086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9902835" y="6520172"/>
            <a:ext cx="30463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1534800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24052" y="6520172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3404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2855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43039-CBE1-4F12-A40A-C14C2785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0EBF4-EB10-4C1F-8346-BDE6C5425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7A918-A903-43C2-944D-BA94497C8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6B8E0-AA26-47FD-9A8E-A7E77790542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4C720-FA51-4221-9ED2-5758C7681C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CF9223-74D5-439A-A513-21978A8A23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95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312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96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824052" y="6520172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465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728869" y="606287"/>
            <a:ext cx="10031896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502025" y="6553201"/>
            <a:ext cx="196028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23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6.tiff"/><Relationship Id="rId7" Type="http://schemas.openxmlformats.org/officeDocument/2006/relationships/image" Target="../media/image10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6.tiff"/><Relationship Id="rId7" Type="http://schemas.openxmlformats.org/officeDocument/2006/relationships/image" Target="../media/image16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png"/><Relationship Id="rId9" Type="http://schemas.openxmlformats.org/officeDocument/2006/relationships/image" Target="../media/image18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tiff"/><Relationship Id="rId7" Type="http://schemas.openxmlformats.org/officeDocument/2006/relationships/image" Target="../media/image29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Relationship Id="rId9" Type="http://schemas.openxmlformats.org/officeDocument/2006/relationships/image" Target="../media/image3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image" Target="../media/image33.tiff"/><Relationship Id="rId7" Type="http://schemas.openxmlformats.org/officeDocument/2006/relationships/image" Target="../media/image37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6.emf"/><Relationship Id="rId5" Type="http://schemas.openxmlformats.org/officeDocument/2006/relationships/image" Target="../media/image35.emf"/><Relationship Id="rId4" Type="http://schemas.openxmlformats.org/officeDocument/2006/relationships/image" Target="../media/image34.emf"/><Relationship Id="rId9" Type="http://schemas.openxmlformats.org/officeDocument/2006/relationships/image" Target="../media/image39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3" Type="http://schemas.openxmlformats.org/officeDocument/2006/relationships/image" Target="../media/image47.png"/><Relationship Id="rId7" Type="http://schemas.openxmlformats.org/officeDocument/2006/relationships/image" Target="../media/image51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emf"/><Relationship Id="rId5" Type="http://schemas.openxmlformats.org/officeDocument/2006/relationships/image" Target="../media/image49.png"/><Relationship Id="rId10" Type="http://schemas.openxmlformats.org/officeDocument/2006/relationships/image" Target="../media/image54.emf"/><Relationship Id="rId4" Type="http://schemas.openxmlformats.org/officeDocument/2006/relationships/image" Target="../media/image48.tiff"/><Relationship Id="rId9" Type="http://schemas.openxmlformats.org/officeDocument/2006/relationships/image" Target="../media/image53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13.png"/><Relationship Id="rId7" Type="http://schemas.openxmlformats.org/officeDocument/2006/relationships/image" Target="../media/image59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4" Type="http://schemas.openxmlformats.org/officeDocument/2006/relationships/image" Target="../media/image56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5.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calculate the perimeter of rectilinear shapes.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1577729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7DF2AC-A06E-F544-A4E7-E0B6BB3ED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180" y="1067404"/>
            <a:ext cx="8293100" cy="5257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308C55B-F1C6-A04C-9945-6E8DD2909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118" y="2879542"/>
            <a:ext cx="3608537" cy="26440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CB61D3-3B99-5747-BFC1-EC126A05E2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1887" y="1083812"/>
            <a:ext cx="1663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733D05-0C5D-4C4B-A90A-878683454F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5991" y="2035010"/>
            <a:ext cx="1676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519C77-3404-C548-B9D9-453358C8C7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5900" y="3524250"/>
            <a:ext cx="1676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64A4F7-4D80-8E40-AA65-17DBB65E24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26749" y="465021"/>
            <a:ext cx="2501900" cy="1612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0FAA64-CA8B-2B44-A14B-98A4288872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0884" y="5436204"/>
            <a:ext cx="2374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6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3565AEB-71D1-7547-BE26-E0B3236D75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293100" cy="5257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308C55B-F1C6-A04C-9945-6E8DD2909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5992" y="2880107"/>
            <a:ext cx="3608537" cy="26440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34CC145-334C-BB47-A3C7-2447509ADF19}"/>
              </a:ext>
            </a:extLst>
          </p:cNvPr>
          <p:cNvSpPr/>
          <p:nvPr/>
        </p:nvSpPr>
        <p:spPr>
          <a:xfrm>
            <a:off x="5692698" y="2672469"/>
            <a:ext cx="825191" cy="47079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24B2627-127E-D242-BE5D-895999D7C279}"/>
              </a:ext>
            </a:extLst>
          </p:cNvPr>
          <p:cNvGrpSpPr/>
          <p:nvPr/>
        </p:nvGrpSpPr>
        <p:grpSpPr>
          <a:xfrm>
            <a:off x="5622164" y="1512486"/>
            <a:ext cx="3799540" cy="785029"/>
            <a:chOff x="4626326" y="1928396"/>
            <a:chExt cx="3799540" cy="785029"/>
          </a:xfrm>
        </p:grpSpPr>
        <p:pic>
          <p:nvPicPr>
            <p:cNvPr id="9" name="Picture 8" descr="A close up of a clock&#10;&#10;Description automatically generated">
              <a:extLst>
                <a:ext uri="{FF2B5EF4-FFF2-40B4-BE49-F238E27FC236}">
                  <a16:creationId xmlns:a16="http://schemas.microsoft.com/office/drawing/2014/main" id="{76405AFA-F217-A644-AC3A-42710BA4B7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26326" y="1928396"/>
              <a:ext cx="3799540" cy="785029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83F2F08-94FF-7949-B362-10B923FCDC43}"/>
                </a:ext>
              </a:extLst>
            </p:cNvPr>
            <p:cNvSpPr txBox="1"/>
            <p:nvPr/>
          </p:nvSpPr>
          <p:spPr>
            <a:xfrm>
              <a:off x="7899483" y="2249401"/>
              <a:ext cx="5263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GB" sz="2000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cm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F985209-3A29-874A-97CF-C17BD6D8BCEF}"/>
                </a:ext>
              </a:extLst>
            </p:cNvPr>
            <p:cNvCxnSpPr>
              <a:cxnSpLocks/>
            </p:cNvCxnSpPr>
            <p:nvPr/>
          </p:nvCxnSpPr>
          <p:spPr>
            <a:xfrm>
              <a:off x="4775561" y="1946251"/>
              <a:ext cx="1846184" cy="0"/>
            </a:xfrm>
            <a:prstGeom prst="line">
              <a:avLst/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66F5661A-B039-C14D-BE34-DDE762BA25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9186" y="1601745"/>
            <a:ext cx="1676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FDDA69B-38CA-AB42-8BED-E418954C57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6100" y="2540487"/>
            <a:ext cx="939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2590A77-84B3-284B-8D47-DEAD80431F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4141" y="4477782"/>
            <a:ext cx="16637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321656-4F4E-9A40-B18B-5F3AAC52BD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31864" y="437322"/>
            <a:ext cx="2501900" cy="16129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1287B1-3F98-F74D-AA25-2EE6C4DD73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92616" y="5410804"/>
            <a:ext cx="1803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8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B41FE98-FA23-4E0B-97D1-F62FE2B9C037}"/>
                  </a:ext>
                </a:extLst>
              </p:cNvPr>
              <p:cNvSpPr txBox="1"/>
              <p:nvPr/>
            </p:nvSpPr>
            <p:spPr>
              <a:xfrm>
                <a:off x="227497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1)		 5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2)		A rectangle’s sides are 11 mm and 3 mm. </a:t>
                </a: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rectangle’s perimeter?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		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4)		 57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=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___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B41FE98-FA23-4E0B-97D1-F62FE2B9C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4970" y="334776"/>
                <a:ext cx="7497474" cy="4832092"/>
              </a:xfrm>
              <a:prstGeom prst="rect">
                <a:avLst/>
              </a:prstGeom>
              <a:blipFill>
                <a:blip r:embed="rId2"/>
                <a:stretch>
                  <a:fillRect l="-1626" t="-1639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227497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1)		 5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+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2)		A rectangle’s sides are 11 mm and 3 mm. </a:t>
                </a: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What is the rectangle’s perimeter?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3)		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4)		 57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=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___</a:t>
                </a:r>
                <a:r>
                  <a:rPr lang="en-GB" sz="2800" dirty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4970" y="334776"/>
                <a:ext cx="7497474" cy="4832092"/>
              </a:xfrm>
              <a:prstGeom prst="rect">
                <a:avLst/>
              </a:prstGeom>
              <a:blipFill>
                <a:blip r:embed="rId3"/>
                <a:stretch>
                  <a:fillRect l="-1626" t="-1639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3236425" y="875207"/>
            <a:ext cx="38683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248149" y="860721"/>
            <a:ext cx="927985" cy="55219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466341" y="860721"/>
            <a:ext cx="927985" cy="55219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96257" y="860721"/>
            <a:ext cx="898219" cy="55219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64346" y="85480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</p:txBody>
      </p:sp>
      <p:sp>
        <p:nvSpPr>
          <p:cNvPr id="9" name="Rectangle 8"/>
          <p:cNvSpPr/>
          <p:nvPr/>
        </p:nvSpPr>
        <p:spPr>
          <a:xfrm>
            <a:off x="8472188" y="2041537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 mm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85452" y="330230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20356" y="454974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256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6475" y="1752326"/>
            <a:ext cx="10251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2500045" y="534476"/>
                <a:ext cx="739965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Perimeter</a:t>
                </a:r>
                <a:r>
                  <a:rPr lang="en-GB" sz="2800" dirty="0">
                    <a:solidFill>
                      <a:prstClr val="black"/>
                    </a:solidFill>
                    <a:latin typeface="KG Primary Penmanship" panose="02000506000000020003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 length around a closed 2D shape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0045" y="534476"/>
                <a:ext cx="7399654" cy="523220"/>
              </a:xfrm>
              <a:prstGeom prst="rect">
                <a:avLst/>
              </a:prstGeom>
              <a:blipFill>
                <a:blip r:embed="rId3"/>
                <a:stretch>
                  <a:fillRect l="-1647" t="-11628" r="-41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244223" y="1732281"/>
          <a:ext cx="3528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 flipH="1">
            <a:off x="4745751" y="2246804"/>
            <a:ext cx="12728" cy="251662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283861" y="3735041"/>
            <a:ext cx="0" cy="104574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4742743" y="2249603"/>
            <a:ext cx="1022230" cy="63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739312" y="4767907"/>
            <a:ext cx="25445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128609" y="1746077"/>
            <a:ext cx="0" cy="448447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223474" y="1636038"/>
            <a:ext cx="506414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33478" y="1230459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70588" y="5439057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6297" y="5428466"/>
            <a:ext cx="11544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03798" y="5449430"/>
            <a:ext cx="122501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15420" y="5461434"/>
            <a:ext cx="11544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507620" y="5461434"/>
            <a:ext cx="132279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20 cm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5780191" y="3748967"/>
            <a:ext cx="150367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764973" y="2246803"/>
            <a:ext cx="0" cy="150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628417" y="2255924"/>
            <a:ext cx="0" cy="250750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890451" y="3262150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4739313" y="4878101"/>
            <a:ext cx="255130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724705" y="4794195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391073" y="3735041"/>
            <a:ext cx="0" cy="1032866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351443" y="3865399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5780191" y="3650376"/>
            <a:ext cx="150367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262150" y="3230305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5887972" y="2236725"/>
            <a:ext cx="0" cy="1426453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829847" y="2627669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4742743" y="2127422"/>
            <a:ext cx="102223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965384" y="1659994"/>
            <a:ext cx="8354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03729" y="5461434"/>
            <a:ext cx="11544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504644" y="5461434"/>
            <a:ext cx="11544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6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500" dirty="0">
                <a:solidFill>
                  <a:prstClr val="black"/>
                </a:solidFill>
                <a:latin typeface="KG Primary Penmanship" panose="02000506000000020003" pitchFamily="2" charset="0"/>
              </a:rPr>
              <a:t>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35" name="Oval 34"/>
          <p:cNvSpPr/>
          <p:nvPr/>
        </p:nvSpPr>
        <p:spPr>
          <a:xfrm>
            <a:off x="2510453" y="5409706"/>
            <a:ext cx="1899190" cy="562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4675634" y="5421556"/>
            <a:ext cx="1929762" cy="562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2" grpId="0"/>
      <p:bldP spid="24" grpId="0"/>
      <p:bldP spid="26" grpId="0"/>
      <p:bldP spid="28" grpId="0"/>
      <p:bldP spid="30" grpId="0"/>
      <p:bldP spid="32" grpId="0"/>
      <p:bldP spid="33" grpId="0"/>
      <p:bldP spid="34" grpId="0"/>
      <p:bldP spid="35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857044" y="238802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35033" y="367619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97950" y="1741690"/>
            <a:ext cx="872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?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79541" y="245991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73387" y="725181"/>
            <a:ext cx="841828" cy="304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 rot="5400000">
            <a:off x="5094624" y="82689"/>
            <a:ext cx="1763016" cy="304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51633" y="117191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FFC000"/>
                </a:solidFill>
                <a:latin typeface="Calibri" panose="020F0502020204030204"/>
              </a:rPr>
              <a:t>4 cm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031218" y="773673"/>
            <a:ext cx="0" cy="2951016"/>
          </a:xfrm>
          <a:prstGeom prst="straightConnector1">
            <a:avLst/>
          </a:prstGeom>
          <a:ln w="38100">
            <a:solidFill>
              <a:schemeClr val="accent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7574518" y="773673"/>
            <a:ext cx="0" cy="1714524"/>
          </a:xfrm>
          <a:prstGeom prst="straightConnector1">
            <a:avLst/>
          </a:prstGeom>
          <a:ln w="38100"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648906" y="118644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56306" y="187142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60373" y="4279422"/>
            <a:ext cx="7391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54923" y="4272859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26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84823" y="28131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srgbClr val="4472C4"/>
                </a:solidFill>
                <a:latin typeface="Calibri" panose="020F0502020204030204"/>
              </a:rPr>
              <a:t>3 cm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098124" y="2526386"/>
            <a:ext cx="0" cy="1216282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084058" y="281136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13559 -0.003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88" y="-18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26892 -0.0085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-44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0.40746 0.0002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82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22222E-6 L -0.54931 0.0030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65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2" grpId="0"/>
      <p:bldP spid="12" grpId="1"/>
      <p:bldP spid="12" grpId="2"/>
      <p:bldP spid="16" grpId="0"/>
      <p:bldP spid="17" grpId="0"/>
      <p:bldP spid="18" grpId="0"/>
      <p:bldP spid="19" grpId="0"/>
      <p:bldP spid="19" grpId="1"/>
      <p:bldP spid="19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39531" y="249583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30607" y="96035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0738" y="753706"/>
            <a:ext cx="1992230" cy="3484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 rot="5400000">
            <a:off x="5062065" y="-1669291"/>
            <a:ext cx="1102824" cy="59189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54272" y="5091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13 cm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6580738" y="4386754"/>
            <a:ext cx="1992232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8695277" y="765212"/>
            <a:ext cx="0" cy="3472756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533250" y="753706"/>
            <a:ext cx="0" cy="108790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880955" y="2089882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2374672" y="3366703"/>
                <a:ext cx="22878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13 cm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8 cm </a:t>
                </a:r>
                <a:endParaRPr lang="en-GB" sz="2800" dirty="0">
                  <a:solidFill>
                    <a:prstClr val="black"/>
                  </a:solidFill>
                  <a:latin typeface="Calibri" panose="020F0502020204030204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4672" y="3366703"/>
                <a:ext cx="2287806" cy="523220"/>
              </a:xfrm>
              <a:prstGeom prst="rect">
                <a:avLst/>
              </a:prstGeom>
              <a:blipFill>
                <a:blip r:embed="rId3"/>
                <a:stretch>
                  <a:fillRect l="-5600" t="-10465" r="-42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4278154" y="183396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6450" y="3365091"/>
            <a:ext cx="1237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5 cm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6431857" y="1862732"/>
            <a:ext cx="0" cy="2308114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2653986" y="564054"/>
            <a:ext cx="5918983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653985" y="1936021"/>
            <a:ext cx="3884928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233046" y="438566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47951" y="10104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13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78154" y="1833967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30606" y="5296022"/>
            <a:ext cx="7391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13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 cm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 cm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43669" y="5315098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 44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7784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26909 0.0097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55" y="4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0.69548 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7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00347 0.5974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986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00035 0.3571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784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00434 0.679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33958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00122 0.2942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0" grpId="0"/>
      <p:bldP spid="11" grpId="0"/>
      <p:bldP spid="11" grpId="1"/>
      <p:bldP spid="12" grpId="0"/>
      <p:bldP spid="12" grpId="1"/>
      <p:bldP spid="13" grpId="0"/>
      <p:bldP spid="13" grpId="1"/>
      <p:bldP spid="17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28278" y="508635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69051" y="1670900"/>
            <a:ext cx="6467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30104" y="3529542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3)</a:t>
            </a:r>
          </a:p>
        </p:txBody>
      </p:sp>
      <p:sp>
        <p:nvSpPr>
          <p:cNvPr id="9" name="Rectangle 8"/>
          <p:cNvSpPr/>
          <p:nvPr/>
        </p:nvSpPr>
        <p:spPr>
          <a:xfrm>
            <a:off x="4125693" y="478385"/>
            <a:ext cx="76014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200" dirty="0">
                <a:solidFill>
                  <a:srgbClr val="0070C0"/>
                </a:solidFill>
                <a:latin typeface="Calibri" panose="020F0502020204030204"/>
              </a:rPr>
              <a:t>30 m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66630" y="409032"/>
            <a:ext cx="913905" cy="19808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 rot="5400000">
            <a:off x="2890163" y="1133755"/>
            <a:ext cx="1502408" cy="23494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62739" y="1198292"/>
            <a:ext cx="6174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5 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73597" y="1517013"/>
            <a:ext cx="6174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8 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62420" y="1994067"/>
            <a:ext cx="6174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5 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16374" y="2968371"/>
            <a:ext cx="6174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7 m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3462985" y="409033"/>
            <a:ext cx="0" cy="1113245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59300" y="727128"/>
            <a:ext cx="61747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200" dirty="0">
                <a:solidFill>
                  <a:srgbClr val="FF0000"/>
                </a:solidFill>
                <a:latin typeface="Calibri" panose="020F0502020204030204"/>
              </a:rPr>
              <a:t>3 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211459" y="2389898"/>
            <a:ext cx="913905" cy="19808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/>
          <p:cNvSpPr/>
          <p:nvPr/>
        </p:nvSpPr>
        <p:spPr>
          <a:xfrm rot="5400000">
            <a:off x="6886214" y="1741992"/>
            <a:ext cx="1053663" cy="23494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82076" y="3322422"/>
            <a:ext cx="87876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10 cm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363393" y="4254589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13607" y="2678204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6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38101" y="3696838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3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62623" y="2966509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9 cm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6238307" y="2277253"/>
            <a:ext cx="2887057" cy="2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7312915" y="1890415"/>
            <a:ext cx="8787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200" dirty="0">
                <a:solidFill>
                  <a:srgbClr val="FF0000"/>
                </a:solidFill>
                <a:latin typeface="Calibri" panose="020F0502020204030204"/>
              </a:rPr>
              <a:t>14 cm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535964" y="1767339"/>
            <a:ext cx="8787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200" dirty="0">
                <a:solidFill>
                  <a:srgbClr val="0070C0"/>
                </a:solidFill>
                <a:latin typeface="Calibri" panose="020F0502020204030204"/>
              </a:rPr>
              <a:t>46 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209922" y="3782937"/>
            <a:ext cx="913905" cy="19808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/>
          <p:cNvSpPr/>
          <p:nvPr/>
        </p:nvSpPr>
        <p:spPr>
          <a:xfrm rot="5400000">
            <a:off x="4945489" y="3075920"/>
            <a:ext cx="838087" cy="46845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692580" y="5741669"/>
            <a:ext cx="87876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23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52299" y="5179680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311877" y="5191908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4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421241" y="4074182"/>
            <a:ext cx="87876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10 cm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79972" y="5202834"/>
            <a:ext cx="4767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963011" y="4615298"/>
            <a:ext cx="87876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14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356392" y="4615298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7 cm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4209922" y="3675941"/>
            <a:ext cx="886027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3022328" y="5724815"/>
            <a:ext cx="4645441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3049777" y="5122963"/>
            <a:ext cx="116014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5120450" y="5122963"/>
            <a:ext cx="2547319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41" name="TextBox 40"/>
              <p:cNvSpPr txBox="1"/>
              <p:nvPr/>
            </p:nvSpPr>
            <p:spPr>
              <a:xfrm>
                <a:off x="3096607" y="5201372"/>
                <a:ext cx="3676006" cy="430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/>
                <a:r>
                  <a:rPr lang="en-GB" sz="2200" dirty="0">
                    <a:solidFill>
                      <a:prstClr val="black"/>
                    </a:solidFill>
                    <a:latin typeface="Calibri" panose="020F0502020204030204"/>
                  </a:rPr>
                  <a:t>23 cm </a:t>
                </a:r>
                <a14:m>
                  <m:oMath xmlns:m="http://schemas.openxmlformats.org/officeDocument/2006/math">
                    <m:r>
                      <a:rPr lang="en-GB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200" dirty="0">
                    <a:solidFill>
                      <a:prstClr val="black"/>
                    </a:solidFill>
                    <a:latin typeface="Calibri" panose="020F0502020204030204"/>
                  </a:rPr>
                  <a:t> 7 cm </a:t>
                </a:r>
                <a14:m>
                  <m:oMath xmlns:m="http://schemas.openxmlformats.org/officeDocument/2006/math">
                    <m:r>
                      <a:rPr lang="en-GB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:r>
                  <a:rPr lang="en-GB" sz="2200" dirty="0">
                    <a:solidFill>
                      <a:prstClr val="black"/>
                    </a:solidFill>
                    <a:latin typeface="Calibri" panose="020F0502020204030204"/>
                  </a:rPr>
                  <a:t>  cm </a:t>
                </a:r>
                <a14:m>
                  <m:oMath xmlns:m="http://schemas.openxmlformats.org/officeDocument/2006/math">
                    <m:r>
                      <a:rPr lang="en-GB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200" dirty="0">
                    <a:solidFill>
                      <a:prstClr val="black"/>
                    </a:solidFill>
                    <a:latin typeface="Calibri" panose="020F0502020204030204"/>
                    <a:ea typeface="Cambria Math" panose="02040503050406030204" pitchFamily="18" charset="0"/>
                  </a:rPr>
                  <a:t> </a:t>
                </a:r>
                <a:r>
                  <a:rPr lang="en-GB" sz="2200" dirty="0">
                    <a:solidFill>
                      <a:prstClr val="black"/>
                    </a:solidFill>
                    <a:latin typeface="Calibri" panose="020F0502020204030204"/>
                  </a:rPr>
                  <a:t>14 cm </a:t>
                </a:r>
              </a:p>
            </p:txBody>
          </p:sp>
        </mc:Choice>
        <mc:Fallback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607" y="5201372"/>
                <a:ext cx="3676006" cy="430887"/>
              </a:xfrm>
              <a:prstGeom prst="rect">
                <a:avLst/>
              </a:prstGeom>
              <a:blipFill>
                <a:blip r:embed="rId4"/>
                <a:stretch>
                  <a:fillRect l="-2156" t="-9859" r="-116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4980460" y="5206191"/>
            <a:ext cx="31611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64958" y="4074182"/>
            <a:ext cx="87876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prstClr val="black"/>
                </a:solidFill>
                <a:latin typeface="Calibri" panose="020F0502020204030204"/>
              </a:rPr>
              <a:t>10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81823" y="3252676"/>
            <a:ext cx="7360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srgbClr val="FF0000"/>
                </a:solidFill>
                <a:latin typeface="Calibri" panose="020F0502020204030204"/>
              </a:rPr>
              <a:t>2 cm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924009" y="5633721"/>
            <a:ext cx="8787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57200"/>
            <a:r>
              <a:rPr lang="en-GB" sz="2200" dirty="0">
                <a:solidFill>
                  <a:srgbClr val="0070C0"/>
                </a:solidFill>
                <a:latin typeface="Calibri" panose="020F0502020204030204"/>
              </a:rPr>
              <a:t>74 cm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2473149" y="327968"/>
            <a:ext cx="886027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2545050" y="-71850"/>
            <a:ext cx="6174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200" dirty="0">
                <a:solidFill>
                  <a:srgbClr val="FF0000"/>
                </a:solidFill>
                <a:latin typeface="Calibri" panose="020F0502020204030204"/>
              </a:rPr>
              <a:t>2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32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  <p:bldP spid="15" grpId="0"/>
      <p:bldP spid="17" grpId="0"/>
      <p:bldP spid="20" grpId="0"/>
      <p:bldP spid="21" grpId="0"/>
      <p:bldP spid="26" grpId="0"/>
      <p:bldP spid="27" grpId="0"/>
      <p:bldP spid="34" grpId="0"/>
      <p:bldP spid="34" grpId="1"/>
      <p:bldP spid="41" grpId="0"/>
      <p:bldP spid="41" grpId="1"/>
      <p:bldP spid="42" grpId="0"/>
      <p:bldP spid="42" grpId="1"/>
      <p:bldP spid="44" grpId="0"/>
      <p:bldP spid="45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10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0"/>
            <a:ext cx="8056280" cy="5532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Here is a square inside another square.</a:t>
            </a: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perimeter of the inner square is 16 cm</a:t>
            </a: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outer square’s perimeter is four times the size of</a:t>
            </a: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inner square.</a:t>
            </a: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is the length of one side of the outer square?</a:t>
            </a: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How do you know? What do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4487112" y="1642368"/>
            <a:ext cx="2011660" cy="1860675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86317" y="2062181"/>
            <a:ext cx="1058543" cy="99452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US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1504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6.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measure area by counting squares.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21901820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E0FCB8-DAEE-624D-8E75-2C472D1F1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413" y="1050028"/>
            <a:ext cx="8293100" cy="5588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56BC20D-095B-884B-94A5-2C1AB6F588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3135" y="4616770"/>
            <a:ext cx="6285523" cy="11330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F6340E-C956-404A-848E-79B7609CD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0234" y="1537999"/>
            <a:ext cx="16637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219C64-90FE-734B-9F6A-BBCF3E6155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6603" y="1089547"/>
            <a:ext cx="4775200" cy="19431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77F43B-4209-7543-9F36-09F5DD60F5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75386" y="413733"/>
            <a:ext cx="2501900" cy="1612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2532B9-3169-5140-95CF-36F6835288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2178" y="2830982"/>
            <a:ext cx="1676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E8F940-FAD6-9548-9180-D1459C761E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20741" y="3773436"/>
            <a:ext cx="16637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7F27EDE-B148-DA47-98EF-CDFD608BDC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578" y="5735210"/>
            <a:ext cx="1917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9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EAFDB3-C929-3242-8D2C-CDC1F74C9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85162"/>
            <a:ext cx="8293100" cy="5562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95F0F1E7-8880-FF48-B919-B131163F3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9253" y="3750560"/>
            <a:ext cx="3559687" cy="16940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8C1559-9E29-504D-ACB8-EAE72ED7D1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8142" y="1578085"/>
            <a:ext cx="16637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08FA28C-C8D2-4242-BC91-5C3EBEF05C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8139" y="1055438"/>
            <a:ext cx="3860800" cy="1930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DE9872-4EED-B94F-9DF7-3DCC091C4C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9939" y="2854235"/>
            <a:ext cx="1676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3B0F8C5-B2EE-1A44-A1D7-D5701B5A0F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5700" y="4337050"/>
            <a:ext cx="16764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442618-2B08-4C46-AC7A-F3BD677B84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41033" y="5787128"/>
            <a:ext cx="19177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5D4629C-842F-C546-96ED-C44FD5313C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08539" y="449790"/>
            <a:ext cx="25019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54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					Complete the missing 									numbers to describe the 								array	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 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		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		What fraction of the shape is shaded?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834360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362786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891213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834360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362786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891213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834360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362786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891213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844347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372773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901200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497887" y="4807763"/>
            <a:ext cx="1080000" cy="108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Isosceles Triangle 23"/>
          <p:cNvSpPr/>
          <p:nvPr/>
        </p:nvSpPr>
        <p:spPr>
          <a:xfrm>
            <a:off x="5512176" y="4826712"/>
            <a:ext cx="1031500" cy="1042102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834360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362786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891213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3286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					Complete the missing 									numbers to describe the 								array	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____ </a:t>
            </a: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2)		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___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45720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3)		What fraction of the shape is shaded?</a:t>
            </a:r>
          </a:p>
          <a:p>
            <a:pPr defTabSz="45720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834360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362786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891213" y="438550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834360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362786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891213" y="936328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834360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362786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891213" y="1434106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844347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372773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901200" y="1931885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704583" y="16066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609459" y="16066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27" name="Oval 26"/>
          <p:cNvSpPr/>
          <p:nvPr/>
        </p:nvSpPr>
        <p:spPr>
          <a:xfrm>
            <a:off x="2834360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362786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891213" y="2457693"/>
            <a:ext cx="396000" cy="39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546214" y="160667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663242" y="16066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295670" y="203563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5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173983" y="20399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15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742843" y="331911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5" name="Rectangle 34"/>
              <p:cNvSpPr/>
              <p:nvPr/>
            </p:nvSpPr>
            <p:spPr>
              <a:xfrm>
                <a:off x="6839220" y="4863097"/>
                <a:ext cx="465192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solidFill>
                                <a:srgbClr val="4472C4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dirty="0">
                              <a:solidFill>
                                <a:srgbClr val="4472C4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dirty="0">
                              <a:solidFill>
                                <a:srgbClr val="4472C4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rgbClr val="4472C4"/>
                  </a:solidFill>
                  <a:latin typeface="Calibri" panose="020F0502020204030204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9220" y="4863097"/>
                <a:ext cx="465192" cy="89896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>
            <a:extLst>
              <a:ext uri="{FF2B5EF4-FFF2-40B4-BE49-F238E27FC236}">
                <a16:creationId xmlns:a16="http://schemas.microsoft.com/office/drawing/2014/main" id="{C08AA359-BF95-45B6-BE33-F1F79E6D24A1}"/>
              </a:ext>
            </a:extLst>
          </p:cNvPr>
          <p:cNvSpPr/>
          <p:nvPr/>
        </p:nvSpPr>
        <p:spPr>
          <a:xfrm>
            <a:off x="5497887" y="4807763"/>
            <a:ext cx="1080000" cy="108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D6CC0D3B-E941-4C7A-B445-8726D6E2FE47}"/>
              </a:ext>
            </a:extLst>
          </p:cNvPr>
          <p:cNvSpPr/>
          <p:nvPr/>
        </p:nvSpPr>
        <p:spPr>
          <a:xfrm>
            <a:off x="5512176" y="4826712"/>
            <a:ext cx="1031500" cy="1042102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982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00143" y="2105891"/>
            <a:ext cx="2193384" cy="2341418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00143" y="2105891"/>
            <a:ext cx="2193384" cy="2341418"/>
          </a:xfrm>
          <a:prstGeom prst="rect">
            <a:avLst/>
          </a:prstGeom>
          <a:solidFill>
            <a:srgbClr val="FF0000">
              <a:alpha val="2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588326" y="4156363"/>
            <a:ext cx="775856" cy="118828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727163" y="5365758"/>
            <a:ext cx="6539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Area is the space inside a 2D shape.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777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28611 0.0013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0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434" y="40248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30277" y="5451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Snip Single Corner Rectangle 5"/>
          <p:cNvSpPr/>
          <p:nvPr/>
        </p:nvSpPr>
        <p:spPr>
          <a:xfrm>
            <a:off x="4752701" y="1217239"/>
            <a:ext cx="2022764" cy="1884218"/>
          </a:xfrm>
          <a:prstGeom prst="snip1Rect">
            <a:avLst/>
          </a:prstGeom>
          <a:solidFill>
            <a:srgbClr val="E5BCE6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Isosceles Triangle 6"/>
          <p:cNvSpPr/>
          <p:nvPr/>
        </p:nvSpPr>
        <p:spPr>
          <a:xfrm>
            <a:off x="2328157" y="1217239"/>
            <a:ext cx="1925781" cy="1884218"/>
          </a:xfrm>
          <a:prstGeom prst="triangle">
            <a:avLst/>
          </a:prstGeom>
          <a:solidFill>
            <a:srgbClr val="E5BCE6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2328157" y="1217238"/>
            <a:ext cx="1925781" cy="1884218"/>
          </a:xfrm>
          <a:prstGeom prst="triangl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Snip Single Corner Rectangle 8"/>
          <p:cNvSpPr/>
          <p:nvPr/>
        </p:nvSpPr>
        <p:spPr>
          <a:xfrm>
            <a:off x="4724992" y="1217238"/>
            <a:ext cx="2022764" cy="1884218"/>
          </a:xfrm>
          <a:prstGeom prst="snip1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440483" y="1217238"/>
            <a:ext cx="1620000" cy="1884218"/>
            <a:chOff x="6068291" y="734291"/>
            <a:chExt cx="1620000" cy="1884218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096000" y="734291"/>
              <a:ext cx="0" cy="188421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7661563" y="734291"/>
              <a:ext cx="0" cy="188421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6068291" y="734291"/>
              <a:ext cx="1620000" cy="1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6082145" y="2618509"/>
              <a:ext cx="1094509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2535435" y="5466964"/>
            <a:ext cx="6539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Area is the space inside a 2D shape.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35434" y="5468733"/>
            <a:ext cx="6898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Area is the space inside a </a:t>
            </a: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closed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2D shape.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38997" y="4615614"/>
            <a:ext cx="4932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Can you visualise the areas of these shapes?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01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81481E-6 L 0.00087 0.294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L -0.00591 0.305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5" grpId="0"/>
      <p:bldP spid="15" grpId="1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12246" y="2135482"/>
            <a:ext cx="2092385" cy="25821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04630" y="2161861"/>
            <a:ext cx="4812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Which shape would be the best to fill the rectangle? </a:t>
            </a:r>
          </a:p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64710" y="422232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6564433" y="4222324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2685" y="671553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85528" y="8142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00328" y="1557573"/>
            <a:ext cx="2092385" cy="26131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Oval 3"/>
          <p:cNvSpPr/>
          <p:nvPr/>
        </p:nvSpPr>
        <p:spPr>
          <a:xfrm>
            <a:off x="2800327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325025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Oval 5"/>
          <p:cNvSpPr/>
          <p:nvPr/>
        </p:nvSpPr>
        <p:spPr>
          <a:xfrm>
            <a:off x="3851270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Oval 6"/>
          <p:cNvSpPr/>
          <p:nvPr/>
        </p:nvSpPr>
        <p:spPr>
          <a:xfrm>
            <a:off x="4366444" y="1575127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2807482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3332180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858425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373599" y="210284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803542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328240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854485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369659" y="263963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3314677" y="850841"/>
            <a:ext cx="169080" cy="123953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494105" y="859172"/>
            <a:ext cx="345270" cy="126214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521462" y="845987"/>
            <a:ext cx="833065" cy="124438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057503" y="279449"/>
            <a:ext cx="2071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Gaps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52792" y="364441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552515" y="3644415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92712" y="1583952"/>
            <a:ext cx="4812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Which shape would be the best to fill the rectangle? </a:t>
            </a:r>
          </a:p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Why?</a:t>
            </a:r>
          </a:p>
        </p:txBody>
      </p:sp>
      <p:sp>
        <p:nvSpPr>
          <p:cNvPr id="24" name="Oval 23"/>
          <p:cNvSpPr/>
          <p:nvPr/>
        </p:nvSpPr>
        <p:spPr>
          <a:xfrm>
            <a:off x="2803542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328240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3854485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369659" y="3153980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2803542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328240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854485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369659" y="3667251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66740" y="4845039"/>
            <a:ext cx="481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area is 20 circles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284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82474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82474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2474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82474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82474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97647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97647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97647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97647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97647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12819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712819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712819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712819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712819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231933" y="98921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231933" y="150448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231933" y="202389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31933" y="2538245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231933" y="3051178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72950" y="983386"/>
            <a:ext cx="2092385" cy="25821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429473" y="33083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6429196" y="3308353"/>
            <a:ext cx="514350" cy="514350"/>
          </a:xfrm>
          <a:prstGeom prst="ellipse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34982" y="1532771"/>
            <a:ext cx="48123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Which shape would be the best to fill the rectangle? </a:t>
            </a:r>
          </a:p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737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9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91412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91412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91412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91412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91412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06585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06585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06585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106585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06585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621757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621757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621757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621757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621757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40871" y="737653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140871" y="1252922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140871" y="177233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140871" y="2286684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40871" y="2799617"/>
            <a:ext cx="514350" cy="5143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33403" y="3949987"/>
            <a:ext cx="5729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The area of the rectangle is: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730797" y="4878951"/>
            <a:ext cx="2127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20 squares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581888" y="731825"/>
            <a:ext cx="2092385" cy="25821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139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9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512303" y="1457569"/>
            <a:ext cx="2880000" cy="2882938"/>
            <a:chOff x="1527423" y="2188300"/>
            <a:chExt cx="2880000" cy="2882938"/>
          </a:xfrm>
        </p:grpSpPr>
        <p:sp>
          <p:nvSpPr>
            <p:cNvPr id="4" name="Rectangle 3"/>
            <p:cNvSpPr/>
            <p:nvPr/>
          </p:nvSpPr>
          <p:spPr>
            <a:xfrm>
              <a:off x="1527423" y="2909769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2247423" y="291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247423" y="363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967423" y="363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967423" y="435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687423" y="363123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47423" y="2188300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1" name="Rectangle 10"/>
          <p:cNvSpPr/>
          <p:nvPr/>
        </p:nvSpPr>
        <p:spPr>
          <a:xfrm>
            <a:off x="4125654" y="4751292"/>
            <a:ext cx="367773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is ___ squares.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944251" y="473956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64208" y="2277428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01471" y="1547159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01470" y="2277428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01471" y="2997428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21471" y="3006211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54664" y="3013766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20828" y="371887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536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812062" y="548350"/>
            <a:ext cx="2160000" cy="2872655"/>
            <a:chOff x="1527423" y="1448675"/>
            <a:chExt cx="2160000" cy="2872655"/>
          </a:xfrm>
        </p:grpSpPr>
        <p:sp>
          <p:nvSpPr>
            <p:cNvPr id="6" name="Rectangle 5"/>
            <p:cNvSpPr/>
            <p:nvPr/>
          </p:nvSpPr>
          <p:spPr>
            <a:xfrm>
              <a:off x="1527423" y="2165737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247423" y="2171613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527423" y="2887206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247423" y="2888675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247423" y="3596923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967423" y="1448675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527423" y="1448675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527423" y="3601330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247423" y="1450144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2189613" y="342798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367569" y="1991287"/>
            <a:ext cx="349820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is __ squares.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080839" y="192942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412596" y="3720696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2)</a:t>
            </a:r>
          </a:p>
        </p:txBody>
      </p:sp>
      <p:grpSp>
        <p:nvGrpSpPr>
          <p:cNvPr id="19" name="Group 18"/>
          <p:cNvGrpSpPr/>
          <p:nvPr/>
        </p:nvGrpSpPr>
        <p:grpSpPr>
          <a:xfrm rot="3916162">
            <a:off x="3531512" y="3240553"/>
            <a:ext cx="720002" cy="2862371"/>
            <a:chOff x="2878669" y="3535268"/>
            <a:chExt cx="720002" cy="2862371"/>
          </a:xfrm>
        </p:grpSpPr>
        <p:sp>
          <p:nvSpPr>
            <p:cNvPr id="20" name="Rectangle 19"/>
            <p:cNvSpPr/>
            <p:nvPr/>
          </p:nvSpPr>
          <p:spPr>
            <a:xfrm>
              <a:off x="2878671" y="4252329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78671" y="4969391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878671" y="5677639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878669" y="3535268"/>
              <a:ext cx="720000" cy="72000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2290352" y="5616352"/>
            <a:ext cx="349820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is __ squares.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029455" y="558142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859548" y="3042608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3)</a:t>
            </a:r>
          </a:p>
        </p:txBody>
      </p:sp>
      <p:sp>
        <p:nvSpPr>
          <p:cNvPr id="27" name="Rectangle 26"/>
          <p:cNvSpPr/>
          <p:nvPr/>
        </p:nvSpPr>
        <p:spPr>
          <a:xfrm rot="5400000">
            <a:off x="7533030" y="362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/>
          <p:cNvSpPr/>
          <p:nvPr/>
        </p:nvSpPr>
        <p:spPr>
          <a:xfrm rot="5400000">
            <a:off x="8245025" y="434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/>
          <p:cNvSpPr/>
          <p:nvPr/>
        </p:nvSpPr>
        <p:spPr>
          <a:xfrm rot="5400000">
            <a:off x="7530061" y="434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8245025" y="3629452"/>
            <a:ext cx="720000" cy="72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954268" y="5119872"/>
            <a:ext cx="349820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is __ squares.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686211" y="508186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4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2685" y="671553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985528" y="8142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323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5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46559" y="2871368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66559" y="2871368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46559" y="2149899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86559" y="2871368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06559" y="2149899"/>
            <a:ext cx="720000" cy="7200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86559" y="2149899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66559" y="2149899"/>
            <a:ext cx="720000" cy="72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306559" y="2871368"/>
            <a:ext cx="720000" cy="720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86559" y="359430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46559" y="3594306"/>
            <a:ext cx="720000" cy="720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160708" y="1687520"/>
            <a:ext cx="441358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green area is __ squares.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792557" y="169120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160707" y="3175310"/>
            <a:ext cx="420608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grey area is __ squares.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73385" y="318459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160707" y="3919204"/>
            <a:ext cx="440165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white area is __ squares.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762055" y="392460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160708" y="4935543"/>
            <a:ext cx="425494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total area is __ squares.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28908" y="493013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66559" y="3594306"/>
            <a:ext cx="720000" cy="7200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06559" y="359430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160708" y="2431415"/>
            <a:ext cx="452316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yellow area is __ squares.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874865" y="243109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4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2685" y="671553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985528" y="8142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82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20" grpId="0"/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775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95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75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15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35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15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95738" y="214556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35738" y="286490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15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75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98558" y="5576677"/>
            <a:ext cx="426135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total area is 12 squares.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95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935738" y="358784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04946" y="228789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517233" y="4598742"/>
            <a:ext cx="202651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684065" y="504119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922" y="784041"/>
            <a:ext cx="1253828" cy="865872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5215739" y="360490"/>
            <a:ext cx="2819984" cy="1287856"/>
          </a:xfrm>
          <a:prstGeom prst="wedgeRoundRectCallout">
            <a:avLst>
              <a:gd name="adj1" fmla="val 69138"/>
              <a:gd name="adj2" fmla="val 13980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23945" y="372244"/>
            <a:ext cx="281177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To find the area, I’m going to count the squares.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17092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64906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12721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90085" y="225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38355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71458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6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291458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011458" y="297809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61217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64906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284906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24743" y="3678210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12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869" y="3715733"/>
            <a:ext cx="1079735" cy="788571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6826974" y="1951844"/>
            <a:ext cx="2723427" cy="1287856"/>
          </a:xfrm>
          <a:prstGeom prst="wedgeRoundRectCallout">
            <a:avLst>
              <a:gd name="adj1" fmla="val 12916"/>
              <a:gd name="adj2" fmla="val 87236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25140" y="1959031"/>
            <a:ext cx="272526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I’m going to use multiples to be more efficient.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297515" y="303653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8</a:t>
            </a:r>
          </a:p>
        </p:txBody>
      </p:sp>
      <p:sp>
        <p:nvSpPr>
          <p:cNvPr id="42" name="Rectangle 41"/>
          <p:cNvSpPr/>
          <p:nvPr/>
        </p:nvSpPr>
        <p:spPr>
          <a:xfrm>
            <a:off x="3206144" y="372585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517232" y="5041194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3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952034" y="160491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689912" y="159255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6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439215" y="160491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9</a:t>
            </a:r>
          </a:p>
        </p:txBody>
      </p:sp>
      <p:sp>
        <p:nvSpPr>
          <p:cNvPr id="47" name="Rectangle 46"/>
          <p:cNvSpPr/>
          <p:nvPr/>
        </p:nvSpPr>
        <p:spPr>
          <a:xfrm>
            <a:off x="6020663" y="161750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398463" y="4557762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3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+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625732" y="509414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51" name="Rectangle 50"/>
          <p:cNvSpPr/>
          <p:nvPr/>
        </p:nvSpPr>
        <p:spPr>
          <a:xfrm>
            <a:off x="5426999" y="5109348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3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4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=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354163" y="459316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  <p:sp>
        <p:nvSpPr>
          <p:cNvPr id="53" name="Rectangle 52"/>
          <p:cNvSpPr/>
          <p:nvPr/>
        </p:nvSpPr>
        <p:spPr>
          <a:xfrm>
            <a:off x="7826378" y="455343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706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8" grpId="1"/>
      <p:bldP spid="20" grpId="0"/>
      <p:bldP spid="21" grpId="0"/>
      <p:bldP spid="22" grpId="0" animBg="1"/>
      <p:bldP spid="25" grpId="0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9" grpId="0" animBg="1"/>
      <p:bldP spid="40" grpId="0"/>
      <p:bldP spid="41" grpId="0"/>
      <p:bldP spid="41" grpId="1"/>
      <p:bldP spid="42" grpId="0"/>
      <p:bldP spid="42" grpId="1"/>
      <p:bldP spid="43" grpId="0"/>
      <p:bldP spid="44" grpId="0"/>
      <p:bldP spid="45" grpId="0"/>
      <p:bldP spid="46" grpId="0"/>
      <p:bldP spid="47" grpId="0"/>
      <p:bldP spid="48" grpId="0"/>
      <p:bldP spid="50" grpId="0"/>
      <p:bldP spid="51" grpId="0"/>
      <p:bldP spid="49" grpId="0"/>
      <p:bldP spid="5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 rot="1548803">
            <a:off x="2954337" y="646405"/>
            <a:ext cx="1096979" cy="2752233"/>
            <a:chOff x="2794861" y="1370817"/>
            <a:chExt cx="1440000" cy="3612845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5" name="Rectangle 24"/>
            <p:cNvSpPr/>
            <p:nvPr/>
          </p:nvSpPr>
          <p:spPr>
            <a:xfrm>
              <a:off x="2794861" y="3540724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514861" y="3542193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2794861" y="2822193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14861" y="2093379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514861" y="1370817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514861" y="2819255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794861" y="1370817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794861" y="2095941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794861" y="4263662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3514861" y="4263662"/>
              <a:ext cx="720000" cy="720000"/>
            </a:xfrm>
            <a:prstGeom prst="rect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265749" y="649569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1)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842716" y="1260491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2)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8514598" y="1235223"/>
            <a:ext cx="548489" cy="3281445"/>
            <a:chOff x="6130382" y="1654618"/>
            <a:chExt cx="720000" cy="4307540"/>
          </a:xfrm>
        </p:grpSpPr>
        <p:grpSp>
          <p:nvGrpSpPr>
            <p:cNvPr id="38" name="Group 37"/>
            <p:cNvGrpSpPr/>
            <p:nvPr/>
          </p:nvGrpSpPr>
          <p:grpSpPr>
            <a:xfrm>
              <a:off x="6130382" y="2349313"/>
              <a:ext cx="720000" cy="3612845"/>
              <a:chOff x="2794861" y="1370817"/>
              <a:chExt cx="720000" cy="3612845"/>
            </a:xfrm>
            <a:solidFill>
              <a:schemeClr val="accent5">
                <a:lumMod val="40000"/>
                <a:lumOff val="60000"/>
              </a:schemeClr>
            </a:solidFill>
          </p:grpSpPr>
          <p:sp>
            <p:nvSpPr>
              <p:cNvPr id="40" name="Rectangle 39"/>
              <p:cNvSpPr/>
              <p:nvPr/>
            </p:nvSpPr>
            <p:spPr>
              <a:xfrm>
                <a:off x="2794861" y="3540724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2794861" y="2822193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2794861" y="1370817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2794861" y="2095941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2794861" y="4263662"/>
                <a:ext cx="720000" cy="720000"/>
              </a:xfrm>
              <a:prstGeom prst="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39" name="Rectangle 38"/>
            <p:cNvSpPr/>
            <p:nvPr/>
          </p:nvSpPr>
          <p:spPr>
            <a:xfrm>
              <a:off x="6130382" y="165461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5" name="Rectangle 44"/>
          <p:cNvSpPr/>
          <p:nvPr/>
        </p:nvSpPr>
        <p:spPr>
          <a:xfrm>
            <a:off x="3735746" y="3168475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3)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4311702" y="3261326"/>
            <a:ext cx="2202213" cy="2195857"/>
            <a:chOff x="2272380" y="3653200"/>
            <a:chExt cx="2890837" cy="2882493"/>
          </a:xfrm>
        </p:grpSpPr>
        <p:sp>
          <p:nvSpPr>
            <p:cNvPr id="47" name="Rectangle 46"/>
            <p:cNvSpPr/>
            <p:nvPr/>
          </p:nvSpPr>
          <p:spPr>
            <a:xfrm rot="5400000">
              <a:off x="2995153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 rot="5400000">
              <a:off x="3723217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 rot="5400000">
              <a:off x="4442875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 rot="5400000">
              <a:off x="4442875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 rot="5400000">
              <a:off x="2275153" y="4383258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 rot="5400000">
              <a:off x="3723217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 rot="5400000">
              <a:off x="2995153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 rot="5400000">
              <a:off x="2276163" y="5103259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 rot="5400000">
              <a:off x="4442875" y="5815693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 rot="5400000">
              <a:off x="3723217" y="5815693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 rot="5400000">
              <a:off x="2995153" y="5814977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 rot="5400000">
              <a:off x="2278092" y="5814977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 rot="5400000">
              <a:off x="2995153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 rot="5400000">
              <a:off x="3723217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 rot="5400000">
              <a:off x="4443217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 rot="5400000">
              <a:off x="2272380" y="3653200"/>
              <a:ext cx="720000" cy="72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5641868" y="1308518"/>
            <a:ext cx="17620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10 squares</a:t>
            </a:r>
          </a:p>
        </p:txBody>
      </p:sp>
      <p:sp>
        <p:nvSpPr>
          <p:cNvPr id="64" name="Rectangle 63"/>
          <p:cNvSpPr/>
          <p:nvPr/>
        </p:nvSpPr>
        <p:spPr>
          <a:xfrm>
            <a:off x="6878083" y="2485220"/>
            <a:ext cx="157934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6 squares</a:t>
            </a:r>
          </a:p>
        </p:txBody>
      </p:sp>
      <p:sp>
        <p:nvSpPr>
          <p:cNvPr id="65" name="Rectangle 64"/>
          <p:cNvSpPr/>
          <p:nvPr/>
        </p:nvSpPr>
        <p:spPr>
          <a:xfrm>
            <a:off x="6961675" y="5489696"/>
            <a:ext cx="17620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16 squares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424179" y="1308518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5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 2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67" name="Rectangle 66"/>
          <p:cNvSpPr/>
          <p:nvPr/>
        </p:nvSpPr>
        <p:spPr>
          <a:xfrm>
            <a:off x="5709248" y="2478002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1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 6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sp>
        <p:nvSpPr>
          <p:cNvPr id="68" name="Rectangle 67"/>
          <p:cNvSpPr/>
          <p:nvPr/>
        </p:nvSpPr>
        <p:spPr>
          <a:xfrm>
            <a:off x="5728316" y="5491854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4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 4 </a:t>
            </a:r>
            <a:r>
              <a:rPr lang="en-GB" sz="2800" dirty="0">
                <a:solidFill>
                  <a:srgbClr val="4472C4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 </a:t>
            </a: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9439" y="320726"/>
            <a:ext cx="747045" cy="747045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192282" y="4634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818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5122703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 rot="5400000">
            <a:off x="5841234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 rot="5400000">
            <a:off x="6557438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 rot="5400000">
            <a:off x="4404250" y="246183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 rot="5400000">
            <a:off x="5122703" y="1741830"/>
            <a:ext cx="720000" cy="72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5841234" y="1741115"/>
            <a:ext cx="720000" cy="72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6557780" y="174111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 rot="5400000">
            <a:off x="4404250" y="1741831"/>
            <a:ext cx="720000" cy="72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ight Triangle 10"/>
          <p:cNvSpPr/>
          <p:nvPr/>
        </p:nvSpPr>
        <p:spPr>
          <a:xfrm>
            <a:off x="6564374" y="1762672"/>
            <a:ext cx="688690" cy="686935"/>
          </a:xfrm>
          <a:prstGeom prst="rtTriangl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89528" y="3901831"/>
            <a:ext cx="385727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is ____ squares.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70080" y="369826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4472C4"/>
                </a:solidFill>
                <a:latin typeface="Calibri" panose="020F0502020204030204"/>
                <a:ea typeface="Cambria Math" panose="02040503050406030204" pitchFamily="18" charset="0"/>
              </a:rPr>
              <a:t>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5999988" y="3446953"/>
                <a:ext cx="449162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solidFill>
                                <a:srgbClr val="4472C4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rgbClr val="4472C4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rgbClr val="4472C4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rgbClr val="4472C4"/>
                  </a:solidFill>
                  <a:latin typeface="Calibri" panose="020F0502020204030204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988" y="3446953"/>
                <a:ext cx="449162" cy="88530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472606" y="1840221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84168" y="1827839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99245" y="1827839"/>
            <a:ext cx="581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Rectangle 19"/>
              <p:cNvSpPr/>
              <p:nvPr/>
            </p:nvSpPr>
            <p:spPr>
              <a:xfrm>
                <a:off x="7330701" y="1655656"/>
                <a:ext cx="449162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prstClr val="black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prstClr val="black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rgbClr val="4472C4"/>
                  </a:solidFill>
                  <a:latin typeface="Calibri" panose="020F0502020204030204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701" y="1655656"/>
                <a:ext cx="449162" cy="88530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06834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17" grpId="0"/>
      <p:bldP spid="19" grpId="0"/>
      <p:bldP spid="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6461590" y="1893372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Rectangle 3"/>
          <p:cNvSpPr/>
          <p:nvPr/>
        </p:nvSpPr>
        <p:spPr>
          <a:xfrm rot="5400000">
            <a:off x="7181590" y="1893372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/>
          <p:cNvSpPr/>
          <p:nvPr/>
        </p:nvSpPr>
        <p:spPr>
          <a:xfrm rot="5400000">
            <a:off x="7901248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Rectangle 5"/>
          <p:cNvSpPr/>
          <p:nvPr/>
        </p:nvSpPr>
        <p:spPr>
          <a:xfrm rot="5400000">
            <a:off x="7901248" y="189337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/>
          <p:cNvSpPr/>
          <p:nvPr/>
        </p:nvSpPr>
        <p:spPr>
          <a:xfrm rot="5400000">
            <a:off x="5736000" y="189337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 rot="5400000">
            <a:off x="7181590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Rectangle 8"/>
          <p:cNvSpPr/>
          <p:nvPr/>
        </p:nvSpPr>
        <p:spPr>
          <a:xfrm rot="5400000">
            <a:off x="6461590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Rectangle 9"/>
          <p:cNvSpPr/>
          <p:nvPr/>
        </p:nvSpPr>
        <p:spPr>
          <a:xfrm rot="5400000">
            <a:off x="5734536" y="260689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Rectangle 10"/>
          <p:cNvSpPr/>
          <p:nvPr/>
        </p:nvSpPr>
        <p:spPr>
          <a:xfrm rot="5400000">
            <a:off x="7901248" y="332581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Rectangle 11"/>
          <p:cNvSpPr/>
          <p:nvPr/>
        </p:nvSpPr>
        <p:spPr>
          <a:xfrm rot="5400000">
            <a:off x="7181590" y="3325817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/>
          <p:cNvSpPr/>
          <p:nvPr/>
        </p:nvSpPr>
        <p:spPr>
          <a:xfrm rot="5400000">
            <a:off x="6461590" y="332510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/>
          <p:cNvSpPr/>
          <p:nvPr/>
        </p:nvSpPr>
        <p:spPr>
          <a:xfrm rot="5400000">
            <a:off x="5736465" y="332510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/>
          <p:cNvSpPr/>
          <p:nvPr/>
        </p:nvSpPr>
        <p:spPr>
          <a:xfrm rot="5400000">
            <a:off x="6461590" y="1173371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/>
          <p:cNvSpPr/>
          <p:nvPr/>
        </p:nvSpPr>
        <p:spPr>
          <a:xfrm rot="5400000">
            <a:off x="7181590" y="117265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/>
          <p:cNvSpPr/>
          <p:nvPr/>
        </p:nvSpPr>
        <p:spPr>
          <a:xfrm rot="5400000">
            <a:off x="7901590" y="117265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/>
          <p:cNvSpPr/>
          <p:nvPr/>
        </p:nvSpPr>
        <p:spPr>
          <a:xfrm rot="5400000">
            <a:off x="5736000" y="117337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236321" y="1088309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2)</a:t>
            </a:r>
          </a:p>
        </p:txBody>
      </p:sp>
      <p:sp>
        <p:nvSpPr>
          <p:cNvPr id="21" name="Right Triangle 20"/>
          <p:cNvSpPr/>
          <p:nvPr/>
        </p:nvSpPr>
        <p:spPr>
          <a:xfrm>
            <a:off x="7907179" y="1894208"/>
            <a:ext cx="688690" cy="719387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ight Triangle 21"/>
          <p:cNvSpPr/>
          <p:nvPr/>
        </p:nvSpPr>
        <p:spPr>
          <a:xfrm flipH="1">
            <a:off x="5756609" y="1888142"/>
            <a:ext cx="694933" cy="72545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/>
          <p:cNvSpPr/>
          <p:nvPr/>
        </p:nvSpPr>
        <p:spPr>
          <a:xfrm rot="5400000">
            <a:off x="3491476" y="1459213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angle 23"/>
          <p:cNvSpPr/>
          <p:nvPr/>
        </p:nvSpPr>
        <p:spPr>
          <a:xfrm rot="5400000">
            <a:off x="2763412" y="145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/>
          <p:cNvSpPr/>
          <p:nvPr/>
        </p:nvSpPr>
        <p:spPr>
          <a:xfrm rot="5400000">
            <a:off x="4211476" y="2179939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/>
          <p:cNvSpPr/>
          <p:nvPr/>
        </p:nvSpPr>
        <p:spPr>
          <a:xfrm rot="5400000">
            <a:off x="3491476" y="2179939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/>
          <p:cNvSpPr/>
          <p:nvPr/>
        </p:nvSpPr>
        <p:spPr>
          <a:xfrm rot="5400000">
            <a:off x="2764422" y="2179939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/>
          <p:cNvSpPr/>
          <p:nvPr/>
        </p:nvSpPr>
        <p:spPr>
          <a:xfrm rot="5400000">
            <a:off x="3491476" y="73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/>
          <p:cNvSpPr/>
          <p:nvPr/>
        </p:nvSpPr>
        <p:spPr>
          <a:xfrm rot="5400000">
            <a:off x="4211476" y="73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2763412" y="73921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ight Triangle 30"/>
          <p:cNvSpPr/>
          <p:nvPr/>
        </p:nvSpPr>
        <p:spPr>
          <a:xfrm flipH="1">
            <a:off x="2783960" y="1481271"/>
            <a:ext cx="694600" cy="686935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angle 31"/>
          <p:cNvSpPr/>
          <p:nvPr/>
        </p:nvSpPr>
        <p:spPr>
          <a:xfrm rot="5400000">
            <a:off x="4211476" y="1459213"/>
            <a:ext cx="720000" cy="720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angle 32"/>
          <p:cNvSpPr/>
          <p:nvPr/>
        </p:nvSpPr>
        <p:spPr>
          <a:xfrm rot="5400000">
            <a:off x="4863552" y="432571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Rectangle 33"/>
          <p:cNvSpPr/>
          <p:nvPr/>
        </p:nvSpPr>
        <p:spPr>
          <a:xfrm rot="5400000">
            <a:off x="5588335" y="432571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Rectangle 34"/>
          <p:cNvSpPr/>
          <p:nvPr/>
        </p:nvSpPr>
        <p:spPr>
          <a:xfrm rot="5400000">
            <a:off x="6308335" y="5045717"/>
            <a:ext cx="720001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angle 35"/>
          <p:cNvSpPr/>
          <p:nvPr/>
        </p:nvSpPr>
        <p:spPr>
          <a:xfrm rot="5400000">
            <a:off x="6308335" y="4326962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Rectangle 36"/>
          <p:cNvSpPr/>
          <p:nvPr/>
        </p:nvSpPr>
        <p:spPr>
          <a:xfrm rot="5400000">
            <a:off x="4141000" y="4325716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Rectangle 37"/>
          <p:cNvSpPr/>
          <p:nvPr/>
        </p:nvSpPr>
        <p:spPr>
          <a:xfrm rot="5400000">
            <a:off x="5588335" y="5045715"/>
            <a:ext cx="720000" cy="720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Rectangle 38"/>
          <p:cNvSpPr/>
          <p:nvPr/>
        </p:nvSpPr>
        <p:spPr>
          <a:xfrm rot="5400000">
            <a:off x="4863552" y="5045715"/>
            <a:ext cx="720000" cy="720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/>
          <p:cNvSpPr/>
          <p:nvPr/>
        </p:nvSpPr>
        <p:spPr>
          <a:xfrm rot="5400000">
            <a:off x="4141623" y="5045715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568506" y="4236164"/>
            <a:ext cx="48763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3)</a:t>
            </a:r>
          </a:p>
        </p:txBody>
      </p:sp>
      <p:sp>
        <p:nvSpPr>
          <p:cNvPr id="42" name="Right Triangle 41"/>
          <p:cNvSpPr/>
          <p:nvPr/>
        </p:nvSpPr>
        <p:spPr>
          <a:xfrm>
            <a:off x="5593551" y="4345305"/>
            <a:ext cx="688690" cy="702905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Right Triangle 42"/>
          <p:cNvSpPr/>
          <p:nvPr/>
        </p:nvSpPr>
        <p:spPr>
          <a:xfrm flipH="1">
            <a:off x="4874201" y="4345304"/>
            <a:ext cx="704142" cy="701658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93431" y="306462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</a:rPr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5" name="Rectangle 44"/>
              <p:cNvSpPr/>
              <p:nvPr/>
            </p:nvSpPr>
            <p:spPr>
              <a:xfrm>
                <a:off x="3764348" y="2968617"/>
                <a:ext cx="449162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4572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rgbClr val="0070C0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>
                              <a:solidFill>
                                <a:srgbClr val="0070C0"/>
                              </a:solidFill>
                              <a:latin typeface="Calibri" panose="020F0502020204030204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prstClr val="black"/>
                  </a:solidFill>
                  <a:latin typeface="Calibri" panose="020F0502020204030204"/>
                  <a:ea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4348" y="2968617"/>
                <a:ext cx="449162" cy="88530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8939836" y="198925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7" name="Rectangle 46"/>
          <p:cNvSpPr/>
          <p:nvPr/>
        </p:nvSpPr>
        <p:spPr>
          <a:xfrm>
            <a:off x="7242680" y="475804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0070C0"/>
                </a:solidFill>
                <a:latin typeface="Calibri" panose="020F0502020204030204"/>
                <a:ea typeface="Cambria Math" panose="02040503050406030204" pitchFamily="18" charset="0"/>
              </a:rPr>
              <a:t>3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197094" y="626821"/>
            <a:ext cx="47641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1)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9837" y="402997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7242680" y="5456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553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29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1"/>
            <a:ext cx="805628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5080" lvl="3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Each orange square has an area of 	24 cm².  </a:t>
            </a:r>
          </a:p>
          <a:p>
            <a:pPr marL="1384300" marR="5080" lvl="3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384300" marR="5080" lvl="3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	Calculate the total orange area. </a:t>
            </a:r>
          </a:p>
          <a:p>
            <a:pPr marL="1384300" marR="5080" lvl="3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</a:t>
            </a:r>
          </a:p>
          <a:p>
            <a:pPr marL="1384300" marR="5080" lvl="3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	Calculate the blue area.                              		</a:t>
            </a:r>
          </a:p>
          <a:p>
            <a:pPr marL="1384300" marR="5080" lvl="3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	Calculate the green area.                                     		</a:t>
            </a:r>
          </a:p>
          <a:p>
            <a:pPr marL="1384300" marR="5080" lvl="3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				What is the total area of the 					whole	shape?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695312" y="1864252"/>
            <a:ext cx="2198155" cy="3280955"/>
            <a:chOff x="5208553" y="4721530"/>
            <a:chExt cx="1929693" cy="2880248"/>
          </a:xfrm>
        </p:grpSpPr>
        <p:sp>
          <p:nvSpPr>
            <p:cNvPr id="6" name="Rectangle 5"/>
            <p:cNvSpPr/>
            <p:nvPr/>
          </p:nvSpPr>
          <p:spPr>
            <a:xfrm>
              <a:off x="5208553" y="4721722"/>
              <a:ext cx="969264" cy="969264"/>
            </a:xfrm>
            <a:prstGeom prst="rect">
              <a:avLst/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168812" y="5688798"/>
              <a:ext cx="969264" cy="969263"/>
            </a:xfrm>
            <a:prstGeom prst="rect">
              <a:avLst/>
            </a:prstGeom>
            <a:solidFill>
              <a:schemeClr val="accent2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167508" y="6651974"/>
              <a:ext cx="484632" cy="484632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209765" y="5679644"/>
              <a:ext cx="968051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209505" y="7115300"/>
              <a:ext cx="969264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77817" y="4721530"/>
              <a:ext cx="958199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177817" y="5205004"/>
              <a:ext cx="958199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 rot="5400000">
              <a:off x="4966997" y="6402068"/>
              <a:ext cx="970797" cy="4846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 rot="5400000">
              <a:off x="5444311" y="6396187"/>
              <a:ext cx="971107" cy="495904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652218" y="6652838"/>
              <a:ext cx="484633" cy="491139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183571" y="7131520"/>
              <a:ext cx="484632" cy="468411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653613" y="7129415"/>
              <a:ext cx="484633" cy="472363"/>
            </a:xfrm>
            <a:prstGeom prst="rect">
              <a:avLst/>
            </a:prstGeom>
            <a:solidFill>
              <a:schemeClr val="accent6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>
                <a:defRPr/>
              </a:pPr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62423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7.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find the area of rectangles.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21706481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264C7F-6AD2-B248-860B-C1911310B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25" y="1067404"/>
            <a:ext cx="8293100" cy="5257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8753AF0-1263-D849-99F7-7A20CC2D8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1967" y="3492711"/>
            <a:ext cx="3786754" cy="17923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4D5EA0-9C1E-7445-B147-A3C4A60A3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4804" y="840766"/>
            <a:ext cx="2715591" cy="26519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CAEC19-23D3-EA47-80B9-6720CE3EB3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7140" y="5429439"/>
            <a:ext cx="977900" cy="1066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409344-3B91-0B4A-B58A-14ADF079DC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1606" y="1648366"/>
            <a:ext cx="1676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2A0B7E-DD64-2B4E-97CF-1609589BDC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7198" y="2552700"/>
            <a:ext cx="1676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0A32B2-D2E7-BA44-863F-23CA63F2FC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9650" y="4000802"/>
            <a:ext cx="16637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8E12A2-F525-0C49-A3F0-EBD436BAF3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41033" y="5521115"/>
            <a:ext cx="19177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E47E99-4717-7D46-8CFF-311E92152B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87811" y="460585"/>
            <a:ext cx="25019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92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63D5C9-4925-9048-BDF9-0B3079AAB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192" y="1067404"/>
            <a:ext cx="8293100" cy="5435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9A127FF-F75E-6646-9898-B3306ACC8351}"/>
              </a:ext>
            </a:extLst>
          </p:cNvPr>
          <p:cNvSpPr/>
          <p:nvPr/>
        </p:nvSpPr>
        <p:spPr>
          <a:xfrm>
            <a:off x="8714023" y="5506278"/>
            <a:ext cx="432000" cy="432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D283413-466C-9847-9D33-D53502C741D4}"/>
              </a:ext>
            </a:extLst>
          </p:cNvPr>
          <p:cNvGrpSpPr/>
          <p:nvPr/>
        </p:nvGrpSpPr>
        <p:grpSpPr>
          <a:xfrm>
            <a:off x="5622164" y="3339217"/>
            <a:ext cx="4978380" cy="1023270"/>
            <a:chOff x="4626326" y="1928396"/>
            <a:chExt cx="3819299" cy="785029"/>
          </a:xfrm>
        </p:grpSpPr>
        <p:pic>
          <p:nvPicPr>
            <p:cNvPr id="15" name="Picture 14" descr="A close up of a clock&#10;&#10;Description automatically generated">
              <a:extLst>
                <a:ext uri="{FF2B5EF4-FFF2-40B4-BE49-F238E27FC236}">
                  <a16:creationId xmlns:a16="http://schemas.microsoft.com/office/drawing/2014/main" id="{6D16B2F0-3E95-454E-9C71-AC0668C267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26326" y="1928396"/>
              <a:ext cx="3799540" cy="785029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5D04508-BFF7-8442-BB2A-4AFA76A8EBEA}"/>
                </a:ext>
              </a:extLst>
            </p:cNvPr>
            <p:cNvSpPr txBox="1"/>
            <p:nvPr/>
          </p:nvSpPr>
          <p:spPr>
            <a:xfrm>
              <a:off x="7919242" y="2259282"/>
              <a:ext cx="526383" cy="401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GB" sz="2800" dirty="0">
                  <a:solidFill>
                    <a:prstClr val="black"/>
                  </a:solidFill>
                  <a:latin typeface="KG Primary Penmanship" panose="02000506000000020003" pitchFamily="2" charset="77"/>
                </a:rPr>
                <a:t>cm</a:t>
              </a:r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C06EF97-6412-1A40-A7B6-3F853BBB1916}"/>
                </a:ext>
              </a:extLst>
            </p:cNvPr>
            <p:cNvCxnSpPr>
              <a:cxnSpLocks/>
            </p:cNvCxnSpPr>
            <p:nvPr/>
          </p:nvCxnSpPr>
          <p:spPr>
            <a:xfrm>
              <a:off x="5236824" y="1946251"/>
              <a:ext cx="2554189" cy="0"/>
            </a:xfrm>
            <a:prstGeom prst="line">
              <a:avLst/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" name="Table 8">
            <a:extLst>
              <a:ext uri="{FF2B5EF4-FFF2-40B4-BE49-F238E27FC236}">
                <a16:creationId xmlns:a16="http://schemas.microsoft.com/office/drawing/2014/main" id="{0727AC2D-FC58-CD44-8DB7-22233899525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31336" y="1969519"/>
          <a:ext cx="2880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2367713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405767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9517568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8191159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434215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290212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1386885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6369108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622547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021795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6E050DE-DB94-A443-9FA6-F4ABC6500D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4542" y="1891500"/>
            <a:ext cx="21336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53FD90-2EB7-C442-BEF2-52A1593BD4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1000" y="3600330"/>
            <a:ext cx="16764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70F325-9863-144E-A79F-F300AB4319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6008" y="4477203"/>
            <a:ext cx="38608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24AC15E-C900-D74A-B0BC-63B1087D0B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6150" y="5352620"/>
            <a:ext cx="19177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770651-97AE-DD4F-B11D-DACEF6092B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66150" y="437322"/>
            <a:ext cx="25781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6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7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	___ cm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90 mm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	30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	5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4)		100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0668" y="2715881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5847" y="3958130"/>
            <a:ext cx="4895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34322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7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	___ cm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90 mm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	30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		5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4)		100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99608" y="2715882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58284" y="3963871"/>
            <a:ext cx="4895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97572" y="353458"/>
            <a:ext cx="40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4019" y="1626103"/>
            <a:ext cx="40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87320" y="2914440"/>
            <a:ext cx="766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2631" y="4167383"/>
            <a:ext cx="766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2811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5ADFBDA-D1F8-4D0E-9894-6A8FC6F8F0B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05851" y="1290710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6931903" y="1196723"/>
            <a:ext cx="514759" cy="0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789252" y="735059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7556198" y="1298553"/>
            <a:ext cx="0" cy="489739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550338" y="1298553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6946318" y="1298553"/>
            <a:ext cx="494482" cy="4897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93233" y="2864818"/>
            <a:ext cx="2968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 squared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93233" y="3588380"/>
            <a:ext cx="116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69729" y="3463099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7593233" y="2141255"/>
                <a:ext cx="22046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 cm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cm  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3233" y="2141255"/>
                <a:ext cx="2204607" cy="523220"/>
              </a:xfrm>
              <a:prstGeom prst="rect">
                <a:avLst/>
              </a:prstGeom>
              <a:blipFill>
                <a:blip r:embed="rId3"/>
                <a:stretch>
                  <a:fillRect l="-5817" t="-10465" r="-360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5368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1" grpId="0"/>
      <p:bldP spid="12" grpId="0"/>
      <p:bldP spid="13" grpId="0"/>
      <p:bldP spid="13" grpId="1"/>
      <p:bldP spid="1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3175172" y="797300"/>
          <a:ext cx="5040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2621871" y="2925658"/>
            <a:ext cx="271523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 are 2 rows.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4023217" y="1302025"/>
            <a:ext cx="0" cy="1009888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4970426" y="695366"/>
            <a:ext cx="157934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6 squares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904713" y="1438165"/>
            <a:ext cx="115057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 rows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621871" y="4546654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 × 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824022" y="45466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181864" y="1302026"/>
            <a:ext cx="3008451" cy="9937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6" name="Straight Arrow Connector 25"/>
          <p:cNvCxnSpPr>
            <a:cxnSpLocks/>
          </p:cNvCxnSpPr>
          <p:nvPr/>
        </p:nvCxnSpPr>
        <p:spPr>
          <a:xfrm>
            <a:off x="4184750" y="1172438"/>
            <a:ext cx="3005565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2621871" y="3465990"/>
            <a:ext cx="489159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 are 6 squares in each row.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1871" y="4006322"/>
            <a:ext cx="488524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 are 12 squares altogether.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7700414" y="667149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524262" y="167897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314629" y="78013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8333235" y="813612"/>
            <a:ext cx="0" cy="4897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2621872" y="5086986"/>
            <a:ext cx="645946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 area of the rectangle is 12 cm squared.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621872" y="5627319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12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81653" y="5522377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170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9" grpId="0"/>
      <p:bldP spid="20" grpId="0"/>
      <p:bldP spid="21" grpId="0"/>
      <p:bldP spid="28" grpId="0"/>
      <p:bldP spid="29" grpId="0"/>
      <p:bldP spid="34" grpId="0"/>
      <p:bldP spid="35" grpId="0"/>
      <p:bldP spid="3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3659190" y="828543"/>
          <a:ext cx="3024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2623356" y="2850787"/>
            <a:ext cx="307109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 are ___ rows.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623356" y="4471783"/>
            <a:ext cx="211307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___ 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572426" y="4496101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648286" y="836304"/>
            <a:ext cx="522905" cy="15112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23355" y="3391119"/>
            <a:ext cx="500053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 is ___ square in each row.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3355" y="3931451"/>
            <a:ext cx="505837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 are ___ squares altogether.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168432" y="729526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996854" y="231468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77276" y="80682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6776888" y="857735"/>
            <a:ext cx="0" cy="4897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2623356" y="5012115"/>
            <a:ext cx="66325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 area of the rectangle is ___ cm squared.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623356" y="5552448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___ cm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652677" y="5439904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2166" y="1775961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935009" y="19186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73360" y="2843955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015480" y="3387516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233215" y="394625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820985" y="4460114"/>
            <a:ext cx="547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729995" y="446947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36435" y="4481139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814379" y="5001835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827805" y="5535335"/>
            <a:ext cx="447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4519612" y="821677"/>
            <a:ext cx="3288" cy="1489844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368656" y="1304989"/>
            <a:ext cx="115057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3 rows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255691" y="238297"/>
            <a:ext cx="143827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 square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4648285" y="754688"/>
            <a:ext cx="504256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9990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9544276">
            <a:off x="3440697" y="1432965"/>
            <a:ext cx="1147530" cy="251881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1649" y="111151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770913" y="1251199"/>
            <a:ext cx="939904" cy="64396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621649" y="2912560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7 cm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714128" y="2049747"/>
            <a:ext cx="1435665" cy="208380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2714127" y="4419617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3 × 7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0010" y="4309894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919245" y="4419617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21 cm</a:t>
            </a:r>
          </a:p>
        </p:txBody>
      </p:sp>
      <p:sp>
        <p:nvSpPr>
          <p:cNvPr id="19" name="Rectangle 18"/>
          <p:cNvSpPr/>
          <p:nvPr/>
        </p:nvSpPr>
        <p:spPr>
          <a:xfrm rot="16004948">
            <a:off x="7778186" y="1323453"/>
            <a:ext cx="542108" cy="28344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5063" y="581447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07906" y="7241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54630" y="190746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70400" y="2556659"/>
            <a:ext cx="119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20 mm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71907" y="255433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789294" y="3383393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4 × 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665254" y="3272977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986066" y="338339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8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326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5" grpId="0"/>
      <p:bldP spid="16" grpId="0"/>
      <p:bldP spid="18" grpId="0"/>
      <p:bldP spid="19" grpId="0" animBg="1"/>
      <p:bldP spid="21" grpId="0"/>
      <p:bldP spid="22" grpId="0"/>
      <p:bldP spid="23" grpId="0"/>
      <p:bldP spid="23" grpId="1"/>
      <p:bldP spid="23" grpId="2"/>
      <p:bldP spid="24" grpId="0"/>
      <p:bldP spid="25" grpId="0"/>
      <p:bldP spid="26" grpId="0"/>
      <p:bldP spid="2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245" y="4483156"/>
            <a:ext cx="1354638" cy="948246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6954019" y="3045392"/>
            <a:ext cx="2645864" cy="1176154"/>
          </a:xfrm>
          <a:prstGeom prst="wedgeRoundRectCallout">
            <a:avLst>
              <a:gd name="adj1" fmla="val -2778"/>
              <a:gd name="adj2" fmla="val 7323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area of this rectangle is 4 m</a:t>
            </a:r>
          </a:p>
        </p:txBody>
      </p:sp>
      <p:sp>
        <p:nvSpPr>
          <p:cNvPr id="5" name="Rectangle 4"/>
          <p:cNvSpPr/>
          <p:nvPr/>
        </p:nvSpPr>
        <p:spPr>
          <a:xfrm rot="12348852">
            <a:off x="2765619" y="1425524"/>
            <a:ext cx="1224000" cy="12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7141" y="945937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 mm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3128252" y="1086053"/>
            <a:ext cx="1143399" cy="547965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776226" y="1785760"/>
            <a:ext cx="1385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Square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3805599" y="1785760"/>
            <a:ext cx="571700" cy="112412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65180" y="2222007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9 mm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60191" y="3093546"/>
            <a:ext cx="148309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9 × 9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90503" y="373434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9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83284" y="3570124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67143" y="3757761"/>
            <a:ext cx="145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81 mm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51619" y="3639437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0" name="Rectangle 19"/>
          <p:cNvSpPr/>
          <p:nvPr/>
        </p:nvSpPr>
        <p:spPr>
          <a:xfrm rot="10800000">
            <a:off x="7592998" y="586949"/>
            <a:ext cx="1224000" cy="223383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61681" y="1428475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 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976970" y="1442256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 m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7482612" y="605338"/>
            <a:ext cx="0" cy="224961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8922564" y="579058"/>
            <a:ext cx="0" cy="224961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139691" y="3518897"/>
            <a:ext cx="5986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0418" y="4523732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143261" y="466642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66381" y="5148910"/>
            <a:ext cx="484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Explain why Tiny is incorrect.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7558981" y="476225"/>
            <a:ext cx="129178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879099" y="3093546"/>
            <a:ext cx="145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81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879447" y="2988569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1AAC1BC-F192-4FCD-B4E7-0EF116B954E6}"/>
              </a:ext>
            </a:extLst>
          </p:cNvPr>
          <p:cNvCxnSpPr/>
          <p:nvPr/>
        </p:nvCxnSpPr>
        <p:spPr>
          <a:xfrm>
            <a:off x="2732366" y="1709071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64A4E2-2733-443E-9077-D234264AC40A}"/>
              </a:ext>
            </a:extLst>
          </p:cNvPr>
          <p:cNvCxnSpPr/>
          <p:nvPr/>
        </p:nvCxnSpPr>
        <p:spPr>
          <a:xfrm>
            <a:off x="3843521" y="2236680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631EAA9-66BF-4EDD-8A45-67F99D946585}"/>
              </a:ext>
            </a:extLst>
          </p:cNvPr>
          <p:cNvCxnSpPr>
            <a:cxnSpLocks/>
          </p:cNvCxnSpPr>
          <p:nvPr/>
        </p:nvCxnSpPr>
        <p:spPr>
          <a:xfrm rot="5400000">
            <a:off x="3502726" y="1436436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1E7E243-20FE-4D60-8D89-5FC421E87D51}"/>
              </a:ext>
            </a:extLst>
          </p:cNvPr>
          <p:cNvCxnSpPr>
            <a:cxnSpLocks/>
          </p:cNvCxnSpPr>
          <p:nvPr/>
        </p:nvCxnSpPr>
        <p:spPr>
          <a:xfrm rot="5400000">
            <a:off x="2992208" y="2540758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6004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/>
      <p:bldP spid="22" grpId="0"/>
      <p:bldP spid="22" grpId="1"/>
      <p:bldP spid="27" grpId="0"/>
      <p:bldP spid="29" grpId="0"/>
      <p:bldP spid="30" grpId="0"/>
      <p:bldP spid="32" grpId="0"/>
      <p:bldP spid="3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10800000">
            <a:off x="2523497" y="5001526"/>
            <a:ext cx="4824319" cy="48388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28467" y="1905689"/>
            <a:ext cx="2088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72 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38385" y="1798718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7965038" y="2547261"/>
            <a:ext cx="854602" cy="169611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390013" y="3262755"/>
            <a:ext cx="91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6 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453270" y="2237370"/>
            <a:ext cx="4394017" cy="211983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152911" y="3180272"/>
            <a:ext cx="513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21989" y="3278417"/>
            <a:ext cx="223330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6 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72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05813" y="3262754"/>
            <a:ext cx="555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00699" y="321191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12 m</a:t>
            </a:r>
          </a:p>
        </p:txBody>
      </p:sp>
      <p:sp>
        <p:nvSpPr>
          <p:cNvPr id="20" name="Rectangle 19"/>
          <p:cNvSpPr/>
          <p:nvPr/>
        </p:nvSpPr>
        <p:spPr>
          <a:xfrm rot="12348852">
            <a:off x="3694510" y="1315916"/>
            <a:ext cx="4824319" cy="194631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7483664" y="5001526"/>
            <a:ext cx="0" cy="48160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491587" y="5020123"/>
            <a:ext cx="914206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2523495" y="4873653"/>
            <a:ext cx="482432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913045" y="4405209"/>
            <a:ext cx="91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76280" y="4990120"/>
            <a:ext cx="2197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Area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17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32506" y="4896703"/>
            <a:ext cx="3321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0642" y="4244647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223485" y="43873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18386" y="5536293"/>
            <a:ext cx="220124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 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17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406783" y="5533416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658895" y="4437111"/>
            <a:ext cx="1324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17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860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/>
      <p:bldP spid="17" grpId="0"/>
      <p:bldP spid="23" grpId="0"/>
      <p:bldP spid="29" grpId="0"/>
      <p:bldP spid="29" grpId="1"/>
      <p:bldP spid="30" grpId="0"/>
      <p:bldP spid="31" grpId="0"/>
      <p:bldP spid="33" grpId="0"/>
      <p:bldP spid="3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41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1"/>
            <a:ext cx="80562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How many different ways can you split this shape to find the area?</a:t>
            </a: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Add more values and work out the area.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l="10113" r="11042"/>
          <a:stretch/>
        </p:blipFill>
        <p:spPr>
          <a:xfrm>
            <a:off x="4800601" y="1710062"/>
            <a:ext cx="2142699" cy="2888065"/>
          </a:xfrm>
          <a:prstGeom prst="rect">
            <a:avLst/>
          </a:prstGeom>
        </p:spPr>
      </p:pic>
      <p:sp>
        <p:nvSpPr>
          <p:cNvPr id="6" name="object 24"/>
          <p:cNvSpPr txBox="1"/>
          <p:nvPr/>
        </p:nvSpPr>
        <p:spPr>
          <a:xfrm>
            <a:off x="4119877" y="1937904"/>
            <a:ext cx="87490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1" algn="ctr" defTabSz="457200">
              <a:spcBef>
                <a:spcPts val="100"/>
              </a:spcBef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 m</a:t>
            </a:r>
            <a:endParaRPr sz="24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  <p:sp>
        <p:nvSpPr>
          <p:cNvPr id="7" name="object 24"/>
          <p:cNvSpPr txBox="1"/>
          <p:nvPr/>
        </p:nvSpPr>
        <p:spPr>
          <a:xfrm>
            <a:off x="6749121" y="2709234"/>
            <a:ext cx="87490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1" algn="ctr" defTabSz="457200">
              <a:spcBef>
                <a:spcPts val="100"/>
              </a:spcBef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6 m</a:t>
            </a:r>
            <a:endParaRPr sz="24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2530490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42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1"/>
            <a:ext cx="8056280" cy="5963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Can you construct a ‘Pirate Island’ to be used as part of a treasure map for a new game? Each square represents 4 m².</a:t>
            </a:r>
          </a:p>
          <a:p>
            <a:pPr marL="12700" marR="5080" defTabSz="457200">
              <a:spcBef>
                <a:spcPts val="260"/>
              </a:spcBef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island must include the following features and be of the given approximate measure:</a:t>
            </a:r>
          </a:p>
          <a:p>
            <a:pPr marL="298450" marR="5080" indent="-285750" defTabSz="45720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Circular Island 180 m²</a:t>
            </a:r>
          </a:p>
          <a:p>
            <a:pPr marL="298450" marR="5080" indent="-285750" defTabSz="45720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Oval Lake 58 m²</a:t>
            </a:r>
          </a:p>
          <a:p>
            <a:pPr marL="298450" marR="5080" indent="-285750" defTabSz="45720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Forests with a total area of 63 m² (can be split over more than one space)</a:t>
            </a:r>
          </a:p>
          <a:p>
            <a:pPr marL="298450" marR="5080" indent="-285750" defTabSz="45720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Beaches with a total area of 92 m² (can be split over more than one space)</a:t>
            </a:r>
          </a:p>
          <a:p>
            <a:pPr marL="298450" marR="5080" indent="-285750" defTabSz="45720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Mountains with a total area of 57 m²</a:t>
            </a:r>
          </a:p>
          <a:p>
            <a:pPr marL="298450" marR="5080" indent="-285750" defTabSz="457200">
              <a:spcBef>
                <a:spcPts val="26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Rocky coastline with total area of 25 m²</a:t>
            </a:r>
          </a:p>
        </p:txBody>
      </p:sp>
    </p:spTree>
    <p:extLst>
      <p:ext uri="{BB962C8B-B14F-4D97-AF65-F5344CB8AC3E}">
        <p14:creationId xmlns:p14="http://schemas.microsoft.com/office/powerpoint/2010/main" val="138372055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5.6|1.7|0.9|3.7|3.4|4.3|6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0.7|0.6|0.7|0.8|0.7|4.3|7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9.5|4.8|2.1|1.4|7.3|8.8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0.8|7.9|8.9|6.7|3.9|4.6|10.4|11.2|1.3|3|1.8|4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1.1|5.2|2.2|5.6|2.6|3.1|3.9|4.4|2.9|3.9|5.9|4.8|10.5|7|7.5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0.8|0.6|3.8|2.8|1.6|7.9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4|1|2.3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0.9|1.2|3.3|3|8.6|6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3.4|1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0.7|0.6|0.7|0.4|0.6|0.6|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3.3|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5.4|3|2.6|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5|2.4|5|5.1|11.4|1|1|3.7|4.8|2|2.4|15.3|0.9|0.8|0.6|0.6|3|5.6|3.3|6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3.9|6.4|5.2|2.4|6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0.5|2.6|8.6|3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5.4|8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9|4.4|5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9.5|9.6|5.4|6.7|6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4.5|4.2|3.7|1.8|11.2|10.5|1.6|11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3.5|3.1|2.6|1|5.5|3.5|3.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3.4|1.9|11.1|1.9|5.8|20.4|0.9|2.5|6.6|3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5.3|3.4|2.5|4|16.2|5.2|6.1|4.1|26.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10.9|4.1|9.2|8.2|15.1|3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1070</Words>
  <Application>Microsoft Office PowerPoint</Application>
  <PresentationFormat>Widescreen</PresentationFormat>
  <Paragraphs>397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42</vt:i4>
      </vt:variant>
    </vt:vector>
  </HeadingPairs>
  <TitlesOfParts>
    <vt:vector size="57" baseType="lpstr">
      <vt:lpstr>Arial</vt:lpstr>
      <vt:lpstr>Bariol</vt:lpstr>
      <vt:lpstr>Bariol Regular</vt:lpstr>
      <vt:lpstr>Calibri</vt:lpstr>
      <vt:lpstr>Calibri Light</vt:lpstr>
      <vt:lpstr>Cambria Math</vt:lpstr>
      <vt:lpstr>Comic Sans MS</vt:lpstr>
      <vt:lpstr>Gill Sans MT</vt:lpstr>
      <vt:lpstr>KG Primary Penmanship</vt:lpstr>
      <vt:lpstr>XCCW Joined 7a</vt:lpstr>
      <vt:lpstr>Office Theme</vt:lpstr>
      <vt:lpstr>Let's learn slides</vt:lpstr>
      <vt:lpstr>1_Office Theme</vt:lpstr>
      <vt:lpstr>Custom Design</vt:lpstr>
      <vt:lpstr>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13</cp:revision>
  <dcterms:created xsi:type="dcterms:W3CDTF">2020-11-18T19:47:10Z</dcterms:created>
  <dcterms:modified xsi:type="dcterms:W3CDTF">2021-01-03T14:22:50Z</dcterms:modified>
</cp:coreProperties>
</file>