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5" r:id="rId3"/>
  </p:sldMasterIdLst>
  <p:notesMasterIdLst>
    <p:notesMasterId r:id="rId62"/>
  </p:notesMasterIdLst>
  <p:sldIdLst>
    <p:sldId id="328" r:id="rId4"/>
    <p:sldId id="321" r:id="rId5"/>
    <p:sldId id="323" r:id="rId6"/>
    <p:sldId id="360" r:id="rId7"/>
    <p:sldId id="324" r:id="rId8"/>
    <p:sldId id="257" r:id="rId9"/>
    <p:sldId id="260" r:id="rId10"/>
    <p:sldId id="266" r:id="rId11"/>
    <p:sldId id="271" r:id="rId12"/>
    <p:sldId id="268" r:id="rId13"/>
    <p:sldId id="269" r:id="rId14"/>
    <p:sldId id="270" r:id="rId15"/>
    <p:sldId id="267" r:id="rId16"/>
    <p:sldId id="272" r:id="rId17"/>
    <p:sldId id="273" r:id="rId18"/>
    <p:sldId id="274" r:id="rId19"/>
    <p:sldId id="275" r:id="rId20"/>
    <p:sldId id="352" r:id="rId21"/>
    <p:sldId id="361" r:id="rId22"/>
    <p:sldId id="363" r:id="rId23"/>
    <p:sldId id="370" r:id="rId24"/>
    <p:sldId id="384" r:id="rId25"/>
    <p:sldId id="385" r:id="rId26"/>
    <p:sldId id="262" r:id="rId27"/>
    <p:sldId id="265" r:id="rId28"/>
    <p:sldId id="279" r:id="rId29"/>
    <p:sldId id="281" r:id="rId30"/>
    <p:sldId id="362" r:id="rId31"/>
    <p:sldId id="325" r:id="rId32"/>
    <p:sldId id="371" r:id="rId33"/>
    <p:sldId id="338" r:id="rId34"/>
    <p:sldId id="261" r:id="rId35"/>
    <p:sldId id="264" r:id="rId36"/>
    <p:sldId id="373" r:id="rId37"/>
    <p:sldId id="374" r:id="rId38"/>
    <p:sldId id="375" r:id="rId39"/>
    <p:sldId id="376" r:id="rId40"/>
    <p:sldId id="372" r:id="rId41"/>
    <p:sldId id="377" r:id="rId42"/>
    <p:sldId id="378" r:id="rId43"/>
    <p:sldId id="351" r:id="rId44"/>
    <p:sldId id="379" r:id="rId45"/>
    <p:sldId id="326" r:id="rId46"/>
    <p:sldId id="380" r:id="rId47"/>
    <p:sldId id="381" r:id="rId48"/>
    <p:sldId id="382" r:id="rId49"/>
    <p:sldId id="383" r:id="rId50"/>
    <p:sldId id="350" r:id="rId51"/>
    <p:sldId id="283" r:id="rId52"/>
    <p:sldId id="284" r:id="rId53"/>
    <p:sldId id="282" r:id="rId54"/>
    <p:sldId id="386" r:id="rId55"/>
    <p:sldId id="387" r:id="rId56"/>
    <p:sldId id="388" r:id="rId57"/>
    <p:sldId id="389" r:id="rId58"/>
    <p:sldId id="327" r:id="rId59"/>
    <p:sldId id="390" r:id="rId60"/>
    <p:sldId id="35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40D5FA-4C90-4BA1-B96B-61AB7F52D234}" type="datetimeFigureOut">
              <a:rPr lang="en-GB" smtClean="0"/>
              <a:t>19/11/2020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7BD9AE-1BF2-45F8-8D6E-16B4974DB955}" type="slidenum">
              <a:rPr lang="en-GB" smtClean="0"/>
              <a:t>‹#›</a:t>
            </a:fld>
            <a:endParaRPr lang="en-GB"/>
          </a:p>
        </p:txBody>
      </p:sp>
    </p:spTree>
    <p:extLst>
      <p:ext uri="{BB962C8B-B14F-4D97-AF65-F5344CB8AC3E}">
        <p14:creationId xmlns:p14="http://schemas.microsoft.com/office/powerpoint/2010/main" val="2928160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3C54344E-A326-4080-8DEE-DEED2BA7D96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E4A5EC1C-192D-41BE-9BAC-871926D5750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p>
            <a:pPr eaLnBrk="1" hangingPunct="1">
              <a:spcBef>
                <a:spcPct val="0"/>
              </a:spcBef>
            </a:pPr>
            <a:endParaRPr lang="en-GB" altLang="en-US"/>
          </a:p>
        </p:txBody>
      </p:sp>
      <p:sp>
        <p:nvSpPr>
          <p:cNvPr id="27652" name="Slide Number Placeholder 3">
            <a:extLst>
              <a:ext uri="{FF2B5EF4-FFF2-40B4-BE49-F238E27FC236}">
                <a16:creationId xmlns:a16="http://schemas.microsoft.com/office/drawing/2014/main" id="{25C2E4BE-CFDF-4897-8634-7A8540EE09B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98DB355-1DF0-4AE2-BB53-BECAC493B317}" type="slidenum">
              <a:rPr lang="en-GB" altLang="en-US" smtClean="0">
                <a:latin typeface="Calibri" panose="020F0502020204030204" pitchFamily="34" charset="0"/>
              </a:rPr>
              <a:pPr/>
              <a:t>36</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9A54B43-F519-4040-B258-EF83AC85E1E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385D9481-86AA-4ADA-A456-952A8161A65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p>
            <a:pPr eaLnBrk="1" hangingPunct="1">
              <a:spcBef>
                <a:spcPct val="0"/>
              </a:spcBef>
            </a:pPr>
            <a:endParaRPr lang="en-GB" altLang="en-US"/>
          </a:p>
        </p:txBody>
      </p:sp>
      <p:sp>
        <p:nvSpPr>
          <p:cNvPr id="29700" name="Slide Number Placeholder 3">
            <a:extLst>
              <a:ext uri="{FF2B5EF4-FFF2-40B4-BE49-F238E27FC236}">
                <a16:creationId xmlns:a16="http://schemas.microsoft.com/office/drawing/2014/main" id="{AC3D35D4-DD7E-4C40-9243-62F4DA4E6E8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DC9CA2E-BC69-4B47-8CBA-E1223E7AA6DB}" type="slidenum">
              <a:rPr lang="en-GB" altLang="en-US" smtClean="0">
                <a:latin typeface="Calibri" panose="020F0502020204030204" pitchFamily="34" charset="0"/>
              </a:rPr>
              <a:pPr/>
              <a:t>37</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DC8BC-CF58-4E94-8F84-B9224F71DF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0E3F915-CE4F-4D28-81DA-7BDAC9FE0E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871312A-9EB5-4D73-B6CD-401664FAB4B1}"/>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5" name="Footer Placeholder 4">
            <a:extLst>
              <a:ext uri="{FF2B5EF4-FFF2-40B4-BE49-F238E27FC236}">
                <a16:creationId xmlns:a16="http://schemas.microsoft.com/office/drawing/2014/main" id="{AA08182E-B30F-4E2A-BD6F-DC6F20E977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10CE40-4BD2-4445-8A47-2667C7155F81}"/>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1311628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EB0E7-7D1A-44C2-90E1-052FA24724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6B1013-6BFB-4069-8BEF-8F1DA2A437C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31E01F-331B-4305-9DA7-FCFEC0B8C231}"/>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5" name="Footer Placeholder 4">
            <a:extLst>
              <a:ext uri="{FF2B5EF4-FFF2-40B4-BE49-F238E27FC236}">
                <a16:creationId xmlns:a16="http://schemas.microsoft.com/office/drawing/2014/main" id="{966E49B8-A7DE-444B-855E-2FD4CE538A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534F63-3569-4BFA-9835-FDEB0E3875DF}"/>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9327160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B35C8-DF47-4E4E-8F54-277BDEB720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B759425-042F-4863-8296-F062441484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6F8D857-14FB-41C4-A013-5A519959F11F}"/>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5" name="Footer Placeholder 4">
            <a:extLst>
              <a:ext uri="{FF2B5EF4-FFF2-40B4-BE49-F238E27FC236}">
                <a16:creationId xmlns:a16="http://schemas.microsoft.com/office/drawing/2014/main" id="{B8CFDBCA-60DC-42D2-BE50-638B84E29D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65243E-4C6E-4A0E-A987-74B6BEB0BCE5}"/>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2945823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73D54-7A80-4354-826E-C9ADAA78ED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6ADB1D-0FBD-4303-8437-6CA0A464285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BBDE31D-856C-46ED-9440-FD31A195CAB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CE4BFD5-AFB5-461D-99A1-941756438E20}"/>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6" name="Footer Placeholder 5">
            <a:extLst>
              <a:ext uri="{FF2B5EF4-FFF2-40B4-BE49-F238E27FC236}">
                <a16:creationId xmlns:a16="http://schemas.microsoft.com/office/drawing/2014/main" id="{93285037-C169-451D-AE8F-5C632309D0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E520C1-A94A-4EBF-98EE-18F61220F08B}"/>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1071612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C6F7C-9948-4269-9241-A668CEC4457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18D747-F4D6-4DE7-A1DA-82021ABB88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26C11B1-9A50-4BA8-B6F1-5E1879156AF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3946B6-17C1-4D1B-82B6-5E5BFFE164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F14F963-92CE-4632-8F43-8289CCCC662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6EF23D0-7135-4092-A41B-6DB27E93787C}"/>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8" name="Footer Placeholder 7">
            <a:extLst>
              <a:ext uri="{FF2B5EF4-FFF2-40B4-BE49-F238E27FC236}">
                <a16:creationId xmlns:a16="http://schemas.microsoft.com/office/drawing/2014/main" id="{809A9643-2F80-473A-A48B-CF74A73A3EB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8D593A8-6514-4564-8E3B-583E3EAE4012}"/>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2424931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F1927-69F2-4D15-84A0-A4E4CF00ED2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B7DC97A-D4D2-4B8F-97E2-31D5FE53B7A6}"/>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4" name="Footer Placeholder 3">
            <a:extLst>
              <a:ext uri="{FF2B5EF4-FFF2-40B4-BE49-F238E27FC236}">
                <a16:creationId xmlns:a16="http://schemas.microsoft.com/office/drawing/2014/main" id="{DA8171FE-1B14-462B-9B2E-1A6F8ADE0E4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7A251B6-3C3E-4D2A-9AF5-AE05158CFB8C}"/>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4050752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146229-056F-495D-A2E3-A97FDB006FB3}"/>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3" name="Footer Placeholder 2">
            <a:extLst>
              <a:ext uri="{FF2B5EF4-FFF2-40B4-BE49-F238E27FC236}">
                <a16:creationId xmlns:a16="http://schemas.microsoft.com/office/drawing/2014/main" id="{5ABE03D0-EB50-4574-A9B0-C8F0BFCD498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C24CBA7-21F0-45AD-A05E-40F7B6126A13}"/>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1129571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7158F-392C-4239-B2EA-7DFE4F9101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8676E6-D361-439A-A6A8-779DD58B45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8440F86-1A81-4876-B769-BDC0A7A4BB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41F5BE1-BD7D-43BD-A295-773D69B0333F}"/>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6" name="Footer Placeholder 5">
            <a:extLst>
              <a:ext uri="{FF2B5EF4-FFF2-40B4-BE49-F238E27FC236}">
                <a16:creationId xmlns:a16="http://schemas.microsoft.com/office/drawing/2014/main" id="{1B0DA31A-4768-4821-8C72-872B4BAB72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034869-A19D-4041-80AE-7B3A1DAA6B6C}"/>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2295246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4DEBB-7485-4FF5-9BE9-77030F5887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641BB5C-1C21-4877-8EF3-D0FD834D23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B32FFB7-990E-4189-AE51-A6CA87154E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B52B151-9AF8-411A-9B5E-FF7E362E1F8D}"/>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6" name="Footer Placeholder 5">
            <a:extLst>
              <a:ext uri="{FF2B5EF4-FFF2-40B4-BE49-F238E27FC236}">
                <a16:creationId xmlns:a16="http://schemas.microsoft.com/office/drawing/2014/main" id="{6881426F-B91B-46DE-A2F4-697F316768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8F70AD-29B7-4DD1-8035-B4072936908C}"/>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2594723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CAF19-AB50-4D4B-995B-0A664D5AE23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A9BBB8-014A-4FB4-B9AF-1502BA074AE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7B0FA8-2938-4CC1-81AF-5A6D9F715B30}"/>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5" name="Footer Placeholder 4">
            <a:extLst>
              <a:ext uri="{FF2B5EF4-FFF2-40B4-BE49-F238E27FC236}">
                <a16:creationId xmlns:a16="http://schemas.microsoft.com/office/drawing/2014/main" id="{D97A215C-07BF-4F2F-A30B-72E1BBBE0F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2AA228-EC9A-4979-B103-BD995953B365}"/>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811755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C30A98-F480-4E20-8B59-D2C00F3414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0D1BAB-7A45-4A6E-8D05-413A47FB10B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D3A27B-EF31-4EC9-88EB-344D9B759B3B}"/>
              </a:ext>
            </a:extLst>
          </p:cNvPr>
          <p:cNvSpPr>
            <a:spLocks noGrp="1"/>
          </p:cNvSpPr>
          <p:nvPr>
            <p:ph type="dt" sz="half" idx="10"/>
          </p:nvPr>
        </p:nvSpPr>
        <p:spPr/>
        <p:txBody>
          <a:bodyPr/>
          <a:lstStyle/>
          <a:p>
            <a:fld id="{0A22F01A-EC39-499A-98FD-047A88819AFA}" type="datetimeFigureOut">
              <a:rPr lang="en-GB" smtClean="0"/>
              <a:t>19/11/2020</a:t>
            </a:fld>
            <a:endParaRPr lang="en-GB"/>
          </a:p>
        </p:txBody>
      </p:sp>
      <p:sp>
        <p:nvSpPr>
          <p:cNvPr id="5" name="Footer Placeholder 4">
            <a:extLst>
              <a:ext uri="{FF2B5EF4-FFF2-40B4-BE49-F238E27FC236}">
                <a16:creationId xmlns:a16="http://schemas.microsoft.com/office/drawing/2014/main" id="{D7016BB7-7DE6-4544-8E47-1CAE0FFBCB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1936A5-DCC2-49CA-B702-54D98F2A49FB}"/>
              </a:ext>
            </a:extLst>
          </p:cNvPr>
          <p:cNvSpPr>
            <a:spLocks noGrp="1"/>
          </p:cNvSpPr>
          <p:nvPr>
            <p:ph type="sldNum" sz="quarter" idx="12"/>
          </p:nvPr>
        </p:nvSpPr>
        <p:spPr/>
        <p:txBody>
          <a:bodyPr/>
          <a:lstStyle/>
          <a:p>
            <a:fld id="{299862F6-3E10-4A59-A53A-F23031BFA3DA}" type="slidenum">
              <a:rPr lang="en-GB" smtClean="0"/>
              <a:t>‹#›</a:t>
            </a:fld>
            <a:endParaRPr lang="en-GB"/>
          </a:p>
        </p:txBody>
      </p:sp>
    </p:spTree>
    <p:extLst>
      <p:ext uri="{BB962C8B-B14F-4D97-AF65-F5344CB8AC3E}">
        <p14:creationId xmlns:p14="http://schemas.microsoft.com/office/powerpoint/2010/main" val="489156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F5E46E55-BC8A-47AF-A34F-C6B541957BC0}"/>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1247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02ADA188-8CC8-4121-B59E-6B926E7D89B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877375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4A461F5A-A5E4-4B7D-A235-CC5B8AA92538}"/>
              </a:ext>
            </a:extLst>
          </p:cNvPr>
          <p:cNvSpPr>
            <a:spLocks noGrp="1"/>
          </p:cNvSpPr>
          <p:nvPr>
            <p:ph type="dt" sz="half" idx="10"/>
          </p:nvPr>
        </p:nvSpPr>
        <p:spPr/>
        <p:txBody>
          <a:bodyPr/>
          <a:lstStyle>
            <a:lvl1pPr>
              <a:defRPr/>
            </a:lvl1pPr>
          </a:lstStyle>
          <a:p>
            <a:pPr>
              <a:defRPr/>
            </a:pPr>
            <a:fld id="{E50B633C-599A-4E01-97D7-B3D4C30B5E67}" type="datetimeFigureOut">
              <a:rPr lang="en-GB"/>
              <a:pPr>
                <a:defRPr/>
              </a:pPr>
              <a:t>19/11/2020</a:t>
            </a:fld>
            <a:endParaRPr lang="en-GB"/>
          </a:p>
        </p:txBody>
      </p:sp>
      <p:sp>
        <p:nvSpPr>
          <p:cNvPr id="5" name="Footer Placeholder 4">
            <a:extLst>
              <a:ext uri="{FF2B5EF4-FFF2-40B4-BE49-F238E27FC236}">
                <a16:creationId xmlns:a16="http://schemas.microsoft.com/office/drawing/2014/main" id="{D0588D9F-D380-498F-B685-191AD9F8EB1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21F8B34-AF1B-45BD-BA13-86654E0CA405}"/>
              </a:ext>
            </a:extLst>
          </p:cNvPr>
          <p:cNvSpPr>
            <a:spLocks noGrp="1"/>
          </p:cNvSpPr>
          <p:nvPr>
            <p:ph type="sldNum" sz="quarter" idx="12"/>
          </p:nvPr>
        </p:nvSpPr>
        <p:spPr/>
        <p:txBody>
          <a:bodyPr/>
          <a:lstStyle>
            <a:lvl1pPr>
              <a:defRPr/>
            </a:lvl1pPr>
          </a:lstStyle>
          <a:p>
            <a:pPr>
              <a:defRPr/>
            </a:pPr>
            <a:fld id="{A84F72E2-54D5-4FAD-9F9E-EC756C59AC8F}" type="slidenum">
              <a:rPr lang="en-GB"/>
              <a:pPr>
                <a:defRPr/>
              </a:pPr>
              <a:t>‹#›</a:t>
            </a:fld>
            <a:endParaRPr lang="en-GB"/>
          </a:p>
        </p:txBody>
      </p:sp>
    </p:spTree>
    <p:extLst>
      <p:ext uri="{BB962C8B-B14F-4D97-AF65-F5344CB8AC3E}">
        <p14:creationId xmlns:p14="http://schemas.microsoft.com/office/powerpoint/2010/main" val="2881173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C9F2564-E3A8-46C1-8286-EC15AA1DC6E7}"/>
              </a:ext>
            </a:extLst>
          </p:cNvPr>
          <p:cNvSpPr/>
          <p:nvPr userDrawn="1"/>
        </p:nvSpPr>
        <p:spPr>
          <a:xfrm>
            <a:off x="0" y="0"/>
            <a:ext cx="1219200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p>
        </p:txBody>
      </p:sp>
    </p:spTree>
    <p:extLst>
      <p:ext uri="{BB962C8B-B14F-4D97-AF65-F5344CB8AC3E}">
        <p14:creationId xmlns:p14="http://schemas.microsoft.com/office/powerpoint/2010/main" val="8305358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rgbClr val="00B0F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FC6779-B979-495E-8A11-17332DFF95DC}"/>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p>
        </p:txBody>
      </p:sp>
      <p:sp>
        <p:nvSpPr>
          <p:cNvPr id="3" name="Rectangle 2">
            <a:extLst>
              <a:ext uri="{FF2B5EF4-FFF2-40B4-BE49-F238E27FC236}">
                <a16:creationId xmlns:a16="http://schemas.microsoft.com/office/drawing/2014/main" id="{29B3B11E-4A2D-4828-AAE0-41B5373AFD12}"/>
              </a:ext>
            </a:extLst>
          </p:cNvPr>
          <p:cNvSpPr/>
          <p:nvPr userDrawn="1"/>
        </p:nvSpPr>
        <p:spPr>
          <a:xfrm>
            <a:off x="0" y="520700"/>
            <a:ext cx="12192000" cy="1001713"/>
          </a:xfrm>
          <a:prstGeom prst="rect">
            <a:avLst/>
          </a:prstGeom>
          <a:solidFill>
            <a:srgbClr val="00B05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Tree>
    <p:extLst>
      <p:ext uri="{BB962C8B-B14F-4D97-AF65-F5344CB8AC3E}">
        <p14:creationId xmlns:p14="http://schemas.microsoft.com/office/powerpoint/2010/main" val="257394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54BD79-5BD8-485A-A1A4-B45298370CC3}"/>
              </a:ext>
            </a:extLst>
          </p:cNvPr>
          <p:cNvSpPr>
            <a:spLocks noGrp="1"/>
          </p:cNvSpPr>
          <p:nvPr>
            <p:ph type="dt" sz="half" idx="10"/>
          </p:nvPr>
        </p:nvSpPr>
        <p:spPr/>
        <p:txBody>
          <a:bodyPr/>
          <a:lstStyle>
            <a:lvl1pPr>
              <a:defRPr/>
            </a:lvl1pPr>
          </a:lstStyle>
          <a:p>
            <a:pPr>
              <a:defRPr/>
            </a:pPr>
            <a:fld id="{6E5B301C-5EE9-4AF9-BA4F-679D952476C9}" type="datetimeFigureOut">
              <a:rPr lang="en-GB"/>
              <a:pPr>
                <a:defRPr/>
              </a:pPr>
              <a:t>19/11/2020</a:t>
            </a:fld>
            <a:endParaRPr lang="en-GB"/>
          </a:p>
        </p:txBody>
      </p:sp>
      <p:sp>
        <p:nvSpPr>
          <p:cNvPr id="5" name="Footer Placeholder 4">
            <a:extLst>
              <a:ext uri="{FF2B5EF4-FFF2-40B4-BE49-F238E27FC236}">
                <a16:creationId xmlns:a16="http://schemas.microsoft.com/office/drawing/2014/main" id="{F6B0CF39-7EB5-43AA-B196-B4E1DFA5ED9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3C90DE3-6B71-491E-BF65-D67C63E7090F}"/>
              </a:ext>
            </a:extLst>
          </p:cNvPr>
          <p:cNvSpPr>
            <a:spLocks noGrp="1"/>
          </p:cNvSpPr>
          <p:nvPr>
            <p:ph type="sldNum" sz="quarter" idx="12"/>
          </p:nvPr>
        </p:nvSpPr>
        <p:spPr/>
        <p:txBody>
          <a:bodyPr/>
          <a:lstStyle>
            <a:lvl1pPr>
              <a:defRPr/>
            </a:lvl1pPr>
          </a:lstStyle>
          <a:p>
            <a:pPr>
              <a:defRPr/>
            </a:pPr>
            <a:fld id="{41E4AC34-5B35-4279-9B2C-4B51E25F6B61}" type="slidenum">
              <a:rPr lang="en-GB"/>
              <a:pPr>
                <a:defRPr/>
              </a:pPr>
              <a:t>‹#›</a:t>
            </a:fld>
            <a:endParaRPr lang="en-GB"/>
          </a:p>
        </p:txBody>
      </p:sp>
    </p:spTree>
    <p:extLst>
      <p:ext uri="{BB962C8B-B14F-4D97-AF65-F5344CB8AC3E}">
        <p14:creationId xmlns:p14="http://schemas.microsoft.com/office/powerpoint/2010/main" val="5228725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A2386015-0BA8-42C5-ACEE-DCB7F91EB7EE}"/>
              </a:ext>
            </a:extLst>
          </p:cNvPr>
          <p:cNvSpPr>
            <a:spLocks noGrp="1"/>
          </p:cNvSpPr>
          <p:nvPr>
            <p:ph type="dt" sz="half" idx="10"/>
          </p:nvPr>
        </p:nvSpPr>
        <p:spPr/>
        <p:txBody>
          <a:bodyPr/>
          <a:lstStyle>
            <a:lvl1pPr>
              <a:defRPr/>
            </a:lvl1pPr>
          </a:lstStyle>
          <a:p>
            <a:pPr>
              <a:defRPr/>
            </a:pPr>
            <a:fld id="{3E2B8462-0B8A-47AB-B468-C72C58A19C6A}" type="datetimeFigureOut">
              <a:rPr lang="en-GB"/>
              <a:pPr>
                <a:defRPr/>
              </a:pPr>
              <a:t>19/11/2020</a:t>
            </a:fld>
            <a:endParaRPr lang="en-GB"/>
          </a:p>
        </p:txBody>
      </p:sp>
      <p:sp>
        <p:nvSpPr>
          <p:cNvPr id="6" name="Footer Placeholder 4">
            <a:extLst>
              <a:ext uri="{FF2B5EF4-FFF2-40B4-BE49-F238E27FC236}">
                <a16:creationId xmlns:a16="http://schemas.microsoft.com/office/drawing/2014/main" id="{718A6552-712D-4EB0-8BF0-E3E9EF96951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C15BEF0-8E3F-4EDA-96C8-2889AC4B912A}"/>
              </a:ext>
            </a:extLst>
          </p:cNvPr>
          <p:cNvSpPr>
            <a:spLocks noGrp="1"/>
          </p:cNvSpPr>
          <p:nvPr>
            <p:ph type="sldNum" sz="quarter" idx="12"/>
          </p:nvPr>
        </p:nvSpPr>
        <p:spPr/>
        <p:txBody>
          <a:bodyPr/>
          <a:lstStyle>
            <a:lvl1pPr>
              <a:defRPr/>
            </a:lvl1pPr>
          </a:lstStyle>
          <a:p>
            <a:pPr>
              <a:defRPr/>
            </a:pPr>
            <a:fld id="{548B7B5B-9C15-4188-AEE0-62A42BB1355B}" type="slidenum">
              <a:rPr lang="en-GB"/>
              <a:pPr>
                <a:defRPr/>
              </a:pPr>
              <a:t>‹#›</a:t>
            </a:fld>
            <a:endParaRPr lang="en-GB"/>
          </a:p>
        </p:txBody>
      </p:sp>
    </p:spTree>
    <p:extLst>
      <p:ext uri="{BB962C8B-B14F-4D97-AF65-F5344CB8AC3E}">
        <p14:creationId xmlns:p14="http://schemas.microsoft.com/office/powerpoint/2010/main" val="16808505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0A20833D-0867-4179-A40B-529B694C8A08}"/>
              </a:ext>
            </a:extLst>
          </p:cNvPr>
          <p:cNvSpPr>
            <a:spLocks noGrp="1"/>
          </p:cNvSpPr>
          <p:nvPr>
            <p:ph type="dt" sz="half" idx="10"/>
          </p:nvPr>
        </p:nvSpPr>
        <p:spPr/>
        <p:txBody>
          <a:bodyPr/>
          <a:lstStyle>
            <a:lvl1pPr>
              <a:defRPr/>
            </a:lvl1pPr>
          </a:lstStyle>
          <a:p>
            <a:pPr>
              <a:defRPr/>
            </a:pPr>
            <a:fld id="{96F60456-5F80-43B5-B3E4-D58287937BFB}" type="datetimeFigureOut">
              <a:rPr lang="en-GB"/>
              <a:pPr>
                <a:defRPr/>
              </a:pPr>
              <a:t>19/11/2020</a:t>
            </a:fld>
            <a:endParaRPr lang="en-GB"/>
          </a:p>
        </p:txBody>
      </p:sp>
      <p:sp>
        <p:nvSpPr>
          <p:cNvPr id="8" name="Footer Placeholder 4">
            <a:extLst>
              <a:ext uri="{FF2B5EF4-FFF2-40B4-BE49-F238E27FC236}">
                <a16:creationId xmlns:a16="http://schemas.microsoft.com/office/drawing/2014/main" id="{522FC66C-1272-433E-90BF-ECF8EECE42CF}"/>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98A71E02-89DB-451A-92D1-669B58A9C060}"/>
              </a:ext>
            </a:extLst>
          </p:cNvPr>
          <p:cNvSpPr>
            <a:spLocks noGrp="1"/>
          </p:cNvSpPr>
          <p:nvPr>
            <p:ph type="sldNum" sz="quarter" idx="12"/>
          </p:nvPr>
        </p:nvSpPr>
        <p:spPr/>
        <p:txBody>
          <a:bodyPr/>
          <a:lstStyle>
            <a:lvl1pPr>
              <a:defRPr/>
            </a:lvl1pPr>
          </a:lstStyle>
          <a:p>
            <a:pPr>
              <a:defRPr/>
            </a:pPr>
            <a:fld id="{C5591B01-2004-420E-A5C2-8BC6205C26C5}" type="slidenum">
              <a:rPr lang="en-GB"/>
              <a:pPr>
                <a:defRPr/>
              </a:pPr>
              <a:t>‹#›</a:t>
            </a:fld>
            <a:endParaRPr lang="en-GB"/>
          </a:p>
        </p:txBody>
      </p:sp>
    </p:spTree>
    <p:extLst>
      <p:ext uri="{BB962C8B-B14F-4D97-AF65-F5344CB8AC3E}">
        <p14:creationId xmlns:p14="http://schemas.microsoft.com/office/powerpoint/2010/main" val="8184269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A888EDC7-008A-4080-95CD-81C724934B85}"/>
              </a:ext>
            </a:extLst>
          </p:cNvPr>
          <p:cNvSpPr>
            <a:spLocks noGrp="1"/>
          </p:cNvSpPr>
          <p:nvPr>
            <p:ph type="dt" sz="half" idx="10"/>
          </p:nvPr>
        </p:nvSpPr>
        <p:spPr/>
        <p:txBody>
          <a:bodyPr/>
          <a:lstStyle>
            <a:lvl1pPr>
              <a:defRPr/>
            </a:lvl1pPr>
          </a:lstStyle>
          <a:p>
            <a:pPr>
              <a:defRPr/>
            </a:pPr>
            <a:fld id="{87985061-AC7F-4098-BA0D-BB866214941B}" type="datetimeFigureOut">
              <a:rPr lang="en-GB"/>
              <a:pPr>
                <a:defRPr/>
              </a:pPr>
              <a:t>19/11/2020</a:t>
            </a:fld>
            <a:endParaRPr lang="en-GB"/>
          </a:p>
        </p:txBody>
      </p:sp>
      <p:sp>
        <p:nvSpPr>
          <p:cNvPr id="4" name="Footer Placeholder 4">
            <a:extLst>
              <a:ext uri="{FF2B5EF4-FFF2-40B4-BE49-F238E27FC236}">
                <a16:creationId xmlns:a16="http://schemas.microsoft.com/office/drawing/2014/main" id="{AF0D4B6A-52A5-431F-9484-A659D0F8DCF1}"/>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FDCC3345-B866-4FF0-9F97-346804597401}"/>
              </a:ext>
            </a:extLst>
          </p:cNvPr>
          <p:cNvSpPr>
            <a:spLocks noGrp="1"/>
          </p:cNvSpPr>
          <p:nvPr>
            <p:ph type="sldNum" sz="quarter" idx="12"/>
          </p:nvPr>
        </p:nvSpPr>
        <p:spPr/>
        <p:txBody>
          <a:bodyPr/>
          <a:lstStyle>
            <a:lvl1pPr>
              <a:defRPr/>
            </a:lvl1pPr>
          </a:lstStyle>
          <a:p>
            <a:pPr>
              <a:defRPr/>
            </a:pPr>
            <a:fld id="{CF8DF80C-005E-4841-A6C9-0270E4D4F2AE}" type="slidenum">
              <a:rPr lang="en-GB"/>
              <a:pPr>
                <a:defRPr/>
              </a:pPr>
              <a:t>‹#›</a:t>
            </a:fld>
            <a:endParaRPr lang="en-GB"/>
          </a:p>
        </p:txBody>
      </p:sp>
    </p:spTree>
    <p:extLst>
      <p:ext uri="{BB962C8B-B14F-4D97-AF65-F5344CB8AC3E}">
        <p14:creationId xmlns:p14="http://schemas.microsoft.com/office/powerpoint/2010/main" val="36178973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83E2546-9EC4-4C29-91EE-638E7385796D}"/>
              </a:ext>
            </a:extLst>
          </p:cNvPr>
          <p:cNvSpPr>
            <a:spLocks noGrp="1"/>
          </p:cNvSpPr>
          <p:nvPr>
            <p:ph type="dt" sz="half" idx="10"/>
          </p:nvPr>
        </p:nvSpPr>
        <p:spPr/>
        <p:txBody>
          <a:bodyPr/>
          <a:lstStyle>
            <a:lvl1pPr>
              <a:defRPr/>
            </a:lvl1pPr>
          </a:lstStyle>
          <a:p>
            <a:pPr>
              <a:defRPr/>
            </a:pPr>
            <a:fld id="{020E220E-E4BA-41C8-97AC-4387CBB57EAA}" type="datetimeFigureOut">
              <a:rPr lang="en-GB"/>
              <a:pPr>
                <a:defRPr/>
              </a:pPr>
              <a:t>19/11/2020</a:t>
            </a:fld>
            <a:endParaRPr lang="en-GB"/>
          </a:p>
        </p:txBody>
      </p:sp>
      <p:sp>
        <p:nvSpPr>
          <p:cNvPr id="3" name="Footer Placeholder 4">
            <a:extLst>
              <a:ext uri="{FF2B5EF4-FFF2-40B4-BE49-F238E27FC236}">
                <a16:creationId xmlns:a16="http://schemas.microsoft.com/office/drawing/2014/main" id="{8F9CFB81-3B10-41F1-9783-8602A8B27731}"/>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0042C9D-0583-4126-8DD6-D04F892643C4}"/>
              </a:ext>
            </a:extLst>
          </p:cNvPr>
          <p:cNvSpPr>
            <a:spLocks noGrp="1"/>
          </p:cNvSpPr>
          <p:nvPr>
            <p:ph type="sldNum" sz="quarter" idx="12"/>
          </p:nvPr>
        </p:nvSpPr>
        <p:spPr/>
        <p:txBody>
          <a:bodyPr/>
          <a:lstStyle>
            <a:lvl1pPr>
              <a:defRPr/>
            </a:lvl1pPr>
          </a:lstStyle>
          <a:p>
            <a:pPr>
              <a:defRPr/>
            </a:pPr>
            <a:fld id="{28513D50-9E60-4ADF-9CB6-BE1EEB25FFBE}" type="slidenum">
              <a:rPr lang="en-GB"/>
              <a:pPr>
                <a:defRPr/>
              </a:pPr>
              <a:t>‹#›</a:t>
            </a:fld>
            <a:endParaRPr lang="en-GB"/>
          </a:p>
        </p:txBody>
      </p:sp>
    </p:spTree>
    <p:extLst>
      <p:ext uri="{BB962C8B-B14F-4D97-AF65-F5344CB8AC3E}">
        <p14:creationId xmlns:p14="http://schemas.microsoft.com/office/powerpoint/2010/main" val="17610510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CE7DC12-A929-48C8-B483-B00F7798C09F}"/>
              </a:ext>
            </a:extLst>
          </p:cNvPr>
          <p:cNvSpPr>
            <a:spLocks noGrp="1"/>
          </p:cNvSpPr>
          <p:nvPr>
            <p:ph type="dt" sz="half" idx="10"/>
          </p:nvPr>
        </p:nvSpPr>
        <p:spPr/>
        <p:txBody>
          <a:bodyPr/>
          <a:lstStyle>
            <a:lvl1pPr>
              <a:defRPr/>
            </a:lvl1pPr>
          </a:lstStyle>
          <a:p>
            <a:pPr>
              <a:defRPr/>
            </a:pPr>
            <a:fld id="{4F9CB189-194F-4388-B003-B6FFC26DF647}" type="datetimeFigureOut">
              <a:rPr lang="en-GB"/>
              <a:pPr>
                <a:defRPr/>
              </a:pPr>
              <a:t>19/11/2020</a:t>
            </a:fld>
            <a:endParaRPr lang="en-GB"/>
          </a:p>
        </p:txBody>
      </p:sp>
      <p:sp>
        <p:nvSpPr>
          <p:cNvPr id="6" name="Footer Placeholder 4">
            <a:extLst>
              <a:ext uri="{FF2B5EF4-FFF2-40B4-BE49-F238E27FC236}">
                <a16:creationId xmlns:a16="http://schemas.microsoft.com/office/drawing/2014/main" id="{B78A4070-E047-433E-BA7A-7D87F7EEBAC0}"/>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4386F2B-1CC5-4198-BBDF-CB9E962FAD51}"/>
              </a:ext>
            </a:extLst>
          </p:cNvPr>
          <p:cNvSpPr>
            <a:spLocks noGrp="1"/>
          </p:cNvSpPr>
          <p:nvPr>
            <p:ph type="sldNum" sz="quarter" idx="12"/>
          </p:nvPr>
        </p:nvSpPr>
        <p:spPr/>
        <p:txBody>
          <a:bodyPr/>
          <a:lstStyle>
            <a:lvl1pPr>
              <a:defRPr/>
            </a:lvl1pPr>
          </a:lstStyle>
          <a:p>
            <a:pPr>
              <a:defRPr/>
            </a:pPr>
            <a:fld id="{F0DB1FD3-654B-46A9-8321-937275522E04}" type="slidenum">
              <a:rPr lang="en-GB"/>
              <a:pPr>
                <a:defRPr/>
              </a:pPr>
              <a:t>‹#›</a:t>
            </a:fld>
            <a:endParaRPr lang="en-GB"/>
          </a:p>
        </p:txBody>
      </p:sp>
    </p:spTree>
    <p:extLst>
      <p:ext uri="{BB962C8B-B14F-4D97-AF65-F5344CB8AC3E}">
        <p14:creationId xmlns:p14="http://schemas.microsoft.com/office/powerpoint/2010/main" val="17229105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6BD8EAED-D267-4768-971D-E16BFEA7F353}"/>
              </a:ext>
            </a:extLst>
          </p:cNvPr>
          <p:cNvSpPr>
            <a:spLocks noGrp="1"/>
          </p:cNvSpPr>
          <p:nvPr>
            <p:ph type="dt" sz="half" idx="10"/>
          </p:nvPr>
        </p:nvSpPr>
        <p:spPr/>
        <p:txBody>
          <a:bodyPr/>
          <a:lstStyle>
            <a:lvl1pPr>
              <a:defRPr/>
            </a:lvl1pPr>
          </a:lstStyle>
          <a:p>
            <a:pPr>
              <a:defRPr/>
            </a:pPr>
            <a:fld id="{8D58F10F-C7FA-4C23-9A00-FC2FAAE659B5}" type="datetimeFigureOut">
              <a:rPr lang="en-GB"/>
              <a:pPr>
                <a:defRPr/>
              </a:pPr>
              <a:t>19/11/2020</a:t>
            </a:fld>
            <a:endParaRPr lang="en-GB"/>
          </a:p>
        </p:txBody>
      </p:sp>
      <p:sp>
        <p:nvSpPr>
          <p:cNvPr id="6" name="Footer Placeholder 4">
            <a:extLst>
              <a:ext uri="{FF2B5EF4-FFF2-40B4-BE49-F238E27FC236}">
                <a16:creationId xmlns:a16="http://schemas.microsoft.com/office/drawing/2014/main" id="{1C019D2B-FF63-4536-8C96-B3959BF1E5B0}"/>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CC276A3-6A77-46B6-9A28-3C57D76EE602}"/>
              </a:ext>
            </a:extLst>
          </p:cNvPr>
          <p:cNvSpPr>
            <a:spLocks noGrp="1"/>
          </p:cNvSpPr>
          <p:nvPr>
            <p:ph type="sldNum" sz="quarter" idx="12"/>
          </p:nvPr>
        </p:nvSpPr>
        <p:spPr/>
        <p:txBody>
          <a:bodyPr/>
          <a:lstStyle>
            <a:lvl1pPr>
              <a:defRPr/>
            </a:lvl1pPr>
          </a:lstStyle>
          <a:p>
            <a:pPr>
              <a:defRPr/>
            </a:pPr>
            <a:fld id="{600410BC-513D-4024-92BA-5096B74A1BD7}" type="slidenum">
              <a:rPr lang="en-GB"/>
              <a:pPr>
                <a:defRPr/>
              </a:pPr>
              <a:t>‹#›</a:t>
            </a:fld>
            <a:endParaRPr lang="en-GB"/>
          </a:p>
        </p:txBody>
      </p:sp>
    </p:spTree>
    <p:extLst>
      <p:ext uri="{BB962C8B-B14F-4D97-AF65-F5344CB8AC3E}">
        <p14:creationId xmlns:p14="http://schemas.microsoft.com/office/powerpoint/2010/main" val="34583214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D48241C-8116-4C26-9CD4-87CF61089048}"/>
              </a:ext>
            </a:extLst>
          </p:cNvPr>
          <p:cNvSpPr>
            <a:spLocks noGrp="1"/>
          </p:cNvSpPr>
          <p:nvPr>
            <p:ph type="dt" sz="half" idx="10"/>
          </p:nvPr>
        </p:nvSpPr>
        <p:spPr/>
        <p:txBody>
          <a:bodyPr/>
          <a:lstStyle>
            <a:lvl1pPr>
              <a:defRPr/>
            </a:lvl1pPr>
          </a:lstStyle>
          <a:p>
            <a:pPr>
              <a:defRPr/>
            </a:pPr>
            <a:fld id="{27E7905D-C16F-4026-8212-7CEEDE3385E8}" type="datetimeFigureOut">
              <a:rPr lang="en-GB"/>
              <a:pPr>
                <a:defRPr/>
              </a:pPr>
              <a:t>19/11/2020</a:t>
            </a:fld>
            <a:endParaRPr lang="en-GB"/>
          </a:p>
        </p:txBody>
      </p:sp>
      <p:sp>
        <p:nvSpPr>
          <p:cNvPr id="5" name="Footer Placeholder 4">
            <a:extLst>
              <a:ext uri="{FF2B5EF4-FFF2-40B4-BE49-F238E27FC236}">
                <a16:creationId xmlns:a16="http://schemas.microsoft.com/office/drawing/2014/main" id="{98C20C33-4B4E-4ECB-A488-3C40DB3A045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C0E5C1-57E8-4B86-9E0F-88C1E6BE7955}"/>
              </a:ext>
            </a:extLst>
          </p:cNvPr>
          <p:cNvSpPr>
            <a:spLocks noGrp="1"/>
          </p:cNvSpPr>
          <p:nvPr>
            <p:ph type="sldNum" sz="quarter" idx="12"/>
          </p:nvPr>
        </p:nvSpPr>
        <p:spPr/>
        <p:txBody>
          <a:bodyPr/>
          <a:lstStyle>
            <a:lvl1pPr>
              <a:defRPr/>
            </a:lvl1pPr>
          </a:lstStyle>
          <a:p>
            <a:pPr>
              <a:defRPr/>
            </a:pPr>
            <a:fld id="{DF585D8F-DB7E-4B74-ADD0-FD40E081C7C7}" type="slidenum">
              <a:rPr lang="en-GB"/>
              <a:pPr>
                <a:defRPr/>
              </a:pPr>
              <a:t>‹#›</a:t>
            </a:fld>
            <a:endParaRPr lang="en-GB"/>
          </a:p>
        </p:txBody>
      </p:sp>
    </p:spTree>
    <p:extLst>
      <p:ext uri="{BB962C8B-B14F-4D97-AF65-F5344CB8AC3E}">
        <p14:creationId xmlns:p14="http://schemas.microsoft.com/office/powerpoint/2010/main" val="38878498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C860C2B-1C85-4163-AEBC-4BEFF92C8BF2}"/>
              </a:ext>
            </a:extLst>
          </p:cNvPr>
          <p:cNvSpPr>
            <a:spLocks noGrp="1"/>
          </p:cNvSpPr>
          <p:nvPr>
            <p:ph type="dt" sz="half" idx="10"/>
          </p:nvPr>
        </p:nvSpPr>
        <p:spPr/>
        <p:txBody>
          <a:bodyPr/>
          <a:lstStyle>
            <a:lvl1pPr>
              <a:defRPr/>
            </a:lvl1pPr>
          </a:lstStyle>
          <a:p>
            <a:pPr>
              <a:defRPr/>
            </a:pPr>
            <a:fld id="{691EAA1F-9673-4CD4-AF13-21A74C280410}" type="datetimeFigureOut">
              <a:rPr lang="en-GB"/>
              <a:pPr>
                <a:defRPr/>
              </a:pPr>
              <a:t>19/11/2020</a:t>
            </a:fld>
            <a:endParaRPr lang="en-GB"/>
          </a:p>
        </p:txBody>
      </p:sp>
      <p:sp>
        <p:nvSpPr>
          <p:cNvPr id="5" name="Footer Placeholder 4">
            <a:extLst>
              <a:ext uri="{FF2B5EF4-FFF2-40B4-BE49-F238E27FC236}">
                <a16:creationId xmlns:a16="http://schemas.microsoft.com/office/drawing/2014/main" id="{8CB9DF56-D78C-495C-86EB-D91F5015E05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862730E-DC0F-4F44-B602-1CA87428EC3D}"/>
              </a:ext>
            </a:extLst>
          </p:cNvPr>
          <p:cNvSpPr>
            <a:spLocks noGrp="1"/>
          </p:cNvSpPr>
          <p:nvPr>
            <p:ph type="sldNum" sz="quarter" idx="12"/>
          </p:nvPr>
        </p:nvSpPr>
        <p:spPr/>
        <p:txBody>
          <a:bodyPr/>
          <a:lstStyle>
            <a:lvl1pPr>
              <a:defRPr/>
            </a:lvl1pPr>
          </a:lstStyle>
          <a:p>
            <a:pPr>
              <a:defRPr/>
            </a:pPr>
            <a:fld id="{0B84FF52-2BCF-4952-A6C7-4FC427D4EC53}" type="slidenum">
              <a:rPr lang="en-GB"/>
              <a:pPr>
                <a:defRPr/>
              </a:pPr>
              <a:t>‹#›</a:t>
            </a:fld>
            <a:endParaRPr lang="en-GB"/>
          </a:p>
        </p:txBody>
      </p:sp>
    </p:spTree>
    <p:extLst>
      <p:ext uri="{BB962C8B-B14F-4D97-AF65-F5344CB8AC3E}">
        <p14:creationId xmlns:p14="http://schemas.microsoft.com/office/powerpoint/2010/main" val="1485457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4047180433"/>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04073017"/>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832377300"/>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16543128"/>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55071549"/>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855092466"/>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7254691"/>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955947489"/>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258981365"/>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07925580"/>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
            <a:ext cx="2743200" cy="612616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1"/>
            <a:ext cx="8026400" cy="61261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18655154"/>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FC8973-A26D-4F7E-9B6F-CA24E6B410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3E1898-E87E-4A91-8A6C-4FD648340D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0EECE6-D196-4ACD-81B1-73E75C2027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22F01A-EC39-499A-98FD-047A88819AFA}" type="datetimeFigureOut">
              <a:rPr lang="en-GB" smtClean="0"/>
              <a:t>19/11/2020</a:t>
            </a:fld>
            <a:endParaRPr lang="en-GB"/>
          </a:p>
        </p:txBody>
      </p:sp>
      <p:sp>
        <p:nvSpPr>
          <p:cNvPr id="5" name="Footer Placeholder 4">
            <a:extLst>
              <a:ext uri="{FF2B5EF4-FFF2-40B4-BE49-F238E27FC236}">
                <a16:creationId xmlns:a16="http://schemas.microsoft.com/office/drawing/2014/main" id="{1A0643DF-BFF6-41DE-B480-19DD660C65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4C9EB88-55E1-49F2-B073-26FC3701FF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9862F6-3E10-4A59-A53A-F23031BFA3DA}" type="slidenum">
              <a:rPr lang="en-GB" smtClean="0"/>
              <a:t>‹#›</a:t>
            </a:fld>
            <a:endParaRPr lang="en-GB"/>
          </a:p>
        </p:txBody>
      </p:sp>
    </p:spTree>
    <p:extLst>
      <p:ext uri="{BB962C8B-B14F-4D97-AF65-F5344CB8AC3E}">
        <p14:creationId xmlns:p14="http://schemas.microsoft.com/office/powerpoint/2010/main" val="2623225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34A9866-41D4-4415-89F2-7AB6ECB4872D}"/>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F1AE571A-1113-4B87-AFBB-CBAB638E7FD5}"/>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12CC58F-6EAE-4A61-AFCB-6793AFFE0929}"/>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5AD5158C-9E4B-4B00-BE96-D9A83CA90D7F}" type="datetimeFigureOut">
              <a:rPr lang="en-GB"/>
              <a:pPr>
                <a:defRPr/>
              </a:pPr>
              <a:t>19/11/2020</a:t>
            </a:fld>
            <a:endParaRPr lang="en-GB"/>
          </a:p>
        </p:txBody>
      </p:sp>
      <p:sp>
        <p:nvSpPr>
          <p:cNvPr id="5" name="Footer Placeholder 4">
            <a:extLst>
              <a:ext uri="{FF2B5EF4-FFF2-40B4-BE49-F238E27FC236}">
                <a16:creationId xmlns:a16="http://schemas.microsoft.com/office/drawing/2014/main" id="{455B154F-A383-4E7D-9527-130E11FAB530}"/>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61523B95-495E-4A30-921B-16A427779F6B}"/>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AD16242E-0718-462C-AFFE-040DD3CFF880}" type="slidenum">
              <a:rPr lang="en-GB"/>
              <a:pPr>
                <a:defRPr/>
              </a:pPr>
              <a:t>‹#›</a:t>
            </a:fld>
            <a:endParaRPr lang="en-GB"/>
          </a:p>
        </p:txBody>
      </p:sp>
    </p:spTree>
    <p:extLst>
      <p:ext uri="{BB962C8B-B14F-4D97-AF65-F5344CB8AC3E}">
        <p14:creationId xmlns:p14="http://schemas.microsoft.com/office/powerpoint/2010/main" val="72182451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7">
            <a:extLst>
              <a:ext uri="{FF2B5EF4-FFF2-40B4-BE49-F238E27FC236}">
                <a16:creationId xmlns:a16="http://schemas.microsoft.com/office/drawing/2014/main" id="{E9F72B2E-40EF-48F3-98E5-0C6E2E06F414}"/>
              </a:ext>
            </a:extLst>
          </p:cNvPr>
          <p:cNvSpPr>
            <a:spLocks noGrp="1" noChangeArrowheads="1"/>
          </p:cNvSpPr>
          <p:nvPr>
            <p:ph type="title"/>
          </p:nvPr>
        </p:nvSpPr>
        <p:spPr bwMode="auto">
          <a:xfrm>
            <a:off x="609600" y="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a:t>
            </a:r>
          </a:p>
        </p:txBody>
      </p:sp>
      <p:sp>
        <p:nvSpPr>
          <p:cNvPr id="1027" name="Rectangle 8">
            <a:extLst>
              <a:ext uri="{FF2B5EF4-FFF2-40B4-BE49-F238E27FC236}">
                <a16:creationId xmlns:a16="http://schemas.microsoft.com/office/drawing/2014/main" id="{ECD30817-8539-4FB7-A66E-7240B3635B6E}"/>
              </a:ext>
            </a:extLst>
          </p:cNvPr>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extLst>
      <p:ext uri="{BB962C8B-B14F-4D97-AF65-F5344CB8AC3E}">
        <p14:creationId xmlns:p14="http://schemas.microsoft.com/office/powerpoint/2010/main" val="145806681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ransition/>
  <p:txStyles>
    <p:titleStyle>
      <a:lvl1pPr algn="ctr" rtl="0" eaLnBrk="0" fontAlgn="base" hangingPunct="0">
        <a:spcBef>
          <a:spcPct val="0"/>
        </a:spcBef>
        <a:spcAft>
          <a:spcPct val="0"/>
        </a:spcAft>
        <a:defRPr sz="5400" b="1">
          <a:solidFill>
            <a:srgbClr val="8F2140"/>
          </a:solidFill>
          <a:latin typeface="+mj-lt"/>
          <a:ea typeface="+mj-ea"/>
          <a:cs typeface="+mj-cs"/>
        </a:defRPr>
      </a:lvl1pPr>
      <a:lvl2pPr algn="ctr" rtl="0" eaLnBrk="0" fontAlgn="base" hangingPunct="0">
        <a:spcBef>
          <a:spcPct val="0"/>
        </a:spcBef>
        <a:spcAft>
          <a:spcPct val="0"/>
        </a:spcAft>
        <a:defRPr sz="5400" b="1">
          <a:solidFill>
            <a:srgbClr val="8F2140"/>
          </a:solidFill>
          <a:latin typeface="Comic Sans MS" pitchFamily="66" charset="0"/>
        </a:defRPr>
      </a:lvl2pPr>
      <a:lvl3pPr algn="ctr" rtl="0" eaLnBrk="0" fontAlgn="base" hangingPunct="0">
        <a:spcBef>
          <a:spcPct val="0"/>
        </a:spcBef>
        <a:spcAft>
          <a:spcPct val="0"/>
        </a:spcAft>
        <a:defRPr sz="5400" b="1">
          <a:solidFill>
            <a:srgbClr val="8F2140"/>
          </a:solidFill>
          <a:latin typeface="Comic Sans MS" pitchFamily="66" charset="0"/>
        </a:defRPr>
      </a:lvl3pPr>
      <a:lvl4pPr algn="ctr" rtl="0" eaLnBrk="0" fontAlgn="base" hangingPunct="0">
        <a:spcBef>
          <a:spcPct val="0"/>
        </a:spcBef>
        <a:spcAft>
          <a:spcPct val="0"/>
        </a:spcAft>
        <a:defRPr sz="5400" b="1">
          <a:solidFill>
            <a:srgbClr val="8F2140"/>
          </a:solidFill>
          <a:latin typeface="Comic Sans MS" pitchFamily="66" charset="0"/>
        </a:defRPr>
      </a:lvl4pPr>
      <a:lvl5pPr algn="ctr" rtl="0" eaLnBrk="0" fontAlgn="base" hangingPunct="0">
        <a:spcBef>
          <a:spcPct val="0"/>
        </a:spcBef>
        <a:spcAft>
          <a:spcPct val="0"/>
        </a:spcAft>
        <a:defRPr sz="5400" b="1">
          <a:solidFill>
            <a:srgbClr val="8F2140"/>
          </a:solidFill>
          <a:latin typeface="Comic Sans MS" pitchFamily="66" charset="0"/>
        </a:defRPr>
      </a:lvl5pPr>
      <a:lvl6pPr marL="457200" algn="ctr" rtl="0" fontAlgn="base">
        <a:spcBef>
          <a:spcPct val="0"/>
        </a:spcBef>
        <a:spcAft>
          <a:spcPct val="0"/>
        </a:spcAft>
        <a:defRPr sz="5400" b="1">
          <a:solidFill>
            <a:srgbClr val="8F2140"/>
          </a:solidFill>
          <a:latin typeface="Comic Sans MS" pitchFamily="66" charset="0"/>
        </a:defRPr>
      </a:lvl6pPr>
      <a:lvl7pPr marL="914400" algn="ctr" rtl="0" fontAlgn="base">
        <a:spcBef>
          <a:spcPct val="0"/>
        </a:spcBef>
        <a:spcAft>
          <a:spcPct val="0"/>
        </a:spcAft>
        <a:defRPr sz="5400" b="1">
          <a:solidFill>
            <a:srgbClr val="8F2140"/>
          </a:solidFill>
          <a:latin typeface="Comic Sans MS" pitchFamily="66" charset="0"/>
        </a:defRPr>
      </a:lvl7pPr>
      <a:lvl8pPr marL="1371600" algn="ctr" rtl="0" fontAlgn="base">
        <a:spcBef>
          <a:spcPct val="0"/>
        </a:spcBef>
        <a:spcAft>
          <a:spcPct val="0"/>
        </a:spcAft>
        <a:defRPr sz="5400" b="1">
          <a:solidFill>
            <a:srgbClr val="8F2140"/>
          </a:solidFill>
          <a:latin typeface="Comic Sans MS" pitchFamily="66" charset="0"/>
        </a:defRPr>
      </a:lvl8pPr>
      <a:lvl9pPr marL="1828800" algn="ctr" rtl="0" fontAlgn="base">
        <a:spcBef>
          <a:spcPct val="0"/>
        </a:spcBef>
        <a:spcAft>
          <a:spcPct val="0"/>
        </a:spcAft>
        <a:defRPr sz="5400" b="1">
          <a:solidFill>
            <a:srgbClr val="8F2140"/>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 Id="rId5" Type="http://schemas.openxmlformats.org/officeDocument/2006/relationships/image" Target="../media/image4.jpe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library.thinkquest.org/04apr/00222/words.htm#def" TargetMode="External"/><Relationship Id="rId7" Type="http://schemas.openxmlformats.org/officeDocument/2006/relationships/image" Target="http://education.jlab.org/reading/img/water_cycle_01.gif" TargetMode="External"/><Relationship Id="rId2" Type="http://schemas.openxmlformats.org/officeDocument/2006/relationships/hyperlink" Target="http://library.thinkquest.org/04apr/00222/words.htm#lmnop" TargetMode="Externa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hyperlink" Target="http://library.thinkquest.org/04apr/00222/words.htm#tuv" TargetMode="External"/><Relationship Id="rId4" Type="http://schemas.openxmlformats.org/officeDocument/2006/relationships/hyperlink" Target="http://library.thinkquest.org/04apr/00222/words.htm#abc"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http://library.thinkquest.org/04apr/00222/words.htm#lmnop"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2.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2.wmf"/></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5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5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www.youtube.com/watch?v=Xc5eqwzEgUo" TargetMode="External"/><Relationship Id="rId2" Type="http://schemas.openxmlformats.org/officeDocument/2006/relationships/hyperlink" Target="https://youtu.be/2igRcGxlshA"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6.xml"/><Relationship Id="rId5" Type="http://schemas.openxmlformats.org/officeDocument/2006/relationships/image" Target="../media/image42.jpeg"/><Relationship Id="rId4"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0BD41-51E3-46FA-B9E8-160DE9F5220C}"/>
              </a:ext>
            </a:extLst>
          </p:cNvPr>
          <p:cNvSpPr/>
          <p:nvPr/>
        </p:nvSpPr>
        <p:spPr>
          <a:xfrm>
            <a:off x="206062" y="104775"/>
            <a:ext cx="11496675" cy="66484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a:extLst>
              <a:ext uri="{FF2B5EF4-FFF2-40B4-BE49-F238E27FC236}">
                <a16:creationId xmlns:a16="http://schemas.microsoft.com/office/drawing/2014/main" id="{A70F7C41-B872-4BD6-9AB2-EF584B61F54C}"/>
              </a:ext>
            </a:extLst>
          </p:cNvPr>
          <p:cNvCxnSpPr/>
          <p:nvPr/>
        </p:nvCxnSpPr>
        <p:spPr>
          <a:xfrm>
            <a:off x="1644336" y="104775"/>
            <a:ext cx="0" cy="664845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D71C6B77-6837-41F1-BD40-6CF0B11F9154}"/>
              </a:ext>
            </a:extLst>
          </p:cNvPr>
          <p:cNvCxnSpPr/>
          <p:nvPr/>
        </p:nvCxnSpPr>
        <p:spPr>
          <a:xfrm>
            <a:off x="206062" y="14859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DD60CF-2C42-4E2D-8E06-515288D40DA2}"/>
              </a:ext>
            </a:extLst>
          </p:cNvPr>
          <p:cNvSpPr txBox="1"/>
          <p:nvPr/>
        </p:nvSpPr>
        <p:spPr>
          <a:xfrm>
            <a:off x="1644337" y="955676"/>
            <a:ext cx="10058397" cy="1708160"/>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Monday 23rd November</a:t>
            </a:r>
          </a:p>
          <a:p>
            <a:pPr>
              <a:defRPr/>
            </a:pPr>
            <a:endParaRPr lang="en-GB" sz="3500" b="1" u="sng" dirty="0">
              <a:solidFill>
                <a:schemeClr val="tx1">
                  <a:lumMod val="65000"/>
                  <a:lumOff val="35000"/>
                </a:schemeClr>
              </a:solidFill>
              <a:latin typeface="XCCW Joined 7a" panose="03050602040000000000" pitchFamily="66" charset="0"/>
            </a:endParaRPr>
          </a:p>
          <a:p>
            <a:pPr>
              <a:defRPr/>
            </a:pPr>
            <a:r>
              <a:rPr lang="en-GB" sz="3500" b="1" u="sng" dirty="0">
                <a:solidFill>
                  <a:schemeClr val="tx1">
                    <a:lumMod val="65000"/>
                    <a:lumOff val="35000"/>
                  </a:schemeClr>
                </a:solidFill>
                <a:latin typeface="XCCW Joined 7a" panose="03050602040000000000" pitchFamily="66" charset="0"/>
              </a:rPr>
              <a:t>LO: Spelling practice.</a:t>
            </a:r>
          </a:p>
        </p:txBody>
      </p:sp>
      <p:cxnSp>
        <p:nvCxnSpPr>
          <p:cNvPr id="8" name="Straight Connector 7">
            <a:extLst>
              <a:ext uri="{FF2B5EF4-FFF2-40B4-BE49-F238E27FC236}">
                <a16:creationId xmlns:a16="http://schemas.microsoft.com/office/drawing/2014/main" id="{3A6059A7-70BE-4718-8DC3-8B13DC33D7B3}"/>
              </a:ext>
            </a:extLst>
          </p:cNvPr>
          <p:cNvCxnSpPr/>
          <p:nvPr/>
        </p:nvCxnSpPr>
        <p:spPr>
          <a:xfrm>
            <a:off x="206062" y="2554288"/>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DD8746-CA2D-4605-B255-D0D050CF6601}"/>
              </a:ext>
            </a:extLst>
          </p:cNvPr>
          <p:cNvCxnSpPr/>
          <p:nvPr/>
        </p:nvCxnSpPr>
        <p:spPr>
          <a:xfrm>
            <a:off x="206062" y="2028825"/>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12AC91-DCED-499A-9644-BB96572B3F72}"/>
              </a:ext>
            </a:extLst>
          </p:cNvPr>
          <p:cNvCxnSpPr/>
          <p:nvPr/>
        </p:nvCxnSpPr>
        <p:spPr>
          <a:xfrm>
            <a:off x="206062" y="364331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C4CFF26-1D26-4AAB-9940-827848F05FE4}"/>
              </a:ext>
            </a:extLst>
          </p:cNvPr>
          <p:cNvCxnSpPr/>
          <p:nvPr/>
        </p:nvCxnSpPr>
        <p:spPr>
          <a:xfrm>
            <a:off x="206062" y="41719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584FAAF-E489-4637-95E0-8ED9219B0E8F}"/>
              </a:ext>
            </a:extLst>
          </p:cNvPr>
          <p:cNvCxnSpPr/>
          <p:nvPr/>
        </p:nvCxnSpPr>
        <p:spPr>
          <a:xfrm>
            <a:off x="206062" y="30924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94F0DF-54D2-485A-85FE-523FB177181E}"/>
              </a:ext>
            </a:extLst>
          </p:cNvPr>
          <p:cNvCxnSpPr/>
          <p:nvPr/>
        </p:nvCxnSpPr>
        <p:spPr>
          <a:xfrm>
            <a:off x="206062" y="52498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F144836-FB30-4343-BAA6-2EED209ED9E9}"/>
              </a:ext>
            </a:extLst>
          </p:cNvPr>
          <p:cNvCxnSpPr/>
          <p:nvPr/>
        </p:nvCxnSpPr>
        <p:spPr>
          <a:xfrm>
            <a:off x="206062" y="57785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B3E734-B097-4861-B904-501E57F91ECA}"/>
              </a:ext>
            </a:extLst>
          </p:cNvPr>
          <p:cNvCxnSpPr/>
          <p:nvPr/>
        </p:nvCxnSpPr>
        <p:spPr>
          <a:xfrm>
            <a:off x="206062" y="46990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5C62613-2C08-4AF5-822C-33F6754F91F8}"/>
              </a:ext>
            </a:extLst>
          </p:cNvPr>
          <p:cNvCxnSpPr/>
          <p:nvPr/>
        </p:nvCxnSpPr>
        <p:spPr>
          <a:xfrm>
            <a:off x="206062" y="62912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8704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35864393-7159-4D5B-986F-DD8BC46F7FF3}"/>
              </a:ext>
            </a:extLst>
          </p:cNvPr>
          <p:cNvGraphicFramePr>
            <a:graphicFrameLocks noGrp="1"/>
          </p:cNvGraphicFramePr>
          <p:nvPr>
            <p:extLst>
              <p:ext uri="{D42A27DB-BD31-4B8C-83A1-F6EECF244321}">
                <p14:modId xmlns:p14="http://schemas.microsoft.com/office/powerpoint/2010/main" val="4249341199"/>
              </p:ext>
            </p:extLst>
          </p:nvPr>
        </p:nvGraphicFramePr>
        <p:xfrm>
          <a:off x="-2" y="1068946"/>
          <a:ext cx="12192000" cy="5789047"/>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588666509"/>
                    </a:ext>
                  </a:extLst>
                </a:gridCol>
                <a:gridCol w="4064000">
                  <a:extLst>
                    <a:ext uri="{9D8B030D-6E8A-4147-A177-3AD203B41FA5}">
                      <a16:colId xmlns:a16="http://schemas.microsoft.com/office/drawing/2014/main" val="485180214"/>
                    </a:ext>
                  </a:extLst>
                </a:gridCol>
                <a:gridCol w="4064000">
                  <a:extLst>
                    <a:ext uri="{9D8B030D-6E8A-4147-A177-3AD203B41FA5}">
                      <a16:colId xmlns:a16="http://schemas.microsoft.com/office/drawing/2014/main" val="272542940"/>
                    </a:ext>
                  </a:extLst>
                </a:gridCol>
              </a:tblGrid>
              <a:tr h="526277">
                <a:tc>
                  <a:txBody>
                    <a:bodyPr/>
                    <a:lstStyle/>
                    <a:p>
                      <a:pPr algn="ctr"/>
                      <a:r>
                        <a:rPr lang="en-GB" sz="2500" dirty="0">
                          <a:latin typeface="XCCW Joined 7a" panose="03050602040000000000" pitchFamily="66" charset="0"/>
                        </a:rPr>
                        <a:t>Green Group</a:t>
                      </a:r>
                    </a:p>
                  </a:txBody>
                  <a:tcPr marL="68580" marR="68580" marT="34290" marB="34290">
                    <a:solidFill>
                      <a:srgbClr val="00B050"/>
                    </a:solidFill>
                  </a:tcPr>
                </a:tc>
                <a:tc>
                  <a:txBody>
                    <a:bodyPr/>
                    <a:lstStyle/>
                    <a:p>
                      <a:pPr algn="ctr"/>
                      <a:r>
                        <a:rPr lang="en-GB" sz="2500" dirty="0">
                          <a:latin typeface="XCCW Joined 7a" panose="03050602040000000000" pitchFamily="66" charset="0"/>
                        </a:rPr>
                        <a:t>Yellow Group</a:t>
                      </a:r>
                    </a:p>
                  </a:txBody>
                  <a:tcPr marL="68580" marR="68580" marT="34290" marB="34290">
                    <a:solidFill>
                      <a:srgbClr val="FFFF00"/>
                    </a:solidFill>
                  </a:tcPr>
                </a:tc>
                <a:tc>
                  <a:txBody>
                    <a:bodyPr/>
                    <a:lstStyle/>
                    <a:p>
                      <a:pPr algn="ctr"/>
                      <a:r>
                        <a:rPr lang="en-GB" sz="2500" dirty="0">
                          <a:latin typeface="XCCW Joined 7a" panose="03050602040000000000" pitchFamily="66" charset="0"/>
                        </a:rPr>
                        <a:t>Red Group</a:t>
                      </a:r>
                    </a:p>
                  </a:txBody>
                  <a:tcPr marL="68580" marR="68580" marT="34290" marB="34290">
                    <a:solidFill>
                      <a:srgbClr val="FF0000"/>
                    </a:solidFill>
                  </a:tcPr>
                </a:tc>
                <a:extLst>
                  <a:ext uri="{0D108BD9-81ED-4DB2-BD59-A6C34878D82A}">
                    <a16:rowId xmlns:a16="http://schemas.microsoft.com/office/drawing/2014/main" val="2692051744"/>
                  </a:ext>
                </a:extLst>
              </a:tr>
              <a:tr h="526277">
                <a:tc>
                  <a:txBody>
                    <a:bodyPr/>
                    <a:lstStyle/>
                    <a:p>
                      <a:pPr algn="ctr">
                        <a:spcAft>
                          <a:spcPts val="0"/>
                        </a:spcAft>
                      </a:pPr>
                      <a:r>
                        <a:rPr lang="en-GB" sz="2500" dirty="0">
                          <a:effectLst/>
                          <a:latin typeface="XCCW Joined 7a" panose="03050602040000000000" pitchFamily="66" charset="0"/>
                          <a:ea typeface="Calibri" panose="020F0502020204030204" pitchFamily="34" charset="0"/>
                          <a:cs typeface="Times New Roman" panose="02020603050405020304" pitchFamily="18" charset="0"/>
                        </a:rPr>
                        <a:t>through</a:t>
                      </a: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a:effectLst/>
                          <a:latin typeface="XCCW Joined 7a" panose="03050602040000000000" pitchFamily="66" charset="0"/>
                          <a:ea typeface="Calibri" panose="020F0502020204030204" pitchFamily="34" charset="0"/>
                          <a:cs typeface="Times New Roman" panose="02020603050405020304" pitchFamily="18" charset="0"/>
                        </a:rPr>
                        <a:t>through</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a:effectLst/>
                          <a:latin typeface="XCCW Joined 7a" panose="03050602040000000000" pitchFamily="66" charset="0"/>
                          <a:ea typeface="Calibri" panose="020F0502020204030204" pitchFamily="34" charset="0"/>
                          <a:cs typeface="Times New Roman" panose="02020603050405020304" pitchFamily="18" charset="0"/>
                        </a:rPr>
                        <a:t>threw</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57385196"/>
                  </a:ext>
                </a:extLst>
              </a:tr>
              <a:tr h="526277">
                <a:tc>
                  <a:txBody>
                    <a:bodyPr/>
                    <a:lstStyle/>
                    <a:p>
                      <a:pPr algn="ctr">
                        <a:spcAft>
                          <a:spcPts val="0"/>
                        </a:spcAft>
                      </a:pPr>
                      <a:r>
                        <a:rPr lang="en-GB" sz="2500" dirty="0">
                          <a:effectLst/>
                          <a:latin typeface="XCCW Joined 7a" panose="03050602040000000000" pitchFamily="66" charset="0"/>
                          <a:ea typeface="Calibri" panose="020F0502020204030204" pitchFamily="34" charset="0"/>
                          <a:cs typeface="Times New Roman" panose="02020603050405020304" pitchFamily="18" charset="0"/>
                        </a:rPr>
                        <a:t>threw</a:t>
                      </a: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dirty="0">
                          <a:effectLst/>
                          <a:latin typeface="XCCW Joined 7a" panose="03050602040000000000" pitchFamily="66" charset="0"/>
                          <a:ea typeface="Calibri" panose="020F0502020204030204" pitchFamily="34" charset="0"/>
                          <a:cs typeface="Times New Roman" panose="02020603050405020304" pitchFamily="18" charset="0"/>
                        </a:rPr>
                        <a:t>threw</a:t>
                      </a: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a:effectLst/>
                          <a:latin typeface="XCCW Joined 7a" panose="03050602040000000000" pitchFamily="66" charset="0"/>
                          <a:ea typeface="Calibri" panose="020F0502020204030204" pitchFamily="34" charset="0"/>
                          <a:cs typeface="Times New Roman" panose="02020603050405020304" pitchFamily="18" charset="0"/>
                        </a:rPr>
                        <a:t>through</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84916"/>
                  </a:ext>
                </a:extLst>
              </a:tr>
              <a:tr h="526277">
                <a:tc>
                  <a:txBody>
                    <a:bodyPr/>
                    <a:lstStyle/>
                    <a:p>
                      <a:pPr algn="ctr">
                        <a:spcAft>
                          <a:spcPts val="0"/>
                        </a:spcAft>
                      </a:pPr>
                      <a:r>
                        <a:rPr lang="en-GB" sz="2500" dirty="0">
                          <a:effectLst/>
                          <a:latin typeface="XCCW Joined 7a" panose="03050602040000000000" pitchFamily="66" charset="0"/>
                          <a:ea typeface="Calibri" panose="020F0502020204030204" pitchFamily="34" charset="0"/>
                          <a:cs typeface="Times New Roman" panose="02020603050405020304" pitchFamily="18" charset="0"/>
                        </a:rPr>
                        <a:t>herd</a:t>
                      </a: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dirty="0">
                          <a:effectLst/>
                          <a:latin typeface="XCCW Joined 7a" panose="03050602040000000000" pitchFamily="66" charset="0"/>
                          <a:ea typeface="Calibri" panose="020F0502020204030204" pitchFamily="34" charset="0"/>
                          <a:cs typeface="Times New Roman" panose="02020603050405020304" pitchFamily="18" charset="0"/>
                        </a:rPr>
                        <a:t>herd</a:t>
                      </a: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a:effectLst/>
                          <a:latin typeface="XCCW Joined 7a" panose="03050602040000000000" pitchFamily="66" charset="0"/>
                          <a:ea typeface="Calibri" panose="020F0502020204030204" pitchFamily="34" charset="0"/>
                          <a:cs typeface="Times New Roman" panose="02020603050405020304" pitchFamily="18" charset="0"/>
                        </a:rPr>
                        <a:t>heard</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24136037"/>
                  </a:ext>
                </a:extLst>
              </a:tr>
              <a:tr h="526277">
                <a:tc>
                  <a:txBody>
                    <a:bodyPr/>
                    <a:lstStyle/>
                    <a:p>
                      <a:pPr algn="ctr">
                        <a:spcAft>
                          <a:spcPts val="0"/>
                        </a:spcAft>
                      </a:pPr>
                      <a:r>
                        <a:rPr lang="en-GB" sz="2500">
                          <a:effectLst/>
                          <a:latin typeface="XCCW Joined 7a" panose="03050602040000000000" pitchFamily="66" charset="0"/>
                          <a:ea typeface="Calibri" panose="020F0502020204030204" pitchFamily="34" charset="0"/>
                          <a:cs typeface="Times New Roman" panose="02020603050405020304" pitchFamily="18" charset="0"/>
                        </a:rPr>
                        <a:t>heard</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a:effectLst/>
                          <a:latin typeface="XCCW Joined 7a" panose="03050602040000000000" pitchFamily="66" charset="0"/>
                          <a:ea typeface="Calibri" panose="020F0502020204030204" pitchFamily="34" charset="0"/>
                          <a:cs typeface="Times New Roman" panose="02020603050405020304" pitchFamily="18" charset="0"/>
                        </a:rPr>
                        <a:t>heard</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b="1">
                          <a:effectLst/>
                          <a:latin typeface="XCCW Joined 7a" panose="03050602040000000000" pitchFamily="66" charset="0"/>
                          <a:ea typeface="Calibri" panose="020F0502020204030204" pitchFamily="34" charset="0"/>
                          <a:cs typeface="Times New Roman" panose="02020603050405020304" pitchFamily="18" charset="0"/>
                        </a:rPr>
                        <a:t>night</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84519815"/>
                  </a:ext>
                </a:extLst>
              </a:tr>
              <a:tr h="526277">
                <a:tc>
                  <a:txBody>
                    <a:bodyPr/>
                    <a:lstStyle/>
                    <a:p>
                      <a:pPr algn="ctr">
                        <a:spcAft>
                          <a:spcPts val="0"/>
                        </a:spcAft>
                      </a:pPr>
                      <a:r>
                        <a:rPr lang="en-GB" sz="2500">
                          <a:effectLst/>
                          <a:latin typeface="XCCW Joined 7a" panose="03050602040000000000" pitchFamily="66" charset="0"/>
                          <a:ea typeface="Calibri" panose="020F0502020204030204" pitchFamily="34" charset="0"/>
                          <a:cs typeface="Times New Roman" panose="02020603050405020304" pitchFamily="18" charset="0"/>
                        </a:rPr>
                        <a:t>weather</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b="1" dirty="0">
                          <a:effectLst/>
                          <a:latin typeface="XCCW Joined 7a" panose="03050602040000000000" pitchFamily="66" charset="0"/>
                          <a:ea typeface="Calibri" panose="020F0502020204030204" pitchFamily="34" charset="0"/>
                          <a:cs typeface="Times New Roman" panose="02020603050405020304" pitchFamily="18" charset="0"/>
                        </a:rPr>
                        <a:t>though</a:t>
                      </a: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b="1" dirty="0">
                          <a:effectLst/>
                          <a:latin typeface="XCCW Joined 7a" panose="03050602040000000000" pitchFamily="66" charset="0"/>
                          <a:ea typeface="Calibri" panose="020F0502020204030204" pitchFamily="34" charset="0"/>
                          <a:cs typeface="Times New Roman" panose="02020603050405020304" pitchFamily="18" charset="0"/>
                        </a:rPr>
                        <a:t>again</a:t>
                      </a: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74405928"/>
                  </a:ext>
                </a:extLst>
              </a:tr>
              <a:tr h="526277">
                <a:tc>
                  <a:txBody>
                    <a:bodyPr/>
                    <a:lstStyle/>
                    <a:p>
                      <a:pPr algn="ctr">
                        <a:spcAft>
                          <a:spcPts val="0"/>
                        </a:spcAft>
                      </a:pPr>
                      <a:r>
                        <a:rPr lang="en-GB" sz="2500">
                          <a:effectLst/>
                          <a:latin typeface="XCCW Joined 7a" panose="03050602040000000000" pitchFamily="66" charset="0"/>
                          <a:ea typeface="Calibri" panose="020F0502020204030204" pitchFamily="34" charset="0"/>
                          <a:cs typeface="Times New Roman" panose="02020603050405020304" pitchFamily="18" charset="0"/>
                        </a:rPr>
                        <a:t>whether</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500" b="1" dirty="0">
                          <a:effectLst/>
                          <a:latin typeface="XCCW Joined 7a" panose="03050602040000000000" pitchFamily="66" charset="0"/>
                          <a:ea typeface="Calibri" panose="020F0502020204030204" pitchFamily="34" charset="0"/>
                          <a:cs typeface="Times New Roman" panose="02020603050405020304" pitchFamily="18" charset="0"/>
                        </a:rPr>
                        <a:t>thought</a:t>
                      </a: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31961096"/>
                  </a:ext>
                </a:extLst>
              </a:tr>
              <a:tr h="526277">
                <a:tc>
                  <a:txBody>
                    <a:bodyPr/>
                    <a:lstStyle/>
                    <a:p>
                      <a:pPr algn="ctr">
                        <a:spcAft>
                          <a:spcPts val="0"/>
                        </a:spcAft>
                      </a:pPr>
                      <a:r>
                        <a:rPr lang="en-GB" sz="2500" b="1">
                          <a:effectLst/>
                          <a:latin typeface="XCCW Joined 7a" panose="03050602040000000000" pitchFamily="66" charset="0"/>
                          <a:ea typeface="Calibri" panose="020F0502020204030204" pitchFamily="34" charset="0"/>
                          <a:cs typeface="Times New Roman" panose="02020603050405020304" pitchFamily="18" charset="0"/>
                        </a:rPr>
                        <a:t>reign</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492652"/>
                  </a:ext>
                </a:extLst>
              </a:tr>
              <a:tr h="526277">
                <a:tc>
                  <a:txBody>
                    <a:bodyPr/>
                    <a:lstStyle/>
                    <a:p>
                      <a:pPr algn="ctr">
                        <a:spcAft>
                          <a:spcPts val="0"/>
                        </a:spcAft>
                      </a:pPr>
                      <a:r>
                        <a:rPr lang="en-GB" sz="2500" b="1">
                          <a:effectLst/>
                          <a:latin typeface="XCCW Joined 7a" panose="03050602040000000000" pitchFamily="66" charset="0"/>
                          <a:ea typeface="Calibri" panose="020F0502020204030204" pitchFamily="34" charset="0"/>
                          <a:cs typeface="Times New Roman" panose="02020603050405020304" pitchFamily="18" charset="0"/>
                        </a:rPr>
                        <a:t>remember</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endParaRPr lang="en-GB" sz="2500" dirty="0">
                        <a:latin typeface="XCCW Joined 7a" panose="03050602040000000000" pitchFamily="66" charset="0"/>
                      </a:endParaRPr>
                    </a:p>
                  </a:txBody>
                  <a:tcPr marL="68580" marR="68580" marT="34290" marB="34290"/>
                </a:tc>
                <a:tc>
                  <a:txBody>
                    <a:bodyPr/>
                    <a:lstStyle/>
                    <a:p>
                      <a:pPr algn="ctr"/>
                      <a:endParaRPr lang="en-GB" sz="2500" dirty="0">
                        <a:latin typeface="XCCW Joined 7a" panose="03050602040000000000" pitchFamily="66" charset="0"/>
                      </a:endParaRPr>
                    </a:p>
                  </a:txBody>
                  <a:tcPr marL="68580" marR="68580" marT="34290" marB="34290"/>
                </a:tc>
                <a:extLst>
                  <a:ext uri="{0D108BD9-81ED-4DB2-BD59-A6C34878D82A}">
                    <a16:rowId xmlns:a16="http://schemas.microsoft.com/office/drawing/2014/main" val="3822748340"/>
                  </a:ext>
                </a:extLst>
              </a:tr>
              <a:tr h="526277">
                <a:tc>
                  <a:txBody>
                    <a:bodyPr/>
                    <a:lstStyle/>
                    <a:p>
                      <a:pPr algn="ctr">
                        <a:spcAft>
                          <a:spcPts val="0"/>
                        </a:spcAft>
                      </a:pPr>
                      <a:r>
                        <a:rPr lang="en-GB" sz="2500" b="1">
                          <a:effectLst/>
                          <a:latin typeface="XCCW Joined 7a" panose="03050602040000000000" pitchFamily="66" charset="0"/>
                          <a:ea typeface="Calibri" panose="020F0502020204030204" pitchFamily="34" charset="0"/>
                          <a:cs typeface="Times New Roman" panose="02020603050405020304" pitchFamily="18" charset="0"/>
                        </a:rPr>
                        <a:t>business</a:t>
                      </a:r>
                      <a:endParaRPr lang="en-GB" sz="25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endParaRPr lang="en-GB" sz="2500" dirty="0">
                        <a:latin typeface="XCCW Joined 7a" panose="03050602040000000000" pitchFamily="66" charset="0"/>
                      </a:endParaRPr>
                    </a:p>
                  </a:txBody>
                  <a:tcPr marL="68580" marR="68580" marT="34290" marB="34290"/>
                </a:tc>
                <a:tc>
                  <a:txBody>
                    <a:bodyPr/>
                    <a:lstStyle/>
                    <a:p>
                      <a:pPr algn="ctr"/>
                      <a:endParaRPr lang="en-GB" sz="2500" dirty="0">
                        <a:latin typeface="XCCW Joined 7a" panose="03050602040000000000" pitchFamily="66" charset="0"/>
                      </a:endParaRPr>
                    </a:p>
                  </a:txBody>
                  <a:tcPr marL="68580" marR="68580" marT="34290" marB="34290"/>
                </a:tc>
                <a:extLst>
                  <a:ext uri="{0D108BD9-81ED-4DB2-BD59-A6C34878D82A}">
                    <a16:rowId xmlns:a16="http://schemas.microsoft.com/office/drawing/2014/main" val="26743174"/>
                  </a:ext>
                </a:extLst>
              </a:tr>
              <a:tr h="526277">
                <a:tc>
                  <a:txBody>
                    <a:bodyPr/>
                    <a:lstStyle/>
                    <a:p>
                      <a:pPr algn="ctr">
                        <a:spcAft>
                          <a:spcPts val="0"/>
                        </a:spcAft>
                      </a:pPr>
                      <a:r>
                        <a:rPr lang="en-GB" sz="2500" b="1" dirty="0">
                          <a:effectLst/>
                          <a:latin typeface="XCCW Joined 7a" panose="03050602040000000000" pitchFamily="66" charset="0"/>
                          <a:ea typeface="Calibri" panose="020F0502020204030204" pitchFamily="34" charset="0"/>
                          <a:cs typeface="Times New Roman" panose="02020603050405020304" pitchFamily="18" charset="0"/>
                        </a:rPr>
                        <a:t>different</a:t>
                      </a:r>
                      <a:endParaRPr lang="en-GB" sz="25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endParaRPr lang="en-GB" sz="2500">
                        <a:latin typeface="XCCW Joined 7a" panose="03050602040000000000" pitchFamily="66" charset="0"/>
                      </a:endParaRPr>
                    </a:p>
                  </a:txBody>
                  <a:tcPr marL="68580" marR="68580" marT="34290" marB="34290"/>
                </a:tc>
                <a:tc>
                  <a:txBody>
                    <a:bodyPr/>
                    <a:lstStyle/>
                    <a:p>
                      <a:pPr algn="ctr"/>
                      <a:endParaRPr lang="en-GB" sz="2500" dirty="0">
                        <a:latin typeface="XCCW Joined 7a" panose="03050602040000000000" pitchFamily="66" charset="0"/>
                      </a:endParaRPr>
                    </a:p>
                  </a:txBody>
                  <a:tcPr marL="68580" marR="68580" marT="34290" marB="34290"/>
                </a:tc>
                <a:extLst>
                  <a:ext uri="{0D108BD9-81ED-4DB2-BD59-A6C34878D82A}">
                    <a16:rowId xmlns:a16="http://schemas.microsoft.com/office/drawing/2014/main" val="228515427"/>
                  </a:ext>
                </a:extLst>
              </a:tr>
            </a:tbl>
          </a:graphicData>
        </a:graphic>
      </p:graphicFrame>
      <p:sp>
        <p:nvSpPr>
          <p:cNvPr id="3" name="TextBox 2">
            <a:extLst>
              <a:ext uri="{FF2B5EF4-FFF2-40B4-BE49-F238E27FC236}">
                <a16:creationId xmlns:a16="http://schemas.microsoft.com/office/drawing/2014/main" id="{7483C215-A13C-4C9F-B640-D30504514425}"/>
              </a:ext>
            </a:extLst>
          </p:cNvPr>
          <p:cNvSpPr txBox="1"/>
          <p:nvPr/>
        </p:nvSpPr>
        <p:spPr>
          <a:xfrm>
            <a:off x="-2" y="0"/>
            <a:ext cx="10058397" cy="1169551"/>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Monday 23rd November</a:t>
            </a:r>
          </a:p>
          <a:p>
            <a:pPr>
              <a:defRPr/>
            </a:pPr>
            <a:r>
              <a:rPr lang="en-GB" sz="3500" b="1" u="sng" dirty="0">
                <a:solidFill>
                  <a:schemeClr val="tx1">
                    <a:lumMod val="65000"/>
                    <a:lumOff val="35000"/>
                  </a:schemeClr>
                </a:solidFill>
                <a:latin typeface="XCCW Joined 7a" panose="03050602040000000000" pitchFamily="66" charset="0"/>
              </a:rPr>
              <a:t>LO: Spelling practice.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0BD41-51E3-46FA-B9E8-160DE9F5220C}"/>
              </a:ext>
            </a:extLst>
          </p:cNvPr>
          <p:cNvSpPr/>
          <p:nvPr/>
        </p:nvSpPr>
        <p:spPr>
          <a:xfrm>
            <a:off x="206062" y="104775"/>
            <a:ext cx="11496675" cy="66484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a:extLst>
              <a:ext uri="{FF2B5EF4-FFF2-40B4-BE49-F238E27FC236}">
                <a16:creationId xmlns:a16="http://schemas.microsoft.com/office/drawing/2014/main" id="{A70F7C41-B872-4BD6-9AB2-EF584B61F54C}"/>
              </a:ext>
            </a:extLst>
          </p:cNvPr>
          <p:cNvCxnSpPr/>
          <p:nvPr/>
        </p:nvCxnSpPr>
        <p:spPr>
          <a:xfrm>
            <a:off x="1644336" y="104775"/>
            <a:ext cx="0" cy="664845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D71C6B77-6837-41F1-BD40-6CF0B11F9154}"/>
              </a:ext>
            </a:extLst>
          </p:cNvPr>
          <p:cNvCxnSpPr/>
          <p:nvPr/>
        </p:nvCxnSpPr>
        <p:spPr>
          <a:xfrm>
            <a:off x="206062" y="14859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DD60CF-2C42-4E2D-8E06-515288D40DA2}"/>
              </a:ext>
            </a:extLst>
          </p:cNvPr>
          <p:cNvSpPr txBox="1"/>
          <p:nvPr/>
        </p:nvSpPr>
        <p:spPr>
          <a:xfrm>
            <a:off x="1644337" y="955676"/>
            <a:ext cx="10058397" cy="2246769"/>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Monday 23rd November</a:t>
            </a:r>
          </a:p>
          <a:p>
            <a:pPr>
              <a:defRPr/>
            </a:pPr>
            <a:endParaRPr lang="en-GB" sz="3500" b="1" u="sng" dirty="0">
              <a:solidFill>
                <a:schemeClr val="tx1">
                  <a:lumMod val="65000"/>
                  <a:lumOff val="35000"/>
                </a:schemeClr>
              </a:solidFill>
              <a:latin typeface="XCCW Joined 7a" panose="03050602040000000000" pitchFamily="66" charset="0"/>
            </a:endParaRPr>
          </a:p>
          <a:p>
            <a:pPr>
              <a:defRPr/>
            </a:pPr>
            <a:r>
              <a:rPr lang="en-GB" sz="3500" b="1" u="sng" dirty="0">
                <a:solidFill>
                  <a:schemeClr val="tx1">
                    <a:lumMod val="65000"/>
                    <a:lumOff val="35000"/>
                  </a:schemeClr>
                </a:solidFill>
                <a:latin typeface="XCCW Joined 7a" panose="03050602040000000000" pitchFamily="66" charset="0"/>
              </a:rPr>
              <a:t>LO: To publish my narrative opening.</a:t>
            </a:r>
          </a:p>
        </p:txBody>
      </p:sp>
      <p:cxnSp>
        <p:nvCxnSpPr>
          <p:cNvPr id="8" name="Straight Connector 7">
            <a:extLst>
              <a:ext uri="{FF2B5EF4-FFF2-40B4-BE49-F238E27FC236}">
                <a16:creationId xmlns:a16="http://schemas.microsoft.com/office/drawing/2014/main" id="{3A6059A7-70BE-4718-8DC3-8B13DC33D7B3}"/>
              </a:ext>
            </a:extLst>
          </p:cNvPr>
          <p:cNvCxnSpPr/>
          <p:nvPr/>
        </p:nvCxnSpPr>
        <p:spPr>
          <a:xfrm>
            <a:off x="206062" y="2554288"/>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DD8746-CA2D-4605-B255-D0D050CF6601}"/>
              </a:ext>
            </a:extLst>
          </p:cNvPr>
          <p:cNvCxnSpPr/>
          <p:nvPr/>
        </p:nvCxnSpPr>
        <p:spPr>
          <a:xfrm>
            <a:off x="206062" y="2028825"/>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12AC91-DCED-499A-9644-BB96572B3F72}"/>
              </a:ext>
            </a:extLst>
          </p:cNvPr>
          <p:cNvCxnSpPr/>
          <p:nvPr/>
        </p:nvCxnSpPr>
        <p:spPr>
          <a:xfrm>
            <a:off x="206062" y="364331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C4CFF26-1D26-4AAB-9940-827848F05FE4}"/>
              </a:ext>
            </a:extLst>
          </p:cNvPr>
          <p:cNvCxnSpPr/>
          <p:nvPr/>
        </p:nvCxnSpPr>
        <p:spPr>
          <a:xfrm>
            <a:off x="206062" y="41719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584FAAF-E489-4637-95E0-8ED9219B0E8F}"/>
              </a:ext>
            </a:extLst>
          </p:cNvPr>
          <p:cNvCxnSpPr/>
          <p:nvPr/>
        </p:nvCxnSpPr>
        <p:spPr>
          <a:xfrm>
            <a:off x="206062" y="30924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94F0DF-54D2-485A-85FE-523FB177181E}"/>
              </a:ext>
            </a:extLst>
          </p:cNvPr>
          <p:cNvCxnSpPr/>
          <p:nvPr/>
        </p:nvCxnSpPr>
        <p:spPr>
          <a:xfrm>
            <a:off x="206062" y="52498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F144836-FB30-4343-BAA6-2EED209ED9E9}"/>
              </a:ext>
            </a:extLst>
          </p:cNvPr>
          <p:cNvCxnSpPr/>
          <p:nvPr/>
        </p:nvCxnSpPr>
        <p:spPr>
          <a:xfrm>
            <a:off x="206062" y="57785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B3E734-B097-4861-B904-501E57F91ECA}"/>
              </a:ext>
            </a:extLst>
          </p:cNvPr>
          <p:cNvCxnSpPr/>
          <p:nvPr/>
        </p:nvCxnSpPr>
        <p:spPr>
          <a:xfrm>
            <a:off x="206062" y="46990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5C62613-2C08-4AF5-822C-33F6754F91F8}"/>
              </a:ext>
            </a:extLst>
          </p:cNvPr>
          <p:cNvCxnSpPr/>
          <p:nvPr/>
        </p:nvCxnSpPr>
        <p:spPr>
          <a:xfrm>
            <a:off x="206062" y="62912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861B2-FCA4-4719-BBF1-E6EA05CEF377}"/>
              </a:ext>
            </a:extLst>
          </p:cNvPr>
          <p:cNvSpPr>
            <a:spLocks noGrp="1"/>
          </p:cNvSpPr>
          <p:nvPr>
            <p:ph type="title"/>
          </p:nvPr>
        </p:nvSpPr>
        <p:spPr>
          <a:xfrm>
            <a:off x="615950" y="105407"/>
            <a:ext cx="10960100" cy="994306"/>
          </a:xfrm>
        </p:spPr>
        <p:txBody>
          <a:bodyPr/>
          <a:lstStyle/>
          <a:p>
            <a:pPr algn="ctr"/>
            <a:r>
              <a:rPr lang="en-GB" dirty="0"/>
              <a:t>Publishing</a:t>
            </a:r>
          </a:p>
        </p:txBody>
      </p:sp>
      <p:sp>
        <p:nvSpPr>
          <p:cNvPr id="16" name="Rectangle 15">
            <a:extLst>
              <a:ext uri="{FF2B5EF4-FFF2-40B4-BE49-F238E27FC236}">
                <a16:creationId xmlns:a16="http://schemas.microsoft.com/office/drawing/2014/main" id="{B92D026B-7E3E-47A2-BF38-60360AFE4790}"/>
              </a:ext>
            </a:extLst>
          </p:cNvPr>
          <p:cNvSpPr/>
          <p:nvPr/>
        </p:nvSpPr>
        <p:spPr>
          <a:xfrm>
            <a:off x="376662" y="955353"/>
            <a:ext cx="11438675" cy="1323439"/>
          </a:xfrm>
          <a:prstGeom prst="rect">
            <a:avLst/>
          </a:prstGeom>
        </p:spPr>
        <p:txBody>
          <a:bodyPr wrap="square">
            <a:spAutoFit/>
          </a:bodyPr>
          <a:lstStyle/>
          <a:p>
            <a:pPr algn="ctr"/>
            <a:r>
              <a:rPr lang="en-GB" sz="2000" dirty="0">
                <a:latin typeface="XCCW Joined 7a" panose="03050602040000000000" pitchFamily="66" charset="0"/>
              </a:rPr>
              <a:t>Your very best, joined handwriting.</a:t>
            </a:r>
          </a:p>
          <a:p>
            <a:pPr algn="ctr"/>
            <a:endParaRPr lang="en-GB" sz="2000" dirty="0">
              <a:latin typeface="XCCW Joined 7a" panose="03050602040000000000" pitchFamily="66" charset="0"/>
            </a:endParaRPr>
          </a:p>
          <a:p>
            <a:pPr algn="ctr"/>
            <a:r>
              <a:rPr lang="en-GB" sz="2000" dirty="0">
                <a:latin typeface="XCCW Joined 7a" panose="03050602040000000000" pitchFamily="66" charset="0"/>
              </a:rPr>
              <a:t>Double page spread in your book, picture of Southport in the middle of your page. </a:t>
            </a:r>
          </a:p>
        </p:txBody>
      </p:sp>
      <p:sp>
        <p:nvSpPr>
          <p:cNvPr id="3" name="Rectangle 2">
            <a:extLst>
              <a:ext uri="{FF2B5EF4-FFF2-40B4-BE49-F238E27FC236}">
                <a16:creationId xmlns:a16="http://schemas.microsoft.com/office/drawing/2014/main" id="{5A8233E8-0013-4B19-A0A0-BA473F659DC5}"/>
              </a:ext>
            </a:extLst>
          </p:cNvPr>
          <p:cNvSpPr/>
          <p:nvPr/>
        </p:nvSpPr>
        <p:spPr>
          <a:xfrm>
            <a:off x="2900770" y="2278792"/>
            <a:ext cx="3359352" cy="387934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2178E40-145F-4A47-B378-FE44C6115C42}"/>
              </a:ext>
            </a:extLst>
          </p:cNvPr>
          <p:cNvSpPr/>
          <p:nvPr/>
        </p:nvSpPr>
        <p:spPr>
          <a:xfrm>
            <a:off x="6260121" y="2278792"/>
            <a:ext cx="3460653" cy="387934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4" descr="https://encrypted-tbn0.gstatic.com/images?q=tbn%3AANd9GcRmLcK-LKEKSFlOZxJLmOg3s1QusyoXrCiaeqkVUVsJxrlY9tA%3Ahttps%3A%2F%2Fres.cloudinary.com%2Ffleetnation%2Fimage%2Fprivate%2Fc_fit%2Cw_1120%2Fg_south%2Cl_text%3Astyle_gothic2%3A%25C2%25A9%2520Paul%2520Taberner%2Co_20%2Cy_10%2Fg_center%2Cl_watermark4%2Co_25%2Cy_50%2Fv1544036609%2Fayst8tmi0mtqfhbwct9x.jpg&amp;usqp=CAU">
            <a:extLst>
              <a:ext uri="{FF2B5EF4-FFF2-40B4-BE49-F238E27FC236}">
                <a16:creationId xmlns:a16="http://schemas.microsoft.com/office/drawing/2014/main" id="{AFE6A584-E1BC-4B73-84EF-E1519D3DF9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2862" y="3426731"/>
            <a:ext cx="1654515" cy="16545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8A9A7808-F934-44B2-93DA-A6BC95034C3F}"/>
              </a:ext>
            </a:extLst>
          </p:cNvPr>
          <p:cNvSpPr/>
          <p:nvPr/>
        </p:nvSpPr>
        <p:spPr>
          <a:xfrm>
            <a:off x="2693718" y="2349845"/>
            <a:ext cx="6062217" cy="630942"/>
          </a:xfrm>
          <a:prstGeom prst="rect">
            <a:avLst/>
          </a:prstGeom>
          <a:noFill/>
        </p:spPr>
        <p:txBody>
          <a:bodyPr wrap="square" lIns="91440" tIns="45720" rIns="91440" bIns="45720">
            <a:spAutoFit/>
          </a:bodyPr>
          <a:lstStyle/>
          <a:p>
            <a:pPr algn="ctr"/>
            <a:r>
              <a:rPr lang="en-US" sz="35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lgerian" panose="04020705040A02060702" pitchFamily="82" charset="0"/>
              </a:rPr>
              <a:t>Lockdown Lord Street</a:t>
            </a:r>
          </a:p>
        </p:txBody>
      </p:sp>
      <p:pic>
        <p:nvPicPr>
          <p:cNvPr id="65538" name="Picture 2" descr="Tree silhouettes | Tree art, Tree outline, Tree stencil">
            <a:extLst>
              <a:ext uri="{FF2B5EF4-FFF2-40B4-BE49-F238E27FC236}">
                <a16:creationId xmlns:a16="http://schemas.microsoft.com/office/drawing/2014/main" id="{F894C80A-2934-40B9-964D-F26F80DF89E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693718" y="4320032"/>
            <a:ext cx="1886728" cy="1886728"/>
          </a:xfrm>
          <a:prstGeom prst="rect">
            <a:avLst/>
          </a:prstGeom>
          <a:noFill/>
          <a:extLst>
            <a:ext uri="{909E8E84-426E-40DD-AFC4-6F175D3DCCD1}">
              <a14:hiddenFill xmlns:a14="http://schemas.microsoft.com/office/drawing/2010/main">
                <a:solidFill>
                  <a:srgbClr val="FFFFFF"/>
                </a:solidFill>
              </a14:hiddenFill>
            </a:ext>
          </a:extLst>
        </p:spPr>
      </p:pic>
      <p:pic>
        <p:nvPicPr>
          <p:cNvPr id="65540" name="Picture 4" descr="Pin by Dot Lane on Crafts | Elephant clip art, Umbrella, Weather clipart">
            <a:extLst>
              <a:ext uri="{FF2B5EF4-FFF2-40B4-BE49-F238E27FC236}">
                <a16:creationId xmlns:a16="http://schemas.microsoft.com/office/drawing/2014/main" id="{5628AF3F-A708-40FD-B16B-8E2FA0A00D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06972" y="2369623"/>
            <a:ext cx="931263" cy="1183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053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0BD41-51E3-46FA-B9E8-160DE9F5220C}"/>
              </a:ext>
            </a:extLst>
          </p:cNvPr>
          <p:cNvSpPr/>
          <p:nvPr/>
        </p:nvSpPr>
        <p:spPr>
          <a:xfrm>
            <a:off x="206062" y="104775"/>
            <a:ext cx="11496675" cy="66484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a:extLst>
              <a:ext uri="{FF2B5EF4-FFF2-40B4-BE49-F238E27FC236}">
                <a16:creationId xmlns:a16="http://schemas.microsoft.com/office/drawing/2014/main" id="{A70F7C41-B872-4BD6-9AB2-EF584B61F54C}"/>
              </a:ext>
            </a:extLst>
          </p:cNvPr>
          <p:cNvCxnSpPr/>
          <p:nvPr/>
        </p:nvCxnSpPr>
        <p:spPr>
          <a:xfrm>
            <a:off x="1644336" y="104775"/>
            <a:ext cx="0" cy="664845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D71C6B77-6837-41F1-BD40-6CF0B11F9154}"/>
              </a:ext>
            </a:extLst>
          </p:cNvPr>
          <p:cNvCxnSpPr/>
          <p:nvPr/>
        </p:nvCxnSpPr>
        <p:spPr>
          <a:xfrm>
            <a:off x="206062" y="14859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DD60CF-2C42-4E2D-8E06-515288D40DA2}"/>
              </a:ext>
            </a:extLst>
          </p:cNvPr>
          <p:cNvSpPr txBox="1"/>
          <p:nvPr/>
        </p:nvSpPr>
        <p:spPr>
          <a:xfrm>
            <a:off x="1644337" y="955676"/>
            <a:ext cx="10058397" cy="2246769"/>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Tuesday 24th November</a:t>
            </a:r>
          </a:p>
          <a:p>
            <a:pPr>
              <a:defRPr/>
            </a:pPr>
            <a:endParaRPr lang="en-GB" sz="3500" b="1" u="sng" dirty="0">
              <a:solidFill>
                <a:schemeClr val="tx1">
                  <a:lumMod val="65000"/>
                  <a:lumOff val="35000"/>
                </a:schemeClr>
              </a:solidFill>
              <a:latin typeface="XCCW Joined 7a" panose="03050602040000000000" pitchFamily="66" charset="0"/>
            </a:endParaRPr>
          </a:p>
          <a:p>
            <a:pPr>
              <a:defRPr/>
            </a:pPr>
            <a:r>
              <a:rPr lang="en-GB" sz="3500" b="1" u="sng" dirty="0">
                <a:solidFill>
                  <a:schemeClr val="tx1">
                    <a:lumMod val="65000"/>
                    <a:lumOff val="35000"/>
                  </a:schemeClr>
                </a:solidFill>
                <a:latin typeface="XCCW Joined 7a" panose="03050602040000000000" pitchFamily="66" charset="0"/>
              </a:rPr>
              <a:t>LO: To learn about causal conjunctions.</a:t>
            </a:r>
          </a:p>
        </p:txBody>
      </p:sp>
      <p:cxnSp>
        <p:nvCxnSpPr>
          <p:cNvPr id="8" name="Straight Connector 7">
            <a:extLst>
              <a:ext uri="{FF2B5EF4-FFF2-40B4-BE49-F238E27FC236}">
                <a16:creationId xmlns:a16="http://schemas.microsoft.com/office/drawing/2014/main" id="{3A6059A7-70BE-4718-8DC3-8B13DC33D7B3}"/>
              </a:ext>
            </a:extLst>
          </p:cNvPr>
          <p:cNvCxnSpPr/>
          <p:nvPr/>
        </p:nvCxnSpPr>
        <p:spPr>
          <a:xfrm>
            <a:off x="206062" y="2554288"/>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DD8746-CA2D-4605-B255-D0D050CF6601}"/>
              </a:ext>
            </a:extLst>
          </p:cNvPr>
          <p:cNvCxnSpPr/>
          <p:nvPr/>
        </p:nvCxnSpPr>
        <p:spPr>
          <a:xfrm>
            <a:off x="206062" y="2028825"/>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12AC91-DCED-499A-9644-BB96572B3F72}"/>
              </a:ext>
            </a:extLst>
          </p:cNvPr>
          <p:cNvCxnSpPr/>
          <p:nvPr/>
        </p:nvCxnSpPr>
        <p:spPr>
          <a:xfrm>
            <a:off x="206062" y="364331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C4CFF26-1D26-4AAB-9940-827848F05FE4}"/>
              </a:ext>
            </a:extLst>
          </p:cNvPr>
          <p:cNvCxnSpPr/>
          <p:nvPr/>
        </p:nvCxnSpPr>
        <p:spPr>
          <a:xfrm>
            <a:off x="206062" y="41719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584FAAF-E489-4637-95E0-8ED9219B0E8F}"/>
              </a:ext>
            </a:extLst>
          </p:cNvPr>
          <p:cNvCxnSpPr/>
          <p:nvPr/>
        </p:nvCxnSpPr>
        <p:spPr>
          <a:xfrm>
            <a:off x="206062" y="30924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94F0DF-54D2-485A-85FE-523FB177181E}"/>
              </a:ext>
            </a:extLst>
          </p:cNvPr>
          <p:cNvCxnSpPr/>
          <p:nvPr/>
        </p:nvCxnSpPr>
        <p:spPr>
          <a:xfrm>
            <a:off x="206062" y="52498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F144836-FB30-4343-BAA6-2EED209ED9E9}"/>
              </a:ext>
            </a:extLst>
          </p:cNvPr>
          <p:cNvCxnSpPr/>
          <p:nvPr/>
        </p:nvCxnSpPr>
        <p:spPr>
          <a:xfrm>
            <a:off x="206062" y="57785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B3E734-B097-4861-B904-501E57F91ECA}"/>
              </a:ext>
            </a:extLst>
          </p:cNvPr>
          <p:cNvCxnSpPr/>
          <p:nvPr/>
        </p:nvCxnSpPr>
        <p:spPr>
          <a:xfrm>
            <a:off x="206062" y="46990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5C62613-2C08-4AF5-822C-33F6754F91F8}"/>
              </a:ext>
            </a:extLst>
          </p:cNvPr>
          <p:cNvCxnSpPr/>
          <p:nvPr/>
        </p:nvCxnSpPr>
        <p:spPr>
          <a:xfrm>
            <a:off x="206062" y="62912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4802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9D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95FB7E-253F-4D81-AA34-41337D4BC06A}"/>
              </a:ext>
            </a:extLst>
          </p:cNvPr>
          <p:cNvSpPr/>
          <p:nvPr/>
        </p:nvSpPr>
        <p:spPr>
          <a:xfrm>
            <a:off x="1524000" y="1390651"/>
            <a:ext cx="9144000" cy="1000125"/>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Calibri" panose="020F0502020204030204"/>
            </a:endParaRPr>
          </a:p>
        </p:txBody>
      </p:sp>
      <p:pic>
        <p:nvPicPr>
          <p:cNvPr id="5123" name="Picture 4">
            <a:extLst>
              <a:ext uri="{FF2B5EF4-FFF2-40B4-BE49-F238E27FC236}">
                <a16:creationId xmlns:a16="http://schemas.microsoft.com/office/drawing/2014/main" id="{69321A01-ECBD-44C6-ACC3-A6B6459FBF84}"/>
              </a:ext>
            </a:extLst>
          </p:cNvPr>
          <p:cNvPicPr>
            <a:picLocks noChangeAspect="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5708651" y="6148388"/>
            <a:ext cx="588963"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1">
            <a:extLst>
              <a:ext uri="{FF2B5EF4-FFF2-40B4-BE49-F238E27FC236}">
                <a16:creationId xmlns:a16="http://schemas.microsoft.com/office/drawing/2014/main" id="{BB56CA1B-0866-4B07-A4C3-3522386D2CF1}"/>
              </a:ext>
            </a:extLst>
          </p:cNvPr>
          <p:cNvSpPr txBox="1">
            <a:spLocks noChangeArrowheads="1"/>
          </p:cNvSpPr>
          <p:nvPr/>
        </p:nvSpPr>
        <p:spPr bwMode="auto">
          <a:xfrm>
            <a:off x="1524000" y="1382714"/>
            <a:ext cx="9144000" cy="98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5800">
                <a:solidFill>
                  <a:srgbClr val="00B050"/>
                </a:solidFill>
                <a:latin typeface="Twinkl" pitchFamily="2" charset="0"/>
              </a:rPr>
              <a:t>Using Causal Conjunctions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6146" name="Picture 14">
            <a:extLst>
              <a:ext uri="{FF2B5EF4-FFF2-40B4-BE49-F238E27FC236}">
                <a16:creationId xmlns:a16="http://schemas.microsoft.com/office/drawing/2014/main" id="{3A3B3605-DABA-4DAC-8FD6-1B48F9AD0D2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Box 1">
            <a:extLst>
              <a:ext uri="{FF2B5EF4-FFF2-40B4-BE49-F238E27FC236}">
                <a16:creationId xmlns:a16="http://schemas.microsoft.com/office/drawing/2014/main" id="{7A085AD8-3581-4BE9-B1DC-CEF7DA620676}"/>
              </a:ext>
            </a:extLst>
          </p:cNvPr>
          <p:cNvSpPr txBox="1">
            <a:spLocks noChangeArrowheads="1"/>
          </p:cNvSpPr>
          <p:nvPr/>
        </p:nvSpPr>
        <p:spPr bwMode="auto">
          <a:xfrm>
            <a:off x="1970088" y="546100"/>
            <a:ext cx="8166100" cy="97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3500">
                <a:solidFill>
                  <a:prstClr val="white"/>
                </a:solidFill>
                <a:latin typeface="Twinkl" pitchFamily="2" charset="0"/>
              </a:rPr>
              <a:t>Causal conjunctions are used to explain how things work or why things happen.</a:t>
            </a:r>
          </a:p>
        </p:txBody>
      </p:sp>
      <p:sp>
        <p:nvSpPr>
          <p:cNvPr id="6148" name="TextBox 4">
            <a:extLst>
              <a:ext uri="{FF2B5EF4-FFF2-40B4-BE49-F238E27FC236}">
                <a16:creationId xmlns:a16="http://schemas.microsoft.com/office/drawing/2014/main" id="{63096411-E7D6-43F8-AF6C-BFD63D418034}"/>
              </a:ext>
            </a:extLst>
          </p:cNvPr>
          <p:cNvSpPr txBox="1">
            <a:spLocks noChangeArrowheads="1"/>
          </p:cNvSpPr>
          <p:nvPr/>
        </p:nvSpPr>
        <p:spPr bwMode="auto">
          <a:xfrm>
            <a:off x="2141538" y="2038350"/>
            <a:ext cx="68008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100000"/>
              </a:lnSpc>
              <a:spcBef>
                <a:spcPct val="0"/>
              </a:spcBef>
              <a:spcAft>
                <a:spcPct val="0"/>
              </a:spcAft>
              <a:buNone/>
            </a:pPr>
            <a:r>
              <a:rPr lang="en-GB" altLang="en-US" sz="2400">
                <a:solidFill>
                  <a:srgbClr val="1C1C1C"/>
                </a:solidFill>
                <a:latin typeface="Twinkl" pitchFamily="2" charset="0"/>
              </a:rPr>
              <a:t>I got soaking wet in the rain </a:t>
            </a:r>
            <a:r>
              <a:rPr lang="en-GB" altLang="en-US" sz="2400" b="1">
                <a:solidFill>
                  <a:srgbClr val="5DB33B"/>
                </a:solidFill>
                <a:latin typeface="Twinkl" pitchFamily="2" charset="0"/>
              </a:rPr>
              <a:t>because</a:t>
            </a:r>
            <a:r>
              <a:rPr lang="en-GB" altLang="en-US" sz="2400">
                <a:solidFill>
                  <a:srgbClr val="1C1C1C"/>
                </a:solidFill>
                <a:latin typeface="Twinkl" pitchFamily="2" charset="0"/>
              </a:rPr>
              <a:t> I didn’t have my umbrella with me.</a:t>
            </a:r>
            <a:endParaRPr lang="en-GB" altLang="en-US" sz="2000">
              <a:solidFill>
                <a:srgbClr val="4B9030"/>
              </a:solidFill>
              <a:latin typeface="Twinkl" pitchFamily="2" charset="0"/>
            </a:endParaRPr>
          </a:p>
        </p:txBody>
      </p:sp>
      <p:sp>
        <p:nvSpPr>
          <p:cNvPr id="6149" name="TextBox 4">
            <a:extLst>
              <a:ext uri="{FF2B5EF4-FFF2-40B4-BE49-F238E27FC236}">
                <a16:creationId xmlns:a16="http://schemas.microsoft.com/office/drawing/2014/main" id="{E97932DC-D8D7-42F7-AD6B-916B86F8B335}"/>
              </a:ext>
            </a:extLst>
          </p:cNvPr>
          <p:cNvSpPr txBox="1">
            <a:spLocks noChangeArrowheads="1"/>
          </p:cNvSpPr>
          <p:nvPr/>
        </p:nvSpPr>
        <p:spPr bwMode="auto">
          <a:xfrm>
            <a:off x="2141538" y="3533776"/>
            <a:ext cx="5969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100000"/>
              </a:lnSpc>
              <a:spcBef>
                <a:spcPct val="0"/>
              </a:spcBef>
              <a:spcAft>
                <a:spcPct val="0"/>
              </a:spcAft>
              <a:buNone/>
            </a:pPr>
            <a:r>
              <a:rPr lang="en-GB" altLang="en-US" sz="2400">
                <a:solidFill>
                  <a:srgbClr val="1C1C1C"/>
                </a:solidFill>
                <a:latin typeface="Twinkl" pitchFamily="2" charset="0"/>
              </a:rPr>
              <a:t>I didn’t have breakfast today, </a:t>
            </a:r>
            <a:r>
              <a:rPr lang="en-GB" altLang="en-US" sz="2400" b="1">
                <a:solidFill>
                  <a:srgbClr val="5DB33B"/>
                </a:solidFill>
                <a:latin typeface="Twinkl" pitchFamily="2" charset="0"/>
              </a:rPr>
              <a:t>so</a:t>
            </a:r>
            <a:r>
              <a:rPr lang="en-GB" altLang="en-US" sz="2400">
                <a:solidFill>
                  <a:srgbClr val="1C1C1C"/>
                </a:solidFill>
                <a:latin typeface="Twinkl" pitchFamily="2" charset="0"/>
              </a:rPr>
              <a:t> I am really hungry now!</a:t>
            </a:r>
          </a:p>
        </p:txBody>
      </p:sp>
      <p:sp>
        <p:nvSpPr>
          <p:cNvPr id="6150" name="TextBox 4">
            <a:extLst>
              <a:ext uri="{FF2B5EF4-FFF2-40B4-BE49-F238E27FC236}">
                <a16:creationId xmlns:a16="http://schemas.microsoft.com/office/drawing/2014/main" id="{A654FBEA-EECE-4D1C-B02D-21424496A9B7}"/>
              </a:ext>
            </a:extLst>
          </p:cNvPr>
          <p:cNvSpPr txBox="1">
            <a:spLocks noChangeArrowheads="1"/>
          </p:cNvSpPr>
          <p:nvPr/>
        </p:nvSpPr>
        <p:spPr bwMode="auto">
          <a:xfrm>
            <a:off x="2143125" y="5027613"/>
            <a:ext cx="68008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100000"/>
              </a:lnSpc>
              <a:spcBef>
                <a:spcPct val="0"/>
              </a:spcBef>
              <a:spcAft>
                <a:spcPct val="0"/>
              </a:spcAft>
              <a:buNone/>
            </a:pPr>
            <a:r>
              <a:rPr lang="en-GB" altLang="en-US" sz="2400">
                <a:solidFill>
                  <a:srgbClr val="1C1C1C"/>
                </a:solidFill>
                <a:latin typeface="Twinkl" pitchFamily="2" charset="0"/>
              </a:rPr>
              <a:t>I am about to walk the dog </a:t>
            </a:r>
            <a:r>
              <a:rPr lang="en-GB" altLang="en-US" sz="2400" b="1">
                <a:solidFill>
                  <a:srgbClr val="5DB33B"/>
                </a:solidFill>
                <a:latin typeface="Twinkl" pitchFamily="2" charset="0"/>
              </a:rPr>
              <a:t>hence</a:t>
            </a:r>
            <a:r>
              <a:rPr lang="en-GB" altLang="en-US" sz="2400">
                <a:solidFill>
                  <a:srgbClr val="1C1C1C"/>
                </a:solidFill>
                <a:latin typeface="Twinkl" pitchFamily="2" charset="0"/>
              </a:rPr>
              <a:t> my casual clothes and wellingtons.</a:t>
            </a:r>
          </a:p>
        </p:txBody>
      </p:sp>
      <p:pic>
        <p:nvPicPr>
          <p:cNvPr id="6151" name="Picture 2">
            <a:extLst>
              <a:ext uri="{FF2B5EF4-FFF2-40B4-BE49-F238E27FC236}">
                <a16:creationId xmlns:a16="http://schemas.microsoft.com/office/drawing/2014/main" id="{C0E0E572-C1EE-4867-AE85-05A551034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970929">
            <a:off x="9120189" y="2065339"/>
            <a:ext cx="942975" cy="92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3">
            <a:extLst>
              <a:ext uri="{FF2B5EF4-FFF2-40B4-BE49-F238E27FC236}">
                <a16:creationId xmlns:a16="http://schemas.microsoft.com/office/drawing/2014/main" id="{65E7727E-B6F0-41D1-92AD-B5BB48EA35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51939" y="5105400"/>
            <a:ext cx="7572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4">
            <a:extLst>
              <a:ext uri="{FF2B5EF4-FFF2-40B4-BE49-F238E27FC236}">
                <a16:creationId xmlns:a16="http://schemas.microsoft.com/office/drawing/2014/main" id="{2F050C11-5E0B-4702-9293-9F097D7907F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986713" y="3262314"/>
            <a:ext cx="881062"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7170" name="Picture 14">
            <a:extLst>
              <a:ext uri="{FF2B5EF4-FFF2-40B4-BE49-F238E27FC236}">
                <a16:creationId xmlns:a16="http://schemas.microsoft.com/office/drawing/2014/main" id="{F4A5C347-A91C-40AF-8336-C97EC3815F7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1">
            <a:extLst>
              <a:ext uri="{FF2B5EF4-FFF2-40B4-BE49-F238E27FC236}">
                <a16:creationId xmlns:a16="http://schemas.microsoft.com/office/drawing/2014/main" id="{3A64E59F-25BF-494A-A14B-5550EFB8EA41}"/>
              </a:ext>
            </a:extLst>
          </p:cNvPr>
          <p:cNvSpPr txBox="1">
            <a:spLocks noChangeArrowheads="1"/>
          </p:cNvSpPr>
          <p:nvPr/>
        </p:nvSpPr>
        <p:spPr bwMode="auto">
          <a:xfrm>
            <a:off x="1524000" y="782639"/>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3500">
                <a:solidFill>
                  <a:prstClr val="white"/>
                </a:solidFill>
                <a:latin typeface="Twinkl" pitchFamily="2" charset="0"/>
              </a:rPr>
              <a:t>Causal conjunctions can be:</a:t>
            </a:r>
          </a:p>
        </p:txBody>
      </p:sp>
      <p:sp>
        <p:nvSpPr>
          <p:cNvPr id="2" name="Rounded Rectangle 1">
            <a:extLst>
              <a:ext uri="{FF2B5EF4-FFF2-40B4-BE49-F238E27FC236}">
                <a16:creationId xmlns:a16="http://schemas.microsoft.com/office/drawing/2014/main" id="{A84458C9-4D63-476D-89F6-BE9DF15597EB}"/>
              </a:ext>
            </a:extLst>
          </p:cNvPr>
          <p:cNvSpPr/>
          <p:nvPr/>
        </p:nvSpPr>
        <p:spPr>
          <a:xfrm>
            <a:off x="2135188" y="2133600"/>
            <a:ext cx="2470150" cy="3944938"/>
          </a:xfrm>
          <a:prstGeom prst="roundRect">
            <a:avLst/>
          </a:prstGeom>
          <a:no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n-GB" altLang="en-US" sz="2400" b="1" dirty="0">
                <a:solidFill>
                  <a:srgbClr val="5DB33B"/>
                </a:solidFill>
                <a:latin typeface="Twinkl" pitchFamily="2" charset="0"/>
              </a:rPr>
              <a:t>Subordinating conjunctions</a:t>
            </a:r>
          </a:p>
          <a:p>
            <a:pPr algn="ctr" eaLnBrk="0" fontAlgn="base" hangingPunct="0">
              <a:spcBef>
                <a:spcPct val="0"/>
              </a:spcBef>
              <a:spcAft>
                <a:spcPct val="0"/>
              </a:spcAft>
              <a:defRPr/>
            </a:pPr>
            <a:endParaRPr lang="en-GB" altLang="en-US" sz="2400" dirty="0">
              <a:solidFill>
                <a:srgbClr val="1C1C1C"/>
              </a:solidFill>
              <a:latin typeface="Twinkl" pitchFamily="2" charset="0"/>
            </a:endParaRPr>
          </a:p>
          <a:p>
            <a:pPr algn="ctr" eaLnBrk="0" fontAlgn="base" hangingPunct="0">
              <a:spcBef>
                <a:spcPct val="0"/>
              </a:spcBef>
              <a:spcAft>
                <a:spcPct val="0"/>
              </a:spcAft>
              <a:defRPr/>
            </a:pPr>
            <a:r>
              <a:rPr lang="en-GB" altLang="en-US" sz="2400" dirty="0">
                <a:solidFill>
                  <a:srgbClr val="1C1C1C"/>
                </a:solidFill>
                <a:latin typeface="Twinkl" pitchFamily="2" charset="0"/>
              </a:rPr>
              <a:t>because</a:t>
            </a:r>
          </a:p>
          <a:p>
            <a:pPr algn="ctr" eaLnBrk="0" fontAlgn="base" hangingPunct="0">
              <a:spcBef>
                <a:spcPct val="0"/>
              </a:spcBef>
              <a:spcAft>
                <a:spcPct val="0"/>
              </a:spcAft>
              <a:defRPr/>
            </a:pPr>
            <a:r>
              <a:rPr lang="en-GB" altLang="en-US" sz="2400" dirty="0">
                <a:solidFill>
                  <a:srgbClr val="1C1C1C"/>
                </a:solidFill>
                <a:latin typeface="Twinkl" pitchFamily="2" charset="0"/>
              </a:rPr>
              <a:t>since</a:t>
            </a:r>
          </a:p>
          <a:p>
            <a:pPr algn="ctr" eaLnBrk="0" fontAlgn="base" hangingPunct="0">
              <a:spcBef>
                <a:spcPct val="0"/>
              </a:spcBef>
              <a:spcAft>
                <a:spcPct val="0"/>
              </a:spcAft>
              <a:defRPr/>
            </a:pPr>
            <a:r>
              <a:rPr lang="en-GB" altLang="en-US" sz="2400" dirty="0">
                <a:solidFill>
                  <a:srgbClr val="1C1C1C"/>
                </a:solidFill>
                <a:latin typeface="Twinkl" pitchFamily="2" charset="0"/>
              </a:rPr>
              <a:t>even though</a:t>
            </a:r>
          </a:p>
          <a:p>
            <a:pPr algn="ctr" eaLnBrk="0" fontAlgn="base" hangingPunct="0">
              <a:spcBef>
                <a:spcPct val="0"/>
              </a:spcBef>
              <a:spcAft>
                <a:spcPct val="0"/>
              </a:spcAft>
              <a:defRPr/>
            </a:pPr>
            <a:r>
              <a:rPr lang="en-GB" altLang="en-US" sz="2400" dirty="0">
                <a:solidFill>
                  <a:srgbClr val="1C1C1C"/>
                </a:solidFill>
                <a:latin typeface="Twinkl" pitchFamily="2" charset="0"/>
              </a:rPr>
              <a:t>as</a:t>
            </a:r>
          </a:p>
          <a:p>
            <a:pPr algn="ctr" eaLnBrk="0" fontAlgn="base" hangingPunct="0">
              <a:spcBef>
                <a:spcPct val="0"/>
              </a:spcBef>
              <a:spcAft>
                <a:spcPct val="0"/>
              </a:spcAft>
              <a:defRPr/>
            </a:pPr>
            <a:r>
              <a:rPr lang="en-GB" altLang="en-US" sz="2400" dirty="0">
                <a:solidFill>
                  <a:srgbClr val="1C1C1C"/>
                </a:solidFill>
                <a:latin typeface="Twinkl" pitchFamily="2" charset="0"/>
              </a:rPr>
              <a:t>now that</a:t>
            </a:r>
          </a:p>
        </p:txBody>
      </p:sp>
      <p:sp>
        <p:nvSpPr>
          <p:cNvPr id="11" name="Rounded Rectangle 10">
            <a:extLst>
              <a:ext uri="{FF2B5EF4-FFF2-40B4-BE49-F238E27FC236}">
                <a16:creationId xmlns:a16="http://schemas.microsoft.com/office/drawing/2014/main" id="{4AB94191-63E8-4346-84F1-51B1CA1FBD2D}"/>
              </a:ext>
            </a:extLst>
          </p:cNvPr>
          <p:cNvSpPr/>
          <p:nvPr/>
        </p:nvSpPr>
        <p:spPr>
          <a:xfrm>
            <a:off x="4860925" y="2133600"/>
            <a:ext cx="2470150" cy="3944938"/>
          </a:xfrm>
          <a:prstGeom prst="roundRect">
            <a:avLst/>
          </a:prstGeom>
          <a:no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n-GB" altLang="en-US" sz="2400" b="1" dirty="0">
                <a:solidFill>
                  <a:srgbClr val="5DB33B"/>
                </a:solidFill>
                <a:latin typeface="Twinkl" pitchFamily="2" charset="0"/>
              </a:rPr>
              <a:t>Coordinating conjunctions</a:t>
            </a:r>
          </a:p>
          <a:p>
            <a:pPr algn="ctr" eaLnBrk="0" fontAlgn="base" hangingPunct="0">
              <a:spcBef>
                <a:spcPct val="0"/>
              </a:spcBef>
              <a:spcAft>
                <a:spcPct val="0"/>
              </a:spcAft>
              <a:defRPr/>
            </a:pPr>
            <a:endParaRPr lang="en-GB" altLang="en-US" sz="2400" b="1" dirty="0">
              <a:solidFill>
                <a:srgbClr val="5DB33B"/>
              </a:solidFill>
              <a:latin typeface="Twinkl" pitchFamily="2" charset="0"/>
            </a:endParaRPr>
          </a:p>
          <a:p>
            <a:pPr algn="ctr" eaLnBrk="0" fontAlgn="base" hangingPunct="0">
              <a:spcBef>
                <a:spcPct val="0"/>
              </a:spcBef>
              <a:spcAft>
                <a:spcPct val="0"/>
              </a:spcAft>
              <a:defRPr/>
            </a:pPr>
            <a:r>
              <a:rPr lang="en-GB" altLang="en-US" sz="2400" dirty="0">
                <a:solidFill>
                  <a:srgbClr val="1C1C1C"/>
                </a:solidFill>
                <a:latin typeface="Twinkl" pitchFamily="2" charset="0"/>
              </a:rPr>
              <a:t>so</a:t>
            </a:r>
          </a:p>
          <a:p>
            <a:pPr algn="ctr" eaLnBrk="0" fontAlgn="base" hangingPunct="0">
              <a:spcBef>
                <a:spcPct val="0"/>
              </a:spcBef>
              <a:spcAft>
                <a:spcPct val="0"/>
              </a:spcAft>
              <a:defRPr/>
            </a:pPr>
            <a:r>
              <a:rPr lang="en-GB" altLang="en-US" sz="2400" dirty="0">
                <a:solidFill>
                  <a:srgbClr val="1C1C1C"/>
                </a:solidFill>
                <a:latin typeface="Twinkl" pitchFamily="2" charset="0"/>
              </a:rPr>
              <a:t>yet</a:t>
            </a:r>
          </a:p>
          <a:p>
            <a:pPr algn="ctr" eaLnBrk="0" fontAlgn="base" hangingPunct="0">
              <a:spcBef>
                <a:spcPct val="0"/>
              </a:spcBef>
              <a:spcAft>
                <a:spcPct val="0"/>
              </a:spcAft>
              <a:defRPr/>
            </a:pPr>
            <a:endParaRPr lang="en-GB" altLang="en-US" sz="2400" dirty="0">
              <a:solidFill>
                <a:srgbClr val="1C1C1C"/>
              </a:solidFill>
              <a:latin typeface="Twinkl" pitchFamily="2" charset="0"/>
            </a:endParaRPr>
          </a:p>
          <a:p>
            <a:pPr algn="ctr" eaLnBrk="0" fontAlgn="base" hangingPunct="0">
              <a:spcBef>
                <a:spcPct val="0"/>
              </a:spcBef>
              <a:spcAft>
                <a:spcPct val="0"/>
              </a:spcAft>
              <a:defRPr/>
            </a:pPr>
            <a:endParaRPr lang="en-GB" altLang="en-US" sz="2400" dirty="0">
              <a:solidFill>
                <a:srgbClr val="1C1C1C"/>
              </a:solidFill>
              <a:latin typeface="Twinkl" pitchFamily="2" charset="0"/>
            </a:endParaRPr>
          </a:p>
          <a:p>
            <a:pPr algn="ctr" eaLnBrk="0" fontAlgn="base" hangingPunct="0">
              <a:spcBef>
                <a:spcPct val="0"/>
              </a:spcBef>
              <a:spcAft>
                <a:spcPct val="0"/>
              </a:spcAft>
              <a:defRPr/>
            </a:pPr>
            <a:endParaRPr lang="en-GB" altLang="en-US" sz="2400" dirty="0">
              <a:solidFill>
                <a:srgbClr val="1C1C1C"/>
              </a:solidFill>
              <a:latin typeface="Twinkl" pitchFamily="2" charset="0"/>
            </a:endParaRPr>
          </a:p>
        </p:txBody>
      </p:sp>
      <p:sp>
        <p:nvSpPr>
          <p:cNvPr id="12" name="Rounded Rectangle 11">
            <a:extLst>
              <a:ext uri="{FF2B5EF4-FFF2-40B4-BE49-F238E27FC236}">
                <a16:creationId xmlns:a16="http://schemas.microsoft.com/office/drawing/2014/main" id="{E69568D1-D4B5-4A80-A606-6529B96205E7}"/>
              </a:ext>
            </a:extLst>
          </p:cNvPr>
          <p:cNvSpPr/>
          <p:nvPr/>
        </p:nvSpPr>
        <p:spPr>
          <a:xfrm>
            <a:off x="7586663" y="2133600"/>
            <a:ext cx="2470150" cy="3944938"/>
          </a:xfrm>
          <a:prstGeom prst="roundRect">
            <a:avLst/>
          </a:prstGeom>
          <a:no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ltLang="en-US" sz="2400" b="1" dirty="0">
              <a:solidFill>
                <a:srgbClr val="5DB33B"/>
              </a:solidFill>
              <a:latin typeface="Twinkl" pitchFamily="2" charset="0"/>
            </a:endParaRPr>
          </a:p>
          <a:p>
            <a:pPr algn="ctr" eaLnBrk="0" fontAlgn="base" hangingPunct="0">
              <a:spcBef>
                <a:spcPct val="0"/>
              </a:spcBef>
              <a:spcAft>
                <a:spcPct val="0"/>
              </a:spcAft>
              <a:defRPr/>
            </a:pPr>
            <a:r>
              <a:rPr lang="en-GB" altLang="en-US" sz="2400" b="1" dirty="0">
                <a:solidFill>
                  <a:srgbClr val="5DB33B"/>
                </a:solidFill>
                <a:latin typeface="Twinkl" pitchFamily="2" charset="0"/>
              </a:rPr>
              <a:t>Adverbs/</a:t>
            </a:r>
          </a:p>
          <a:p>
            <a:pPr algn="ctr" eaLnBrk="0" fontAlgn="base" hangingPunct="0">
              <a:spcBef>
                <a:spcPct val="0"/>
              </a:spcBef>
              <a:spcAft>
                <a:spcPct val="0"/>
              </a:spcAft>
              <a:defRPr/>
            </a:pPr>
            <a:r>
              <a:rPr lang="en-GB" altLang="en-US" sz="2400" b="1" dirty="0">
                <a:solidFill>
                  <a:srgbClr val="5DB33B"/>
                </a:solidFill>
                <a:latin typeface="Twinkl" pitchFamily="2" charset="0"/>
              </a:rPr>
              <a:t>Adverbials</a:t>
            </a:r>
          </a:p>
          <a:p>
            <a:pPr algn="ctr" eaLnBrk="0" fontAlgn="base" hangingPunct="0">
              <a:spcBef>
                <a:spcPct val="0"/>
              </a:spcBef>
              <a:spcAft>
                <a:spcPct val="0"/>
              </a:spcAft>
              <a:defRPr/>
            </a:pPr>
            <a:endParaRPr lang="en-GB" altLang="en-US" sz="2400" b="1" dirty="0">
              <a:solidFill>
                <a:srgbClr val="5DB33B"/>
              </a:solidFill>
              <a:latin typeface="Twinkl" pitchFamily="2" charset="0"/>
            </a:endParaRPr>
          </a:p>
          <a:p>
            <a:pPr algn="ctr" eaLnBrk="0" fontAlgn="base" hangingPunct="0">
              <a:spcBef>
                <a:spcPct val="0"/>
              </a:spcBef>
              <a:spcAft>
                <a:spcPct val="0"/>
              </a:spcAft>
              <a:defRPr/>
            </a:pPr>
            <a:r>
              <a:rPr lang="en-GB" altLang="en-US" sz="2400" dirty="0">
                <a:solidFill>
                  <a:srgbClr val="1C1C1C"/>
                </a:solidFill>
                <a:latin typeface="Twinkl" pitchFamily="2" charset="0"/>
              </a:rPr>
              <a:t>accordingly</a:t>
            </a:r>
          </a:p>
          <a:p>
            <a:pPr algn="ctr" eaLnBrk="0" fontAlgn="base" hangingPunct="0">
              <a:spcBef>
                <a:spcPct val="0"/>
              </a:spcBef>
              <a:spcAft>
                <a:spcPct val="0"/>
              </a:spcAft>
              <a:defRPr/>
            </a:pPr>
            <a:r>
              <a:rPr lang="en-GB" altLang="en-US" sz="2400" dirty="0">
                <a:solidFill>
                  <a:srgbClr val="1C1C1C"/>
                </a:solidFill>
                <a:latin typeface="Twinkl" pitchFamily="2" charset="0"/>
              </a:rPr>
              <a:t>consequently</a:t>
            </a:r>
          </a:p>
          <a:p>
            <a:pPr algn="ctr" eaLnBrk="0" fontAlgn="base" hangingPunct="0">
              <a:spcBef>
                <a:spcPct val="0"/>
              </a:spcBef>
              <a:spcAft>
                <a:spcPct val="0"/>
              </a:spcAft>
              <a:defRPr/>
            </a:pPr>
            <a:r>
              <a:rPr lang="en-GB" altLang="en-US" sz="2400" dirty="0">
                <a:solidFill>
                  <a:srgbClr val="1C1C1C"/>
                </a:solidFill>
                <a:latin typeface="Twinkl" pitchFamily="2" charset="0"/>
              </a:rPr>
              <a:t>therefore</a:t>
            </a:r>
          </a:p>
          <a:p>
            <a:pPr algn="ctr" eaLnBrk="0" fontAlgn="base" hangingPunct="0">
              <a:spcBef>
                <a:spcPct val="0"/>
              </a:spcBef>
              <a:spcAft>
                <a:spcPct val="0"/>
              </a:spcAft>
              <a:defRPr/>
            </a:pPr>
            <a:r>
              <a:rPr lang="en-GB" altLang="en-US" sz="2400" dirty="0">
                <a:solidFill>
                  <a:srgbClr val="1C1C1C"/>
                </a:solidFill>
                <a:latin typeface="Twinkl" pitchFamily="2" charset="0"/>
              </a:rPr>
              <a:t>hence</a:t>
            </a:r>
          </a:p>
          <a:p>
            <a:pPr algn="ctr" eaLnBrk="0" fontAlgn="base" hangingPunct="0">
              <a:spcBef>
                <a:spcPct val="0"/>
              </a:spcBef>
              <a:spcAft>
                <a:spcPct val="0"/>
              </a:spcAft>
              <a:defRPr/>
            </a:pPr>
            <a:r>
              <a:rPr lang="en-GB" altLang="en-US" sz="2400" dirty="0">
                <a:solidFill>
                  <a:srgbClr val="1C1C1C"/>
                </a:solidFill>
                <a:latin typeface="Twinkl" pitchFamily="2" charset="0"/>
              </a:rPr>
              <a:t>as a result</a:t>
            </a:r>
          </a:p>
          <a:p>
            <a:pPr algn="ctr" eaLnBrk="0" fontAlgn="base" hangingPunct="0">
              <a:spcBef>
                <a:spcPct val="0"/>
              </a:spcBef>
              <a:spcAft>
                <a:spcPct val="0"/>
              </a:spcAft>
              <a:defRPr/>
            </a:pPr>
            <a:endParaRPr lang="en-GB" altLang="en-US" sz="2400" dirty="0">
              <a:solidFill>
                <a:srgbClr val="1C1C1C"/>
              </a:solidFill>
              <a:latin typeface="Twinkl" pitchFamily="2"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8194" name="Picture 14">
            <a:extLst>
              <a:ext uri="{FF2B5EF4-FFF2-40B4-BE49-F238E27FC236}">
                <a16:creationId xmlns:a16="http://schemas.microsoft.com/office/drawing/2014/main" id="{E7BCF31C-2844-4F2B-9B8C-F8E8B95FAA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1">
            <a:extLst>
              <a:ext uri="{FF2B5EF4-FFF2-40B4-BE49-F238E27FC236}">
                <a16:creationId xmlns:a16="http://schemas.microsoft.com/office/drawing/2014/main" id="{8391CCEF-B597-42C0-A013-31DFB320982F}"/>
              </a:ext>
            </a:extLst>
          </p:cNvPr>
          <p:cNvSpPr txBox="1">
            <a:spLocks noChangeArrowheads="1"/>
          </p:cNvSpPr>
          <p:nvPr/>
        </p:nvSpPr>
        <p:spPr bwMode="auto">
          <a:xfrm>
            <a:off x="1524000" y="782638"/>
            <a:ext cx="9144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3500">
                <a:solidFill>
                  <a:prstClr val="white"/>
                </a:solidFill>
                <a:latin typeface="Twinkl" pitchFamily="2" charset="0"/>
              </a:rPr>
              <a:t>Top tip:</a:t>
            </a:r>
          </a:p>
        </p:txBody>
      </p:sp>
      <p:sp>
        <p:nvSpPr>
          <p:cNvPr id="8196" name="TextBox 4">
            <a:extLst>
              <a:ext uri="{FF2B5EF4-FFF2-40B4-BE49-F238E27FC236}">
                <a16:creationId xmlns:a16="http://schemas.microsoft.com/office/drawing/2014/main" id="{336984B9-7BA5-4A08-8283-8BE20BA951F9}"/>
              </a:ext>
            </a:extLst>
          </p:cNvPr>
          <p:cNvSpPr txBox="1">
            <a:spLocks noChangeArrowheads="1"/>
          </p:cNvSpPr>
          <p:nvPr/>
        </p:nvSpPr>
        <p:spPr bwMode="auto">
          <a:xfrm>
            <a:off x="2141539" y="2038351"/>
            <a:ext cx="750252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100000"/>
              </a:lnSpc>
              <a:spcBef>
                <a:spcPct val="0"/>
              </a:spcBef>
              <a:spcAft>
                <a:spcPct val="0"/>
              </a:spcAft>
              <a:buNone/>
            </a:pPr>
            <a:r>
              <a:rPr lang="en-GB" altLang="en-US" sz="2400">
                <a:solidFill>
                  <a:srgbClr val="1C1C1C"/>
                </a:solidFill>
                <a:latin typeface="Twinkl" pitchFamily="2" charset="0"/>
              </a:rPr>
              <a:t>Use a comma before a </a:t>
            </a:r>
            <a:r>
              <a:rPr lang="en-GB" altLang="en-US" sz="2400" b="1">
                <a:solidFill>
                  <a:srgbClr val="5DB33B"/>
                </a:solidFill>
                <a:latin typeface="Twinkl" pitchFamily="2" charset="0"/>
              </a:rPr>
              <a:t>coordinating conjunction </a:t>
            </a:r>
            <a:r>
              <a:rPr lang="en-GB" altLang="en-US" sz="2400">
                <a:solidFill>
                  <a:srgbClr val="1C1C1C"/>
                </a:solidFill>
                <a:latin typeface="Twinkl" pitchFamily="2" charset="0"/>
              </a:rPr>
              <a:t>if it links two independent, complete ‘thoughts’, i.e. clauses with a subject and verb in each.</a:t>
            </a:r>
          </a:p>
          <a:p>
            <a:pPr eaLnBrk="0" fontAlgn="base" hangingPunct="0">
              <a:lnSpc>
                <a:spcPct val="100000"/>
              </a:lnSpc>
              <a:spcBef>
                <a:spcPct val="0"/>
              </a:spcBef>
              <a:spcAft>
                <a:spcPct val="0"/>
              </a:spcAft>
              <a:buNone/>
            </a:pPr>
            <a:endParaRPr lang="en-GB" altLang="en-US" sz="2400">
              <a:solidFill>
                <a:srgbClr val="1C1C1C"/>
              </a:solidFill>
              <a:latin typeface="Twinkl" pitchFamily="2" charset="0"/>
            </a:endParaRPr>
          </a:p>
          <a:p>
            <a:pPr eaLnBrk="0" fontAlgn="base" hangingPunct="0">
              <a:lnSpc>
                <a:spcPct val="100000"/>
              </a:lnSpc>
              <a:spcBef>
                <a:spcPct val="0"/>
              </a:spcBef>
              <a:spcAft>
                <a:spcPct val="0"/>
              </a:spcAft>
              <a:buNone/>
            </a:pPr>
            <a:r>
              <a:rPr lang="en-GB" altLang="en-US" sz="2400">
                <a:solidFill>
                  <a:srgbClr val="1C1C1C"/>
                </a:solidFill>
                <a:latin typeface="Twinkl" pitchFamily="2" charset="0"/>
              </a:rPr>
              <a:t>For example: </a:t>
            </a:r>
          </a:p>
          <a:p>
            <a:pPr eaLnBrk="0" fontAlgn="base" hangingPunct="0">
              <a:lnSpc>
                <a:spcPct val="100000"/>
              </a:lnSpc>
              <a:spcBef>
                <a:spcPct val="0"/>
              </a:spcBef>
              <a:spcAft>
                <a:spcPct val="0"/>
              </a:spcAft>
              <a:buNone/>
            </a:pPr>
            <a:r>
              <a:rPr lang="en-GB" altLang="en-US" sz="2400">
                <a:solidFill>
                  <a:srgbClr val="1C1C1C"/>
                </a:solidFill>
                <a:latin typeface="Twinkl" pitchFamily="2" charset="0"/>
              </a:rPr>
              <a:t>My hamster loved to play, </a:t>
            </a:r>
            <a:r>
              <a:rPr lang="en-GB" altLang="en-US" sz="2400" b="1">
                <a:solidFill>
                  <a:srgbClr val="5DB33B"/>
                </a:solidFill>
                <a:latin typeface="Twinkl" pitchFamily="2" charset="0"/>
              </a:rPr>
              <a:t>so</a:t>
            </a:r>
            <a:r>
              <a:rPr lang="en-GB" altLang="en-US" sz="2400">
                <a:solidFill>
                  <a:srgbClr val="1C1C1C"/>
                </a:solidFill>
                <a:latin typeface="Twinkl" pitchFamily="2" charset="0"/>
              </a:rPr>
              <a:t> I gave him a spinning wheel.</a:t>
            </a:r>
          </a:p>
          <a:p>
            <a:pPr eaLnBrk="0" fontAlgn="base" hangingPunct="0">
              <a:lnSpc>
                <a:spcPct val="100000"/>
              </a:lnSpc>
              <a:spcBef>
                <a:spcPct val="0"/>
              </a:spcBef>
              <a:spcAft>
                <a:spcPct val="0"/>
              </a:spcAft>
              <a:buNone/>
            </a:pPr>
            <a:endParaRPr lang="en-GB" altLang="en-US" sz="2400">
              <a:solidFill>
                <a:srgbClr val="1C1C1C"/>
              </a:solidFill>
              <a:latin typeface="Twinkl" pitchFamily="2" charset="0"/>
            </a:endParaRPr>
          </a:p>
        </p:txBody>
      </p:sp>
      <p:sp>
        <p:nvSpPr>
          <p:cNvPr id="6" name="Up Arrow Callout 5">
            <a:extLst>
              <a:ext uri="{FF2B5EF4-FFF2-40B4-BE49-F238E27FC236}">
                <a16:creationId xmlns:a16="http://schemas.microsoft.com/office/drawing/2014/main" id="{13E1DEE6-8FBA-4E6C-9A6D-66D252E65853}"/>
              </a:ext>
            </a:extLst>
          </p:cNvPr>
          <p:cNvSpPr/>
          <p:nvPr/>
        </p:nvSpPr>
        <p:spPr>
          <a:xfrm>
            <a:off x="4233864" y="4343400"/>
            <a:ext cx="2962275" cy="1320800"/>
          </a:xfrm>
          <a:prstGeom prst="upArrowCallout">
            <a:avLst>
              <a:gd name="adj1" fmla="val 17424"/>
              <a:gd name="adj2" fmla="val 25000"/>
              <a:gd name="adj3" fmla="val 25000"/>
              <a:gd name="adj4" fmla="val 64977"/>
            </a:avLst>
          </a:prstGeom>
          <a:solidFill>
            <a:srgbClr val="5DB33B"/>
          </a:solidFill>
          <a:ln>
            <a:solidFill>
              <a:srgbClr val="4B90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n-GB" altLang="en-US" sz="2400" dirty="0">
                <a:solidFill>
                  <a:prstClr val="white"/>
                </a:solidFill>
                <a:latin typeface="Twinkl" pitchFamily="2" charset="0"/>
              </a:rPr>
              <a:t>Here ‘so’ links two independent clauses.</a:t>
            </a:r>
          </a:p>
        </p:txBody>
      </p:sp>
      <p:pic>
        <p:nvPicPr>
          <p:cNvPr id="8198" name="Picture 7">
            <a:extLst>
              <a:ext uri="{FF2B5EF4-FFF2-40B4-BE49-F238E27FC236}">
                <a16:creationId xmlns:a16="http://schemas.microsoft.com/office/drawing/2014/main" id="{0FF1EE70-282C-4A70-8E7B-2FCF9614A13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34364" y="4935539"/>
            <a:ext cx="1646237"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9218" name="Picture 14">
            <a:extLst>
              <a:ext uri="{FF2B5EF4-FFF2-40B4-BE49-F238E27FC236}">
                <a16:creationId xmlns:a16="http://schemas.microsoft.com/office/drawing/2014/main" id="{782BDB58-19DB-4B99-9979-9C5999DCD54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1">
            <a:extLst>
              <a:ext uri="{FF2B5EF4-FFF2-40B4-BE49-F238E27FC236}">
                <a16:creationId xmlns:a16="http://schemas.microsoft.com/office/drawing/2014/main" id="{6E7B4E33-A4B2-4ECE-9500-734CB98AC2CD}"/>
              </a:ext>
            </a:extLst>
          </p:cNvPr>
          <p:cNvSpPr txBox="1">
            <a:spLocks noChangeArrowheads="1"/>
          </p:cNvSpPr>
          <p:nvPr/>
        </p:nvSpPr>
        <p:spPr bwMode="auto">
          <a:xfrm>
            <a:off x="1970088" y="555626"/>
            <a:ext cx="81661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3500">
                <a:solidFill>
                  <a:prstClr val="white"/>
                </a:solidFill>
                <a:latin typeface="Twinkl" pitchFamily="2" charset="0"/>
              </a:rPr>
              <a:t>Causal conjunctions link clauses and can be used in the middle of a sentence.</a:t>
            </a:r>
          </a:p>
        </p:txBody>
      </p:sp>
      <p:sp>
        <p:nvSpPr>
          <p:cNvPr id="9220" name="TextBox 4">
            <a:extLst>
              <a:ext uri="{FF2B5EF4-FFF2-40B4-BE49-F238E27FC236}">
                <a16:creationId xmlns:a16="http://schemas.microsoft.com/office/drawing/2014/main" id="{913FDE88-DFF5-483A-819A-C03CB3FCDECD}"/>
              </a:ext>
            </a:extLst>
          </p:cNvPr>
          <p:cNvSpPr txBox="1">
            <a:spLocks noChangeArrowheads="1"/>
          </p:cNvSpPr>
          <p:nvPr/>
        </p:nvSpPr>
        <p:spPr bwMode="auto">
          <a:xfrm>
            <a:off x="2141538" y="2038350"/>
            <a:ext cx="52832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100000"/>
              </a:lnSpc>
              <a:spcBef>
                <a:spcPct val="0"/>
              </a:spcBef>
              <a:spcAft>
                <a:spcPct val="0"/>
              </a:spcAft>
              <a:buNone/>
            </a:pPr>
            <a:r>
              <a:rPr lang="en-GB" altLang="en-US" sz="2400">
                <a:solidFill>
                  <a:srgbClr val="1C1C1C"/>
                </a:solidFill>
                <a:latin typeface="Twinkl" pitchFamily="2" charset="0"/>
              </a:rPr>
              <a:t>My watch is not broken </a:t>
            </a:r>
            <a:r>
              <a:rPr lang="en-GB" altLang="en-US" sz="2400" b="1">
                <a:solidFill>
                  <a:srgbClr val="5DB33B"/>
                </a:solidFill>
                <a:latin typeface="Twinkl" pitchFamily="2" charset="0"/>
              </a:rPr>
              <a:t>even though </a:t>
            </a:r>
            <a:r>
              <a:rPr lang="en-GB" altLang="en-US" sz="2400">
                <a:solidFill>
                  <a:srgbClr val="1C1C1C"/>
                </a:solidFill>
                <a:latin typeface="Twinkl" pitchFamily="2" charset="0"/>
              </a:rPr>
              <a:t>I dropped it onto the floor.</a:t>
            </a:r>
          </a:p>
        </p:txBody>
      </p:sp>
      <p:sp>
        <p:nvSpPr>
          <p:cNvPr id="9221" name="TextBox 4">
            <a:extLst>
              <a:ext uri="{FF2B5EF4-FFF2-40B4-BE49-F238E27FC236}">
                <a16:creationId xmlns:a16="http://schemas.microsoft.com/office/drawing/2014/main" id="{63356041-2C66-4A8E-BCA0-E5704EFF2083}"/>
              </a:ext>
            </a:extLst>
          </p:cNvPr>
          <p:cNvSpPr txBox="1">
            <a:spLocks noChangeArrowheads="1"/>
          </p:cNvSpPr>
          <p:nvPr/>
        </p:nvSpPr>
        <p:spPr bwMode="auto">
          <a:xfrm>
            <a:off x="2141539" y="3533776"/>
            <a:ext cx="64103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100000"/>
              </a:lnSpc>
              <a:spcBef>
                <a:spcPct val="0"/>
              </a:spcBef>
              <a:spcAft>
                <a:spcPct val="0"/>
              </a:spcAft>
              <a:buNone/>
            </a:pPr>
            <a:r>
              <a:rPr lang="en-GB" altLang="en-US" sz="2400">
                <a:solidFill>
                  <a:srgbClr val="1C1C1C"/>
                </a:solidFill>
                <a:latin typeface="Twinkl" pitchFamily="2" charset="0"/>
              </a:rPr>
              <a:t>I don’t enjoy TV, </a:t>
            </a:r>
            <a:r>
              <a:rPr lang="en-GB" altLang="en-US" sz="2400" b="1">
                <a:solidFill>
                  <a:srgbClr val="5DB33B"/>
                </a:solidFill>
                <a:latin typeface="Twinkl" pitchFamily="2" charset="0"/>
              </a:rPr>
              <a:t>so</a:t>
            </a:r>
            <a:r>
              <a:rPr lang="en-GB" altLang="en-US" sz="2400">
                <a:solidFill>
                  <a:srgbClr val="1C1C1C"/>
                </a:solidFill>
                <a:latin typeface="Twinkl" pitchFamily="2" charset="0"/>
              </a:rPr>
              <a:t> I have chosen to read tonight.</a:t>
            </a:r>
          </a:p>
        </p:txBody>
      </p:sp>
      <p:pic>
        <p:nvPicPr>
          <p:cNvPr id="9222" name="Picture 1">
            <a:extLst>
              <a:ext uri="{FF2B5EF4-FFF2-40B4-BE49-F238E27FC236}">
                <a16:creationId xmlns:a16="http://schemas.microsoft.com/office/drawing/2014/main" id="{C8A9B9D9-8F26-4457-8E71-74F12EC2536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335539">
            <a:off x="7439025" y="2082801"/>
            <a:ext cx="450850"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5">
            <a:extLst>
              <a:ext uri="{FF2B5EF4-FFF2-40B4-BE49-F238E27FC236}">
                <a16:creationId xmlns:a16="http://schemas.microsoft.com/office/drawing/2014/main" id="{B2A88313-76A0-491E-B3CC-CA7336050B3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729664" y="3533776"/>
            <a:ext cx="1030287"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538B3A51-1113-4446-BC85-0A53EABB9C0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1">
            <a:extLst>
              <a:ext uri="{FF2B5EF4-FFF2-40B4-BE49-F238E27FC236}">
                <a16:creationId xmlns:a16="http://schemas.microsoft.com/office/drawing/2014/main" id="{A4C1ED85-03CE-484F-B868-CEC56DA392DC}"/>
              </a:ext>
            </a:extLst>
          </p:cNvPr>
          <p:cNvSpPr txBox="1">
            <a:spLocks noChangeArrowheads="1"/>
          </p:cNvSpPr>
          <p:nvPr/>
        </p:nvSpPr>
        <p:spPr bwMode="auto">
          <a:xfrm>
            <a:off x="1524000" y="647700"/>
            <a:ext cx="9144000"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a:solidFill>
                  <a:prstClr val="white"/>
                </a:solidFill>
                <a:latin typeface="Twinkl" pitchFamily="2" charset="0"/>
              </a:rPr>
              <a:t>Causal conjunctions can also be used at the beginning </a:t>
            </a:r>
          </a:p>
          <a:p>
            <a:pPr algn="ctr" eaLnBrk="0" fontAlgn="base" hangingPunct="0">
              <a:lnSpc>
                <a:spcPct val="80000"/>
              </a:lnSpc>
              <a:spcBef>
                <a:spcPct val="0"/>
              </a:spcBef>
              <a:spcAft>
                <a:spcPct val="0"/>
              </a:spcAft>
              <a:buNone/>
            </a:pPr>
            <a:r>
              <a:rPr lang="en-GB" altLang="en-US">
                <a:solidFill>
                  <a:prstClr val="white"/>
                </a:solidFill>
                <a:latin typeface="Twinkl" pitchFamily="2" charset="0"/>
              </a:rPr>
              <a:t>of a sentence to refer to the sentence before.</a:t>
            </a:r>
          </a:p>
        </p:txBody>
      </p:sp>
      <p:sp>
        <p:nvSpPr>
          <p:cNvPr id="10244" name="TextBox 4">
            <a:extLst>
              <a:ext uri="{FF2B5EF4-FFF2-40B4-BE49-F238E27FC236}">
                <a16:creationId xmlns:a16="http://schemas.microsoft.com/office/drawing/2014/main" id="{12D118C8-C05B-478C-A3C0-B94D65633408}"/>
              </a:ext>
            </a:extLst>
          </p:cNvPr>
          <p:cNvSpPr txBox="1">
            <a:spLocks noChangeArrowheads="1"/>
          </p:cNvSpPr>
          <p:nvPr/>
        </p:nvSpPr>
        <p:spPr bwMode="auto">
          <a:xfrm>
            <a:off x="2135188" y="2047876"/>
            <a:ext cx="80073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100000"/>
              </a:lnSpc>
              <a:spcBef>
                <a:spcPct val="0"/>
              </a:spcBef>
              <a:spcAft>
                <a:spcPct val="0"/>
              </a:spcAft>
              <a:buNone/>
            </a:pPr>
            <a:r>
              <a:rPr lang="en-GB" altLang="en-US" sz="2400">
                <a:solidFill>
                  <a:srgbClr val="1C1C1C"/>
                </a:solidFill>
                <a:latin typeface="Twinkl" pitchFamily="2" charset="0"/>
              </a:rPr>
              <a:t>I dropped my watch on the floor. </a:t>
            </a:r>
            <a:r>
              <a:rPr lang="en-GB" altLang="en-US" sz="2400" b="1">
                <a:solidFill>
                  <a:srgbClr val="5DB33B"/>
                </a:solidFill>
                <a:latin typeface="Twinkl" pitchFamily="2" charset="0"/>
              </a:rPr>
              <a:t>Consequently</a:t>
            </a:r>
            <a:r>
              <a:rPr lang="en-GB" altLang="en-US" sz="2400">
                <a:solidFill>
                  <a:srgbClr val="1C1C1C"/>
                </a:solidFill>
                <a:latin typeface="Twinkl" pitchFamily="2" charset="0"/>
              </a:rPr>
              <a:t>, it is broken. </a:t>
            </a:r>
          </a:p>
        </p:txBody>
      </p:sp>
      <p:pic>
        <p:nvPicPr>
          <p:cNvPr id="10245" name="Picture 2">
            <a:extLst>
              <a:ext uri="{FF2B5EF4-FFF2-40B4-BE49-F238E27FC236}">
                <a16:creationId xmlns:a16="http://schemas.microsoft.com/office/drawing/2014/main" id="{793B09D2-0BCE-4E86-9F2D-007C55F1993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8601" y="3000375"/>
            <a:ext cx="906463"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4">
            <a:extLst>
              <a:ext uri="{FF2B5EF4-FFF2-40B4-BE49-F238E27FC236}">
                <a16:creationId xmlns:a16="http://schemas.microsoft.com/office/drawing/2014/main" id="{DDFB43E6-3B4F-4D02-8028-B06FFD316438}"/>
              </a:ext>
            </a:extLst>
          </p:cNvPr>
          <p:cNvSpPr txBox="1">
            <a:spLocks noChangeArrowheads="1"/>
          </p:cNvSpPr>
          <p:nvPr/>
        </p:nvSpPr>
        <p:spPr bwMode="auto">
          <a:xfrm>
            <a:off x="2135188" y="2786064"/>
            <a:ext cx="668655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100000"/>
              </a:lnSpc>
              <a:spcBef>
                <a:spcPct val="0"/>
              </a:spcBef>
              <a:spcAft>
                <a:spcPct val="0"/>
              </a:spcAft>
              <a:buNone/>
            </a:pPr>
            <a:r>
              <a:rPr lang="en-GB" altLang="en-US" sz="2400">
                <a:solidFill>
                  <a:srgbClr val="1C1C1C"/>
                </a:solidFill>
                <a:latin typeface="Twinkl" pitchFamily="2" charset="0"/>
              </a:rPr>
              <a:t>Andy broke his leg recently. </a:t>
            </a:r>
            <a:r>
              <a:rPr lang="en-GB" altLang="en-US" sz="2400" b="1">
                <a:solidFill>
                  <a:srgbClr val="5DB33B"/>
                </a:solidFill>
                <a:latin typeface="Twinkl" pitchFamily="2" charset="0"/>
              </a:rPr>
              <a:t>Accordingly</a:t>
            </a:r>
            <a:r>
              <a:rPr lang="en-GB" altLang="en-US" sz="2400">
                <a:solidFill>
                  <a:srgbClr val="1C1C1C"/>
                </a:solidFill>
                <a:latin typeface="Twinkl" pitchFamily="2" charset="0"/>
              </a:rPr>
              <a:t>, he is unable to ski at the moment.</a:t>
            </a:r>
          </a:p>
          <a:p>
            <a:pPr eaLnBrk="0" fontAlgn="base" hangingPunct="0">
              <a:lnSpc>
                <a:spcPct val="100000"/>
              </a:lnSpc>
              <a:spcBef>
                <a:spcPct val="0"/>
              </a:spcBef>
              <a:spcAft>
                <a:spcPct val="0"/>
              </a:spcAft>
              <a:buNone/>
            </a:pPr>
            <a:endParaRPr lang="en-GB" altLang="en-US" sz="2400">
              <a:solidFill>
                <a:srgbClr val="1C1C1C"/>
              </a:solidFill>
              <a:latin typeface="Twinkl" pitchFamily="2" charset="0"/>
            </a:endParaRPr>
          </a:p>
          <a:p>
            <a:pPr eaLnBrk="0" fontAlgn="base" hangingPunct="0">
              <a:lnSpc>
                <a:spcPct val="100000"/>
              </a:lnSpc>
              <a:spcBef>
                <a:spcPct val="0"/>
              </a:spcBef>
              <a:spcAft>
                <a:spcPct val="0"/>
              </a:spcAft>
              <a:buNone/>
            </a:pPr>
            <a:r>
              <a:rPr lang="en-GB" altLang="en-US" sz="2400">
                <a:solidFill>
                  <a:srgbClr val="1C1C1C"/>
                </a:solidFill>
                <a:latin typeface="Twinkl" pitchFamily="2" charset="0"/>
              </a:rPr>
              <a:t>The school heating is not working. </a:t>
            </a:r>
            <a:r>
              <a:rPr lang="en-GB" altLang="en-US" sz="2400" b="1">
                <a:solidFill>
                  <a:srgbClr val="5DB33B"/>
                </a:solidFill>
                <a:latin typeface="Twinkl" pitchFamily="2" charset="0"/>
              </a:rPr>
              <a:t>As a result of this</a:t>
            </a:r>
            <a:r>
              <a:rPr lang="en-GB" altLang="en-US" sz="2400">
                <a:solidFill>
                  <a:srgbClr val="1C1C1C"/>
                </a:solidFill>
                <a:latin typeface="Twinkl" pitchFamily="2" charset="0"/>
              </a:rPr>
              <a:t>, the building is closed today.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1266" name="Picture 14">
            <a:extLst>
              <a:ext uri="{FF2B5EF4-FFF2-40B4-BE49-F238E27FC236}">
                <a16:creationId xmlns:a16="http://schemas.microsoft.com/office/drawing/2014/main" id="{D5576FCB-3337-4494-936D-710A08EC0A0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Box 4">
            <a:extLst>
              <a:ext uri="{FF2B5EF4-FFF2-40B4-BE49-F238E27FC236}">
                <a16:creationId xmlns:a16="http://schemas.microsoft.com/office/drawing/2014/main" id="{FB7F5312-B574-4365-AB32-44E665AE956F}"/>
              </a:ext>
            </a:extLst>
          </p:cNvPr>
          <p:cNvSpPr txBox="1">
            <a:spLocks noChangeArrowheads="1"/>
          </p:cNvSpPr>
          <p:nvPr/>
        </p:nvSpPr>
        <p:spPr bwMode="auto">
          <a:xfrm>
            <a:off x="2135188" y="2047875"/>
            <a:ext cx="8007350"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100000"/>
              </a:lnSpc>
              <a:spcBef>
                <a:spcPct val="0"/>
              </a:spcBef>
              <a:spcAft>
                <a:spcPct val="0"/>
              </a:spcAft>
              <a:buNone/>
            </a:pPr>
            <a:r>
              <a:rPr lang="en-GB" altLang="en-US" sz="2400">
                <a:solidFill>
                  <a:srgbClr val="1C1C1C"/>
                </a:solidFill>
                <a:latin typeface="Twinkl" pitchFamily="2" charset="0"/>
              </a:rPr>
              <a:t>For example:</a:t>
            </a:r>
          </a:p>
          <a:p>
            <a:pPr eaLnBrk="0" fontAlgn="base" hangingPunct="0">
              <a:lnSpc>
                <a:spcPct val="100000"/>
              </a:lnSpc>
              <a:spcBef>
                <a:spcPct val="0"/>
              </a:spcBef>
              <a:spcAft>
                <a:spcPct val="0"/>
              </a:spcAft>
              <a:buNone/>
            </a:pPr>
            <a:endParaRPr lang="en-GB" altLang="en-US" sz="800">
              <a:solidFill>
                <a:srgbClr val="1C1C1C"/>
              </a:solidFill>
              <a:latin typeface="Twinkl" pitchFamily="2" charset="0"/>
            </a:endParaRPr>
          </a:p>
          <a:p>
            <a:pPr eaLnBrk="0" fontAlgn="base" hangingPunct="0">
              <a:lnSpc>
                <a:spcPct val="100000"/>
              </a:lnSpc>
              <a:spcBef>
                <a:spcPct val="0"/>
              </a:spcBef>
              <a:spcAft>
                <a:spcPct val="0"/>
              </a:spcAft>
              <a:buNone/>
            </a:pPr>
            <a:r>
              <a:rPr lang="en-GB" altLang="en-US" sz="2400">
                <a:solidFill>
                  <a:srgbClr val="1C1C1C"/>
                </a:solidFill>
                <a:latin typeface="Twinkl" pitchFamily="2" charset="0"/>
              </a:rPr>
              <a:t>She is going to bed, </a:t>
            </a:r>
            <a:r>
              <a:rPr lang="en-GB" altLang="en-US" sz="2400" b="1">
                <a:solidFill>
                  <a:srgbClr val="5DB33B"/>
                </a:solidFill>
                <a:latin typeface="Twinkl" pitchFamily="2" charset="0"/>
              </a:rPr>
              <a:t>so</a:t>
            </a:r>
            <a:r>
              <a:rPr lang="en-GB" altLang="en-US" sz="2400">
                <a:solidFill>
                  <a:srgbClr val="1C1C1C"/>
                </a:solidFill>
                <a:latin typeface="Twinkl" pitchFamily="2" charset="0"/>
              </a:rPr>
              <a:t> she won’t be tired tomorrow.</a:t>
            </a:r>
          </a:p>
          <a:p>
            <a:pPr eaLnBrk="0" fontAlgn="base" hangingPunct="0">
              <a:lnSpc>
                <a:spcPct val="100000"/>
              </a:lnSpc>
              <a:spcBef>
                <a:spcPct val="0"/>
              </a:spcBef>
              <a:spcAft>
                <a:spcPct val="0"/>
              </a:spcAft>
              <a:buNone/>
            </a:pPr>
            <a:r>
              <a:rPr lang="en-GB" altLang="en-US" sz="2400" b="1">
                <a:solidFill>
                  <a:srgbClr val="5DB33B"/>
                </a:solidFill>
                <a:latin typeface="Twinkl" pitchFamily="2" charset="0"/>
              </a:rPr>
              <a:t>So</a:t>
            </a:r>
            <a:r>
              <a:rPr lang="en-GB" altLang="en-US" sz="2400">
                <a:solidFill>
                  <a:srgbClr val="1C1C1C"/>
                </a:solidFill>
                <a:latin typeface="Twinkl" pitchFamily="2" charset="0"/>
              </a:rPr>
              <a:t> she won’t be tired tomorrow, she is going to bed now.</a:t>
            </a:r>
          </a:p>
          <a:p>
            <a:pPr eaLnBrk="0" fontAlgn="base" hangingPunct="0">
              <a:lnSpc>
                <a:spcPct val="100000"/>
              </a:lnSpc>
              <a:spcBef>
                <a:spcPct val="0"/>
              </a:spcBef>
              <a:spcAft>
                <a:spcPct val="0"/>
              </a:spcAft>
              <a:buNone/>
            </a:pPr>
            <a:endParaRPr lang="en-GB" altLang="en-US" sz="2400">
              <a:solidFill>
                <a:srgbClr val="1C1C1C"/>
              </a:solidFill>
              <a:latin typeface="Twinkl" pitchFamily="2" charset="0"/>
            </a:endParaRPr>
          </a:p>
          <a:p>
            <a:pPr eaLnBrk="0" fontAlgn="base" hangingPunct="0">
              <a:lnSpc>
                <a:spcPct val="100000"/>
              </a:lnSpc>
              <a:spcBef>
                <a:spcPct val="0"/>
              </a:spcBef>
              <a:spcAft>
                <a:spcPct val="0"/>
              </a:spcAft>
              <a:buNone/>
            </a:pPr>
            <a:r>
              <a:rPr lang="en-GB" altLang="en-US" sz="2400">
                <a:solidFill>
                  <a:srgbClr val="1C1C1C"/>
                </a:solidFill>
                <a:latin typeface="Twinkl" pitchFamily="2" charset="0"/>
              </a:rPr>
              <a:t>Dad was late for work </a:t>
            </a:r>
            <a:r>
              <a:rPr lang="en-GB" altLang="en-US" sz="2400" b="1">
                <a:solidFill>
                  <a:srgbClr val="5DB33B"/>
                </a:solidFill>
                <a:latin typeface="Twinkl" pitchFamily="2" charset="0"/>
              </a:rPr>
              <a:t>because</a:t>
            </a:r>
            <a:r>
              <a:rPr lang="en-GB" altLang="en-US" sz="2400">
                <a:solidFill>
                  <a:srgbClr val="1C1C1C"/>
                </a:solidFill>
                <a:latin typeface="Twinkl" pitchFamily="2" charset="0"/>
              </a:rPr>
              <a:t> he missed the train.</a:t>
            </a:r>
          </a:p>
          <a:p>
            <a:pPr eaLnBrk="0" fontAlgn="base" hangingPunct="0">
              <a:lnSpc>
                <a:spcPct val="100000"/>
              </a:lnSpc>
              <a:spcBef>
                <a:spcPct val="0"/>
              </a:spcBef>
              <a:spcAft>
                <a:spcPct val="0"/>
              </a:spcAft>
              <a:buNone/>
            </a:pPr>
            <a:r>
              <a:rPr lang="en-GB" altLang="en-US" sz="2400" b="1">
                <a:solidFill>
                  <a:srgbClr val="5DB33B"/>
                </a:solidFill>
                <a:latin typeface="Twinkl" pitchFamily="2" charset="0"/>
              </a:rPr>
              <a:t>Because</a:t>
            </a:r>
            <a:r>
              <a:rPr lang="en-GB" altLang="en-US" sz="2400">
                <a:solidFill>
                  <a:srgbClr val="1C1C1C"/>
                </a:solidFill>
                <a:latin typeface="Twinkl" pitchFamily="2" charset="0"/>
              </a:rPr>
              <a:t> he missed the train, Dad was late for work.</a:t>
            </a:r>
          </a:p>
          <a:p>
            <a:pPr eaLnBrk="0" fontAlgn="base" hangingPunct="0">
              <a:lnSpc>
                <a:spcPct val="100000"/>
              </a:lnSpc>
              <a:spcBef>
                <a:spcPct val="0"/>
              </a:spcBef>
              <a:spcAft>
                <a:spcPct val="0"/>
              </a:spcAft>
              <a:buNone/>
            </a:pPr>
            <a:endParaRPr lang="en-GB" altLang="en-US" sz="2400">
              <a:solidFill>
                <a:srgbClr val="1C1C1C"/>
              </a:solidFill>
              <a:latin typeface="Twinkl" pitchFamily="2" charset="0"/>
            </a:endParaRPr>
          </a:p>
          <a:p>
            <a:pPr eaLnBrk="0" fontAlgn="base" hangingPunct="0">
              <a:lnSpc>
                <a:spcPct val="100000"/>
              </a:lnSpc>
              <a:spcBef>
                <a:spcPct val="0"/>
              </a:spcBef>
              <a:spcAft>
                <a:spcPct val="0"/>
              </a:spcAft>
              <a:buNone/>
            </a:pPr>
            <a:r>
              <a:rPr lang="en-GB" altLang="en-US" sz="2400">
                <a:solidFill>
                  <a:srgbClr val="1C1C1C"/>
                </a:solidFill>
                <a:latin typeface="Twinkl" pitchFamily="2" charset="0"/>
              </a:rPr>
              <a:t>Tom didn’t eat his sandwich </a:t>
            </a:r>
            <a:r>
              <a:rPr lang="en-GB" altLang="en-US" sz="2400" b="1">
                <a:solidFill>
                  <a:srgbClr val="5DB33B"/>
                </a:solidFill>
                <a:latin typeface="Twinkl" pitchFamily="2" charset="0"/>
              </a:rPr>
              <a:t>as</a:t>
            </a:r>
            <a:r>
              <a:rPr lang="en-GB" altLang="en-US" sz="2400">
                <a:solidFill>
                  <a:srgbClr val="1C1C1C"/>
                </a:solidFill>
                <a:latin typeface="Twinkl" pitchFamily="2" charset="0"/>
              </a:rPr>
              <a:t> he wasn’t very hungry.</a:t>
            </a:r>
            <a:br>
              <a:rPr lang="en-GB" altLang="en-US" sz="2400">
                <a:solidFill>
                  <a:srgbClr val="1C1C1C"/>
                </a:solidFill>
                <a:latin typeface="Twinkl" pitchFamily="2" charset="0"/>
              </a:rPr>
            </a:br>
            <a:r>
              <a:rPr lang="en-GB" altLang="en-US" sz="2400" b="1">
                <a:solidFill>
                  <a:srgbClr val="5DB33B"/>
                </a:solidFill>
                <a:latin typeface="Twinkl" pitchFamily="2" charset="0"/>
              </a:rPr>
              <a:t>As</a:t>
            </a:r>
            <a:r>
              <a:rPr lang="en-GB" altLang="en-US" sz="2400">
                <a:solidFill>
                  <a:srgbClr val="1C1C1C"/>
                </a:solidFill>
                <a:latin typeface="Twinkl" pitchFamily="2" charset="0"/>
              </a:rPr>
              <a:t> he wasn’t very hungry, Tom didn’t eat his sandwich.</a:t>
            </a:r>
          </a:p>
        </p:txBody>
      </p:sp>
      <p:sp>
        <p:nvSpPr>
          <p:cNvPr id="11268" name="TextBox 1">
            <a:extLst>
              <a:ext uri="{FF2B5EF4-FFF2-40B4-BE49-F238E27FC236}">
                <a16:creationId xmlns:a16="http://schemas.microsoft.com/office/drawing/2014/main" id="{DA06F642-0A69-44F0-BED5-5AA157E98031}"/>
              </a:ext>
            </a:extLst>
          </p:cNvPr>
          <p:cNvSpPr txBox="1">
            <a:spLocks noChangeArrowheads="1"/>
          </p:cNvSpPr>
          <p:nvPr/>
        </p:nvSpPr>
        <p:spPr bwMode="auto">
          <a:xfrm>
            <a:off x="1524000" y="682625"/>
            <a:ext cx="91440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2500">
                <a:solidFill>
                  <a:prstClr val="white"/>
                </a:solidFill>
                <a:latin typeface="Twinkl" pitchFamily="2" charset="0"/>
              </a:rPr>
              <a:t>Causal </a:t>
            </a:r>
            <a:r>
              <a:rPr lang="en-GB" altLang="en-US">
                <a:solidFill>
                  <a:prstClr val="white"/>
                </a:solidFill>
                <a:latin typeface="Twinkl" pitchFamily="2" charset="0"/>
              </a:rPr>
              <a:t>conjunctions</a:t>
            </a:r>
            <a:r>
              <a:rPr lang="en-GB" altLang="en-US" sz="2500">
                <a:solidFill>
                  <a:prstClr val="white"/>
                </a:solidFill>
                <a:latin typeface="Twinkl" pitchFamily="2" charset="0"/>
              </a:rPr>
              <a:t> which are also conjunctions can be used to link clauses in the middle or at the beginning of a sentence.</a:t>
            </a:r>
          </a:p>
        </p:txBody>
      </p:sp>
      <p:pic>
        <p:nvPicPr>
          <p:cNvPr id="11269" name="Picture 1">
            <a:extLst>
              <a:ext uri="{FF2B5EF4-FFF2-40B4-BE49-F238E27FC236}">
                <a16:creationId xmlns:a16="http://schemas.microsoft.com/office/drawing/2014/main" id="{93AFD029-C093-4EBF-9D3F-0DA8D1DB442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18589" y="5570538"/>
            <a:ext cx="1150937" cy="81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2290" name="Picture 14">
            <a:extLst>
              <a:ext uri="{FF2B5EF4-FFF2-40B4-BE49-F238E27FC236}">
                <a16:creationId xmlns:a16="http://schemas.microsoft.com/office/drawing/2014/main" id="{D34B0ADD-7D0B-4B75-AD6F-E9046362D70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Box 1">
            <a:extLst>
              <a:ext uri="{FF2B5EF4-FFF2-40B4-BE49-F238E27FC236}">
                <a16:creationId xmlns:a16="http://schemas.microsoft.com/office/drawing/2014/main" id="{0A76772B-381F-4D65-AC61-CFBE0768002D}"/>
              </a:ext>
            </a:extLst>
          </p:cNvPr>
          <p:cNvSpPr txBox="1">
            <a:spLocks noChangeArrowheads="1"/>
          </p:cNvSpPr>
          <p:nvPr/>
        </p:nvSpPr>
        <p:spPr bwMode="auto">
          <a:xfrm>
            <a:off x="1524000" y="782638"/>
            <a:ext cx="91440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4000">
                <a:solidFill>
                  <a:prstClr val="white"/>
                </a:solidFill>
                <a:latin typeface="Twinkl" pitchFamily="2" charset="0"/>
              </a:rPr>
              <a:t>Using Causal Conjunctions Quiz</a:t>
            </a:r>
          </a:p>
        </p:txBody>
      </p:sp>
      <p:pic>
        <p:nvPicPr>
          <p:cNvPr id="12292" name="Picture 8">
            <a:extLst>
              <a:ext uri="{FF2B5EF4-FFF2-40B4-BE49-F238E27FC236}">
                <a16:creationId xmlns:a16="http://schemas.microsoft.com/office/drawing/2014/main" id="{8078D994-1C96-4CB9-8A99-FC77701C840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54550" y="2133601"/>
            <a:ext cx="2882900" cy="411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3314" name="Picture 14">
            <a:extLst>
              <a:ext uri="{FF2B5EF4-FFF2-40B4-BE49-F238E27FC236}">
                <a16:creationId xmlns:a16="http://schemas.microsoft.com/office/drawing/2014/main" id="{B978A59A-C445-4A46-95EC-9B510AC324B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Box 1">
            <a:extLst>
              <a:ext uri="{FF2B5EF4-FFF2-40B4-BE49-F238E27FC236}">
                <a16:creationId xmlns:a16="http://schemas.microsoft.com/office/drawing/2014/main" id="{8FA909DE-1D7D-4780-AA02-46EABE3D645B}"/>
              </a:ext>
            </a:extLst>
          </p:cNvPr>
          <p:cNvSpPr txBox="1">
            <a:spLocks noChangeArrowheads="1"/>
          </p:cNvSpPr>
          <p:nvPr/>
        </p:nvSpPr>
        <p:spPr bwMode="auto">
          <a:xfrm>
            <a:off x="1524000" y="782638"/>
            <a:ext cx="91440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4000">
                <a:solidFill>
                  <a:prstClr val="white"/>
                </a:solidFill>
                <a:latin typeface="Twinkl" pitchFamily="2" charset="0"/>
              </a:rPr>
              <a:t>Causal Conjunctions can be:</a:t>
            </a:r>
          </a:p>
        </p:txBody>
      </p:sp>
      <p:sp>
        <p:nvSpPr>
          <p:cNvPr id="2" name="Rounded Rectangle 1">
            <a:extLst>
              <a:ext uri="{FF2B5EF4-FFF2-40B4-BE49-F238E27FC236}">
                <a16:creationId xmlns:a16="http://schemas.microsoft.com/office/drawing/2014/main" id="{82AFB13A-2643-402A-AAC6-01D2E9272504}"/>
              </a:ext>
            </a:extLst>
          </p:cNvPr>
          <p:cNvSpPr/>
          <p:nvPr/>
        </p:nvSpPr>
        <p:spPr>
          <a:xfrm>
            <a:off x="2979738" y="2674939"/>
            <a:ext cx="2768600" cy="720725"/>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288000" anchor="ctr"/>
          <a:lstStyle/>
          <a:p>
            <a:pPr marL="342900" indent="-342900" eaLnBrk="0" fontAlgn="base" hangingPunct="0">
              <a:spcBef>
                <a:spcPct val="0"/>
              </a:spcBef>
              <a:spcAft>
                <a:spcPct val="0"/>
              </a:spcAft>
              <a:buFont typeface="+mj-lt"/>
              <a:buAutoNum type="alphaLcParenR"/>
              <a:defRPr/>
            </a:pPr>
            <a:r>
              <a:rPr lang="en-GB" altLang="en-US" dirty="0">
                <a:solidFill>
                  <a:srgbClr val="1C1C1C"/>
                </a:solidFill>
                <a:latin typeface="Twinkl" pitchFamily="2" charset="0"/>
              </a:rPr>
              <a:t>Subordinating conjunctions</a:t>
            </a:r>
            <a:endParaRPr lang="en-GB" dirty="0">
              <a:solidFill>
                <a:prstClr val="white"/>
              </a:solidFill>
              <a:latin typeface="Twinkl" pitchFamily="2" charset="0"/>
            </a:endParaRPr>
          </a:p>
        </p:txBody>
      </p:sp>
      <p:sp>
        <p:nvSpPr>
          <p:cNvPr id="13" name="Rounded Rectangle 12">
            <a:extLst>
              <a:ext uri="{FF2B5EF4-FFF2-40B4-BE49-F238E27FC236}">
                <a16:creationId xmlns:a16="http://schemas.microsoft.com/office/drawing/2014/main" id="{D07838A6-1D28-483A-8AC6-FE820C2D35BC}"/>
              </a:ext>
            </a:extLst>
          </p:cNvPr>
          <p:cNvSpPr/>
          <p:nvPr/>
        </p:nvSpPr>
        <p:spPr>
          <a:xfrm>
            <a:off x="6443663" y="2674939"/>
            <a:ext cx="2768600" cy="720725"/>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288000" anchor="ctr"/>
          <a:lstStyle/>
          <a:p>
            <a:pPr marL="342900" indent="-342900" eaLnBrk="0" fontAlgn="base" hangingPunct="0">
              <a:spcBef>
                <a:spcPct val="0"/>
              </a:spcBef>
              <a:spcAft>
                <a:spcPct val="0"/>
              </a:spcAft>
              <a:buFont typeface="+mj-lt"/>
              <a:buAutoNum type="alphaLcParenR" startAt="2"/>
              <a:defRPr/>
            </a:pPr>
            <a:r>
              <a:rPr lang="en-GB" altLang="en-US" dirty="0">
                <a:solidFill>
                  <a:srgbClr val="1C1C1C"/>
                </a:solidFill>
                <a:latin typeface="Twinkl" pitchFamily="2" charset="0"/>
              </a:rPr>
              <a:t>Coordinating conjunctions</a:t>
            </a:r>
            <a:endParaRPr lang="en-GB" dirty="0">
              <a:solidFill>
                <a:prstClr val="white"/>
              </a:solidFill>
              <a:latin typeface="Twinkl" pitchFamily="2" charset="0"/>
            </a:endParaRPr>
          </a:p>
        </p:txBody>
      </p:sp>
      <p:sp>
        <p:nvSpPr>
          <p:cNvPr id="14" name="Rounded Rectangle 13">
            <a:extLst>
              <a:ext uri="{FF2B5EF4-FFF2-40B4-BE49-F238E27FC236}">
                <a16:creationId xmlns:a16="http://schemas.microsoft.com/office/drawing/2014/main" id="{F8550CD1-1AEB-4E30-AFAD-D1325C956845}"/>
              </a:ext>
            </a:extLst>
          </p:cNvPr>
          <p:cNvSpPr/>
          <p:nvPr/>
        </p:nvSpPr>
        <p:spPr>
          <a:xfrm>
            <a:off x="2979738" y="3949700"/>
            <a:ext cx="2768600" cy="719138"/>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288000" anchor="ctr"/>
          <a:lstStyle/>
          <a:p>
            <a:pPr marL="342900" indent="-342900" eaLnBrk="0" fontAlgn="base" hangingPunct="0">
              <a:spcBef>
                <a:spcPct val="0"/>
              </a:spcBef>
              <a:spcAft>
                <a:spcPct val="0"/>
              </a:spcAft>
              <a:buFont typeface="+mj-lt"/>
              <a:buAutoNum type="alphaLcParenR" startAt="3"/>
              <a:defRPr/>
            </a:pPr>
            <a:r>
              <a:rPr lang="en-GB" altLang="en-US" dirty="0">
                <a:solidFill>
                  <a:srgbClr val="1C1C1C"/>
                </a:solidFill>
                <a:latin typeface="Twinkl" pitchFamily="2" charset="0"/>
              </a:rPr>
              <a:t>adverbs/adverbials</a:t>
            </a:r>
            <a:endParaRPr lang="en-GB" dirty="0">
              <a:solidFill>
                <a:prstClr val="white"/>
              </a:solidFill>
              <a:latin typeface="Twinkl" pitchFamily="2" charset="0"/>
            </a:endParaRPr>
          </a:p>
        </p:txBody>
      </p:sp>
      <p:sp>
        <p:nvSpPr>
          <p:cNvPr id="15" name="Rounded Rectangle 14">
            <a:extLst>
              <a:ext uri="{FF2B5EF4-FFF2-40B4-BE49-F238E27FC236}">
                <a16:creationId xmlns:a16="http://schemas.microsoft.com/office/drawing/2014/main" id="{FDA1732B-0778-43F5-B146-F940FCFDE37C}"/>
              </a:ext>
            </a:extLst>
          </p:cNvPr>
          <p:cNvSpPr/>
          <p:nvPr/>
        </p:nvSpPr>
        <p:spPr>
          <a:xfrm>
            <a:off x="6443663" y="3944939"/>
            <a:ext cx="2768600" cy="719137"/>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288000" anchor="ctr"/>
          <a:lstStyle/>
          <a:p>
            <a:pPr marL="342900" indent="-342900" eaLnBrk="0" fontAlgn="base" hangingPunct="0">
              <a:spcBef>
                <a:spcPct val="0"/>
              </a:spcBef>
              <a:spcAft>
                <a:spcPct val="0"/>
              </a:spcAft>
              <a:buFont typeface="+mj-lt"/>
              <a:buAutoNum type="alphaLcParenR" startAt="4"/>
              <a:defRPr/>
            </a:pPr>
            <a:r>
              <a:rPr lang="en-GB" altLang="en-US" dirty="0">
                <a:solidFill>
                  <a:srgbClr val="1C1C1C"/>
                </a:solidFill>
                <a:latin typeface="Sassoon Infant Rg" panose="02000503030000020003" pitchFamily="50" charset="0"/>
              </a:rPr>
              <a:t>all three</a:t>
            </a:r>
            <a:endParaRPr lang="en-GB" dirty="0">
              <a:solidFill>
                <a:prstClr val="white"/>
              </a:solidFill>
              <a:latin typeface="Calibri" panose="020F0502020204030204"/>
            </a:endParaRPr>
          </a:p>
        </p:txBody>
      </p:sp>
      <p:sp>
        <p:nvSpPr>
          <p:cNvPr id="16" name="Rounded Rectangle 15">
            <a:extLst>
              <a:ext uri="{FF2B5EF4-FFF2-40B4-BE49-F238E27FC236}">
                <a16:creationId xmlns:a16="http://schemas.microsoft.com/office/drawing/2014/main" id="{28CC5ABD-9C37-4031-9503-81C8FDEB5FF8}"/>
              </a:ext>
            </a:extLst>
          </p:cNvPr>
          <p:cNvSpPr/>
          <p:nvPr/>
        </p:nvSpPr>
        <p:spPr>
          <a:xfrm>
            <a:off x="6443663" y="3944939"/>
            <a:ext cx="2768600" cy="719137"/>
          </a:xfrm>
          <a:prstGeom prst="roundRect">
            <a:avLst/>
          </a:prstGeom>
          <a:solidFill>
            <a:srgbClr val="92CD3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288000" anchor="ctr"/>
          <a:lstStyle/>
          <a:p>
            <a:pPr marL="342900" indent="-342900" eaLnBrk="0" fontAlgn="base" hangingPunct="0">
              <a:spcBef>
                <a:spcPct val="0"/>
              </a:spcBef>
              <a:spcAft>
                <a:spcPct val="0"/>
              </a:spcAft>
              <a:buFont typeface="+mj-lt"/>
              <a:buAutoNum type="alphaLcParenR" startAt="4"/>
              <a:defRPr/>
            </a:pPr>
            <a:r>
              <a:rPr lang="en-GB" altLang="en-US" dirty="0">
                <a:solidFill>
                  <a:prstClr val="white"/>
                </a:solidFill>
                <a:latin typeface="Twinkl" pitchFamily="2" charset="0"/>
              </a:rPr>
              <a:t>all three</a:t>
            </a:r>
            <a:endParaRPr lang="en-GB" dirty="0">
              <a:solidFill>
                <a:prstClr val="white"/>
              </a:solidFill>
              <a:latin typeface="Twinkl"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4338" name="Picture 14">
            <a:extLst>
              <a:ext uri="{FF2B5EF4-FFF2-40B4-BE49-F238E27FC236}">
                <a16:creationId xmlns:a16="http://schemas.microsoft.com/office/drawing/2014/main" id="{5291F430-A128-468C-96A2-C9F4AFA0E8C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A89106EC-C808-4A02-B305-C3A1E1E04F0A}"/>
              </a:ext>
            </a:extLst>
          </p:cNvPr>
          <p:cNvSpPr/>
          <p:nvPr/>
        </p:nvSpPr>
        <p:spPr>
          <a:xfrm>
            <a:off x="2979739" y="2674939"/>
            <a:ext cx="6232525" cy="720725"/>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540000" anchor="ctr"/>
          <a:lstStyle/>
          <a:p>
            <a:pPr eaLnBrk="0" fontAlgn="base" hangingPunct="0">
              <a:spcBef>
                <a:spcPct val="0"/>
              </a:spcBef>
              <a:spcAft>
                <a:spcPct val="0"/>
              </a:spcAft>
              <a:defRPr/>
            </a:pPr>
            <a:r>
              <a:rPr lang="en-GB" altLang="en-US" dirty="0">
                <a:solidFill>
                  <a:srgbClr val="1C1C1C"/>
                </a:solidFill>
                <a:latin typeface="Twinkl" pitchFamily="2" charset="0"/>
              </a:rPr>
              <a:t>We are going for a picnic the weather is so nice.</a:t>
            </a:r>
          </a:p>
        </p:txBody>
      </p:sp>
      <p:sp>
        <p:nvSpPr>
          <p:cNvPr id="15" name="Rounded Rectangle 14">
            <a:extLst>
              <a:ext uri="{FF2B5EF4-FFF2-40B4-BE49-F238E27FC236}">
                <a16:creationId xmlns:a16="http://schemas.microsoft.com/office/drawing/2014/main" id="{83DFBBF9-7249-4619-8635-A0FC5B385ACB}"/>
              </a:ext>
            </a:extLst>
          </p:cNvPr>
          <p:cNvSpPr/>
          <p:nvPr/>
        </p:nvSpPr>
        <p:spPr>
          <a:xfrm>
            <a:off x="2979739" y="3606800"/>
            <a:ext cx="6232525" cy="719138"/>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540000" anchor="ctr"/>
          <a:lstStyle/>
          <a:p>
            <a:pPr eaLnBrk="0" fontAlgn="base" hangingPunct="0">
              <a:spcBef>
                <a:spcPct val="0"/>
              </a:spcBef>
              <a:spcAft>
                <a:spcPct val="0"/>
              </a:spcAft>
              <a:defRPr/>
            </a:pPr>
            <a:r>
              <a:rPr lang="en-GB" altLang="en-US" dirty="0">
                <a:solidFill>
                  <a:srgbClr val="1C1C1C"/>
                </a:solidFill>
                <a:latin typeface="Sassoon Infant Rg" panose="02000503030000020003" pitchFamily="50" charset="0"/>
              </a:rPr>
              <a:t>Since the weather is so nice, we are going for a picnic.</a:t>
            </a:r>
          </a:p>
        </p:txBody>
      </p:sp>
      <p:sp>
        <p:nvSpPr>
          <p:cNvPr id="16" name="Rounded Rectangle 15">
            <a:extLst>
              <a:ext uri="{FF2B5EF4-FFF2-40B4-BE49-F238E27FC236}">
                <a16:creationId xmlns:a16="http://schemas.microsoft.com/office/drawing/2014/main" id="{D950BB13-E12E-4971-842E-DB83D146BF02}"/>
              </a:ext>
            </a:extLst>
          </p:cNvPr>
          <p:cNvSpPr/>
          <p:nvPr/>
        </p:nvSpPr>
        <p:spPr>
          <a:xfrm>
            <a:off x="2979739" y="3606800"/>
            <a:ext cx="6232525" cy="719138"/>
          </a:xfrm>
          <a:prstGeom prst="roundRect">
            <a:avLst/>
          </a:prstGeom>
          <a:solidFill>
            <a:srgbClr val="92CD3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540000" anchor="ctr"/>
          <a:lstStyle/>
          <a:p>
            <a:pPr eaLnBrk="0" fontAlgn="base" hangingPunct="0">
              <a:spcBef>
                <a:spcPct val="0"/>
              </a:spcBef>
              <a:spcAft>
                <a:spcPct val="0"/>
              </a:spcAft>
              <a:defRPr/>
            </a:pPr>
            <a:r>
              <a:rPr lang="en-GB" altLang="en-US" dirty="0">
                <a:solidFill>
                  <a:prstClr val="white"/>
                </a:solidFill>
                <a:latin typeface="Twinkl" pitchFamily="2" charset="0"/>
              </a:rPr>
              <a:t>Since the weather is so nice, we are going for a picnic.</a:t>
            </a:r>
          </a:p>
        </p:txBody>
      </p:sp>
      <p:sp>
        <p:nvSpPr>
          <p:cNvPr id="9" name="Rounded Rectangle 8">
            <a:extLst>
              <a:ext uri="{FF2B5EF4-FFF2-40B4-BE49-F238E27FC236}">
                <a16:creationId xmlns:a16="http://schemas.microsoft.com/office/drawing/2014/main" id="{C9AB39A9-3A52-4A5B-8EC2-CED57DDC3ACF}"/>
              </a:ext>
            </a:extLst>
          </p:cNvPr>
          <p:cNvSpPr/>
          <p:nvPr/>
        </p:nvSpPr>
        <p:spPr>
          <a:xfrm>
            <a:off x="2979739" y="4537075"/>
            <a:ext cx="6232525" cy="719138"/>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540000" anchor="ctr"/>
          <a:lstStyle/>
          <a:p>
            <a:pPr eaLnBrk="0" fontAlgn="base" hangingPunct="0">
              <a:spcBef>
                <a:spcPct val="0"/>
              </a:spcBef>
              <a:spcAft>
                <a:spcPct val="0"/>
              </a:spcAft>
              <a:defRPr/>
            </a:pPr>
            <a:r>
              <a:rPr lang="en-GB" altLang="en-US" dirty="0">
                <a:solidFill>
                  <a:srgbClr val="1C1C1C"/>
                </a:solidFill>
                <a:latin typeface="Twinkl" pitchFamily="2" charset="0"/>
              </a:rPr>
              <a:t>The weather is so nice since we are going for a picnic.</a:t>
            </a:r>
          </a:p>
        </p:txBody>
      </p:sp>
      <p:sp>
        <p:nvSpPr>
          <p:cNvPr id="14343" name="TextBox 1">
            <a:extLst>
              <a:ext uri="{FF2B5EF4-FFF2-40B4-BE49-F238E27FC236}">
                <a16:creationId xmlns:a16="http://schemas.microsoft.com/office/drawing/2014/main" id="{EAC07B60-AAF7-43BA-81C8-EC62266DC360}"/>
              </a:ext>
            </a:extLst>
          </p:cNvPr>
          <p:cNvSpPr txBox="1">
            <a:spLocks noChangeArrowheads="1"/>
          </p:cNvSpPr>
          <p:nvPr/>
        </p:nvSpPr>
        <p:spPr bwMode="auto">
          <a:xfrm>
            <a:off x="1524000" y="544514"/>
            <a:ext cx="9144000" cy="97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3600">
                <a:solidFill>
                  <a:prstClr val="white"/>
                </a:solidFill>
                <a:latin typeface="Twinkl" pitchFamily="2" charset="0"/>
              </a:rPr>
              <a:t>Which sentence uses a </a:t>
            </a:r>
          </a:p>
          <a:p>
            <a:pPr algn="ctr" eaLnBrk="0" fontAlgn="base" hangingPunct="0">
              <a:lnSpc>
                <a:spcPct val="80000"/>
              </a:lnSpc>
              <a:spcBef>
                <a:spcPct val="0"/>
              </a:spcBef>
              <a:spcAft>
                <a:spcPct val="0"/>
              </a:spcAft>
              <a:buNone/>
            </a:pPr>
            <a:r>
              <a:rPr lang="en-GB" altLang="en-US" sz="3600">
                <a:solidFill>
                  <a:prstClr val="white"/>
                </a:solidFill>
                <a:latin typeface="Twinkl" pitchFamily="2" charset="0"/>
              </a:rPr>
              <a:t>conjunction accurately?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5362" name="Picture 14">
            <a:extLst>
              <a:ext uri="{FF2B5EF4-FFF2-40B4-BE49-F238E27FC236}">
                <a16:creationId xmlns:a16="http://schemas.microsoft.com/office/drawing/2014/main" id="{847BE8DD-2291-4770-93D7-AB18B772B8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1">
            <a:extLst>
              <a:ext uri="{FF2B5EF4-FFF2-40B4-BE49-F238E27FC236}">
                <a16:creationId xmlns:a16="http://schemas.microsoft.com/office/drawing/2014/main" id="{9ECB9312-384A-498C-B222-8A3847ECB82F}"/>
              </a:ext>
            </a:extLst>
          </p:cNvPr>
          <p:cNvSpPr txBox="1">
            <a:spLocks noChangeArrowheads="1"/>
          </p:cNvSpPr>
          <p:nvPr/>
        </p:nvSpPr>
        <p:spPr bwMode="auto">
          <a:xfrm>
            <a:off x="1524000" y="544514"/>
            <a:ext cx="9144000" cy="97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3600">
                <a:solidFill>
                  <a:prstClr val="white"/>
                </a:solidFill>
                <a:latin typeface="Twinkl" pitchFamily="2" charset="0"/>
              </a:rPr>
              <a:t>Which sentence uses a </a:t>
            </a:r>
          </a:p>
          <a:p>
            <a:pPr algn="ctr" eaLnBrk="0" fontAlgn="base" hangingPunct="0">
              <a:lnSpc>
                <a:spcPct val="80000"/>
              </a:lnSpc>
              <a:spcBef>
                <a:spcPct val="0"/>
              </a:spcBef>
              <a:spcAft>
                <a:spcPct val="0"/>
              </a:spcAft>
              <a:buNone/>
            </a:pPr>
            <a:r>
              <a:rPr lang="en-GB" altLang="en-US" sz="3600">
                <a:solidFill>
                  <a:prstClr val="white"/>
                </a:solidFill>
                <a:latin typeface="Twinkl" pitchFamily="2" charset="0"/>
              </a:rPr>
              <a:t>conjunction accurately?</a:t>
            </a:r>
          </a:p>
        </p:txBody>
      </p:sp>
      <p:sp>
        <p:nvSpPr>
          <p:cNvPr id="2" name="Rounded Rectangle 1">
            <a:extLst>
              <a:ext uri="{FF2B5EF4-FFF2-40B4-BE49-F238E27FC236}">
                <a16:creationId xmlns:a16="http://schemas.microsoft.com/office/drawing/2014/main" id="{600A0514-7232-4AF3-9CBB-893199E62BDB}"/>
              </a:ext>
            </a:extLst>
          </p:cNvPr>
          <p:cNvSpPr/>
          <p:nvPr/>
        </p:nvSpPr>
        <p:spPr>
          <a:xfrm>
            <a:off x="2979739" y="2674939"/>
            <a:ext cx="6232525" cy="720725"/>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540000" anchor="ctr"/>
          <a:lstStyle/>
          <a:p>
            <a:pPr eaLnBrk="0" fontAlgn="base" hangingPunct="0">
              <a:spcBef>
                <a:spcPct val="0"/>
              </a:spcBef>
              <a:spcAft>
                <a:spcPct val="0"/>
              </a:spcAft>
              <a:defRPr/>
            </a:pPr>
            <a:r>
              <a:rPr lang="en-GB" altLang="en-US" dirty="0">
                <a:solidFill>
                  <a:srgbClr val="1C1C1C"/>
                </a:solidFill>
                <a:latin typeface="Twinkl" pitchFamily="2" charset="0"/>
              </a:rPr>
              <a:t>I visited the British Museum. I am interested in History.</a:t>
            </a:r>
          </a:p>
        </p:txBody>
      </p:sp>
      <p:sp>
        <p:nvSpPr>
          <p:cNvPr id="15" name="Rounded Rectangle 14">
            <a:extLst>
              <a:ext uri="{FF2B5EF4-FFF2-40B4-BE49-F238E27FC236}">
                <a16:creationId xmlns:a16="http://schemas.microsoft.com/office/drawing/2014/main" id="{D36817CC-8BA4-4996-A2E4-AEFDC686BC36}"/>
              </a:ext>
            </a:extLst>
          </p:cNvPr>
          <p:cNvSpPr/>
          <p:nvPr/>
        </p:nvSpPr>
        <p:spPr>
          <a:xfrm>
            <a:off x="2979739" y="3606800"/>
            <a:ext cx="6232525" cy="719138"/>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eaLnBrk="0" fontAlgn="base" hangingPunct="0">
              <a:spcBef>
                <a:spcPct val="0"/>
              </a:spcBef>
              <a:spcAft>
                <a:spcPct val="0"/>
              </a:spcAft>
              <a:defRPr/>
            </a:pPr>
            <a:r>
              <a:rPr lang="en-GB" altLang="en-US" dirty="0">
                <a:solidFill>
                  <a:srgbClr val="1C1C1C"/>
                </a:solidFill>
                <a:latin typeface="Twinkl" pitchFamily="2" charset="0"/>
              </a:rPr>
              <a:t>I visited the British Museum I am interested in History because.</a:t>
            </a:r>
          </a:p>
        </p:txBody>
      </p:sp>
      <p:sp>
        <p:nvSpPr>
          <p:cNvPr id="9" name="Rounded Rectangle 8">
            <a:extLst>
              <a:ext uri="{FF2B5EF4-FFF2-40B4-BE49-F238E27FC236}">
                <a16:creationId xmlns:a16="http://schemas.microsoft.com/office/drawing/2014/main" id="{FAD18AE0-8975-4472-BEC3-6A5713C309ED}"/>
              </a:ext>
            </a:extLst>
          </p:cNvPr>
          <p:cNvSpPr/>
          <p:nvPr/>
        </p:nvSpPr>
        <p:spPr>
          <a:xfrm>
            <a:off x="2979739" y="4537075"/>
            <a:ext cx="6232525" cy="719138"/>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pPr eaLnBrk="0" fontAlgn="base" hangingPunct="0">
              <a:spcBef>
                <a:spcPct val="0"/>
              </a:spcBef>
              <a:spcAft>
                <a:spcPct val="0"/>
              </a:spcAft>
              <a:defRPr/>
            </a:pPr>
            <a:r>
              <a:rPr lang="en-GB" altLang="en-US" dirty="0">
                <a:solidFill>
                  <a:srgbClr val="1C1C1C"/>
                </a:solidFill>
                <a:latin typeface="Sassoon Infant Rg" panose="02000503030000020003" pitchFamily="50" charset="0"/>
              </a:rPr>
              <a:t>I visited the British Museum because I am interested in History.</a:t>
            </a:r>
          </a:p>
        </p:txBody>
      </p:sp>
      <p:sp>
        <p:nvSpPr>
          <p:cNvPr id="16" name="Rounded Rectangle 15">
            <a:extLst>
              <a:ext uri="{FF2B5EF4-FFF2-40B4-BE49-F238E27FC236}">
                <a16:creationId xmlns:a16="http://schemas.microsoft.com/office/drawing/2014/main" id="{A90CED26-83D2-4F36-A439-D7022D09153F}"/>
              </a:ext>
            </a:extLst>
          </p:cNvPr>
          <p:cNvSpPr/>
          <p:nvPr/>
        </p:nvSpPr>
        <p:spPr>
          <a:xfrm>
            <a:off x="2979739" y="4537075"/>
            <a:ext cx="6232525" cy="719138"/>
          </a:xfrm>
          <a:prstGeom prst="roundRect">
            <a:avLst/>
          </a:prstGeom>
          <a:solidFill>
            <a:srgbClr val="92CD3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180000" rIns="72000" anchor="ctr"/>
          <a:lstStyle/>
          <a:p>
            <a:pPr eaLnBrk="0" fontAlgn="base" hangingPunct="0">
              <a:spcBef>
                <a:spcPct val="0"/>
              </a:spcBef>
              <a:spcAft>
                <a:spcPct val="0"/>
              </a:spcAft>
              <a:defRPr/>
            </a:pPr>
            <a:r>
              <a:rPr lang="en-GB" altLang="en-US" dirty="0">
                <a:solidFill>
                  <a:prstClr val="white"/>
                </a:solidFill>
                <a:latin typeface="Twinkl" pitchFamily="2" charset="0"/>
              </a:rPr>
              <a:t>I visited the British Museum because I am interested in History.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6386" name="Picture 14">
            <a:extLst>
              <a:ext uri="{FF2B5EF4-FFF2-40B4-BE49-F238E27FC236}">
                <a16:creationId xmlns:a16="http://schemas.microsoft.com/office/drawing/2014/main" id="{3AF77355-52BC-41F9-9358-6E56E809F44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Box 1">
            <a:extLst>
              <a:ext uri="{FF2B5EF4-FFF2-40B4-BE49-F238E27FC236}">
                <a16:creationId xmlns:a16="http://schemas.microsoft.com/office/drawing/2014/main" id="{EF76E9C1-FF64-4960-B53B-A41C459AD9D9}"/>
              </a:ext>
            </a:extLst>
          </p:cNvPr>
          <p:cNvSpPr txBox="1">
            <a:spLocks noChangeArrowheads="1"/>
          </p:cNvSpPr>
          <p:nvPr/>
        </p:nvSpPr>
        <p:spPr bwMode="auto">
          <a:xfrm>
            <a:off x="1524000" y="773114"/>
            <a:ext cx="9144000"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80000"/>
              </a:lnSpc>
              <a:spcBef>
                <a:spcPct val="0"/>
              </a:spcBef>
              <a:spcAft>
                <a:spcPct val="0"/>
              </a:spcAft>
              <a:buNone/>
            </a:pPr>
            <a:r>
              <a:rPr lang="en-GB" altLang="en-US" sz="3600">
                <a:solidFill>
                  <a:prstClr val="white"/>
                </a:solidFill>
                <a:latin typeface="Twinkl" pitchFamily="2" charset="0"/>
              </a:rPr>
              <a:t>Which causal conjunction is missing?</a:t>
            </a:r>
          </a:p>
        </p:txBody>
      </p:sp>
      <p:sp>
        <p:nvSpPr>
          <p:cNvPr id="8" name="Rounded Rectangle 7">
            <a:extLst>
              <a:ext uri="{FF2B5EF4-FFF2-40B4-BE49-F238E27FC236}">
                <a16:creationId xmlns:a16="http://schemas.microsoft.com/office/drawing/2014/main" id="{5ED95F4E-EE7C-49DB-81C6-4DF1F1DEE8B7}"/>
              </a:ext>
            </a:extLst>
          </p:cNvPr>
          <p:cNvSpPr/>
          <p:nvPr/>
        </p:nvSpPr>
        <p:spPr>
          <a:xfrm>
            <a:off x="1868488" y="2133600"/>
            <a:ext cx="1687512"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As a result of</a:t>
            </a:r>
            <a:endParaRPr lang="en-GB" dirty="0">
              <a:solidFill>
                <a:prstClr val="white"/>
              </a:solidFill>
              <a:latin typeface="Twinkl" pitchFamily="2" charset="0"/>
            </a:endParaRPr>
          </a:p>
        </p:txBody>
      </p:sp>
      <p:sp>
        <p:nvSpPr>
          <p:cNvPr id="10" name="Rounded Rectangle 9">
            <a:extLst>
              <a:ext uri="{FF2B5EF4-FFF2-40B4-BE49-F238E27FC236}">
                <a16:creationId xmlns:a16="http://schemas.microsoft.com/office/drawing/2014/main" id="{3E73D48E-165D-44BA-80DD-169AAE739486}"/>
              </a:ext>
            </a:extLst>
          </p:cNvPr>
          <p:cNvSpPr/>
          <p:nvPr/>
        </p:nvSpPr>
        <p:spPr>
          <a:xfrm>
            <a:off x="3692525" y="2133600"/>
            <a:ext cx="1531938"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because</a:t>
            </a:r>
            <a:endParaRPr lang="en-GB" dirty="0">
              <a:solidFill>
                <a:prstClr val="white"/>
              </a:solidFill>
              <a:latin typeface="Twinkl" pitchFamily="2" charset="0"/>
            </a:endParaRPr>
          </a:p>
        </p:txBody>
      </p:sp>
      <p:sp>
        <p:nvSpPr>
          <p:cNvPr id="11" name="Rounded Rectangle 10">
            <a:extLst>
              <a:ext uri="{FF2B5EF4-FFF2-40B4-BE49-F238E27FC236}">
                <a16:creationId xmlns:a16="http://schemas.microsoft.com/office/drawing/2014/main" id="{44802C82-C0B2-40A9-84B6-5740029147D1}"/>
              </a:ext>
            </a:extLst>
          </p:cNvPr>
          <p:cNvSpPr/>
          <p:nvPr/>
        </p:nvSpPr>
        <p:spPr>
          <a:xfrm>
            <a:off x="5360988" y="2133600"/>
            <a:ext cx="1530350"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Therefore</a:t>
            </a:r>
            <a:endParaRPr lang="en-GB" dirty="0">
              <a:solidFill>
                <a:prstClr val="white"/>
              </a:solidFill>
              <a:latin typeface="Twinkl" pitchFamily="2" charset="0"/>
            </a:endParaRPr>
          </a:p>
        </p:txBody>
      </p:sp>
      <p:sp>
        <p:nvSpPr>
          <p:cNvPr id="12" name="Rounded Rectangle 11">
            <a:extLst>
              <a:ext uri="{FF2B5EF4-FFF2-40B4-BE49-F238E27FC236}">
                <a16:creationId xmlns:a16="http://schemas.microsoft.com/office/drawing/2014/main" id="{51D89640-457F-486F-ABE1-FB9F5C377479}"/>
              </a:ext>
            </a:extLst>
          </p:cNvPr>
          <p:cNvSpPr/>
          <p:nvPr/>
        </p:nvSpPr>
        <p:spPr>
          <a:xfrm>
            <a:off x="7029450" y="2133600"/>
            <a:ext cx="1530350"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as</a:t>
            </a:r>
            <a:endParaRPr lang="en-GB" dirty="0">
              <a:solidFill>
                <a:prstClr val="white"/>
              </a:solidFill>
              <a:latin typeface="Twinkl" pitchFamily="2" charset="0"/>
            </a:endParaRPr>
          </a:p>
        </p:txBody>
      </p:sp>
      <p:sp>
        <p:nvSpPr>
          <p:cNvPr id="13" name="Rounded Rectangle 12">
            <a:extLst>
              <a:ext uri="{FF2B5EF4-FFF2-40B4-BE49-F238E27FC236}">
                <a16:creationId xmlns:a16="http://schemas.microsoft.com/office/drawing/2014/main" id="{2F78FFC3-AAAC-4855-9259-B0BF2AF47C19}"/>
              </a:ext>
            </a:extLst>
          </p:cNvPr>
          <p:cNvSpPr/>
          <p:nvPr/>
        </p:nvSpPr>
        <p:spPr>
          <a:xfrm>
            <a:off x="8696325" y="2133600"/>
            <a:ext cx="1531938"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Consequently</a:t>
            </a:r>
            <a:endParaRPr lang="en-GB" dirty="0">
              <a:solidFill>
                <a:prstClr val="white"/>
              </a:solidFill>
              <a:latin typeface="Twinkl" pitchFamily="2" charset="0"/>
            </a:endParaRPr>
          </a:p>
        </p:txBody>
      </p:sp>
      <p:sp>
        <p:nvSpPr>
          <p:cNvPr id="16393" name="TextBox 4">
            <a:extLst>
              <a:ext uri="{FF2B5EF4-FFF2-40B4-BE49-F238E27FC236}">
                <a16:creationId xmlns:a16="http://schemas.microsoft.com/office/drawing/2014/main" id="{D7C3D809-D634-48F8-BD11-11C903BA45AE}"/>
              </a:ext>
            </a:extLst>
          </p:cNvPr>
          <p:cNvSpPr txBox="1">
            <a:spLocks noChangeArrowheads="1"/>
          </p:cNvSpPr>
          <p:nvPr/>
        </p:nvSpPr>
        <p:spPr bwMode="auto">
          <a:xfrm>
            <a:off x="2144713" y="2767014"/>
            <a:ext cx="800735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5600" indent="-355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0" fontAlgn="base" hangingPunct="0">
              <a:lnSpc>
                <a:spcPct val="200000"/>
              </a:lnSpc>
              <a:spcBef>
                <a:spcPct val="0"/>
              </a:spcBef>
              <a:spcAft>
                <a:spcPct val="0"/>
              </a:spcAft>
              <a:buFont typeface="Calibri Light" panose="020F0302020204030204" pitchFamily="34" charset="0"/>
              <a:buAutoNum type="arabicPeriod"/>
            </a:pPr>
            <a:r>
              <a:rPr lang="en-GB" altLang="en-US" sz="2000">
                <a:solidFill>
                  <a:srgbClr val="1C1C1C"/>
                </a:solidFill>
                <a:latin typeface="Sassoon Infant Rg" pitchFamily="50" charset="0"/>
              </a:rPr>
              <a:t> 		  her injury, Sandy had to withdraw from the swimming competition.</a:t>
            </a:r>
          </a:p>
          <a:p>
            <a:pPr eaLnBrk="0" fontAlgn="base" hangingPunct="0">
              <a:lnSpc>
                <a:spcPct val="200000"/>
              </a:lnSpc>
              <a:spcBef>
                <a:spcPct val="0"/>
              </a:spcBef>
              <a:spcAft>
                <a:spcPct val="0"/>
              </a:spcAft>
              <a:buFont typeface="Calibri Light" panose="020F0302020204030204" pitchFamily="34" charset="0"/>
              <a:buAutoNum type="arabicPeriod"/>
            </a:pPr>
            <a:r>
              <a:rPr lang="en-GB" altLang="en-US" sz="2000">
                <a:solidFill>
                  <a:srgbClr val="1C1C1C"/>
                </a:solidFill>
                <a:latin typeface="Sassoon Infant Rg" pitchFamily="50" charset="0"/>
              </a:rPr>
              <a:t>The brakes do not work.                      the car is unsafe to drive.</a:t>
            </a:r>
          </a:p>
          <a:p>
            <a:pPr eaLnBrk="0" fontAlgn="base" hangingPunct="0">
              <a:lnSpc>
                <a:spcPct val="200000"/>
              </a:lnSpc>
              <a:spcBef>
                <a:spcPct val="0"/>
              </a:spcBef>
              <a:spcAft>
                <a:spcPct val="0"/>
              </a:spcAft>
              <a:buFont typeface="Calibri Light" panose="020F0302020204030204" pitchFamily="34" charset="0"/>
              <a:buAutoNum type="arabicPeriod"/>
            </a:pPr>
            <a:r>
              <a:rPr lang="en-GB" altLang="en-US" sz="2000">
                <a:solidFill>
                  <a:srgbClr val="1C1C1C"/>
                </a:solidFill>
                <a:latin typeface="Sassoon Infant Rg" pitchFamily="50" charset="0"/>
              </a:rPr>
              <a:t>I am wearing sunscreen today                     it is very hot.</a:t>
            </a:r>
          </a:p>
          <a:p>
            <a:pPr eaLnBrk="0" fontAlgn="base" hangingPunct="0">
              <a:lnSpc>
                <a:spcPct val="200000"/>
              </a:lnSpc>
              <a:spcBef>
                <a:spcPct val="0"/>
              </a:spcBef>
              <a:spcAft>
                <a:spcPct val="0"/>
              </a:spcAft>
              <a:buFont typeface="Calibri Light" panose="020F0302020204030204" pitchFamily="34" charset="0"/>
              <a:buAutoNum type="arabicPeriod"/>
            </a:pPr>
            <a:r>
              <a:rPr lang="en-GB" altLang="en-US" sz="2000">
                <a:solidFill>
                  <a:srgbClr val="1C1C1C"/>
                </a:solidFill>
                <a:latin typeface="Sassoon Infant Rg" pitchFamily="50" charset="0"/>
              </a:rPr>
              <a:t>Our teacher is not in school today                     he is ill.</a:t>
            </a:r>
          </a:p>
          <a:p>
            <a:pPr eaLnBrk="0" fontAlgn="base" hangingPunct="0">
              <a:lnSpc>
                <a:spcPct val="200000"/>
              </a:lnSpc>
              <a:spcBef>
                <a:spcPct val="0"/>
              </a:spcBef>
              <a:spcAft>
                <a:spcPct val="0"/>
              </a:spcAft>
              <a:buFont typeface="Calibri Light" panose="020F0302020204030204" pitchFamily="34" charset="0"/>
              <a:buAutoNum type="arabicPeriod"/>
            </a:pPr>
            <a:r>
              <a:rPr lang="en-GB" altLang="en-US" sz="2000">
                <a:solidFill>
                  <a:srgbClr val="1C1C1C"/>
                </a:solidFill>
                <a:latin typeface="Sassoon Infant Rg" pitchFamily="50" charset="0"/>
              </a:rPr>
              <a:t>Sal revised carefully.                     , she did well in her exams. </a:t>
            </a:r>
          </a:p>
        </p:txBody>
      </p:sp>
      <p:sp>
        <p:nvSpPr>
          <p:cNvPr id="14" name="Rounded Rectangle 13">
            <a:extLst>
              <a:ext uri="{FF2B5EF4-FFF2-40B4-BE49-F238E27FC236}">
                <a16:creationId xmlns:a16="http://schemas.microsoft.com/office/drawing/2014/main" id="{7C1043F9-8457-4520-B461-EF60F23600F5}"/>
              </a:ext>
            </a:extLst>
          </p:cNvPr>
          <p:cNvSpPr/>
          <p:nvPr/>
        </p:nvSpPr>
        <p:spPr>
          <a:xfrm>
            <a:off x="2592388" y="2965450"/>
            <a:ext cx="1530350"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sp>
        <p:nvSpPr>
          <p:cNvPr id="17" name="Rounded Rectangle 16">
            <a:extLst>
              <a:ext uri="{FF2B5EF4-FFF2-40B4-BE49-F238E27FC236}">
                <a16:creationId xmlns:a16="http://schemas.microsoft.com/office/drawing/2014/main" id="{7CA0DFF8-DE36-4C5D-84BC-F5BCB3D9220D}"/>
              </a:ext>
            </a:extLst>
          </p:cNvPr>
          <p:cNvSpPr/>
          <p:nvPr/>
        </p:nvSpPr>
        <p:spPr>
          <a:xfrm>
            <a:off x="5149850" y="4194175"/>
            <a:ext cx="1530350"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sp>
        <p:nvSpPr>
          <p:cNvPr id="18" name="Rounded Rectangle 17">
            <a:extLst>
              <a:ext uri="{FF2B5EF4-FFF2-40B4-BE49-F238E27FC236}">
                <a16:creationId xmlns:a16="http://schemas.microsoft.com/office/drawing/2014/main" id="{73A30FC4-9000-4518-8F01-3A33857A08DB}"/>
              </a:ext>
            </a:extLst>
          </p:cNvPr>
          <p:cNvSpPr/>
          <p:nvPr/>
        </p:nvSpPr>
        <p:spPr>
          <a:xfrm>
            <a:off x="6126164" y="5426075"/>
            <a:ext cx="1531937"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sp>
        <p:nvSpPr>
          <p:cNvPr id="19" name="Rounded Rectangle 18">
            <a:extLst>
              <a:ext uri="{FF2B5EF4-FFF2-40B4-BE49-F238E27FC236}">
                <a16:creationId xmlns:a16="http://schemas.microsoft.com/office/drawing/2014/main" id="{B93C603E-A43F-4B99-BAE9-5065DC79A002}"/>
              </a:ext>
            </a:extLst>
          </p:cNvPr>
          <p:cNvSpPr/>
          <p:nvPr/>
        </p:nvSpPr>
        <p:spPr>
          <a:xfrm>
            <a:off x="4733925" y="6035675"/>
            <a:ext cx="1531938"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sp>
        <p:nvSpPr>
          <p:cNvPr id="20" name="Rounded Rectangle 19">
            <a:extLst>
              <a:ext uri="{FF2B5EF4-FFF2-40B4-BE49-F238E27FC236}">
                <a16:creationId xmlns:a16="http://schemas.microsoft.com/office/drawing/2014/main" id="{77F7EF73-3919-4959-8FFC-0D0877388EBB}"/>
              </a:ext>
            </a:extLst>
          </p:cNvPr>
          <p:cNvSpPr/>
          <p:nvPr/>
        </p:nvSpPr>
        <p:spPr>
          <a:xfrm>
            <a:off x="5711825" y="4810125"/>
            <a:ext cx="1530350"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sp>
        <p:nvSpPr>
          <p:cNvPr id="21" name="Rounded Rectangle 20">
            <a:extLst>
              <a:ext uri="{FF2B5EF4-FFF2-40B4-BE49-F238E27FC236}">
                <a16:creationId xmlns:a16="http://schemas.microsoft.com/office/drawing/2014/main" id="{32318165-4A21-4621-8FF6-64213BEB8927}"/>
              </a:ext>
            </a:extLst>
          </p:cNvPr>
          <p:cNvSpPr/>
          <p:nvPr/>
        </p:nvSpPr>
        <p:spPr>
          <a:xfrm>
            <a:off x="2516188" y="2965450"/>
            <a:ext cx="1606550"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As a result of</a:t>
            </a:r>
            <a:endParaRPr lang="en-GB" dirty="0">
              <a:solidFill>
                <a:prstClr val="white"/>
              </a:solidFill>
              <a:latin typeface="Twinkl" pitchFamily="2" charset="0"/>
            </a:endParaRPr>
          </a:p>
        </p:txBody>
      </p:sp>
      <p:sp>
        <p:nvSpPr>
          <p:cNvPr id="22" name="Rounded Rectangle 21">
            <a:extLst>
              <a:ext uri="{FF2B5EF4-FFF2-40B4-BE49-F238E27FC236}">
                <a16:creationId xmlns:a16="http://schemas.microsoft.com/office/drawing/2014/main" id="{33C3833D-33E3-4BA5-B936-7BE22DB1F25D}"/>
              </a:ext>
            </a:extLst>
          </p:cNvPr>
          <p:cNvSpPr/>
          <p:nvPr/>
        </p:nvSpPr>
        <p:spPr>
          <a:xfrm>
            <a:off x="5149850" y="4192588"/>
            <a:ext cx="1530350"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Therefore</a:t>
            </a:r>
            <a:endParaRPr lang="en-GB" dirty="0">
              <a:solidFill>
                <a:prstClr val="white"/>
              </a:solidFill>
              <a:latin typeface="Twinkl" pitchFamily="2" charset="0"/>
            </a:endParaRPr>
          </a:p>
        </p:txBody>
      </p:sp>
      <p:sp>
        <p:nvSpPr>
          <p:cNvPr id="23" name="Rounded Rectangle 22">
            <a:extLst>
              <a:ext uri="{FF2B5EF4-FFF2-40B4-BE49-F238E27FC236}">
                <a16:creationId xmlns:a16="http://schemas.microsoft.com/office/drawing/2014/main" id="{5CCE30CA-3C83-44A5-B2E7-ADC19452061D}"/>
              </a:ext>
            </a:extLst>
          </p:cNvPr>
          <p:cNvSpPr/>
          <p:nvPr/>
        </p:nvSpPr>
        <p:spPr>
          <a:xfrm>
            <a:off x="5711825" y="4811713"/>
            <a:ext cx="1530350"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as</a:t>
            </a:r>
            <a:endParaRPr lang="en-GB" dirty="0">
              <a:solidFill>
                <a:prstClr val="white"/>
              </a:solidFill>
              <a:latin typeface="Twinkl" pitchFamily="2" charset="0"/>
            </a:endParaRPr>
          </a:p>
        </p:txBody>
      </p:sp>
      <p:sp>
        <p:nvSpPr>
          <p:cNvPr id="24" name="Rounded Rectangle 23">
            <a:extLst>
              <a:ext uri="{FF2B5EF4-FFF2-40B4-BE49-F238E27FC236}">
                <a16:creationId xmlns:a16="http://schemas.microsoft.com/office/drawing/2014/main" id="{464035BA-6531-450C-BDF2-BC47B724BAF0}"/>
              </a:ext>
            </a:extLst>
          </p:cNvPr>
          <p:cNvSpPr/>
          <p:nvPr/>
        </p:nvSpPr>
        <p:spPr>
          <a:xfrm>
            <a:off x="6126164" y="5427663"/>
            <a:ext cx="1531937"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because</a:t>
            </a:r>
            <a:endParaRPr lang="en-GB" dirty="0">
              <a:solidFill>
                <a:prstClr val="white"/>
              </a:solidFill>
              <a:latin typeface="Twinkl" pitchFamily="2" charset="0"/>
            </a:endParaRPr>
          </a:p>
        </p:txBody>
      </p:sp>
      <p:sp>
        <p:nvSpPr>
          <p:cNvPr id="25" name="Rounded Rectangle 24">
            <a:extLst>
              <a:ext uri="{FF2B5EF4-FFF2-40B4-BE49-F238E27FC236}">
                <a16:creationId xmlns:a16="http://schemas.microsoft.com/office/drawing/2014/main" id="{531D62CA-BCDE-489C-949C-5274838EC847}"/>
              </a:ext>
            </a:extLst>
          </p:cNvPr>
          <p:cNvSpPr/>
          <p:nvPr/>
        </p:nvSpPr>
        <p:spPr>
          <a:xfrm>
            <a:off x="4689475" y="6035675"/>
            <a:ext cx="1601788" cy="431800"/>
          </a:xfrm>
          <a:prstGeom prst="roundRect">
            <a:avLst/>
          </a:prstGeom>
          <a:solidFill>
            <a:schemeClr val="bg1"/>
          </a:solidFill>
          <a:ln w="25400">
            <a:solidFill>
              <a:srgbClr val="5DB33B"/>
            </a:solidFill>
          </a:ln>
        </p:spPr>
        <p:style>
          <a:lnRef idx="2">
            <a:schemeClr val="accent1">
              <a:shade val="50000"/>
            </a:schemeClr>
          </a:lnRef>
          <a:fillRef idx="1">
            <a:schemeClr val="accent1"/>
          </a:fillRef>
          <a:effectRef idx="0">
            <a:schemeClr val="accent1"/>
          </a:effectRef>
          <a:fontRef idx="minor">
            <a:schemeClr val="lt1"/>
          </a:fontRef>
        </p:style>
        <p:txBody>
          <a:bodyPr lIns="90000" anchor="ctr"/>
          <a:lstStyle/>
          <a:p>
            <a:pPr algn="ctr" eaLnBrk="0" fontAlgn="base" hangingPunct="0">
              <a:spcBef>
                <a:spcPct val="0"/>
              </a:spcBef>
              <a:spcAft>
                <a:spcPct val="0"/>
              </a:spcAft>
              <a:defRPr/>
            </a:pPr>
            <a:r>
              <a:rPr lang="en-GB" altLang="en-US" dirty="0">
                <a:solidFill>
                  <a:srgbClr val="1C1C1C"/>
                </a:solidFill>
                <a:latin typeface="Twinkl" pitchFamily="2" charset="0"/>
              </a:rPr>
              <a:t>Consequently</a:t>
            </a:r>
            <a:endParaRPr lang="en-GB" dirty="0">
              <a:solidFill>
                <a:prstClr val="white"/>
              </a:solidFill>
              <a:latin typeface="Twinkl"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arn(inVertical)">
                                      <p:cBhvr>
                                        <p:cTn id="22" dur="500"/>
                                        <p:tgtEl>
                                          <p:spTgt spid="2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arn(inVertical)">
                                      <p:cBhvr>
                                        <p:cTn id="2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0BD41-51E3-46FA-B9E8-160DE9F5220C}"/>
              </a:ext>
            </a:extLst>
          </p:cNvPr>
          <p:cNvSpPr/>
          <p:nvPr/>
        </p:nvSpPr>
        <p:spPr>
          <a:xfrm>
            <a:off x="206062" y="104775"/>
            <a:ext cx="11496675" cy="66484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a:extLst>
              <a:ext uri="{FF2B5EF4-FFF2-40B4-BE49-F238E27FC236}">
                <a16:creationId xmlns:a16="http://schemas.microsoft.com/office/drawing/2014/main" id="{A70F7C41-B872-4BD6-9AB2-EF584B61F54C}"/>
              </a:ext>
            </a:extLst>
          </p:cNvPr>
          <p:cNvCxnSpPr/>
          <p:nvPr/>
        </p:nvCxnSpPr>
        <p:spPr>
          <a:xfrm>
            <a:off x="1644336" y="104775"/>
            <a:ext cx="0" cy="664845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D71C6B77-6837-41F1-BD40-6CF0B11F9154}"/>
              </a:ext>
            </a:extLst>
          </p:cNvPr>
          <p:cNvCxnSpPr/>
          <p:nvPr/>
        </p:nvCxnSpPr>
        <p:spPr>
          <a:xfrm>
            <a:off x="206062" y="14859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DD60CF-2C42-4E2D-8E06-515288D40DA2}"/>
              </a:ext>
            </a:extLst>
          </p:cNvPr>
          <p:cNvSpPr txBox="1"/>
          <p:nvPr/>
        </p:nvSpPr>
        <p:spPr>
          <a:xfrm>
            <a:off x="1644337" y="955676"/>
            <a:ext cx="10058397" cy="2246769"/>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Tuesday 24th November</a:t>
            </a:r>
          </a:p>
          <a:p>
            <a:pPr>
              <a:defRPr/>
            </a:pPr>
            <a:endParaRPr lang="en-GB" sz="3500" b="1" u="sng" dirty="0">
              <a:solidFill>
                <a:schemeClr val="tx1">
                  <a:lumMod val="65000"/>
                  <a:lumOff val="35000"/>
                </a:schemeClr>
              </a:solidFill>
              <a:latin typeface="XCCW Joined 7a" panose="03050602040000000000" pitchFamily="66" charset="0"/>
            </a:endParaRPr>
          </a:p>
          <a:p>
            <a:pPr>
              <a:defRPr/>
            </a:pPr>
            <a:r>
              <a:rPr lang="en-GB" sz="3500" b="1" u="sng" dirty="0">
                <a:solidFill>
                  <a:schemeClr val="tx1">
                    <a:lumMod val="65000"/>
                    <a:lumOff val="35000"/>
                  </a:schemeClr>
                </a:solidFill>
                <a:latin typeface="XCCW Joined 7a" panose="03050602040000000000" pitchFamily="66" charset="0"/>
              </a:rPr>
              <a:t>LO: To identify features of and summarise explanation texts.</a:t>
            </a:r>
          </a:p>
        </p:txBody>
      </p:sp>
      <p:cxnSp>
        <p:nvCxnSpPr>
          <p:cNvPr id="8" name="Straight Connector 7">
            <a:extLst>
              <a:ext uri="{FF2B5EF4-FFF2-40B4-BE49-F238E27FC236}">
                <a16:creationId xmlns:a16="http://schemas.microsoft.com/office/drawing/2014/main" id="{3A6059A7-70BE-4718-8DC3-8B13DC33D7B3}"/>
              </a:ext>
            </a:extLst>
          </p:cNvPr>
          <p:cNvCxnSpPr/>
          <p:nvPr/>
        </p:nvCxnSpPr>
        <p:spPr>
          <a:xfrm>
            <a:off x="206062" y="2554288"/>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DD8746-CA2D-4605-B255-D0D050CF6601}"/>
              </a:ext>
            </a:extLst>
          </p:cNvPr>
          <p:cNvCxnSpPr/>
          <p:nvPr/>
        </p:nvCxnSpPr>
        <p:spPr>
          <a:xfrm>
            <a:off x="206062" y="2028825"/>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12AC91-DCED-499A-9644-BB96572B3F72}"/>
              </a:ext>
            </a:extLst>
          </p:cNvPr>
          <p:cNvCxnSpPr/>
          <p:nvPr/>
        </p:nvCxnSpPr>
        <p:spPr>
          <a:xfrm>
            <a:off x="206062" y="364331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C4CFF26-1D26-4AAB-9940-827848F05FE4}"/>
              </a:ext>
            </a:extLst>
          </p:cNvPr>
          <p:cNvCxnSpPr/>
          <p:nvPr/>
        </p:nvCxnSpPr>
        <p:spPr>
          <a:xfrm>
            <a:off x="206062" y="41719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584FAAF-E489-4637-95E0-8ED9219B0E8F}"/>
              </a:ext>
            </a:extLst>
          </p:cNvPr>
          <p:cNvCxnSpPr/>
          <p:nvPr/>
        </p:nvCxnSpPr>
        <p:spPr>
          <a:xfrm>
            <a:off x="206062" y="30924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94F0DF-54D2-485A-85FE-523FB177181E}"/>
              </a:ext>
            </a:extLst>
          </p:cNvPr>
          <p:cNvCxnSpPr/>
          <p:nvPr/>
        </p:nvCxnSpPr>
        <p:spPr>
          <a:xfrm>
            <a:off x="206062" y="52498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F144836-FB30-4343-BAA6-2EED209ED9E9}"/>
              </a:ext>
            </a:extLst>
          </p:cNvPr>
          <p:cNvCxnSpPr/>
          <p:nvPr/>
        </p:nvCxnSpPr>
        <p:spPr>
          <a:xfrm>
            <a:off x="206062" y="57785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B3E734-B097-4861-B904-501E57F91ECA}"/>
              </a:ext>
            </a:extLst>
          </p:cNvPr>
          <p:cNvCxnSpPr/>
          <p:nvPr/>
        </p:nvCxnSpPr>
        <p:spPr>
          <a:xfrm>
            <a:off x="206062" y="46990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5C62613-2C08-4AF5-822C-33F6754F91F8}"/>
              </a:ext>
            </a:extLst>
          </p:cNvPr>
          <p:cNvCxnSpPr/>
          <p:nvPr/>
        </p:nvCxnSpPr>
        <p:spPr>
          <a:xfrm>
            <a:off x="206062" y="62912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9926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D465E-8474-4A1F-8A1D-78BFDE3B9AA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FE60CA6-D43F-42E3-851E-C97B16CE4F7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8461008-4081-49D5-9EB8-85BDBB7083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6182" y="204614"/>
            <a:ext cx="9806887" cy="6448772"/>
          </a:xfrm>
          <a:prstGeom prst="rect">
            <a:avLst/>
          </a:prstGeom>
        </p:spPr>
      </p:pic>
    </p:spTree>
    <p:extLst>
      <p:ext uri="{BB962C8B-B14F-4D97-AF65-F5344CB8AC3E}">
        <p14:creationId xmlns:p14="http://schemas.microsoft.com/office/powerpoint/2010/main" val="31394060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BE48392-E2B8-4EFA-AB68-ED4C2A87E383}"/>
              </a:ext>
            </a:extLst>
          </p:cNvPr>
          <p:cNvSpPr txBox="1"/>
          <p:nvPr/>
        </p:nvSpPr>
        <p:spPr>
          <a:xfrm>
            <a:off x="2782888" y="692150"/>
            <a:ext cx="6769100" cy="5218032"/>
          </a:xfrm>
          <a:prstGeom prst="rect">
            <a:avLst/>
          </a:prstGeom>
          <a:solidFill>
            <a:schemeClr val="bg1"/>
          </a:solidFill>
        </p:spPr>
        <p:txBody>
          <a:bodyPr>
            <a:spAutoFit/>
          </a:bodyPr>
          <a:lstStyle/>
          <a:p>
            <a:pPr>
              <a:defRPr/>
            </a:pPr>
            <a:r>
              <a:rPr lang="en-GB" dirty="0"/>
              <a:t> </a:t>
            </a:r>
            <a:r>
              <a:rPr lang="en-GB" sz="2000" b="1" u="sng" dirty="0"/>
              <a:t>The water cycle </a:t>
            </a:r>
            <a:endParaRPr lang="en-US" sz="2000" b="1" u="sng" dirty="0"/>
          </a:p>
          <a:p>
            <a:pPr>
              <a:defRPr/>
            </a:pPr>
            <a:r>
              <a:rPr lang="en-GB" sz="2000" dirty="0"/>
              <a:t> </a:t>
            </a:r>
            <a:endParaRPr lang="en-US" sz="2000" dirty="0"/>
          </a:p>
          <a:p>
            <a:pPr>
              <a:defRPr/>
            </a:pPr>
            <a:r>
              <a:rPr lang="en-GB" sz="2000" dirty="0"/>
              <a:t>The water cycle (also known as the hydrological cycle) happens all over the world.  There is the same amount of water on the Earth now as there was when the Earth began.  The water cycle is how the earth's water recycles itself.  </a:t>
            </a:r>
          </a:p>
          <a:p>
            <a:pPr>
              <a:defRPr/>
            </a:pPr>
            <a:r>
              <a:rPr lang="en-GB" sz="2000" dirty="0"/>
              <a:t> </a:t>
            </a:r>
            <a:endParaRPr lang="en-US" sz="2000" dirty="0"/>
          </a:p>
          <a:p>
            <a:pPr>
              <a:defRPr/>
            </a:pPr>
            <a:r>
              <a:rPr lang="en-GB" sz="2000" dirty="0"/>
              <a:t>The cycle includes </a:t>
            </a:r>
            <a:r>
              <a:rPr lang="en-GB" sz="2000" dirty="0">
                <a:hlinkClick r:id="rId2"/>
              </a:rPr>
              <a:t>precipitation</a:t>
            </a:r>
            <a:r>
              <a:rPr lang="en-GB" sz="2000" dirty="0"/>
              <a:t>, </a:t>
            </a:r>
            <a:r>
              <a:rPr lang="en-GB" sz="2000" dirty="0">
                <a:hlinkClick r:id="rId3"/>
              </a:rPr>
              <a:t>evaporation</a:t>
            </a:r>
            <a:r>
              <a:rPr lang="en-GB" sz="2000" dirty="0"/>
              <a:t>, </a:t>
            </a:r>
            <a:r>
              <a:rPr lang="en-GB" sz="2000" dirty="0">
                <a:hlinkClick r:id="rId4"/>
              </a:rPr>
              <a:t>condensation</a:t>
            </a:r>
            <a:r>
              <a:rPr lang="en-GB" sz="2000" dirty="0"/>
              <a:t>, and </a:t>
            </a:r>
            <a:r>
              <a:rPr lang="en-GB" sz="2000" dirty="0">
                <a:hlinkClick r:id="rId5"/>
              </a:rPr>
              <a:t>transpiration</a:t>
            </a:r>
            <a:r>
              <a:rPr lang="en-GB" sz="2000" dirty="0"/>
              <a:t>.  Earth's water keeps changing from liquid water to vapour and then back again.  This cycle happens because of the sun's heat and gravity. </a:t>
            </a:r>
          </a:p>
          <a:p>
            <a:pPr>
              <a:defRPr/>
            </a:pPr>
            <a:endParaRPr lang="en-GB" dirty="0"/>
          </a:p>
          <a:p>
            <a:pPr>
              <a:defRPr/>
            </a:pPr>
            <a:endParaRPr lang="en-GB" sz="1400" dirty="0"/>
          </a:p>
          <a:p>
            <a:pPr>
              <a:defRPr/>
            </a:pPr>
            <a:endParaRPr lang="en-GB" sz="1400" dirty="0"/>
          </a:p>
          <a:p>
            <a:pPr>
              <a:defRPr/>
            </a:pPr>
            <a:endParaRPr lang="en-GB" sz="1400" dirty="0"/>
          </a:p>
          <a:p>
            <a:pPr>
              <a:defRPr/>
            </a:pPr>
            <a:endParaRPr lang="en-GB" sz="1400" dirty="0"/>
          </a:p>
          <a:p>
            <a:pPr>
              <a:defRPr/>
            </a:pPr>
            <a:endParaRPr lang="en-US" sz="1400" dirty="0"/>
          </a:p>
          <a:p>
            <a:pPr>
              <a:defRPr/>
            </a:pPr>
            <a:r>
              <a:rPr lang="en-GB" sz="1400" dirty="0"/>
              <a:t> </a:t>
            </a:r>
            <a:endParaRPr lang="en-US" sz="1400" dirty="0"/>
          </a:p>
          <a:p>
            <a:pPr>
              <a:defRPr/>
            </a:pPr>
            <a:endParaRPr lang="en-US" sz="1108" dirty="0"/>
          </a:p>
        </p:txBody>
      </p:sp>
      <p:pic>
        <p:nvPicPr>
          <p:cNvPr id="31747" name="Picture 2" descr="http://education.jlab.org/reading/img/water_cycle_01.gif">
            <a:extLst>
              <a:ext uri="{FF2B5EF4-FFF2-40B4-BE49-F238E27FC236}">
                <a16:creationId xmlns:a16="http://schemas.microsoft.com/office/drawing/2014/main" id="{34ACC37D-EB30-42B3-842D-7A4FBBC30C0F}"/>
              </a:ext>
            </a:extLst>
          </p:cNvPr>
          <p:cNvPicPr>
            <a:picLocks noChangeAspect="1" noChangeArrowheads="1"/>
          </p:cNvPicPr>
          <p:nvPr/>
        </p:nvPicPr>
        <p:blipFill>
          <a:blip r:embed="rId6" r:link="rId7">
            <a:extLst>
              <a:ext uri="{28A0092B-C50C-407E-A947-70E740481C1C}">
                <a14:useLocalDpi xmlns:a14="http://schemas.microsoft.com/office/drawing/2010/main" val="0"/>
              </a:ext>
            </a:extLst>
          </a:blip>
          <a:srcRect/>
          <a:stretch>
            <a:fillRect/>
          </a:stretch>
        </p:blipFill>
        <p:spPr bwMode="auto">
          <a:xfrm>
            <a:off x="7319964" y="4870450"/>
            <a:ext cx="1627187"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BBE13018-AD0E-4C77-AA26-399EF2B8796E}"/>
              </a:ext>
            </a:extLst>
          </p:cNvPr>
          <p:cNvSpPr/>
          <p:nvPr/>
        </p:nvSpPr>
        <p:spPr>
          <a:xfrm>
            <a:off x="3512435" y="5483146"/>
            <a:ext cx="2687722" cy="923330"/>
          </a:xfrm>
          <a:prstGeom prst="rect">
            <a:avLst/>
          </a:prstGeom>
          <a:noFill/>
        </p:spPr>
        <p:txBody>
          <a:bodyPr wrap="none">
            <a:spAutoFit/>
          </a:bodyPr>
          <a:lstStyle/>
          <a:p>
            <a:pPr algn="ctr">
              <a:defRPr/>
            </a:pPr>
            <a:r>
              <a:rPr lang="en-US" sz="5400" b="1" dirty="0">
                <a:ln w="22225">
                  <a:solidFill>
                    <a:schemeClr val="accent2"/>
                  </a:solidFill>
                  <a:prstDash val="solid"/>
                </a:ln>
                <a:solidFill>
                  <a:schemeClr val="accent2">
                    <a:lumMod val="40000"/>
                    <a:lumOff val="60000"/>
                  </a:schemeClr>
                </a:solidFill>
              </a:rPr>
              <a:t>WAGOLL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53D5E6C-42A1-4317-AE8C-B17A1F752652}"/>
              </a:ext>
            </a:extLst>
          </p:cNvPr>
          <p:cNvSpPr txBox="1"/>
          <p:nvPr/>
        </p:nvSpPr>
        <p:spPr>
          <a:xfrm>
            <a:off x="2640014" y="260350"/>
            <a:ext cx="6911975" cy="5664308"/>
          </a:xfrm>
          <a:prstGeom prst="rect">
            <a:avLst/>
          </a:prstGeom>
          <a:solidFill>
            <a:schemeClr val="bg1"/>
          </a:solidFill>
        </p:spPr>
        <p:txBody>
          <a:bodyPr>
            <a:spAutoFit/>
          </a:bodyPr>
          <a:lstStyle/>
          <a:p>
            <a:pPr>
              <a:defRPr/>
            </a:pPr>
            <a:r>
              <a:rPr lang="en-GB" sz="1700" b="1" u="sng" dirty="0"/>
              <a:t>How does the Water Cycle work?</a:t>
            </a:r>
            <a:endParaRPr lang="en-US" sz="1700" dirty="0"/>
          </a:p>
          <a:p>
            <a:pPr>
              <a:defRPr/>
            </a:pPr>
            <a:r>
              <a:rPr lang="en-GB" sz="1700" dirty="0"/>
              <a:t>1.  First of all, water </a:t>
            </a:r>
            <a:r>
              <a:rPr lang="en-GB" sz="1700" dirty="0">
                <a:hlinkClick r:id="rId2"/>
              </a:rPr>
              <a:t>molecules</a:t>
            </a:r>
            <a:r>
              <a:rPr lang="en-GB" sz="1700" dirty="0"/>
              <a:t> from lakes, rivers, streams, reservoirs, and the sea get heated up by the sun and then turn into vapour that rises into the air. </a:t>
            </a:r>
            <a:endParaRPr lang="en-US" sz="1700" dirty="0"/>
          </a:p>
          <a:p>
            <a:pPr>
              <a:defRPr/>
            </a:pPr>
            <a:r>
              <a:rPr lang="en-GB" sz="1700" dirty="0"/>
              <a:t>2. Next, these water molecules form into clouds, this is because a process called condensation occurs.</a:t>
            </a:r>
            <a:endParaRPr lang="en-US" sz="1700" dirty="0"/>
          </a:p>
          <a:p>
            <a:pPr>
              <a:defRPr/>
            </a:pPr>
            <a:r>
              <a:rPr lang="en-GB" sz="1700" dirty="0"/>
              <a:t>3.  When the air and the water cool, they form drops of water which then fall to the earth as rain.  If they are frozen, they become snow or sleet. </a:t>
            </a:r>
            <a:endParaRPr lang="en-US" sz="1700" dirty="0"/>
          </a:p>
          <a:p>
            <a:pPr>
              <a:defRPr/>
            </a:pPr>
            <a:r>
              <a:rPr lang="en-GB" sz="1700" dirty="0"/>
              <a:t>4. Once the water reaches the ground, it can flow across the land until it reaches rivers, lakes, streams, or the sea.  </a:t>
            </a:r>
            <a:endParaRPr lang="en-US" sz="1700" dirty="0"/>
          </a:p>
          <a:p>
            <a:pPr>
              <a:defRPr/>
            </a:pPr>
            <a:r>
              <a:rPr lang="en-GB" sz="1700" dirty="0"/>
              <a:t>It can also sink into the ground and flow because of gravity through gaps in rock, gravel and sand.  Because of this, it reaches these bodies of water too.  </a:t>
            </a:r>
            <a:endParaRPr lang="en-US" sz="1700" dirty="0"/>
          </a:p>
          <a:p>
            <a:pPr>
              <a:defRPr/>
            </a:pPr>
            <a:r>
              <a:rPr lang="en-GB" sz="1700" dirty="0"/>
              <a:t>5. Now the cycle begins again, when water is evaporated once more.</a:t>
            </a:r>
            <a:endParaRPr lang="en-US" sz="1700" dirty="0"/>
          </a:p>
          <a:p>
            <a:pPr>
              <a:defRPr/>
            </a:pPr>
            <a:r>
              <a:rPr lang="en-GB" sz="1700" dirty="0"/>
              <a:t> </a:t>
            </a:r>
            <a:endParaRPr lang="en-US" sz="1700" dirty="0"/>
          </a:p>
          <a:p>
            <a:pPr>
              <a:defRPr/>
            </a:pPr>
            <a:r>
              <a:rPr lang="en-GB" sz="1700" b="1" u="sng" dirty="0"/>
              <a:t>Why is water important?</a:t>
            </a:r>
            <a:endParaRPr lang="en-US" sz="1700" dirty="0"/>
          </a:p>
          <a:p>
            <a:pPr>
              <a:defRPr/>
            </a:pPr>
            <a:r>
              <a:rPr lang="en-GB" sz="1700" dirty="0"/>
              <a:t>     Many of us think water will always be there for us when we want it.   Without water, living things would die (including humans).  You will die if you go without water for more than a week.  Plants will die without water and that would kill all of the animals that eat the plants.</a:t>
            </a:r>
            <a:endParaRPr lang="en-US" sz="1700" dirty="0"/>
          </a:p>
          <a:p>
            <a:pPr>
              <a:defRPr/>
            </a:pPr>
            <a:r>
              <a:rPr lang="en-GB" sz="1400" dirty="0"/>
              <a:t> </a:t>
            </a:r>
            <a:endParaRPr lang="en-US" sz="1400" dirty="0"/>
          </a:p>
          <a:p>
            <a:pPr>
              <a:defRPr/>
            </a:pPr>
            <a:r>
              <a:rPr lang="en-GB" sz="1400" dirty="0"/>
              <a:t> </a:t>
            </a:r>
            <a:endParaRPr lang="en-US" sz="1400" dirty="0"/>
          </a:p>
          <a:p>
            <a:pPr>
              <a:defRPr/>
            </a:pPr>
            <a:endParaRPr lang="en-US" sz="1108"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a:extLst>
              <a:ext uri="{FF2B5EF4-FFF2-40B4-BE49-F238E27FC236}">
                <a16:creationId xmlns:a16="http://schemas.microsoft.com/office/drawing/2014/main" id="{00D4744D-3640-4801-B249-12EEDB7F8468}"/>
              </a:ext>
            </a:extLst>
          </p:cNvPr>
          <p:cNvSpPr txBox="1">
            <a:spLocks noChangeArrowheads="1"/>
          </p:cNvSpPr>
          <p:nvPr/>
        </p:nvSpPr>
        <p:spPr bwMode="auto">
          <a:xfrm>
            <a:off x="6343651" y="4275138"/>
            <a:ext cx="41449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11138" algn="l"/>
              </a:tabLst>
              <a:defRPr sz="3200">
                <a:solidFill>
                  <a:schemeClr val="tx1"/>
                </a:solidFill>
                <a:latin typeface="Comic Sans MS" panose="030F0702030302020204" pitchFamily="66" charset="0"/>
              </a:defRPr>
            </a:lvl1pPr>
            <a:lvl2pPr marL="742950" indent="-285750">
              <a:spcBef>
                <a:spcPct val="20000"/>
              </a:spcBef>
              <a:buChar char="–"/>
              <a:tabLst>
                <a:tab pos="211138" algn="l"/>
              </a:tabLst>
              <a:defRPr sz="2800">
                <a:solidFill>
                  <a:schemeClr val="tx1"/>
                </a:solidFill>
                <a:latin typeface="Comic Sans MS" panose="030F0702030302020204" pitchFamily="66" charset="0"/>
              </a:defRPr>
            </a:lvl2pPr>
            <a:lvl3pPr marL="1143000" indent="-228600">
              <a:spcBef>
                <a:spcPct val="20000"/>
              </a:spcBef>
              <a:buChar char="•"/>
              <a:tabLst>
                <a:tab pos="211138" algn="l"/>
              </a:tabLst>
              <a:defRPr sz="2400">
                <a:solidFill>
                  <a:schemeClr val="tx1"/>
                </a:solidFill>
                <a:latin typeface="Comic Sans MS" panose="030F0702030302020204" pitchFamily="66" charset="0"/>
              </a:defRPr>
            </a:lvl3pPr>
            <a:lvl4pPr marL="1600200" indent="-228600">
              <a:spcBef>
                <a:spcPct val="20000"/>
              </a:spcBef>
              <a:buChar char="–"/>
              <a:tabLst>
                <a:tab pos="211138" algn="l"/>
              </a:tabLst>
              <a:defRPr sz="2000">
                <a:solidFill>
                  <a:schemeClr val="tx1"/>
                </a:solidFill>
                <a:latin typeface="Comic Sans MS" panose="030F0702030302020204" pitchFamily="66" charset="0"/>
              </a:defRPr>
            </a:lvl4pPr>
            <a:lvl5pPr marL="2057400" indent="-228600">
              <a:spcBef>
                <a:spcPct val="20000"/>
              </a:spcBef>
              <a:buChar char="»"/>
              <a:tabLst>
                <a:tab pos="21113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1900" b="1">
                <a:solidFill>
                  <a:srgbClr val="000000"/>
                </a:solidFill>
              </a:rPr>
              <a:t> maybe labelled </a:t>
            </a:r>
            <a:r>
              <a:rPr lang="en-GB" altLang="en-US" sz="1900" b="1">
                <a:solidFill>
                  <a:srgbClr val="8F2140"/>
                </a:solidFill>
              </a:rPr>
              <a:t>picture</a:t>
            </a:r>
            <a:r>
              <a:rPr lang="en-GB" altLang="en-US" sz="1900" b="1">
                <a:solidFill>
                  <a:srgbClr val="000000"/>
                </a:solidFill>
              </a:rPr>
              <a:t>(</a:t>
            </a:r>
            <a:r>
              <a:rPr lang="en-GB" altLang="en-US" sz="1900" b="1">
                <a:solidFill>
                  <a:srgbClr val="8F2140"/>
                </a:solidFill>
              </a:rPr>
              <a:t>s</a:t>
            </a:r>
            <a:r>
              <a:rPr lang="en-GB" altLang="en-US" sz="1900" b="1">
                <a:solidFill>
                  <a:srgbClr val="000000"/>
                </a:solidFill>
              </a:rPr>
              <a:t>) or 	</a:t>
            </a:r>
            <a:r>
              <a:rPr lang="en-GB" altLang="en-US" sz="1900" b="1">
                <a:solidFill>
                  <a:srgbClr val="8F2140"/>
                </a:solidFill>
              </a:rPr>
              <a:t>diagram</a:t>
            </a:r>
            <a:r>
              <a:rPr lang="en-GB" altLang="en-US" sz="1900" b="1">
                <a:solidFill>
                  <a:srgbClr val="000000"/>
                </a:solidFill>
              </a:rPr>
              <a:t>(</a:t>
            </a:r>
            <a:r>
              <a:rPr lang="en-GB" altLang="en-US" sz="1900" b="1">
                <a:solidFill>
                  <a:srgbClr val="8F2140"/>
                </a:solidFill>
              </a:rPr>
              <a:t>s</a:t>
            </a:r>
            <a:r>
              <a:rPr lang="en-GB" altLang="en-US" sz="1900" b="1">
                <a:solidFill>
                  <a:srgbClr val="000000"/>
                </a:solidFill>
              </a:rPr>
              <a:t>)</a:t>
            </a:r>
          </a:p>
        </p:txBody>
      </p:sp>
      <p:sp>
        <p:nvSpPr>
          <p:cNvPr id="6147" name="Rectangle 3">
            <a:extLst>
              <a:ext uri="{FF2B5EF4-FFF2-40B4-BE49-F238E27FC236}">
                <a16:creationId xmlns:a16="http://schemas.microsoft.com/office/drawing/2014/main" id="{2A5C83CA-F57F-40B9-AEA4-E66B78CC1B95}"/>
              </a:ext>
            </a:extLst>
          </p:cNvPr>
          <p:cNvSpPr>
            <a:spLocks noGrp="1" noChangeArrowheads="1"/>
          </p:cNvSpPr>
          <p:nvPr>
            <p:ph type="title"/>
          </p:nvPr>
        </p:nvSpPr>
        <p:spPr>
          <a:xfrm>
            <a:off x="1524000" y="0"/>
            <a:ext cx="4891088" cy="1143000"/>
          </a:xfrm>
        </p:spPr>
        <p:txBody>
          <a:bodyPr/>
          <a:lstStyle/>
          <a:p>
            <a:pPr eaLnBrk="1" hangingPunct="1"/>
            <a:r>
              <a:rPr lang="en-GB" altLang="en-US" sz="4400"/>
              <a:t>Explanation text</a:t>
            </a:r>
          </a:p>
        </p:txBody>
      </p:sp>
      <p:sp>
        <p:nvSpPr>
          <p:cNvPr id="6148" name="Text Box 4">
            <a:extLst>
              <a:ext uri="{FF2B5EF4-FFF2-40B4-BE49-F238E27FC236}">
                <a16:creationId xmlns:a16="http://schemas.microsoft.com/office/drawing/2014/main" id="{0F229724-1326-43A7-8D9D-F21AAAB2B634}"/>
              </a:ext>
            </a:extLst>
          </p:cNvPr>
          <p:cNvSpPr txBox="1">
            <a:spLocks noChangeArrowheads="1"/>
          </p:cNvSpPr>
          <p:nvPr/>
        </p:nvSpPr>
        <p:spPr bwMode="auto">
          <a:xfrm>
            <a:off x="1703388" y="4581526"/>
            <a:ext cx="39608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49238" algn="l"/>
              </a:tabLst>
              <a:defRPr sz="3200">
                <a:solidFill>
                  <a:schemeClr val="tx1"/>
                </a:solidFill>
                <a:latin typeface="Comic Sans MS" panose="030F0702030302020204" pitchFamily="66" charset="0"/>
              </a:defRPr>
            </a:lvl1pPr>
            <a:lvl2pPr marL="742950" indent="-285750">
              <a:spcBef>
                <a:spcPct val="20000"/>
              </a:spcBef>
              <a:buChar char="–"/>
              <a:tabLst>
                <a:tab pos="249238" algn="l"/>
              </a:tabLst>
              <a:defRPr sz="2800">
                <a:solidFill>
                  <a:schemeClr val="tx1"/>
                </a:solidFill>
                <a:latin typeface="Comic Sans MS" panose="030F0702030302020204" pitchFamily="66" charset="0"/>
              </a:defRPr>
            </a:lvl2pPr>
            <a:lvl3pPr marL="1143000" indent="-228600">
              <a:spcBef>
                <a:spcPct val="20000"/>
              </a:spcBef>
              <a:buChar char="•"/>
              <a:tabLst>
                <a:tab pos="249238" algn="l"/>
              </a:tabLst>
              <a:defRPr sz="2400">
                <a:solidFill>
                  <a:schemeClr val="tx1"/>
                </a:solidFill>
                <a:latin typeface="Comic Sans MS" panose="030F0702030302020204" pitchFamily="66" charset="0"/>
              </a:defRPr>
            </a:lvl3pPr>
            <a:lvl4pPr marL="1600200" indent="-228600">
              <a:spcBef>
                <a:spcPct val="20000"/>
              </a:spcBef>
              <a:buChar char="–"/>
              <a:tabLst>
                <a:tab pos="249238" algn="l"/>
              </a:tabLst>
              <a:defRPr sz="2000">
                <a:solidFill>
                  <a:schemeClr val="tx1"/>
                </a:solidFill>
                <a:latin typeface="Comic Sans MS" panose="030F0702030302020204" pitchFamily="66" charset="0"/>
              </a:defRPr>
            </a:lvl4pPr>
            <a:lvl5pPr marL="2057400" indent="-228600">
              <a:spcBef>
                <a:spcPct val="20000"/>
              </a:spcBef>
              <a:buChar char="»"/>
              <a:tabLst>
                <a:tab pos="24923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000000"/>
                </a:solidFill>
              </a:rPr>
              <a:t> to engage the reader’s 	</a:t>
            </a:r>
            <a:r>
              <a:rPr lang="en-GB" altLang="en-US" sz="2400" b="1">
                <a:solidFill>
                  <a:srgbClr val="8F2140"/>
                </a:solidFill>
              </a:rPr>
              <a:t>attention</a:t>
            </a:r>
            <a:r>
              <a:rPr lang="en-GB" altLang="en-US" sz="2400" b="1">
                <a:solidFill>
                  <a:srgbClr val="000000"/>
                </a:solidFill>
              </a:rPr>
              <a:t>.</a:t>
            </a:r>
          </a:p>
        </p:txBody>
      </p:sp>
      <p:sp>
        <p:nvSpPr>
          <p:cNvPr id="6149" name="AutoShape 5">
            <a:extLst>
              <a:ext uri="{FF2B5EF4-FFF2-40B4-BE49-F238E27FC236}">
                <a16:creationId xmlns:a16="http://schemas.microsoft.com/office/drawing/2014/main" id="{67C8D10D-DF30-42D3-9F28-FD7A6B0E2BD4}"/>
              </a:ext>
            </a:extLst>
          </p:cNvPr>
          <p:cNvSpPr>
            <a:spLocks noChangeArrowheads="1"/>
          </p:cNvSpPr>
          <p:nvPr/>
        </p:nvSpPr>
        <p:spPr bwMode="auto">
          <a:xfrm>
            <a:off x="1703388" y="3190359"/>
            <a:ext cx="4608512" cy="369332"/>
          </a:xfrm>
          <a:prstGeom prst="rightArrowCallout">
            <a:avLst>
              <a:gd name="adj1" fmla="val 38880"/>
              <a:gd name="adj2" fmla="val 26315"/>
              <a:gd name="adj3" fmla="val 11587"/>
              <a:gd name="adj4" fmla="val 85176"/>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6150" name="Rectangle 6">
            <a:extLst>
              <a:ext uri="{FF2B5EF4-FFF2-40B4-BE49-F238E27FC236}">
                <a16:creationId xmlns:a16="http://schemas.microsoft.com/office/drawing/2014/main" id="{1C0CA6B4-56D5-49DB-BEB4-C9A3502EC96A}"/>
              </a:ext>
            </a:extLst>
          </p:cNvPr>
          <p:cNvSpPr>
            <a:spLocks noChangeArrowheads="1"/>
          </p:cNvSpPr>
          <p:nvPr/>
        </p:nvSpPr>
        <p:spPr bwMode="auto">
          <a:xfrm>
            <a:off x="6330951" y="3676928"/>
            <a:ext cx="4157663" cy="369332"/>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6151" name="Text Box 7">
            <a:extLst>
              <a:ext uri="{FF2B5EF4-FFF2-40B4-BE49-F238E27FC236}">
                <a16:creationId xmlns:a16="http://schemas.microsoft.com/office/drawing/2014/main" id="{EB87727F-37BF-4EBB-BB58-59AD8083260D}"/>
              </a:ext>
            </a:extLst>
          </p:cNvPr>
          <p:cNvSpPr txBox="1">
            <a:spLocks noChangeArrowheads="1"/>
          </p:cNvSpPr>
          <p:nvPr/>
        </p:nvSpPr>
        <p:spPr bwMode="auto">
          <a:xfrm>
            <a:off x="1703388" y="2593975"/>
            <a:ext cx="417671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41300" algn="l"/>
              </a:tabLst>
              <a:defRPr sz="3200">
                <a:solidFill>
                  <a:schemeClr val="tx1"/>
                </a:solidFill>
                <a:latin typeface="Comic Sans MS" panose="030F0702030302020204" pitchFamily="66" charset="0"/>
              </a:defRPr>
            </a:lvl1pPr>
            <a:lvl2pPr marL="742950" indent="-285750">
              <a:spcBef>
                <a:spcPct val="20000"/>
              </a:spcBef>
              <a:buChar char="–"/>
              <a:tabLst>
                <a:tab pos="241300" algn="l"/>
              </a:tabLst>
              <a:defRPr sz="2800">
                <a:solidFill>
                  <a:schemeClr val="tx1"/>
                </a:solidFill>
                <a:latin typeface="Comic Sans MS" panose="030F0702030302020204" pitchFamily="66" charset="0"/>
              </a:defRPr>
            </a:lvl2pPr>
            <a:lvl3pPr marL="1143000" indent="-228600">
              <a:spcBef>
                <a:spcPct val="20000"/>
              </a:spcBef>
              <a:buChar char="•"/>
              <a:tabLst>
                <a:tab pos="241300" algn="l"/>
              </a:tabLst>
              <a:defRPr sz="2400">
                <a:solidFill>
                  <a:schemeClr val="tx1"/>
                </a:solidFill>
                <a:latin typeface="Comic Sans MS" panose="030F0702030302020204" pitchFamily="66" charset="0"/>
              </a:defRPr>
            </a:lvl3pPr>
            <a:lvl4pPr marL="1600200" indent="-228600">
              <a:spcBef>
                <a:spcPct val="20000"/>
              </a:spcBef>
              <a:buChar char="–"/>
              <a:tabLst>
                <a:tab pos="241300" algn="l"/>
              </a:tabLst>
              <a:defRPr sz="2000">
                <a:solidFill>
                  <a:schemeClr val="tx1"/>
                </a:solidFill>
                <a:latin typeface="Comic Sans MS" panose="030F0702030302020204" pitchFamily="66" charset="0"/>
              </a:defRPr>
            </a:lvl4pPr>
            <a:lvl5pPr marL="2057400" indent="-228600">
              <a:spcBef>
                <a:spcPct val="20000"/>
              </a:spcBef>
              <a:buChar char="»"/>
              <a:tabLst>
                <a:tab pos="2413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413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413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413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41300"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000000"/>
                </a:solidFill>
              </a:rPr>
              <a:t> to </a:t>
            </a:r>
            <a:r>
              <a:rPr lang="en-GB" altLang="en-US" sz="2400" b="1">
                <a:solidFill>
                  <a:srgbClr val="8F2140"/>
                </a:solidFill>
              </a:rPr>
              <a:t>help</a:t>
            </a:r>
            <a:r>
              <a:rPr lang="en-GB" altLang="en-US" sz="2400" b="1">
                <a:solidFill>
                  <a:srgbClr val="000000"/>
                </a:solidFill>
              </a:rPr>
              <a:t> the reader 	understand </a:t>
            </a:r>
            <a:r>
              <a:rPr lang="en-GB" altLang="en-US" sz="2400" b="1">
                <a:solidFill>
                  <a:srgbClr val="8F2140"/>
                </a:solidFill>
              </a:rPr>
              <a:t>how</a:t>
            </a:r>
            <a:r>
              <a:rPr lang="en-GB" altLang="en-US" sz="2400" b="1">
                <a:solidFill>
                  <a:srgbClr val="000000"/>
                </a:solidFill>
              </a:rPr>
              <a:t> or </a:t>
            </a:r>
            <a:r>
              <a:rPr lang="en-GB" altLang="en-US" sz="2400" b="1">
                <a:solidFill>
                  <a:srgbClr val="8F2140"/>
                </a:solidFill>
              </a:rPr>
              <a:t>why</a:t>
            </a:r>
            <a:r>
              <a:rPr lang="en-GB" altLang="en-US" sz="2400" b="1">
                <a:solidFill>
                  <a:srgbClr val="000000"/>
                </a:solidFill>
              </a:rPr>
              <a:t> 	something happens (or 	why something is as it 	is)</a:t>
            </a:r>
          </a:p>
        </p:txBody>
      </p:sp>
      <p:sp>
        <p:nvSpPr>
          <p:cNvPr id="6152" name="Text Box 8">
            <a:extLst>
              <a:ext uri="{FF2B5EF4-FFF2-40B4-BE49-F238E27FC236}">
                <a16:creationId xmlns:a16="http://schemas.microsoft.com/office/drawing/2014/main" id="{F375EB0E-B4A0-4B3C-A0A4-06127A59199D}"/>
              </a:ext>
            </a:extLst>
          </p:cNvPr>
          <p:cNvSpPr txBox="1">
            <a:spLocks noChangeArrowheads="1"/>
          </p:cNvSpPr>
          <p:nvPr/>
        </p:nvSpPr>
        <p:spPr bwMode="auto">
          <a:xfrm>
            <a:off x="1703389" y="2066925"/>
            <a:ext cx="39909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49238" algn="l"/>
              </a:tabLst>
              <a:defRPr sz="3200">
                <a:solidFill>
                  <a:schemeClr val="tx1"/>
                </a:solidFill>
                <a:latin typeface="Comic Sans MS" panose="030F0702030302020204" pitchFamily="66" charset="0"/>
              </a:defRPr>
            </a:lvl1pPr>
            <a:lvl2pPr marL="742950" indent="-285750">
              <a:spcBef>
                <a:spcPct val="20000"/>
              </a:spcBef>
              <a:buChar char="–"/>
              <a:tabLst>
                <a:tab pos="249238" algn="l"/>
              </a:tabLst>
              <a:defRPr sz="2800">
                <a:solidFill>
                  <a:schemeClr val="tx1"/>
                </a:solidFill>
                <a:latin typeface="Comic Sans MS" panose="030F0702030302020204" pitchFamily="66" charset="0"/>
              </a:defRPr>
            </a:lvl2pPr>
            <a:lvl3pPr marL="1143000" indent="-228600">
              <a:spcBef>
                <a:spcPct val="20000"/>
              </a:spcBef>
              <a:buChar char="•"/>
              <a:tabLst>
                <a:tab pos="249238" algn="l"/>
              </a:tabLst>
              <a:defRPr sz="2400">
                <a:solidFill>
                  <a:schemeClr val="tx1"/>
                </a:solidFill>
                <a:latin typeface="Comic Sans MS" panose="030F0702030302020204" pitchFamily="66" charset="0"/>
              </a:defRPr>
            </a:lvl3pPr>
            <a:lvl4pPr marL="1600200" indent="-228600">
              <a:spcBef>
                <a:spcPct val="20000"/>
              </a:spcBef>
              <a:buChar char="–"/>
              <a:tabLst>
                <a:tab pos="249238" algn="l"/>
              </a:tabLst>
              <a:defRPr sz="2000">
                <a:solidFill>
                  <a:schemeClr val="tx1"/>
                </a:solidFill>
                <a:latin typeface="Comic Sans MS" panose="030F0702030302020204" pitchFamily="66" charset="0"/>
              </a:defRPr>
            </a:lvl4pPr>
            <a:lvl5pPr marL="2057400" indent="-228600">
              <a:spcBef>
                <a:spcPct val="20000"/>
              </a:spcBef>
              <a:buChar char="»"/>
              <a:tabLst>
                <a:tab pos="24923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9pPr>
          </a:lstStyle>
          <a:p>
            <a:pPr fontAlgn="base">
              <a:spcBef>
                <a:spcPct val="0"/>
              </a:spcBef>
              <a:spcAft>
                <a:spcPct val="0"/>
              </a:spcAft>
            </a:pPr>
            <a:r>
              <a:rPr lang="en-GB" altLang="en-US" sz="2400" b="1">
                <a:solidFill>
                  <a:srgbClr val="000000"/>
                </a:solidFill>
              </a:rPr>
              <a:t> to explain </a:t>
            </a:r>
            <a:r>
              <a:rPr lang="en-GB" altLang="en-US" sz="2400" b="1">
                <a:solidFill>
                  <a:srgbClr val="8F2140"/>
                </a:solidFill>
              </a:rPr>
              <a:t>a</a:t>
            </a:r>
            <a:r>
              <a:rPr lang="en-GB" altLang="en-US" sz="2400" b="1">
                <a:solidFill>
                  <a:srgbClr val="000000"/>
                </a:solidFill>
              </a:rPr>
              <a:t> </a:t>
            </a:r>
            <a:r>
              <a:rPr lang="en-GB" altLang="en-US" sz="2400" b="1">
                <a:solidFill>
                  <a:srgbClr val="8F2140"/>
                </a:solidFill>
              </a:rPr>
              <a:t>process</a:t>
            </a:r>
            <a:endParaRPr lang="en-GB" altLang="en-US" sz="2400" b="1">
              <a:solidFill>
                <a:srgbClr val="00B052"/>
              </a:solidFill>
            </a:endParaRPr>
          </a:p>
        </p:txBody>
      </p:sp>
      <p:sp>
        <p:nvSpPr>
          <p:cNvPr id="6153" name="Text Box 9">
            <a:extLst>
              <a:ext uri="{FF2B5EF4-FFF2-40B4-BE49-F238E27FC236}">
                <a16:creationId xmlns:a16="http://schemas.microsoft.com/office/drawing/2014/main" id="{68BC1F9A-E413-459D-A6CD-B530E4109583}"/>
              </a:ext>
            </a:extLst>
          </p:cNvPr>
          <p:cNvSpPr txBox="1">
            <a:spLocks noChangeArrowheads="1"/>
          </p:cNvSpPr>
          <p:nvPr/>
        </p:nvSpPr>
        <p:spPr bwMode="auto">
          <a:xfrm>
            <a:off x="6343651" y="1020763"/>
            <a:ext cx="41449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1900" b="1">
                <a:solidFill>
                  <a:srgbClr val="000000"/>
                </a:solidFill>
              </a:rPr>
              <a:t> a </a:t>
            </a:r>
            <a:r>
              <a:rPr lang="en-GB" altLang="en-US" sz="1900" b="1">
                <a:solidFill>
                  <a:srgbClr val="8F2140"/>
                </a:solidFill>
              </a:rPr>
              <a:t>title </a:t>
            </a:r>
            <a:r>
              <a:rPr lang="en-GB" altLang="en-US" sz="1900" b="1">
                <a:solidFill>
                  <a:srgbClr val="000000"/>
                </a:solidFill>
              </a:rPr>
              <a:t>telling what’s to be 	explained</a:t>
            </a:r>
            <a:endParaRPr lang="en-GB" altLang="en-US" sz="1900" b="1" i="1">
              <a:solidFill>
                <a:srgbClr val="00B052"/>
              </a:solidFill>
            </a:endParaRPr>
          </a:p>
        </p:txBody>
      </p:sp>
      <p:sp>
        <p:nvSpPr>
          <p:cNvPr id="6154" name="Text Box 10">
            <a:extLst>
              <a:ext uri="{FF2B5EF4-FFF2-40B4-BE49-F238E27FC236}">
                <a16:creationId xmlns:a16="http://schemas.microsoft.com/office/drawing/2014/main" id="{22DBBB88-A3D5-44BC-A81F-F7FC7D8F4721}"/>
              </a:ext>
            </a:extLst>
          </p:cNvPr>
          <p:cNvSpPr txBox="1">
            <a:spLocks noChangeArrowheads="1"/>
          </p:cNvSpPr>
          <p:nvPr/>
        </p:nvSpPr>
        <p:spPr bwMode="auto">
          <a:xfrm>
            <a:off x="6343651" y="1757363"/>
            <a:ext cx="41449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11138" algn="l"/>
              </a:tabLst>
              <a:defRPr sz="3200">
                <a:solidFill>
                  <a:schemeClr val="tx1"/>
                </a:solidFill>
                <a:latin typeface="Comic Sans MS" panose="030F0702030302020204" pitchFamily="66" charset="0"/>
              </a:defRPr>
            </a:lvl1pPr>
            <a:lvl2pPr marL="742950" indent="-285750">
              <a:spcBef>
                <a:spcPct val="20000"/>
              </a:spcBef>
              <a:buChar char="–"/>
              <a:tabLst>
                <a:tab pos="211138" algn="l"/>
              </a:tabLst>
              <a:defRPr sz="2800">
                <a:solidFill>
                  <a:schemeClr val="tx1"/>
                </a:solidFill>
                <a:latin typeface="Comic Sans MS" panose="030F0702030302020204" pitchFamily="66" charset="0"/>
              </a:defRPr>
            </a:lvl2pPr>
            <a:lvl3pPr marL="1143000" indent="-228600">
              <a:spcBef>
                <a:spcPct val="20000"/>
              </a:spcBef>
              <a:buChar char="•"/>
              <a:tabLst>
                <a:tab pos="211138" algn="l"/>
              </a:tabLst>
              <a:defRPr sz="2400">
                <a:solidFill>
                  <a:schemeClr val="tx1"/>
                </a:solidFill>
                <a:latin typeface="Comic Sans MS" panose="030F0702030302020204" pitchFamily="66" charset="0"/>
              </a:defRPr>
            </a:lvl3pPr>
            <a:lvl4pPr marL="1600200" indent="-228600">
              <a:spcBef>
                <a:spcPct val="20000"/>
              </a:spcBef>
              <a:buChar char="–"/>
              <a:tabLst>
                <a:tab pos="211138" algn="l"/>
              </a:tabLst>
              <a:defRPr sz="2000">
                <a:solidFill>
                  <a:schemeClr val="tx1"/>
                </a:solidFill>
                <a:latin typeface="Comic Sans MS" panose="030F0702030302020204" pitchFamily="66" charset="0"/>
              </a:defRPr>
            </a:lvl4pPr>
            <a:lvl5pPr marL="2057400" indent="-228600">
              <a:spcBef>
                <a:spcPct val="20000"/>
              </a:spcBef>
              <a:buChar char="»"/>
              <a:tabLst>
                <a:tab pos="21113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1900" b="1">
                <a:solidFill>
                  <a:srgbClr val="000000"/>
                </a:solidFill>
              </a:rPr>
              <a:t> introduction, providing any 	necessary background</a:t>
            </a:r>
          </a:p>
        </p:txBody>
      </p:sp>
      <p:sp>
        <p:nvSpPr>
          <p:cNvPr id="6155" name="Text Box 11">
            <a:extLst>
              <a:ext uri="{FF2B5EF4-FFF2-40B4-BE49-F238E27FC236}">
                <a16:creationId xmlns:a16="http://schemas.microsoft.com/office/drawing/2014/main" id="{E1BF2D88-3386-49F3-8EEE-5B7AF6843535}"/>
              </a:ext>
            </a:extLst>
          </p:cNvPr>
          <p:cNvSpPr txBox="1">
            <a:spLocks noChangeArrowheads="1"/>
          </p:cNvSpPr>
          <p:nvPr/>
        </p:nvSpPr>
        <p:spPr bwMode="auto">
          <a:xfrm>
            <a:off x="6343651" y="2495550"/>
            <a:ext cx="4144963"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04788" algn="l"/>
              </a:tabLst>
              <a:defRPr sz="3200">
                <a:solidFill>
                  <a:schemeClr val="tx1"/>
                </a:solidFill>
                <a:latin typeface="Comic Sans MS" panose="030F0702030302020204" pitchFamily="66" charset="0"/>
              </a:defRPr>
            </a:lvl1pPr>
            <a:lvl2pPr marL="742950" indent="-285750">
              <a:spcBef>
                <a:spcPct val="20000"/>
              </a:spcBef>
              <a:buChar char="–"/>
              <a:tabLst>
                <a:tab pos="204788" algn="l"/>
              </a:tabLst>
              <a:defRPr sz="2800">
                <a:solidFill>
                  <a:schemeClr val="tx1"/>
                </a:solidFill>
                <a:latin typeface="Comic Sans MS" panose="030F0702030302020204" pitchFamily="66" charset="0"/>
              </a:defRPr>
            </a:lvl2pPr>
            <a:lvl3pPr marL="1143000" indent="-228600">
              <a:spcBef>
                <a:spcPct val="20000"/>
              </a:spcBef>
              <a:buChar char="•"/>
              <a:tabLst>
                <a:tab pos="204788" algn="l"/>
              </a:tabLst>
              <a:defRPr sz="2400">
                <a:solidFill>
                  <a:schemeClr val="tx1"/>
                </a:solidFill>
                <a:latin typeface="Comic Sans MS" panose="030F0702030302020204" pitchFamily="66" charset="0"/>
              </a:defRPr>
            </a:lvl3pPr>
            <a:lvl4pPr marL="1600200" indent="-228600">
              <a:spcBef>
                <a:spcPct val="20000"/>
              </a:spcBef>
              <a:buChar char="–"/>
              <a:tabLst>
                <a:tab pos="204788" algn="l"/>
              </a:tabLst>
              <a:defRPr sz="2000">
                <a:solidFill>
                  <a:schemeClr val="tx1"/>
                </a:solidFill>
                <a:latin typeface="Comic Sans MS" panose="030F0702030302020204" pitchFamily="66" charset="0"/>
              </a:defRPr>
            </a:lvl4pPr>
            <a:lvl5pPr marL="2057400" indent="-228600">
              <a:spcBef>
                <a:spcPct val="20000"/>
              </a:spcBef>
              <a:buChar char="»"/>
              <a:tabLst>
                <a:tab pos="20478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0478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0478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0478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0478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1900" b="1">
                <a:solidFill>
                  <a:srgbClr val="000000"/>
                </a:solidFill>
              </a:rPr>
              <a:t> clear layout (e.g. sections, 	paragraphs) which helps show 	the stages in the process</a:t>
            </a:r>
            <a:endParaRPr lang="en-GB" altLang="en-US" sz="1900" b="1">
              <a:solidFill>
                <a:srgbClr val="8F2140"/>
              </a:solidFill>
            </a:endParaRPr>
          </a:p>
        </p:txBody>
      </p:sp>
      <p:sp>
        <p:nvSpPr>
          <p:cNvPr id="6156" name="Text Box 12">
            <a:extLst>
              <a:ext uri="{FF2B5EF4-FFF2-40B4-BE49-F238E27FC236}">
                <a16:creationId xmlns:a16="http://schemas.microsoft.com/office/drawing/2014/main" id="{3F9EB389-FDE2-4516-9166-DBC0C4349A13}"/>
              </a:ext>
            </a:extLst>
          </p:cNvPr>
          <p:cNvSpPr txBox="1">
            <a:spLocks noChangeArrowheads="1"/>
          </p:cNvSpPr>
          <p:nvPr/>
        </p:nvSpPr>
        <p:spPr bwMode="auto">
          <a:xfrm>
            <a:off x="6343651" y="3536950"/>
            <a:ext cx="41449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11138" algn="l"/>
              </a:tabLst>
              <a:defRPr sz="3200">
                <a:solidFill>
                  <a:schemeClr val="tx1"/>
                </a:solidFill>
                <a:latin typeface="Comic Sans MS" panose="030F0702030302020204" pitchFamily="66" charset="0"/>
              </a:defRPr>
            </a:lvl1pPr>
            <a:lvl2pPr marL="742950" indent="-285750">
              <a:spcBef>
                <a:spcPct val="20000"/>
              </a:spcBef>
              <a:buChar char="–"/>
              <a:tabLst>
                <a:tab pos="211138" algn="l"/>
              </a:tabLst>
              <a:defRPr sz="2800">
                <a:solidFill>
                  <a:schemeClr val="tx1"/>
                </a:solidFill>
                <a:latin typeface="Comic Sans MS" panose="030F0702030302020204" pitchFamily="66" charset="0"/>
              </a:defRPr>
            </a:lvl2pPr>
            <a:lvl3pPr marL="1143000" indent="-228600">
              <a:spcBef>
                <a:spcPct val="20000"/>
              </a:spcBef>
              <a:buChar char="•"/>
              <a:tabLst>
                <a:tab pos="211138" algn="l"/>
              </a:tabLst>
              <a:defRPr sz="2400">
                <a:solidFill>
                  <a:schemeClr val="tx1"/>
                </a:solidFill>
                <a:latin typeface="Comic Sans MS" panose="030F0702030302020204" pitchFamily="66" charset="0"/>
              </a:defRPr>
            </a:lvl3pPr>
            <a:lvl4pPr marL="1600200" indent="-228600">
              <a:spcBef>
                <a:spcPct val="20000"/>
              </a:spcBef>
              <a:buChar char="–"/>
              <a:tabLst>
                <a:tab pos="211138" algn="l"/>
              </a:tabLst>
              <a:defRPr sz="2000">
                <a:solidFill>
                  <a:schemeClr val="tx1"/>
                </a:solidFill>
                <a:latin typeface="Comic Sans MS" panose="030F0702030302020204" pitchFamily="66" charset="0"/>
              </a:defRPr>
            </a:lvl4pPr>
            <a:lvl5pPr marL="2057400" indent="-228600">
              <a:spcBef>
                <a:spcPct val="20000"/>
              </a:spcBef>
              <a:buChar char="»"/>
              <a:tabLst>
                <a:tab pos="21113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1900" b="1">
                <a:solidFill>
                  <a:srgbClr val="000000"/>
                </a:solidFill>
              </a:rPr>
              <a:t> each paragraph starts with a 	topic sentence</a:t>
            </a:r>
          </a:p>
        </p:txBody>
      </p:sp>
      <p:sp>
        <p:nvSpPr>
          <p:cNvPr id="6164" name="Rectangle 20">
            <a:extLst>
              <a:ext uri="{FF2B5EF4-FFF2-40B4-BE49-F238E27FC236}">
                <a16:creationId xmlns:a16="http://schemas.microsoft.com/office/drawing/2014/main" id="{EC049CA1-6D63-4517-9FE4-58DEBFD3E2E4}"/>
              </a:ext>
            </a:extLst>
          </p:cNvPr>
          <p:cNvSpPr>
            <a:spLocks noChangeArrowheads="1"/>
          </p:cNvSpPr>
          <p:nvPr/>
        </p:nvSpPr>
        <p:spPr bwMode="auto">
          <a:xfrm>
            <a:off x="6654800" y="153988"/>
            <a:ext cx="4013200"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4000" b="1">
                <a:solidFill>
                  <a:srgbClr val="8F2140"/>
                </a:solidFill>
              </a:rPr>
              <a:t>needs</a:t>
            </a:r>
          </a:p>
        </p:txBody>
      </p:sp>
      <p:grpSp>
        <p:nvGrpSpPr>
          <p:cNvPr id="2" name="Group 28">
            <a:extLst>
              <a:ext uri="{FF2B5EF4-FFF2-40B4-BE49-F238E27FC236}">
                <a16:creationId xmlns:a16="http://schemas.microsoft.com/office/drawing/2014/main" id="{17CB2625-D27D-47CC-B760-6C0A8DE49AC6}"/>
              </a:ext>
            </a:extLst>
          </p:cNvPr>
          <p:cNvGrpSpPr>
            <a:grpSpLocks/>
          </p:cNvGrpSpPr>
          <p:nvPr/>
        </p:nvGrpSpPr>
        <p:grpSpPr bwMode="auto">
          <a:xfrm rot="20915583">
            <a:off x="2208214" y="908051"/>
            <a:ext cx="2447925" cy="1008063"/>
            <a:chOff x="385" y="3339"/>
            <a:chExt cx="1542" cy="635"/>
          </a:xfrm>
        </p:grpSpPr>
        <p:sp>
          <p:nvSpPr>
            <p:cNvPr id="5143" name="Oval 27">
              <a:extLst>
                <a:ext uri="{FF2B5EF4-FFF2-40B4-BE49-F238E27FC236}">
                  <a16:creationId xmlns:a16="http://schemas.microsoft.com/office/drawing/2014/main" id="{BF42DBE6-FC27-4CC7-AFA7-1794DFB33278}"/>
                </a:ext>
              </a:extLst>
            </p:cNvPr>
            <p:cNvSpPr>
              <a:spLocks noChangeArrowheads="1"/>
            </p:cNvSpPr>
            <p:nvPr/>
          </p:nvSpPr>
          <p:spPr bwMode="auto">
            <a:xfrm>
              <a:off x="385" y="3339"/>
              <a:ext cx="1542" cy="635"/>
            </a:xfrm>
            <a:prstGeom prst="ellipse">
              <a:avLst/>
            </a:prstGeom>
            <a:solidFill>
              <a:srgbClr val="8F2140"/>
            </a:solidFill>
            <a:ln w="28575">
              <a:solidFill>
                <a:schemeClr val="tx1"/>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5144" name="Text Box 21">
              <a:extLst>
                <a:ext uri="{FF2B5EF4-FFF2-40B4-BE49-F238E27FC236}">
                  <a16:creationId xmlns:a16="http://schemas.microsoft.com/office/drawing/2014/main" id="{E4CED309-DCC3-4E5B-B3BD-F2949C34EBE5}"/>
                </a:ext>
              </a:extLst>
            </p:cNvPr>
            <p:cNvSpPr txBox="1">
              <a:spLocks noChangeArrowheads="1"/>
            </p:cNvSpPr>
            <p:nvPr/>
          </p:nvSpPr>
          <p:spPr bwMode="auto">
            <a:xfrm>
              <a:off x="476" y="3430"/>
              <a:ext cx="1406"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50000"/>
                </a:spcBef>
                <a:spcAft>
                  <a:spcPct val="0"/>
                </a:spcAft>
                <a:buNone/>
              </a:pPr>
              <a:r>
                <a:rPr lang="en-GB" altLang="en-US" sz="3600" b="1">
                  <a:solidFill>
                    <a:srgbClr val="FFFFFF"/>
                  </a:solidFill>
                </a:rPr>
                <a:t>Purpose</a:t>
              </a:r>
            </a:p>
          </p:txBody>
        </p:sp>
      </p:grpSp>
      <p:sp>
        <p:nvSpPr>
          <p:cNvPr id="6173" name="Text Box 29">
            <a:extLst>
              <a:ext uri="{FF2B5EF4-FFF2-40B4-BE49-F238E27FC236}">
                <a16:creationId xmlns:a16="http://schemas.microsoft.com/office/drawing/2014/main" id="{AA7DBF04-0662-4887-A0AA-74F95D352A5E}"/>
              </a:ext>
            </a:extLst>
          </p:cNvPr>
          <p:cNvSpPr txBox="1">
            <a:spLocks noChangeArrowheads="1"/>
          </p:cNvSpPr>
          <p:nvPr/>
        </p:nvSpPr>
        <p:spPr bwMode="auto">
          <a:xfrm>
            <a:off x="6343651" y="5013325"/>
            <a:ext cx="4144963"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19075" algn="l"/>
              </a:tabLst>
              <a:defRPr sz="3200">
                <a:solidFill>
                  <a:schemeClr val="tx1"/>
                </a:solidFill>
                <a:latin typeface="Comic Sans MS" panose="030F0702030302020204" pitchFamily="66" charset="0"/>
              </a:defRPr>
            </a:lvl1pPr>
            <a:lvl2pPr marL="742950" indent="-285750">
              <a:spcBef>
                <a:spcPct val="20000"/>
              </a:spcBef>
              <a:buChar char="–"/>
              <a:tabLst>
                <a:tab pos="219075" algn="l"/>
              </a:tabLst>
              <a:defRPr sz="2800">
                <a:solidFill>
                  <a:schemeClr val="tx1"/>
                </a:solidFill>
                <a:latin typeface="Comic Sans MS" panose="030F0702030302020204" pitchFamily="66" charset="0"/>
              </a:defRPr>
            </a:lvl2pPr>
            <a:lvl3pPr marL="1143000" indent="-228600">
              <a:spcBef>
                <a:spcPct val="20000"/>
              </a:spcBef>
              <a:buChar char="•"/>
              <a:tabLst>
                <a:tab pos="219075" algn="l"/>
              </a:tabLst>
              <a:defRPr sz="2400">
                <a:solidFill>
                  <a:schemeClr val="tx1"/>
                </a:solidFill>
                <a:latin typeface="Comic Sans MS" panose="030F0702030302020204" pitchFamily="66" charset="0"/>
              </a:defRPr>
            </a:lvl3pPr>
            <a:lvl4pPr marL="1600200" indent="-228600">
              <a:spcBef>
                <a:spcPct val="20000"/>
              </a:spcBef>
              <a:buChar char="–"/>
              <a:tabLst>
                <a:tab pos="219075" algn="l"/>
              </a:tabLst>
              <a:defRPr sz="2000">
                <a:solidFill>
                  <a:schemeClr val="tx1"/>
                </a:solidFill>
                <a:latin typeface="Comic Sans MS" panose="030F0702030302020204" pitchFamily="66" charset="0"/>
              </a:defRPr>
            </a:lvl4pPr>
            <a:lvl5pPr marL="2057400" indent="-228600">
              <a:spcBef>
                <a:spcPct val="20000"/>
              </a:spcBef>
              <a:buChar char="»"/>
              <a:tabLst>
                <a:tab pos="2190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190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190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190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19075"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1900" b="1">
                <a:solidFill>
                  <a:srgbClr val="000000"/>
                </a:solidFill>
              </a:rPr>
              <a:t> organisational devices to aid 	clarity (e.g. bullet points, 	subheadings)</a:t>
            </a:r>
          </a:p>
        </p:txBody>
      </p:sp>
      <p:grpSp>
        <p:nvGrpSpPr>
          <p:cNvPr id="3" name="Group 38">
            <a:extLst>
              <a:ext uri="{FF2B5EF4-FFF2-40B4-BE49-F238E27FC236}">
                <a16:creationId xmlns:a16="http://schemas.microsoft.com/office/drawing/2014/main" id="{ADD979BC-B51B-4E09-A322-9FD4E0B73E2A}"/>
              </a:ext>
            </a:extLst>
          </p:cNvPr>
          <p:cNvGrpSpPr>
            <a:grpSpLocks/>
          </p:cNvGrpSpPr>
          <p:nvPr/>
        </p:nvGrpSpPr>
        <p:grpSpPr bwMode="auto">
          <a:xfrm>
            <a:off x="8616951" y="3873501"/>
            <a:ext cx="1800225" cy="371475"/>
            <a:chOff x="4422" y="2432"/>
            <a:chExt cx="1134" cy="234"/>
          </a:xfrm>
        </p:grpSpPr>
        <p:sp>
          <p:nvSpPr>
            <p:cNvPr id="5141" name="Rectangle 30">
              <a:extLst>
                <a:ext uri="{FF2B5EF4-FFF2-40B4-BE49-F238E27FC236}">
                  <a16:creationId xmlns:a16="http://schemas.microsoft.com/office/drawing/2014/main" id="{F2A2C577-6AB7-4D60-911B-CC5E45DDD9F0}"/>
                </a:ext>
              </a:extLst>
            </p:cNvPr>
            <p:cNvSpPr>
              <a:spLocks noChangeArrowheads="1"/>
            </p:cNvSpPr>
            <p:nvPr/>
          </p:nvSpPr>
          <p:spPr bwMode="auto">
            <a:xfrm>
              <a:off x="4422" y="2432"/>
              <a:ext cx="1134" cy="234"/>
            </a:xfrm>
            <a:prstGeom prst="rect">
              <a:avLst/>
            </a:prstGeom>
            <a:solidFill>
              <a:schemeClr val="tx1"/>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5142" name="Text Box 31">
              <a:extLst>
                <a:ext uri="{FF2B5EF4-FFF2-40B4-BE49-F238E27FC236}">
                  <a16:creationId xmlns:a16="http://schemas.microsoft.com/office/drawing/2014/main" id="{CC6B96BA-59A8-4112-A4BC-3B43B35CBB4E}"/>
                </a:ext>
              </a:extLst>
            </p:cNvPr>
            <p:cNvSpPr txBox="1">
              <a:spLocks noChangeArrowheads="1"/>
            </p:cNvSpPr>
            <p:nvPr/>
          </p:nvSpPr>
          <p:spPr bwMode="auto">
            <a:xfrm>
              <a:off x="4468" y="2457"/>
              <a:ext cx="1088" cy="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lnSpc>
                  <a:spcPct val="85000"/>
                </a:lnSpc>
                <a:spcBef>
                  <a:spcPct val="0"/>
                </a:spcBef>
                <a:spcAft>
                  <a:spcPct val="0"/>
                </a:spcAft>
                <a:buNone/>
              </a:pPr>
              <a:r>
                <a:rPr lang="en-US" altLang="en-US" sz="1000">
                  <a:solidFill>
                    <a:srgbClr val="FFFFFF"/>
                  </a:solidFill>
                  <a:latin typeface="Gill Sans MT" panose="020B0502020104020203" pitchFamily="34" charset="0"/>
                </a:rPr>
                <a:t>A topic sentence sums up what the paragraph is about.</a:t>
              </a:r>
              <a:endParaRPr lang="en-GB" altLang="en-US" sz="1000">
                <a:solidFill>
                  <a:srgbClr val="FFFFFF"/>
                </a:solidFill>
                <a:latin typeface="Gill Sans MT" panose="020B0502020104020203" pitchFamily="34" charset="0"/>
              </a:endParaRPr>
            </a:p>
          </p:txBody>
        </p:sp>
      </p:grpSp>
      <p:grpSp>
        <p:nvGrpSpPr>
          <p:cNvPr id="4" name="Group 36">
            <a:extLst>
              <a:ext uri="{FF2B5EF4-FFF2-40B4-BE49-F238E27FC236}">
                <a16:creationId xmlns:a16="http://schemas.microsoft.com/office/drawing/2014/main" id="{2EBC810A-A95A-4560-89D3-1A8CDBD0B36E}"/>
              </a:ext>
            </a:extLst>
          </p:cNvPr>
          <p:cNvGrpSpPr>
            <a:grpSpLocks/>
          </p:cNvGrpSpPr>
          <p:nvPr/>
        </p:nvGrpSpPr>
        <p:grpSpPr bwMode="auto">
          <a:xfrm>
            <a:off x="2927351" y="5445129"/>
            <a:ext cx="2886075" cy="823913"/>
            <a:chOff x="476" y="3113"/>
            <a:chExt cx="1818" cy="519"/>
          </a:xfrm>
        </p:grpSpPr>
        <p:sp>
          <p:nvSpPr>
            <p:cNvPr id="5139" name="Oval 34">
              <a:extLst>
                <a:ext uri="{FF2B5EF4-FFF2-40B4-BE49-F238E27FC236}">
                  <a16:creationId xmlns:a16="http://schemas.microsoft.com/office/drawing/2014/main" id="{2D2165BA-1053-46C6-AEF2-B749E104CCD4}"/>
                </a:ext>
              </a:extLst>
            </p:cNvPr>
            <p:cNvSpPr>
              <a:spLocks noChangeArrowheads="1"/>
            </p:cNvSpPr>
            <p:nvPr/>
          </p:nvSpPr>
          <p:spPr bwMode="auto">
            <a:xfrm>
              <a:off x="545" y="3198"/>
              <a:ext cx="1679" cy="327"/>
            </a:xfrm>
            <a:prstGeom prst="ellipse">
              <a:avLst/>
            </a:prstGeom>
            <a:solidFill>
              <a:srgbClr val="F6D6DF"/>
            </a:solidFill>
            <a:ln w="25400">
              <a:solidFill>
                <a:srgbClr val="8F2140"/>
              </a:solidFill>
              <a:round/>
              <a:headEnd/>
              <a:tailEnd/>
            </a:ln>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5140" name="Text Box 35">
              <a:extLst>
                <a:ext uri="{FF2B5EF4-FFF2-40B4-BE49-F238E27FC236}">
                  <a16:creationId xmlns:a16="http://schemas.microsoft.com/office/drawing/2014/main" id="{A6475903-B838-43FA-9B16-98256CD430CC}"/>
                </a:ext>
              </a:extLst>
            </p:cNvPr>
            <p:cNvSpPr txBox="1">
              <a:spLocks noChangeArrowheads="1"/>
            </p:cNvSpPr>
            <p:nvPr/>
          </p:nvSpPr>
          <p:spPr bwMode="auto">
            <a:xfrm>
              <a:off x="476" y="3113"/>
              <a:ext cx="1818"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1800" b="1">
                  <a:solidFill>
                    <a:srgbClr val="000000"/>
                  </a:solidFill>
                </a:rPr>
                <a:t>The </a:t>
              </a:r>
              <a:r>
                <a:rPr lang="en-GB" altLang="en-US" sz="1800" b="1">
                  <a:solidFill>
                    <a:srgbClr val="8F2140"/>
                  </a:solidFill>
                </a:rPr>
                <a:t>genre</a:t>
              </a:r>
              <a:r>
                <a:rPr lang="en-GB" altLang="en-US" sz="1800" b="1">
                  <a:solidFill>
                    <a:srgbClr val="000000"/>
                  </a:solidFill>
                </a:rPr>
                <a:t> of</a:t>
              </a:r>
            </a:p>
            <a:p>
              <a:pPr algn="ctr" fontAlgn="base">
                <a:spcBef>
                  <a:spcPct val="0"/>
                </a:spcBef>
                <a:spcAft>
                  <a:spcPct val="0"/>
                </a:spcAft>
                <a:buNone/>
              </a:pPr>
              <a:r>
                <a:rPr lang="en-GB" altLang="en-US" sz="1800" b="1">
                  <a:solidFill>
                    <a:srgbClr val="000000"/>
                  </a:solidFill>
                </a:rPr>
                <a:t>text can also affect</a:t>
              </a:r>
            </a:p>
            <a:p>
              <a:pPr algn="ctr" fontAlgn="base">
                <a:spcBef>
                  <a:spcPct val="0"/>
                </a:spcBef>
                <a:spcAft>
                  <a:spcPct val="0"/>
                </a:spcAft>
                <a:buNone/>
              </a:pPr>
              <a:r>
                <a:rPr lang="en-GB" altLang="en-US" sz="1800" b="1">
                  <a:solidFill>
                    <a:srgbClr val="000000"/>
                  </a:solidFill>
                </a:rPr>
                <a:t>the purpose.</a:t>
              </a:r>
            </a:p>
          </p:txBody>
        </p:sp>
      </p:grpSp>
      <p:sp>
        <p:nvSpPr>
          <p:cNvPr id="6181" name="Text Box 37">
            <a:extLst>
              <a:ext uri="{FF2B5EF4-FFF2-40B4-BE49-F238E27FC236}">
                <a16:creationId xmlns:a16="http://schemas.microsoft.com/office/drawing/2014/main" id="{F45F31E1-4A49-4D31-B80D-D10DBE84098F}"/>
              </a:ext>
            </a:extLst>
          </p:cNvPr>
          <p:cNvSpPr txBox="1">
            <a:spLocks noChangeArrowheads="1"/>
          </p:cNvSpPr>
          <p:nvPr/>
        </p:nvSpPr>
        <p:spPr bwMode="auto">
          <a:xfrm>
            <a:off x="6343651" y="5999163"/>
            <a:ext cx="41449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1900" b="1">
                <a:solidFill>
                  <a:srgbClr val="000000"/>
                </a:solidFill>
              </a:rPr>
              <a:t> closing sentence, to round off 	the report.</a:t>
            </a:r>
            <a:endParaRPr lang="en-GB" altLang="en-US" sz="1900" b="1" i="1">
              <a:solidFill>
                <a:srgbClr val="00B052"/>
              </a:solidFill>
            </a:endParaRPr>
          </a:p>
        </p:txBody>
      </p:sp>
    </p:spTree>
    <p:extLst>
      <p:ext uri="{BB962C8B-B14F-4D97-AF65-F5344CB8AC3E}">
        <p14:creationId xmlns:p14="http://schemas.microsoft.com/office/powerpoint/2010/main" val="1494931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wipe(left)">
                                      <p:cBhvr>
                                        <p:cTn id="7" dur="1000"/>
                                        <p:tgtEl>
                                          <p:spTgt spid="6147"/>
                                        </p:tgtEl>
                                      </p:cBhvr>
                                    </p:animEffect>
                                  </p:childTnLst>
                                </p:cTn>
                              </p:par>
                            </p:childTnLst>
                          </p:cTn>
                        </p:par>
                        <p:par>
                          <p:cTn id="8" fill="hold" nodeType="afterGroup">
                            <p:stCondLst>
                              <p:cond delay="1000"/>
                            </p:stCondLst>
                            <p:childTnLst>
                              <p:par>
                                <p:cTn id="9" presetID="2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childTnLst>
                                </p:cTn>
                              </p:par>
                            </p:childTnLst>
                          </p:cTn>
                        </p:par>
                        <p:par>
                          <p:cTn id="13" fill="hold" nodeType="afterGroup">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6149"/>
                                        </p:tgtEl>
                                        <p:attrNameLst>
                                          <p:attrName>style.visibility</p:attrName>
                                        </p:attrNameLst>
                                      </p:cBhvr>
                                      <p:to>
                                        <p:strVal val="visible"/>
                                      </p:to>
                                    </p:set>
                                    <p:animEffect transition="in" filter="wipe(left)">
                                      <p:cBhvr>
                                        <p:cTn id="16" dur="1000"/>
                                        <p:tgtEl>
                                          <p:spTgt spid="614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152"/>
                                        </p:tgtEl>
                                        <p:attrNameLst>
                                          <p:attrName>style.visibility</p:attrName>
                                        </p:attrNameLst>
                                      </p:cBhvr>
                                      <p:to>
                                        <p:strVal val="visible"/>
                                      </p:to>
                                    </p:set>
                                    <p:animEffect transition="in" filter="wipe(left)">
                                      <p:cBhvr>
                                        <p:cTn id="21" dur="1000"/>
                                        <p:tgtEl>
                                          <p:spTgt spid="615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6151"/>
                                        </p:tgtEl>
                                        <p:attrNameLst>
                                          <p:attrName>style.visibility</p:attrName>
                                        </p:attrNameLst>
                                      </p:cBhvr>
                                      <p:to>
                                        <p:strVal val="visible"/>
                                      </p:to>
                                    </p:set>
                                    <p:animEffect transition="in" filter="wipe(up)">
                                      <p:cBhvr>
                                        <p:cTn id="26" dur="1000"/>
                                        <p:tgtEl>
                                          <p:spTgt spid="615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6148"/>
                                        </p:tgtEl>
                                        <p:attrNameLst>
                                          <p:attrName>style.visibility</p:attrName>
                                        </p:attrNameLst>
                                      </p:cBhvr>
                                      <p:to>
                                        <p:strVal val="visible"/>
                                      </p:to>
                                    </p:set>
                                    <p:animEffect transition="in" filter="wipe(up)">
                                      <p:cBhvr>
                                        <p:cTn id="31" dur="1000"/>
                                        <p:tgtEl>
                                          <p:spTgt spid="6148"/>
                                        </p:tgtEl>
                                      </p:cBhvr>
                                    </p:animEffect>
                                  </p:childTnLst>
                                </p:cTn>
                              </p:par>
                            </p:childTnLst>
                          </p:cTn>
                        </p:par>
                        <p:par>
                          <p:cTn id="32" fill="hold" nodeType="afterGroup">
                            <p:stCondLst>
                              <p:cond delay="1000"/>
                            </p:stCondLst>
                            <p:childTnLst>
                              <p:par>
                                <p:cTn id="33" presetID="6" presetClass="entr" presetSubtype="32"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circle(out)">
                                      <p:cBhvr>
                                        <p:cTn id="35" dur="2000"/>
                                        <p:tgtEl>
                                          <p:spTgt spid="4"/>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6164"/>
                                        </p:tgtEl>
                                        <p:attrNameLst>
                                          <p:attrName>style.visibility</p:attrName>
                                        </p:attrNameLst>
                                      </p:cBhvr>
                                      <p:to>
                                        <p:strVal val="visible"/>
                                      </p:to>
                                    </p:set>
                                    <p:animEffect transition="in" filter="wipe(left)">
                                      <p:cBhvr>
                                        <p:cTn id="40" dur="1000"/>
                                        <p:tgtEl>
                                          <p:spTgt spid="6164"/>
                                        </p:tgtEl>
                                      </p:cBhvr>
                                    </p:animEffect>
                                  </p:childTnLst>
                                </p:cTn>
                              </p:par>
                              <p:par>
                                <p:cTn id="41" presetID="22" presetClass="entr" presetSubtype="8" fill="hold" grpId="0" nodeType="withEffect">
                                  <p:stCondLst>
                                    <p:cond delay="600"/>
                                  </p:stCondLst>
                                  <p:childTnLst>
                                    <p:set>
                                      <p:cBhvr>
                                        <p:cTn id="42" dur="1" fill="hold">
                                          <p:stCondLst>
                                            <p:cond delay="0"/>
                                          </p:stCondLst>
                                        </p:cTn>
                                        <p:tgtEl>
                                          <p:spTgt spid="6150"/>
                                        </p:tgtEl>
                                        <p:attrNameLst>
                                          <p:attrName>style.visibility</p:attrName>
                                        </p:attrNameLst>
                                      </p:cBhvr>
                                      <p:to>
                                        <p:strVal val="visible"/>
                                      </p:to>
                                    </p:set>
                                    <p:animEffect transition="in" filter="wipe(left)">
                                      <p:cBhvr>
                                        <p:cTn id="43" dur="1000"/>
                                        <p:tgtEl>
                                          <p:spTgt spid="6150"/>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6153"/>
                                        </p:tgtEl>
                                        <p:attrNameLst>
                                          <p:attrName>style.visibility</p:attrName>
                                        </p:attrNameLst>
                                      </p:cBhvr>
                                      <p:to>
                                        <p:strVal val="visible"/>
                                      </p:to>
                                    </p:set>
                                    <p:animEffect transition="in" filter="wipe(up)">
                                      <p:cBhvr>
                                        <p:cTn id="48" dur="1000"/>
                                        <p:tgtEl>
                                          <p:spTgt spid="6153"/>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6154"/>
                                        </p:tgtEl>
                                        <p:attrNameLst>
                                          <p:attrName>style.visibility</p:attrName>
                                        </p:attrNameLst>
                                      </p:cBhvr>
                                      <p:to>
                                        <p:strVal val="visible"/>
                                      </p:to>
                                    </p:set>
                                    <p:animEffect transition="in" filter="wipe(up)">
                                      <p:cBhvr>
                                        <p:cTn id="53" dur="1000"/>
                                        <p:tgtEl>
                                          <p:spTgt spid="6154"/>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6155"/>
                                        </p:tgtEl>
                                        <p:attrNameLst>
                                          <p:attrName>style.visibility</p:attrName>
                                        </p:attrNameLst>
                                      </p:cBhvr>
                                      <p:to>
                                        <p:strVal val="visible"/>
                                      </p:to>
                                    </p:set>
                                    <p:animEffect transition="in" filter="wipe(up)">
                                      <p:cBhvr>
                                        <p:cTn id="58" dur="1000"/>
                                        <p:tgtEl>
                                          <p:spTgt spid="6155"/>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1" fill="hold" grpId="0" nodeType="clickEffect">
                                  <p:stCondLst>
                                    <p:cond delay="0"/>
                                  </p:stCondLst>
                                  <p:childTnLst>
                                    <p:set>
                                      <p:cBhvr>
                                        <p:cTn id="62" dur="1" fill="hold">
                                          <p:stCondLst>
                                            <p:cond delay="0"/>
                                          </p:stCondLst>
                                        </p:cTn>
                                        <p:tgtEl>
                                          <p:spTgt spid="6156"/>
                                        </p:tgtEl>
                                        <p:attrNameLst>
                                          <p:attrName>style.visibility</p:attrName>
                                        </p:attrNameLst>
                                      </p:cBhvr>
                                      <p:to>
                                        <p:strVal val="visible"/>
                                      </p:to>
                                    </p:set>
                                    <p:animEffect transition="in" filter="wipe(up)">
                                      <p:cBhvr>
                                        <p:cTn id="63" dur="1000"/>
                                        <p:tgtEl>
                                          <p:spTgt spid="6156"/>
                                        </p:tgtEl>
                                      </p:cBhvr>
                                    </p:animEffect>
                                  </p:childTnLst>
                                </p:cTn>
                              </p:par>
                            </p:childTnLst>
                          </p:cTn>
                        </p:par>
                        <p:par>
                          <p:cTn id="64" fill="hold" nodeType="afterGroup">
                            <p:stCondLst>
                              <p:cond delay="1000"/>
                            </p:stCondLst>
                            <p:childTnLst>
                              <p:par>
                                <p:cTn id="65" presetID="22" presetClass="entr" presetSubtype="1" fill="hold" nodeType="after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wipe(up)">
                                      <p:cBhvr>
                                        <p:cTn id="67" dur="500"/>
                                        <p:tgtEl>
                                          <p:spTgt spid="3"/>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1" fill="hold" grpId="0" nodeType="clickEffect">
                                  <p:stCondLst>
                                    <p:cond delay="0"/>
                                  </p:stCondLst>
                                  <p:childTnLst>
                                    <p:set>
                                      <p:cBhvr>
                                        <p:cTn id="71" dur="1" fill="hold">
                                          <p:stCondLst>
                                            <p:cond delay="0"/>
                                          </p:stCondLst>
                                        </p:cTn>
                                        <p:tgtEl>
                                          <p:spTgt spid="6146"/>
                                        </p:tgtEl>
                                        <p:attrNameLst>
                                          <p:attrName>style.visibility</p:attrName>
                                        </p:attrNameLst>
                                      </p:cBhvr>
                                      <p:to>
                                        <p:strVal val="visible"/>
                                      </p:to>
                                    </p:set>
                                    <p:animEffect transition="in" filter="wipe(up)">
                                      <p:cBhvr>
                                        <p:cTn id="72" dur="1000"/>
                                        <p:tgtEl>
                                          <p:spTgt spid="6146"/>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1" fill="hold" grpId="0" nodeType="clickEffect">
                                  <p:stCondLst>
                                    <p:cond delay="0"/>
                                  </p:stCondLst>
                                  <p:childTnLst>
                                    <p:set>
                                      <p:cBhvr>
                                        <p:cTn id="76" dur="1" fill="hold">
                                          <p:stCondLst>
                                            <p:cond delay="0"/>
                                          </p:stCondLst>
                                        </p:cTn>
                                        <p:tgtEl>
                                          <p:spTgt spid="6173"/>
                                        </p:tgtEl>
                                        <p:attrNameLst>
                                          <p:attrName>style.visibility</p:attrName>
                                        </p:attrNameLst>
                                      </p:cBhvr>
                                      <p:to>
                                        <p:strVal val="visible"/>
                                      </p:to>
                                    </p:set>
                                    <p:animEffect transition="in" filter="wipe(up)">
                                      <p:cBhvr>
                                        <p:cTn id="77" dur="1000"/>
                                        <p:tgtEl>
                                          <p:spTgt spid="6173"/>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22" presetClass="entr" presetSubtype="1" fill="hold" grpId="0" nodeType="clickEffect">
                                  <p:stCondLst>
                                    <p:cond delay="0"/>
                                  </p:stCondLst>
                                  <p:childTnLst>
                                    <p:set>
                                      <p:cBhvr>
                                        <p:cTn id="81" dur="1" fill="hold">
                                          <p:stCondLst>
                                            <p:cond delay="0"/>
                                          </p:stCondLst>
                                        </p:cTn>
                                        <p:tgtEl>
                                          <p:spTgt spid="6181"/>
                                        </p:tgtEl>
                                        <p:attrNameLst>
                                          <p:attrName>style.visibility</p:attrName>
                                        </p:attrNameLst>
                                      </p:cBhvr>
                                      <p:to>
                                        <p:strVal val="visible"/>
                                      </p:to>
                                    </p:set>
                                    <p:animEffect transition="in" filter="wipe(up)">
                                      <p:cBhvr>
                                        <p:cTn id="82" dur="1000"/>
                                        <p:tgtEl>
                                          <p:spTgt spid="6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animBg="1"/>
      <p:bldP spid="6148" grpId="0"/>
      <p:bldP spid="6149" grpId="0" animBg="1"/>
      <p:bldP spid="6150" grpId="0" animBg="1"/>
      <p:bldP spid="6151" grpId="0"/>
      <p:bldP spid="6152" grpId="0"/>
      <p:bldP spid="6153" grpId="0"/>
      <p:bldP spid="6154" grpId="0"/>
      <p:bldP spid="6155" grpId="0"/>
      <p:bldP spid="6156" grpId="0"/>
      <p:bldP spid="6164" grpId="0"/>
      <p:bldP spid="6173" grpId="0"/>
      <p:bldP spid="618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03" name="AutoShape 35">
            <a:extLst>
              <a:ext uri="{FF2B5EF4-FFF2-40B4-BE49-F238E27FC236}">
                <a16:creationId xmlns:a16="http://schemas.microsoft.com/office/drawing/2014/main" id="{8F8D47EB-A86B-450A-A86A-2F9B1B09F4AC}"/>
              </a:ext>
            </a:extLst>
          </p:cNvPr>
          <p:cNvSpPr>
            <a:spLocks noChangeArrowheads="1"/>
          </p:cNvSpPr>
          <p:nvPr/>
        </p:nvSpPr>
        <p:spPr bwMode="auto">
          <a:xfrm>
            <a:off x="1703388" y="2578378"/>
            <a:ext cx="4367212" cy="369332"/>
          </a:xfrm>
          <a:prstGeom prst="rightArrowCallout">
            <a:avLst>
              <a:gd name="adj1" fmla="val 38880"/>
              <a:gd name="adj2" fmla="val 26315"/>
              <a:gd name="adj3" fmla="val 15373"/>
              <a:gd name="adj4" fmla="val 85176"/>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7170" name="Rectangle 2">
            <a:extLst>
              <a:ext uri="{FF2B5EF4-FFF2-40B4-BE49-F238E27FC236}">
                <a16:creationId xmlns:a16="http://schemas.microsoft.com/office/drawing/2014/main" id="{FBD6D81C-3B84-439B-94D2-FA7F86ABF625}"/>
              </a:ext>
            </a:extLst>
          </p:cNvPr>
          <p:cNvSpPr>
            <a:spLocks noGrp="1" noChangeArrowheads="1"/>
          </p:cNvSpPr>
          <p:nvPr>
            <p:ph type="title"/>
          </p:nvPr>
        </p:nvSpPr>
        <p:spPr/>
        <p:txBody>
          <a:bodyPr/>
          <a:lstStyle/>
          <a:p>
            <a:pPr eaLnBrk="1" hangingPunct="1"/>
            <a:r>
              <a:rPr lang="en-GB" altLang="en-US" sz="4800"/>
              <a:t>Explanation writing</a:t>
            </a:r>
          </a:p>
        </p:txBody>
      </p:sp>
      <p:sp>
        <p:nvSpPr>
          <p:cNvPr id="7178" name="Text Box 10">
            <a:extLst>
              <a:ext uri="{FF2B5EF4-FFF2-40B4-BE49-F238E27FC236}">
                <a16:creationId xmlns:a16="http://schemas.microsoft.com/office/drawing/2014/main" id="{7D520010-4608-4702-AE07-241C90217902}"/>
              </a:ext>
            </a:extLst>
          </p:cNvPr>
          <p:cNvSpPr txBox="1">
            <a:spLocks noChangeArrowheads="1"/>
          </p:cNvSpPr>
          <p:nvPr/>
        </p:nvSpPr>
        <p:spPr bwMode="auto">
          <a:xfrm>
            <a:off x="1730375" y="2035176"/>
            <a:ext cx="3860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pPr>
            <a:r>
              <a:rPr lang="en-GB" altLang="en-US" sz="2000" b="1">
                <a:solidFill>
                  <a:srgbClr val="000000"/>
                </a:solidFill>
              </a:rPr>
              <a:t> think about the audience 	for the explanation</a:t>
            </a:r>
          </a:p>
        </p:txBody>
      </p:sp>
      <p:sp>
        <p:nvSpPr>
          <p:cNvPr id="7179" name="Text Box 11">
            <a:extLst>
              <a:ext uri="{FF2B5EF4-FFF2-40B4-BE49-F238E27FC236}">
                <a16:creationId xmlns:a16="http://schemas.microsoft.com/office/drawing/2014/main" id="{1F18C278-A3F1-4DD1-B2B6-2F7A99184E3F}"/>
              </a:ext>
            </a:extLst>
          </p:cNvPr>
          <p:cNvSpPr txBox="1">
            <a:spLocks noChangeArrowheads="1"/>
          </p:cNvSpPr>
          <p:nvPr/>
        </p:nvSpPr>
        <p:spPr bwMode="auto">
          <a:xfrm>
            <a:off x="1730375" y="2838451"/>
            <a:ext cx="38608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11138" algn="l"/>
              </a:tabLst>
              <a:defRPr sz="3200">
                <a:solidFill>
                  <a:schemeClr val="tx1"/>
                </a:solidFill>
                <a:latin typeface="Comic Sans MS" panose="030F0702030302020204" pitchFamily="66" charset="0"/>
              </a:defRPr>
            </a:lvl1pPr>
            <a:lvl2pPr marL="742950" indent="-285750">
              <a:spcBef>
                <a:spcPct val="20000"/>
              </a:spcBef>
              <a:buChar char="–"/>
              <a:tabLst>
                <a:tab pos="211138" algn="l"/>
              </a:tabLst>
              <a:defRPr sz="2800">
                <a:solidFill>
                  <a:schemeClr val="tx1"/>
                </a:solidFill>
                <a:latin typeface="Comic Sans MS" panose="030F0702030302020204" pitchFamily="66" charset="0"/>
              </a:defRPr>
            </a:lvl2pPr>
            <a:lvl3pPr marL="1143000" indent="-228600">
              <a:spcBef>
                <a:spcPct val="20000"/>
              </a:spcBef>
              <a:buChar char="•"/>
              <a:tabLst>
                <a:tab pos="211138" algn="l"/>
              </a:tabLst>
              <a:defRPr sz="2400">
                <a:solidFill>
                  <a:schemeClr val="tx1"/>
                </a:solidFill>
                <a:latin typeface="Comic Sans MS" panose="030F0702030302020204" pitchFamily="66" charset="0"/>
              </a:defRPr>
            </a:lvl3pPr>
            <a:lvl4pPr marL="1600200" indent="-228600">
              <a:spcBef>
                <a:spcPct val="20000"/>
              </a:spcBef>
              <a:buChar char="–"/>
              <a:tabLst>
                <a:tab pos="211138" algn="l"/>
              </a:tabLst>
              <a:defRPr sz="2000">
                <a:solidFill>
                  <a:schemeClr val="tx1"/>
                </a:solidFill>
                <a:latin typeface="Comic Sans MS" panose="030F0702030302020204" pitchFamily="66" charset="0"/>
              </a:defRPr>
            </a:lvl4pPr>
            <a:lvl5pPr marL="2057400" indent="-228600">
              <a:spcBef>
                <a:spcPct val="20000"/>
              </a:spcBef>
              <a:buChar char="»"/>
              <a:tabLst>
                <a:tab pos="21113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9pPr>
          </a:lstStyle>
          <a:p>
            <a:pPr fontAlgn="base">
              <a:spcBef>
                <a:spcPct val="0"/>
              </a:spcBef>
              <a:spcAft>
                <a:spcPct val="0"/>
              </a:spcAft>
            </a:pPr>
            <a:r>
              <a:rPr lang="en-GB" altLang="en-US" sz="2000" b="1">
                <a:solidFill>
                  <a:srgbClr val="000000"/>
                </a:solidFill>
              </a:rPr>
              <a:t> how much do you know 	about them</a:t>
            </a:r>
          </a:p>
          <a:p>
            <a:pPr fontAlgn="base">
              <a:spcBef>
                <a:spcPct val="0"/>
              </a:spcBef>
              <a:spcAft>
                <a:spcPct val="0"/>
              </a:spcAft>
              <a:buNone/>
            </a:pPr>
            <a:r>
              <a:rPr lang="en-GB" altLang="en-US" sz="2000" b="1">
                <a:solidFill>
                  <a:srgbClr val="000000"/>
                </a:solidFill>
              </a:rPr>
              <a:t>	(age, interests, prior 	knowledge)</a:t>
            </a:r>
          </a:p>
        </p:txBody>
      </p:sp>
      <p:sp>
        <p:nvSpPr>
          <p:cNvPr id="7184" name="Text Box 16">
            <a:extLst>
              <a:ext uri="{FF2B5EF4-FFF2-40B4-BE49-F238E27FC236}">
                <a16:creationId xmlns:a16="http://schemas.microsoft.com/office/drawing/2014/main" id="{E2690E3B-14E3-42CF-A1F5-3D08565DC250}"/>
              </a:ext>
            </a:extLst>
          </p:cNvPr>
          <p:cNvSpPr txBox="1">
            <a:spLocks noChangeArrowheads="1"/>
          </p:cNvSpPr>
          <p:nvPr/>
        </p:nvSpPr>
        <p:spPr bwMode="auto">
          <a:xfrm>
            <a:off x="6167439" y="2020889"/>
            <a:ext cx="41179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11138" algn="l"/>
              </a:tabLst>
              <a:defRPr sz="3200">
                <a:solidFill>
                  <a:schemeClr val="tx1"/>
                </a:solidFill>
                <a:latin typeface="Comic Sans MS" panose="030F0702030302020204" pitchFamily="66" charset="0"/>
              </a:defRPr>
            </a:lvl1pPr>
            <a:lvl2pPr marL="742950" indent="-285750">
              <a:spcBef>
                <a:spcPct val="20000"/>
              </a:spcBef>
              <a:buChar char="–"/>
              <a:tabLst>
                <a:tab pos="211138" algn="l"/>
              </a:tabLst>
              <a:defRPr sz="2800">
                <a:solidFill>
                  <a:schemeClr val="tx1"/>
                </a:solidFill>
                <a:latin typeface="Comic Sans MS" panose="030F0702030302020204" pitchFamily="66" charset="0"/>
              </a:defRPr>
            </a:lvl2pPr>
            <a:lvl3pPr marL="1143000" indent="-228600">
              <a:spcBef>
                <a:spcPct val="20000"/>
              </a:spcBef>
              <a:buChar char="•"/>
              <a:tabLst>
                <a:tab pos="211138" algn="l"/>
              </a:tabLst>
              <a:defRPr sz="2400">
                <a:solidFill>
                  <a:schemeClr val="tx1"/>
                </a:solidFill>
                <a:latin typeface="Comic Sans MS" panose="030F0702030302020204" pitchFamily="66" charset="0"/>
              </a:defRPr>
            </a:lvl3pPr>
            <a:lvl4pPr marL="1600200" indent="-228600">
              <a:spcBef>
                <a:spcPct val="20000"/>
              </a:spcBef>
              <a:buChar char="–"/>
              <a:tabLst>
                <a:tab pos="211138" algn="l"/>
              </a:tabLst>
              <a:defRPr sz="2000">
                <a:solidFill>
                  <a:schemeClr val="tx1"/>
                </a:solidFill>
                <a:latin typeface="Comic Sans MS" panose="030F0702030302020204" pitchFamily="66" charset="0"/>
              </a:defRPr>
            </a:lvl4pPr>
            <a:lvl5pPr marL="2057400" indent="-228600">
              <a:spcBef>
                <a:spcPct val="20000"/>
              </a:spcBef>
              <a:buChar char="»"/>
              <a:tabLst>
                <a:tab pos="21113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1113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000" b="1">
                <a:solidFill>
                  <a:srgbClr val="000000"/>
                </a:solidFill>
              </a:rPr>
              <a:t> how much </a:t>
            </a:r>
            <a:r>
              <a:rPr lang="en-GB" altLang="en-US" sz="2000" b="1">
                <a:solidFill>
                  <a:srgbClr val="8F2140"/>
                </a:solidFill>
              </a:rPr>
              <a:t>background detail</a:t>
            </a:r>
            <a:r>
              <a:rPr lang="en-GB" altLang="en-US" sz="2000" b="1">
                <a:solidFill>
                  <a:srgbClr val="000000"/>
                </a:solidFill>
              </a:rPr>
              <a:t> 	is needed</a:t>
            </a:r>
          </a:p>
        </p:txBody>
      </p:sp>
      <p:sp>
        <p:nvSpPr>
          <p:cNvPr id="7185" name="Text Box 17">
            <a:extLst>
              <a:ext uri="{FF2B5EF4-FFF2-40B4-BE49-F238E27FC236}">
                <a16:creationId xmlns:a16="http://schemas.microsoft.com/office/drawing/2014/main" id="{0757F145-962A-4064-A3A8-A24A37953E07}"/>
              </a:ext>
            </a:extLst>
          </p:cNvPr>
          <p:cNvSpPr txBox="1">
            <a:spLocks noChangeArrowheads="1"/>
          </p:cNvSpPr>
          <p:nvPr/>
        </p:nvSpPr>
        <p:spPr bwMode="auto">
          <a:xfrm>
            <a:off x="6240463" y="1309688"/>
            <a:ext cx="389731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200" b="1">
                <a:solidFill>
                  <a:srgbClr val="000000"/>
                </a:solidFill>
              </a:rPr>
              <a:t>Use what you know about your audience to decide</a:t>
            </a:r>
          </a:p>
        </p:txBody>
      </p:sp>
      <p:sp>
        <p:nvSpPr>
          <p:cNvPr id="7186" name="Text Box 18">
            <a:extLst>
              <a:ext uri="{FF2B5EF4-FFF2-40B4-BE49-F238E27FC236}">
                <a16:creationId xmlns:a16="http://schemas.microsoft.com/office/drawing/2014/main" id="{2C3C023D-D548-455A-A6B5-A94EBAC37FF8}"/>
              </a:ext>
            </a:extLst>
          </p:cNvPr>
          <p:cNvSpPr txBox="1">
            <a:spLocks noChangeArrowheads="1"/>
          </p:cNvSpPr>
          <p:nvPr/>
        </p:nvSpPr>
        <p:spPr bwMode="auto">
          <a:xfrm>
            <a:off x="6167439" y="2871789"/>
            <a:ext cx="42497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000" b="1">
                <a:solidFill>
                  <a:srgbClr val="000000"/>
                </a:solidFill>
              </a:rPr>
              <a:t> appropriate level of </a:t>
            </a:r>
            <a:r>
              <a:rPr lang="en-GB" altLang="en-US" sz="2000" b="1">
                <a:solidFill>
                  <a:srgbClr val="8F2140"/>
                </a:solidFill>
              </a:rPr>
              <a:t>formality</a:t>
            </a:r>
            <a:r>
              <a:rPr lang="en-GB" altLang="en-US" sz="2000" b="1">
                <a:solidFill>
                  <a:srgbClr val="000000"/>
                </a:solidFill>
              </a:rPr>
              <a:t>.</a:t>
            </a:r>
            <a:endParaRPr lang="en-GB" altLang="en-US" sz="2000" b="1" i="1">
              <a:solidFill>
                <a:srgbClr val="00B052"/>
              </a:solidFill>
            </a:endParaRPr>
          </a:p>
        </p:txBody>
      </p:sp>
      <p:sp>
        <p:nvSpPr>
          <p:cNvPr id="7190" name="Rectangle 22">
            <a:extLst>
              <a:ext uri="{FF2B5EF4-FFF2-40B4-BE49-F238E27FC236}">
                <a16:creationId xmlns:a16="http://schemas.microsoft.com/office/drawing/2014/main" id="{37E383FF-9438-47F6-B33D-3A68BC830AD2}"/>
              </a:ext>
            </a:extLst>
          </p:cNvPr>
          <p:cNvSpPr>
            <a:spLocks noChangeArrowheads="1"/>
          </p:cNvSpPr>
          <p:nvPr/>
        </p:nvSpPr>
        <p:spPr bwMode="auto">
          <a:xfrm>
            <a:off x="6096000" y="2241034"/>
            <a:ext cx="4241800" cy="369332"/>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nvGrpSpPr>
          <p:cNvPr id="2" name="Group 28">
            <a:extLst>
              <a:ext uri="{FF2B5EF4-FFF2-40B4-BE49-F238E27FC236}">
                <a16:creationId xmlns:a16="http://schemas.microsoft.com/office/drawing/2014/main" id="{3482119D-D06E-4F62-AE24-3FB49853D049}"/>
              </a:ext>
            </a:extLst>
          </p:cNvPr>
          <p:cNvGrpSpPr>
            <a:grpSpLocks/>
          </p:cNvGrpSpPr>
          <p:nvPr/>
        </p:nvGrpSpPr>
        <p:grpSpPr bwMode="auto">
          <a:xfrm rot="20915583">
            <a:off x="1919289" y="981076"/>
            <a:ext cx="2447925" cy="1008063"/>
            <a:chOff x="385" y="3339"/>
            <a:chExt cx="1542" cy="635"/>
          </a:xfrm>
        </p:grpSpPr>
        <p:sp>
          <p:nvSpPr>
            <p:cNvPr id="6166" name="Oval 29">
              <a:extLst>
                <a:ext uri="{FF2B5EF4-FFF2-40B4-BE49-F238E27FC236}">
                  <a16:creationId xmlns:a16="http://schemas.microsoft.com/office/drawing/2014/main" id="{38B0082C-FE47-4124-951B-AD1C15DECD79}"/>
                </a:ext>
              </a:extLst>
            </p:cNvPr>
            <p:cNvSpPr>
              <a:spLocks noChangeArrowheads="1"/>
            </p:cNvSpPr>
            <p:nvPr/>
          </p:nvSpPr>
          <p:spPr bwMode="auto">
            <a:xfrm>
              <a:off x="385" y="3339"/>
              <a:ext cx="1542" cy="635"/>
            </a:xfrm>
            <a:prstGeom prst="ellipse">
              <a:avLst/>
            </a:prstGeom>
            <a:solidFill>
              <a:srgbClr val="8F2140"/>
            </a:solidFill>
            <a:ln w="28575">
              <a:solidFill>
                <a:schemeClr val="tx1"/>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6167" name="Text Box 30">
              <a:extLst>
                <a:ext uri="{FF2B5EF4-FFF2-40B4-BE49-F238E27FC236}">
                  <a16:creationId xmlns:a16="http://schemas.microsoft.com/office/drawing/2014/main" id="{520090A9-F0BC-4D03-A3D3-774C2E671308}"/>
                </a:ext>
              </a:extLst>
            </p:cNvPr>
            <p:cNvSpPr txBox="1">
              <a:spLocks noChangeArrowheads="1"/>
            </p:cNvSpPr>
            <p:nvPr/>
          </p:nvSpPr>
          <p:spPr bwMode="auto">
            <a:xfrm>
              <a:off x="476" y="3430"/>
              <a:ext cx="1406"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50000"/>
                </a:spcBef>
                <a:spcAft>
                  <a:spcPct val="0"/>
                </a:spcAft>
                <a:buNone/>
              </a:pPr>
              <a:r>
                <a:rPr lang="en-GB" altLang="en-US" sz="3600" b="1">
                  <a:solidFill>
                    <a:srgbClr val="FFFFFF"/>
                  </a:solidFill>
                </a:rPr>
                <a:t>Audience</a:t>
              </a:r>
            </a:p>
          </p:txBody>
        </p:sp>
      </p:grpSp>
      <p:grpSp>
        <p:nvGrpSpPr>
          <p:cNvPr id="3" name="Group 36">
            <a:extLst>
              <a:ext uri="{FF2B5EF4-FFF2-40B4-BE49-F238E27FC236}">
                <a16:creationId xmlns:a16="http://schemas.microsoft.com/office/drawing/2014/main" id="{2BD52C43-77D6-44C4-BB09-EC464C78C4FC}"/>
              </a:ext>
            </a:extLst>
          </p:cNvPr>
          <p:cNvGrpSpPr>
            <a:grpSpLocks/>
          </p:cNvGrpSpPr>
          <p:nvPr/>
        </p:nvGrpSpPr>
        <p:grpSpPr bwMode="auto">
          <a:xfrm>
            <a:off x="7608889" y="3619506"/>
            <a:ext cx="2808287" cy="862013"/>
            <a:chOff x="340" y="3232"/>
            <a:chExt cx="1769" cy="543"/>
          </a:xfrm>
        </p:grpSpPr>
        <p:sp>
          <p:nvSpPr>
            <p:cNvPr id="6164" name="Oval 14">
              <a:extLst>
                <a:ext uri="{FF2B5EF4-FFF2-40B4-BE49-F238E27FC236}">
                  <a16:creationId xmlns:a16="http://schemas.microsoft.com/office/drawing/2014/main" id="{F87AD016-E6C7-4433-B82E-F58C37903A0D}"/>
                </a:ext>
              </a:extLst>
            </p:cNvPr>
            <p:cNvSpPr>
              <a:spLocks noChangeArrowheads="1"/>
            </p:cNvSpPr>
            <p:nvPr/>
          </p:nvSpPr>
          <p:spPr bwMode="auto">
            <a:xfrm>
              <a:off x="340" y="3289"/>
              <a:ext cx="1769" cy="327"/>
            </a:xfrm>
            <a:prstGeom prst="ellipse">
              <a:avLst/>
            </a:prstGeom>
            <a:solidFill>
              <a:srgbClr val="F6D6DF"/>
            </a:solidFill>
            <a:ln w="25400">
              <a:solidFill>
                <a:srgbClr val="8F2140"/>
              </a:solidFill>
              <a:round/>
              <a:headEnd/>
              <a:tailEnd/>
            </a:ln>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6165" name="Text Box 15">
              <a:extLst>
                <a:ext uri="{FF2B5EF4-FFF2-40B4-BE49-F238E27FC236}">
                  <a16:creationId xmlns:a16="http://schemas.microsoft.com/office/drawing/2014/main" id="{2E1D86AE-D614-467E-9D65-4722F279D7EF}"/>
                </a:ext>
              </a:extLst>
            </p:cNvPr>
            <p:cNvSpPr txBox="1">
              <a:spLocks noChangeArrowheads="1"/>
            </p:cNvSpPr>
            <p:nvPr/>
          </p:nvSpPr>
          <p:spPr bwMode="auto">
            <a:xfrm>
              <a:off x="469" y="3232"/>
              <a:ext cx="1511" cy="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1400" b="1">
                  <a:solidFill>
                    <a:srgbClr val="000000"/>
                  </a:solidFill>
                </a:rPr>
                <a:t>Think about your audience when you plan the </a:t>
              </a:r>
              <a:r>
                <a:rPr lang="en-GB" altLang="en-US" sz="1400" b="1">
                  <a:solidFill>
                    <a:srgbClr val="8F2140"/>
                  </a:solidFill>
                </a:rPr>
                <a:t>layout</a:t>
              </a:r>
              <a:r>
                <a:rPr lang="en-GB" altLang="en-US" sz="1400" b="1">
                  <a:solidFill>
                    <a:srgbClr val="000000"/>
                  </a:solidFill>
                </a:rPr>
                <a:t>.  How can you make it easy for them to read?</a:t>
              </a:r>
            </a:p>
          </p:txBody>
        </p:sp>
      </p:grpSp>
      <p:sp>
        <p:nvSpPr>
          <p:cNvPr id="7205" name="Text Box 37">
            <a:extLst>
              <a:ext uri="{FF2B5EF4-FFF2-40B4-BE49-F238E27FC236}">
                <a16:creationId xmlns:a16="http://schemas.microsoft.com/office/drawing/2014/main" id="{5F635C11-FBDA-4FE8-9B6A-4AD186D61CB2}"/>
              </a:ext>
            </a:extLst>
          </p:cNvPr>
          <p:cNvSpPr txBox="1">
            <a:spLocks noChangeArrowheads="1"/>
          </p:cNvSpPr>
          <p:nvPr/>
        </p:nvSpPr>
        <p:spPr bwMode="auto">
          <a:xfrm>
            <a:off x="1703389" y="4868863"/>
            <a:ext cx="8785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55588" algn="l"/>
              </a:tabLst>
              <a:defRPr sz="3200">
                <a:solidFill>
                  <a:schemeClr val="tx1"/>
                </a:solidFill>
                <a:latin typeface="Comic Sans MS" panose="030F0702030302020204" pitchFamily="66" charset="0"/>
              </a:defRPr>
            </a:lvl1pPr>
            <a:lvl2pPr marL="742950" indent="-285750">
              <a:spcBef>
                <a:spcPct val="20000"/>
              </a:spcBef>
              <a:buChar char="–"/>
              <a:tabLst>
                <a:tab pos="255588" algn="l"/>
              </a:tabLst>
              <a:defRPr sz="2800">
                <a:solidFill>
                  <a:schemeClr val="tx1"/>
                </a:solidFill>
                <a:latin typeface="Comic Sans MS" panose="030F0702030302020204" pitchFamily="66" charset="0"/>
              </a:defRPr>
            </a:lvl2pPr>
            <a:lvl3pPr marL="1143000" indent="-228600">
              <a:spcBef>
                <a:spcPct val="20000"/>
              </a:spcBef>
              <a:buChar char="•"/>
              <a:tabLst>
                <a:tab pos="255588" algn="l"/>
              </a:tabLst>
              <a:defRPr sz="2400">
                <a:solidFill>
                  <a:schemeClr val="tx1"/>
                </a:solidFill>
                <a:latin typeface="Comic Sans MS" panose="030F0702030302020204" pitchFamily="66" charset="0"/>
              </a:defRPr>
            </a:lvl3pPr>
            <a:lvl4pPr marL="1600200" indent="-228600">
              <a:spcBef>
                <a:spcPct val="20000"/>
              </a:spcBef>
              <a:buChar char="–"/>
              <a:tabLst>
                <a:tab pos="255588" algn="l"/>
              </a:tabLst>
              <a:defRPr sz="2000">
                <a:solidFill>
                  <a:schemeClr val="tx1"/>
                </a:solidFill>
                <a:latin typeface="Comic Sans MS" panose="030F0702030302020204" pitchFamily="66" charset="0"/>
              </a:defRPr>
            </a:lvl4pPr>
            <a:lvl5pPr marL="2057400" indent="-228600">
              <a:spcBef>
                <a:spcPct val="20000"/>
              </a:spcBef>
              <a:buChar char="»"/>
              <a:tabLst>
                <a:tab pos="25558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5558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5558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5558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55588"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2400" b="1">
                <a:solidFill>
                  <a:srgbClr val="000000"/>
                </a:solidFill>
              </a:rPr>
              <a:t>Where should the text sit along these continua?</a:t>
            </a:r>
            <a:endParaRPr lang="en-GB" altLang="en-US" sz="2400" b="1">
              <a:solidFill>
                <a:srgbClr val="ED6E00"/>
              </a:solidFill>
            </a:endParaRPr>
          </a:p>
        </p:txBody>
      </p:sp>
      <p:sp>
        <p:nvSpPr>
          <p:cNvPr id="7206" name="Text Box 38">
            <a:extLst>
              <a:ext uri="{FF2B5EF4-FFF2-40B4-BE49-F238E27FC236}">
                <a16:creationId xmlns:a16="http://schemas.microsoft.com/office/drawing/2014/main" id="{03E4A2A7-46B1-4BE0-9A07-A2618008DA79}"/>
              </a:ext>
            </a:extLst>
          </p:cNvPr>
          <p:cNvSpPr txBox="1">
            <a:spLocks noChangeArrowheads="1"/>
          </p:cNvSpPr>
          <p:nvPr/>
        </p:nvSpPr>
        <p:spPr bwMode="auto">
          <a:xfrm>
            <a:off x="1703388" y="5421313"/>
            <a:ext cx="16557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400" b="1">
                <a:solidFill>
                  <a:srgbClr val="000000"/>
                </a:solidFill>
              </a:rPr>
              <a:t>informal</a:t>
            </a:r>
            <a:endParaRPr lang="en-GB" altLang="en-US" sz="2400" b="1" i="1">
              <a:solidFill>
                <a:srgbClr val="00B052"/>
              </a:solidFill>
            </a:endParaRPr>
          </a:p>
        </p:txBody>
      </p:sp>
      <p:sp>
        <p:nvSpPr>
          <p:cNvPr id="7207" name="Text Box 39">
            <a:extLst>
              <a:ext uri="{FF2B5EF4-FFF2-40B4-BE49-F238E27FC236}">
                <a16:creationId xmlns:a16="http://schemas.microsoft.com/office/drawing/2014/main" id="{1367EA48-8870-4C5C-ABE6-82B1B4B56D6A}"/>
              </a:ext>
            </a:extLst>
          </p:cNvPr>
          <p:cNvSpPr txBox="1">
            <a:spLocks noChangeArrowheads="1"/>
          </p:cNvSpPr>
          <p:nvPr/>
        </p:nvSpPr>
        <p:spPr bwMode="auto">
          <a:xfrm>
            <a:off x="1703388" y="5924550"/>
            <a:ext cx="16557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400" b="1">
                <a:solidFill>
                  <a:srgbClr val="000000"/>
                </a:solidFill>
              </a:rPr>
              <a:t>personal</a:t>
            </a:r>
            <a:endParaRPr lang="en-GB" altLang="en-US" sz="2400" b="1" i="1">
              <a:solidFill>
                <a:srgbClr val="00B052"/>
              </a:solidFill>
            </a:endParaRPr>
          </a:p>
        </p:txBody>
      </p:sp>
      <p:sp>
        <p:nvSpPr>
          <p:cNvPr id="7208" name="Text Box 40">
            <a:extLst>
              <a:ext uri="{FF2B5EF4-FFF2-40B4-BE49-F238E27FC236}">
                <a16:creationId xmlns:a16="http://schemas.microsoft.com/office/drawing/2014/main" id="{0D306EC0-A211-44D8-B6E0-BF129A4923D1}"/>
              </a:ext>
            </a:extLst>
          </p:cNvPr>
          <p:cNvSpPr txBox="1">
            <a:spLocks noChangeArrowheads="1"/>
          </p:cNvSpPr>
          <p:nvPr/>
        </p:nvSpPr>
        <p:spPr bwMode="auto">
          <a:xfrm>
            <a:off x="8832851" y="5421313"/>
            <a:ext cx="16557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400" b="1">
                <a:solidFill>
                  <a:srgbClr val="000000"/>
                </a:solidFill>
              </a:rPr>
              <a:t>formal</a:t>
            </a:r>
            <a:endParaRPr lang="en-GB" altLang="en-US" sz="2400" b="1" i="1">
              <a:solidFill>
                <a:srgbClr val="00B052"/>
              </a:solidFill>
            </a:endParaRPr>
          </a:p>
        </p:txBody>
      </p:sp>
      <p:sp>
        <p:nvSpPr>
          <p:cNvPr id="7209" name="Text Box 41">
            <a:extLst>
              <a:ext uri="{FF2B5EF4-FFF2-40B4-BE49-F238E27FC236}">
                <a16:creationId xmlns:a16="http://schemas.microsoft.com/office/drawing/2014/main" id="{C2FDE480-DDE0-4F93-9835-9BE4405AC097}"/>
              </a:ext>
            </a:extLst>
          </p:cNvPr>
          <p:cNvSpPr txBox="1">
            <a:spLocks noChangeArrowheads="1"/>
          </p:cNvSpPr>
          <p:nvPr/>
        </p:nvSpPr>
        <p:spPr bwMode="auto">
          <a:xfrm>
            <a:off x="8832851" y="5924550"/>
            <a:ext cx="1800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400" b="1">
                <a:solidFill>
                  <a:srgbClr val="000000"/>
                </a:solidFill>
              </a:rPr>
              <a:t>impersonal</a:t>
            </a:r>
            <a:endParaRPr lang="en-GB" altLang="en-US" sz="2400" b="1" i="1">
              <a:solidFill>
                <a:srgbClr val="00B052"/>
              </a:solidFill>
            </a:endParaRPr>
          </a:p>
        </p:txBody>
      </p:sp>
      <p:sp>
        <p:nvSpPr>
          <p:cNvPr id="7210" name="Line 42">
            <a:extLst>
              <a:ext uri="{FF2B5EF4-FFF2-40B4-BE49-F238E27FC236}">
                <a16:creationId xmlns:a16="http://schemas.microsoft.com/office/drawing/2014/main" id="{0314C1E8-C7DD-4138-9946-B61241BAA266}"/>
              </a:ext>
            </a:extLst>
          </p:cNvPr>
          <p:cNvSpPr>
            <a:spLocks noChangeShapeType="1"/>
          </p:cNvSpPr>
          <p:nvPr/>
        </p:nvSpPr>
        <p:spPr bwMode="auto">
          <a:xfrm>
            <a:off x="3144838" y="5661025"/>
            <a:ext cx="5688012" cy="0"/>
          </a:xfrm>
          <a:prstGeom prst="line">
            <a:avLst/>
          </a:prstGeom>
          <a:noFill/>
          <a:ln w="38100">
            <a:solidFill>
              <a:schemeClr val="tx1"/>
            </a:solidFill>
            <a:prstDash val="dash"/>
            <a:round/>
            <a:headEnd type="triangle" w="med" len="me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7211" name="Line 43">
            <a:extLst>
              <a:ext uri="{FF2B5EF4-FFF2-40B4-BE49-F238E27FC236}">
                <a16:creationId xmlns:a16="http://schemas.microsoft.com/office/drawing/2014/main" id="{E43BF169-BAE5-4B7D-8AFB-04A3AF0C36DF}"/>
              </a:ext>
            </a:extLst>
          </p:cNvPr>
          <p:cNvSpPr>
            <a:spLocks noChangeShapeType="1"/>
          </p:cNvSpPr>
          <p:nvPr/>
        </p:nvSpPr>
        <p:spPr bwMode="auto">
          <a:xfrm>
            <a:off x="3144838" y="6165850"/>
            <a:ext cx="5688012" cy="0"/>
          </a:xfrm>
          <a:prstGeom prst="line">
            <a:avLst/>
          </a:prstGeom>
          <a:noFill/>
          <a:ln w="38100">
            <a:solidFill>
              <a:schemeClr val="tx1"/>
            </a:solidFill>
            <a:prstDash val="dash"/>
            <a:round/>
            <a:headEnd type="triangle" w="med" len="me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7212" name="Text Box 44">
            <a:extLst>
              <a:ext uri="{FF2B5EF4-FFF2-40B4-BE49-F238E27FC236}">
                <a16:creationId xmlns:a16="http://schemas.microsoft.com/office/drawing/2014/main" id="{6B47307F-9020-4363-845E-C18DF2FD578F}"/>
              </a:ext>
            </a:extLst>
          </p:cNvPr>
          <p:cNvSpPr txBox="1">
            <a:spLocks noChangeArrowheads="1"/>
          </p:cNvSpPr>
          <p:nvPr/>
        </p:nvSpPr>
        <p:spPr bwMode="auto">
          <a:xfrm>
            <a:off x="6096000" y="6461126"/>
            <a:ext cx="4572000" cy="3968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1000">
                <a:solidFill>
                  <a:srgbClr val="FFFFFF"/>
                </a:solidFill>
                <a:latin typeface="Arial" panose="020B0604020202020204" pitchFamily="34" charset="0"/>
              </a:rPr>
              <a:t>The position on each continuum may be different.  Impersonal texts are sometimes written informally, and personal texts may be formal.</a:t>
            </a:r>
          </a:p>
        </p:txBody>
      </p:sp>
    </p:spTree>
    <p:extLst>
      <p:ext uri="{BB962C8B-B14F-4D97-AF65-F5344CB8AC3E}">
        <p14:creationId xmlns:p14="http://schemas.microsoft.com/office/powerpoint/2010/main" val="17037439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wipe(left)">
                                      <p:cBhvr>
                                        <p:cTn id="7" dur="1000"/>
                                        <p:tgtEl>
                                          <p:spTgt spid="7170"/>
                                        </p:tgtEl>
                                      </p:cBhvr>
                                    </p:animEffect>
                                  </p:childTnLst>
                                </p:cTn>
                              </p:par>
                            </p:childTnLst>
                          </p:cTn>
                        </p:par>
                        <p:par>
                          <p:cTn id="8" fill="hold" nodeType="afterGroup">
                            <p:stCondLst>
                              <p:cond delay="1000"/>
                            </p:stCondLst>
                            <p:childTnLst>
                              <p:par>
                                <p:cTn id="9" presetID="2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fltVal val="0"/>
                                          </p:val>
                                        </p:tav>
                                        <p:tav tm="100000">
                                          <p:val>
                                            <p:strVal val="#ppt_w"/>
                                          </p:val>
                                        </p:tav>
                                      </p:tavLst>
                                    </p:anim>
                                    <p:anim calcmode="lin" valueType="num">
                                      <p:cBhvr>
                                        <p:cTn id="12" dur="1000" fill="hold"/>
                                        <p:tgtEl>
                                          <p:spTgt spid="2"/>
                                        </p:tgtEl>
                                        <p:attrNameLst>
                                          <p:attrName>ppt_h</p:attrName>
                                        </p:attrNameLst>
                                      </p:cBhvr>
                                      <p:tavLst>
                                        <p:tav tm="0">
                                          <p:val>
                                            <p:fltVal val="0"/>
                                          </p:val>
                                        </p:tav>
                                        <p:tav tm="100000">
                                          <p:val>
                                            <p:strVal val="#ppt_h"/>
                                          </p:val>
                                        </p:tav>
                                      </p:tavLst>
                                    </p:anim>
                                  </p:childTnLst>
                                </p:cTn>
                              </p:par>
                            </p:childTnLst>
                          </p:cTn>
                        </p:par>
                        <p:par>
                          <p:cTn id="13" fill="hold" nodeType="afterGroup">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7203"/>
                                        </p:tgtEl>
                                        <p:attrNameLst>
                                          <p:attrName>style.visibility</p:attrName>
                                        </p:attrNameLst>
                                      </p:cBhvr>
                                      <p:to>
                                        <p:strVal val="visible"/>
                                      </p:to>
                                    </p:set>
                                    <p:animEffect transition="in" filter="wipe(left)">
                                      <p:cBhvr>
                                        <p:cTn id="16" dur="1000"/>
                                        <p:tgtEl>
                                          <p:spTgt spid="720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7178"/>
                                        </p:tgtEl>
                                        <p:attrNameLst>
                                          <p:attrName>style.visibility</p:attrName>
                                        </p:attrNameLst>
                                      </p:cBhvr>
                                      <p:to>
                                        <p:strVal val="visible"/>
                                      </p:to>
                                    </p:set>
                                    <p:animEffect transition="in" filter="wipe(up)">
                                      <p:cBhvr>
                                        <p:cTn id="21" dur="1000"/>
                                        <p:tgtEl>
                                          <p:spTgt spid="717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7179"/>
                                        </p:tgtEl>
                                        <p:attrNameLst>
                                          <p:attrName>style.visibility</p:attrName>
                                        </p:attrNameLst>
                                      </p:cBhvr>
                                      <p:to>
                                        <p:strVal val="visible"/>
                                      </p:to>
                                    </p:set>
                                    <p:animEffect transition="in" filter="wipe(up)">
                                      <p:cBhvr>
                                        <p:cTn id="26" dur="1000"/>
                                        <p:tgtEl>
                                          <p:spTgt spid="717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7190"/>
                                        </p:tgtEl>
                                        <p:attrNameLst>
                                          <p:attrName>style.visibility</p:attrName>
                                        </p:attrNameLst>
                                      </p:cBhvr>
                                      <p:to>
                                        <p:strVal val="visible"/>
                                      </p:to>
                                    </p:set>
                                    <p:animEffect transition="in" filter="wipe(left)">
                                      <p:cBhvr>
                                        <p:cTn id="31" dur="1000"/>
                                        <p:tgtEl>
                                          <p:spTgt spid="7190"/>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7185"/>
                                        </p:tgtEl>
                                        <p:attrNameLst>
                                          <p:attrName>style.visibility</p:attrName>
                                        </p:attrNameLst>
                                      </p:cBhvr>
                                      <p:to>
                                        <p:strVal val="visible"/>
                                      </p:to>
                                    </p:set>
                                    <p:animEffect transition="in" filter="wipe(up)">
                                      <p:cBhvr>
                                        <p:cTn id="36" dur="1000"/>
                                        <p:tgtEl>
                                          <p:spTgt spid="7185"/>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7184"/>
                                        </p:tgtEl>
                                        <p:attrNameLst>
                                          <p:attrName>style.visibility</p:attrName>
                                        </p:attrNameLst>
                                      </p:cBhvr>
                                      <p:to>
                                        <p:strVal val="visible"/>
                                      </p:to>
                                    </p:set>
                                    <p:animEffect transition="in" filter="wipe(up)">
                                      <p:cBhvr>
                                        <p:cTn id="41" dur="1000"/>
                                        <p:tgtEl>
                                          <p:spTgt spid="718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7186"/>
                                        </p:tgtEl>
                                        <p:attrNameLst>
                                          <p:attrName>style.visibility</p:attrName>
                                        </p:attrNameLst>
                                      </p:cBhvr>
                                      <p:to>
                                        <p:strVal val="visible"/>
                                      </p:to>
                                    </p:set>
                                    <p:animEffect transition="in" filter="wipe(left)">
                                      <p:cBhvr>
                                        <p:cTn id="46" dur="1000"/>
                                        <p:tgtEl>
                                          <p:spTgt spid="718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6" presetClass="entr" presetSubtype="32" fill="hold" nodeType="click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circle(out)">
                                      <p:cBhvr>
                                        <p:cTn id="51" dur="2000"/>
                                        <p:tgtEl>
                                          <p:spTgt spid="3"/>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7205"/>
                                        </p:tgtEl>
                                        <p:attrNameLst>
                                          <p:attrName>style.visibility</p:attrName>
                                        </p:attrNameLst>
                                      </p:cBhvr>
                                      <p:to>
                                        <p:strVal val="visible"/>
                                      </p:to>
                                    </p:set>
                                    <p:animEffect transition="in" filter="wipe(left)">
                                      <p:cBhvr>
                                        <p:cTn id="56" dur="1000"/>
                                        <p:tgtEl>
                                          <p:spTgt spid="7205"/>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7206"/>
                                        </p:tgtEl>
                                        <p:attrNameLst>
                                          <p:attrName>style.visibility</p:attrName>
                                        </p:attrNameLst>
                                      </p:cBhvr>
                                      <p:to>
                                        <p:strVal val="visible"/>
                                      </p:to>
                                    </p:set>
                                    <p:animEffect transition="in" filter="wipe(left)">
                                      <p:cBhvr>
                                        <p:cTn id="61" dur="1000"/>
                                        <p:tgtEl>
                                          <p:spTgt spid="7206"/>
                                        </p:tgtEl>
                                      </p:cBhvr>
                                    </p:animEffect>
                                  </p:childTnLst>
                                </p:cTn>
                              </p:par>
                              <p:par>
                                <p:cTn id="62" presetID="22" presetClass="entr" presetSubtype="8" fill="hold" nodeType="withEffect">
                                  <p:stCondLst>
                                    <p:cond delay="800"/>
                                  </p:stCondLst>
                                  <p:childTnLst>
                                    <p:set>
                                      <p:cBhvr>
                                        <p:cTn id="63" dur="1" fill="hold">
                                          <p:stCondLst>
                                            <p:cond delay="0"/>
                                          </p:stCondLst>
                                        </p:cTn>
                                        <p:tgtEl>
                                          <p:spTgt spid="7210"/>
                                        </p:tgtEl>
                                        <p:attrNameLst>
                                          <p:attrName>style.visibility</p:attrName>
                                        </p:attrNameLst>
                                      </p:cBhvr>
                                      <p:to>
                                        <p:strVal val="visible"/>
                                      </p:to>
                                    </p:set>
                                    <p:animEffect transition="in" filter="wipe(left)">
                                      <p:cBhvr>
                                        <p:cTn id="64" dur="1000"/>
                                        <p:tgtEl>
                                          <p:spTgt spid="7210"/>
                                        </p:tgtEl>
                                      </p:cBhvr>
                                    </p:animEffect>
                                  </p:childTnLst>
                                </p:cTn>
                              </p:par>
                              <p:par>
                                <p:cTn id="65" presetID="22" presetClass="entr" presetSubtype="8" fill="hold" grpId="0" nodeType="withEffect">
                                  <p:stCondLst>
                                    <p:cond delay="1700"/>
                                  </p:stCondLst>
                                  <p:childTnLst>
                                    <p:set>
                                      <p:cBhvr>
                                        <p:cTn id="66" dur="1" fill="hold">
                                          <p:stCondLst>
                                            <p:cond delay="0"/>
                                          </p:stCondLst>
                                        </p:cTn>
                                        <p:tgtEl>
                                          <p:spTgt spid="7208"/>
                                        </p:tgtEl>
                                        <p:attrNameLst>
                                          <p:attrName>style.visibility</p:attrName>
                                        </p:attrNameLst>
                                      </p:cBhvr>
                                      <p:to>
                                        <p:strVal val="visible"/>
                                      </p:to>
                                    </p:set>
                                    <p:animEffect transition="in" filter="wipe(left)">
                                      <p:cBhvr>
                                        <p:cTn id="67" dur="1000"/>
                                        <p:tgtEl>
                                          <p:spTgt spid="7208"/>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7207"/>
                                        </p:tgtEl>
                                        <p:attrNameLst>
                                          <p:attrName>style.visibility</p:attrName>
                                        </p:attrNameLst>
                                      </p:cBhvr>
                                      <p:to>
                                        <p:strVal val="visible"/>
                                      </p:to>
                                    </p:set>
                                    <p:animEffect transition="in" filter="wipe(left)">
                                      <p:cBhvr>
                                        <p:cTn id="72" dur="1000"/>
                                        <p:tgtEl>
                                          <p:spTgt spid="7207"/>
                                        </p:tgtEl>
                                      </p:cBhvr>
                                    </p:animEffect>
                                  </p:childTnLst>
                                </p:cTn>
                              </p:par>
                              <p:par>
                                <p:cTn id="73" presetID="22" presetClass="entr" presetSubtype="8" fill="hold" nodeType="withEffect">
                                  <p:stCondLst>
                                    <p:cond delay="800"/>
                                  </p:stCondLst>
                                  <p:childTnLst>
                                    <p:set>
                                      <p:cBhvr>
                                        <p:cTn id="74" dur="1" fill="hold">
                                          <p:stCondLst>
                                            <p:cond delay="0"/>
                                          </p:stCondLst>
                                        </p:cTn>
                                        <p:tgtEl>
                                          <p:spTgt spid="7211"/>
                                        </p:tgtEl>
                                        <p:attrNameLst>
                                          <p:attrName>style.visibility</p:attrName>
                                        </p:attrNameLst>
                                      </p:cBhvr>
                                      <p:to>
                                        <p:strVal val="visible"/>
                                      </p:to>
                                    </p:set>
                                    <p:animEffect transition="in" filter="wipe(left)">
                                      <p:cBhvr>
                                        <p:cTn id="75" dur="1000"/>
                                        <p:tgtEl>
                                          <p:spTgt spid="7211"/>
                                        </p:tgtEl>
                                      </p:cBhvr>
                                    </p:animEffect>
                                  </p:childTnLst>
                                </p:cTn>
                              </p:par>
                              <p:par>
                                <p:cTn id="76" presetID="22" presetClass="entr" presetSubtype="8" fill="hold" grpId="0" nodeType="withEffect">
                                  <p:stCondLst>
                                    <p:cond delay="1700"/>
                                  </p:stCondLst>
                                  <p:childTnLst>
                                    <p:set>
                                      <p:cBhvr>
                                        <p:cTn id="77" dur="1" fill="hold">
                                          <p:stCondLst>
                                            <p:cond delay="0"/>
                                          </p:stCondLst>
                                        </p:cTn>
                                        <p:tgtEl>
                                          <p:spTgt spid="7209"/>
                                        </p:tgtEl>
                                        <p:attrNameLst>
                                          <p:attrName>style.visibility</p:attrName>
                                        </p:attrNameLst>
                                      </p:cBhvr>
                                      <p:to>
                                        <p:strVal val="visible"/>
                                      </p:to>
                                    </p:set>
                                    <p:animEffect transition="in" filter="wipe(left)">
                                      <p:cBhvr>
                                        <p:cTn id="78" dur="1000"/>
                                        <p:tgtEl>
                                          <p:spTgt spid="7209"/>
                                        </p:tgtEl>
                                      </p:cBhvr>
                                    </p:animEffect>
                                  </p:childTnLst>
                                </p:cTn>
                              </p:par>
                            </p:childTnLst>
                          </p:cTn>
                        </p:par>
                        <p:par>
                          <p:cTn id="79" fill="hold" nodeType="afterGroup">
                            <p:stCondLst>
                              <p:cond delay="2700"/>
                            </p:stCondLst>
                            <p:childTnLst>
                              <p:par>
                                <p:cTn id="80" presetID="22" presetClass="entr" presetSubtype="1" fill="hold" grpId="0" nodeType="afterEffect">
                                  <p:stCondLst>
                                    <p:cond delay="0"/>
                                  </p:stCondLst>
                                  <p:childTnLst>
                                    <p:set>
                                      <p:cBhvr>
                                        <p:cTn id="81" dur="1" fill="hold">
                                          <p:stCondLst>
                                            <p:cond delay="0"/>
                                          </p:stCondLst>
                                        </p:cTn>
                                        <p:tgtEl>
                                          <p:spTgt spid="7212"/>
                                        </p:tgtEl>
                                        <p:attrNameLst>
                                          <p:attrName>style.visibility</p:attrName>
                                        </p:attrNameLst>
                                      </p:cBhvr>
                                      <p:to>
                                        <p:strVal val="visible"/>
                                      </p:to>
                                    </p:set>
                                    <p:animEffect transition="in" filter="wipe(up)">
                                      <p:cBhvr>
                                        <p:cTn id="82" dur="500"/>
                                        <p:tgtEl>
                                          <p:spTgt spid="72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03" grpId="0" animBg="1"/>
      <p:bldP spid="7170" grpId="0" animBg="1"/>
      <p:bldP spid="7178" grpId="0"/>
      <p:bldP spid="7179" grpId="0"/>
      <p:bldP spid="7184" grpId="0"/>
      <p:bldP spid="7185" grpId="0"/>
      <p:bldP spid="7186" grpId="0"/>
      <p:bldP spid="7190" grpId="0" animBg="1"/>
      <p:bldP spid="7205" grpId="0"/>
      <p:bldP spid="7206" grpId="0"/>
      <p:bldP spid="7207" grpId="0"/>
      <p:bldP spid="7208" grpId="0"/>
      <p:bldP spid="7209" grpId="0"/>
      <p:bldP spid="72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13" name="Rectangle 21">
            <a:extLst>
              <a:ext uri="{FF2B5EF4-FFF2-40B4-BE49-F238E27FC236}">
                <a16:creationId xmlns:a16="http://schemas.microsoft.com/office/drawing/2014/main" id="{E3A6B574-FF92-4752-9173-D15BB775B37E}"/>
              </a:ext>
            </a:extLst>
          </p:cNvPr>
          <p:cNvSpPr>
            <a:spLocks noGrp="1" noChangeArrowheads="1"/>
          </p:cNvSpPr>
          <p:nvPr>
            <p:ph type="title" idx="4294967295"/>
          </p:nvPr>
        </p:nvSpPr>
        <p:spPr>
          <a:xfrm>
            <a:off x="1524000" y="53975"/>
            <a:ext cx="9144000" cy="1143000"/>
          </a:xfrm>
        </p:spPr>
        <p:txBody>
          <a:bodyPr/>
          <a:lstStyle/>
          <a:p>
            <a:pPr eaLnBrk="1" hangingPunct="1"/>
            <a:r>
              <a:rPr lang="en-GB" altLang="en-US" sz="4800"/>
              <a:t>Explanation language features</a:t>
            </a:r>
          </a:p>
        </p:txBody>
      </p:sp>
      <p:pic>
        <p:nvPicPr>
          <p:cNvPr id="8244" name="Picture 52" descr="l-bubble">
            <a:extLst>
              <a:ext uri="{FF2B5EF4-FFF2-40B4-BE49-F238E27FC236}">
                <a16:creationId xmlns:a16="http://schemas.microsoft.com/office/drawing/2014/main" id="{099878ED-5696-42F9-A7D3-790FBE6D7F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75010">
            <a:off x="5232400" y="1341438"/>
            <a:ext cx="5335588"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45" name="Text Box 53">
            <a:extLst>
              <a:ext uri="{FF2B5EF4-FFF2-40B4-BE49-F238E27FC236}">
                <a16:creationId xmlns:a16="http://schemas.microsoft.com/office/drawing/2014/main" id="{CFA12D3A-59C2-4E55-93F2-25C1B99DE808}"/>
              </a:ext>
            </a:extLst>
          </p:cNvPr>
          <p:cNvSpPr txBox="1">
            <a:spLocks noChangeArrowheads="1"/>
          </p:cNvSpPr>
          <p:nvPr/>
        </p:nvSpPr>
        <p:spPr bwMode="auto">
          <a:xfrm>
            <a:off x="1703388" y="2257426"/>
            <a:ext cx="43926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68288" algn="l"/>
              </a:tabLst>
              <a:defRPr sz="3200">
                <a:solidFill>
                  <a:schemeClr val="tx1"/>
                </a:solidFill>
                <a:latin typeface="Comic Sans MS" panose="030F0702030302020204" pitchFamily="66" charset="0"/>
              </a:defRPr>
            </a:lvl1pPr>
            <a:lvl2pPr marL="742950" indent="-285750">
              <a:spcBef>
                <a:spcPct val="20000"/>
              </a:spcBef>
              <a:buChar char="–"/>
              <a:tabLst>
                <a:tab pos="268288" algn="l"/>
              </a:tabLst>
              <a:defRPr sz="2800">
                <a:solidFill>
                  <a:schemeClr val="tx1"/>
                </a:solidFill>
                <a:latin typeface="Comic Sans MS" panose="030F0702030302020204" pitchFamily="66" charset="0"/>
              </a:defRPr>
            </a:lvl2pPr>
            <a:lvl3pPr marL="1143000" indent="-228600">
              <a:spcBef>
                <a:spcPct val="20000"/>
              </a:spcBef>
              <a:buChar char="•"/>
              <a:tabLst>
                <a:tab pos="268288" algn="l"/>
              </a:tabLst>
              <a:defRPr sz="2400">
                <a:solidFill>
                  <a:schemeClr val="tx1"/>
                </a:solidFill>
                <a:latin typeface="Comic Sans MS" panose="030F0702030302020204" pitchFamily="66" charset="0"/>
              </a:defRPr>
            </a:lvl3pPr>
            <a:lvl4pPr marL="1600200" indent="-228600">
              <a:spcBef>
                <a:spcPct val="20000"/>
              </a:spcBef>
              <a:buChar char="–"/>
              <a:tabLst>
                <a:tab pos="268288" algn="l"/>
              </a:tabLst>
              <a:defRPr sz="2000">
                <a:solidFill>
                  <a:schemeClr val="tx1"/>
                </a:solidFill>
                <a:latin typeface="Comic Sans MS" panose="030F0702030302020204" pitchFamily="66" charset="0"/>
              </a:defRPr>
            </a:lvl4pPr>
            <a:lvl5pPr marL="2057400" indent="-228600">
              <a:spcBef>
                <a:spcPct val="20000"/>
              </a:spcBef>
              <a:buChar char="»"/>
              <a:tabLst>
                <a:tab pos="26828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000000"/>
                </a:solidFill>
              </a:rPr>
              <a:t> </a:t>
            </a:r>
            <a:r>
              <a:rPr lang="en-GB" altLang="en-US" sz="2400" b="1">
                <a:solidFill>
                  <a:srgbClr val="8F2140"/>
                </a:solidFill>
              </a:rPr>
              <a:t>time connectives</a:t>
            </a:r>
            <a:r>
              <a:rPr lang="en-GB" altLang="en-US" sz="2400" b="1">
                <a:solidFill>
                  <a:srgbClr val="000000"/>
                </a:solidFill>
              </a:rPr>
              <a:t> to show 	sequence of events</a:t>
            </a:r>
            <a:endParaRPr lang="en-GB" altLang="en-US" sz="2400">
              <a:solidFill>
                <a:srgbClr val="000000"/>
              </a:solidFill>
            </a:endParaRPr>
          </a:p>
        </p:txBody>
      </p:sp>
      <p:sp>
        <p:nvSpPr>
          <p:cNvPr id="8246" name="Text Box 54">
            <a:extLst>
              <a:ext uri="{FF2B5EF4-FFF2-40B4-BE49-F238E27FC236}">
                <a16:creationId xmlns:a16="http://schemas.microsoft.com/office/drawing/2014/main" id="{A1098257-1787-4FE5-8B8C-ADEAADD1BD34}"/>
              </a:ext>
            </a:extLst>
          </p:cNvPr>
          <p:cNvSpPr txBox="1">
            <a:spLocks noChangeArrowheads="1"/>
          </p:cNvSpPr>
          <p:nvPr/>
        </p:nvSpPr>
        <p:spPr bwMode="auto">
          <a:xfrm>
            <a:off x="1703388" y="3311525"/>
            <a:ext cx="4392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68288" algn="l"/>
              </a:tabLst>
              <a:defRPr sz="3200">
                <a:solidFill>
                  <a:schemeClr val="tx1"/>
                </a:solidFill>
                <a:latin typeface="Comic Sans MS" panose="030F0702030302020204" pitchFamily="66" charset="0"/>
              </a:defRPr>
            </a:lvl1pPr>
            <a:lvl2pPr marL="742950" indent="-285750">
              <a:spcBef>
                <a:spcPct val="20000"/>
              </a:spcBef>
              <a:buChar char="–"/>
              <a:tabLst>
                <a:tab pos="268288" algn="l"/>
              </a:tabLst>
              <a:defRPr sz="2800">
                <a:solidFill>
                  <a:schemeClr val="tx1"/>
                </a:solidFill>
                <a:latin typeface="Comic Sans MS" panose="030F0702030302020204" pitchFamily="66" charset="0"/>
              </a:defRPr>
            </a:lvl2pPr>
            <a:lvl3pPr marL="1143000" indent="-228600">
              <a:spcBef>
                <a:spcPct val="20000"/>
              </a:spcBef>
              <a:buChar char="•"/>
              <a:tabLst>
                <a:tab pos="268288" algn="l"/>
              </a:tabLst>
              <a:defRPr sz="2400">
                <a:solidFill>
                  <a:schemeClr val="tx1"/>
                </a:solidFill>
                <a:latin typeface="Comic Sans MS" panose="030F0702030302020204" pitchFamily="66" charset="0"/>
              </a:defRPr>
            </a:lvl3pPr>
            <a:lvl4pPr marL="1600200" indent="-228600">
              <a:spcBef>
                <a:spcPct val="20000"/>
              </a:spcBef>
              <a:buChar char="–"/>
              <a:tabLst>
                <a:tab pos="268288" algn="l"/>
              </a:tabLst>
              <a:defRPr sz="2000">
                <a:solidFill>
                  <a:schemeClr val="tx1"/>
                </a:solidFill>
                <a:latin typeface="Comic Sans MS" panose="030F0702030302020204" pitchFamily="66" charset="0"/>
              </a:defRPr>
            </a:lvl4pPr>
            <a:lvl5pPr marL="2057400" indent="-228600">
              <a:spcBef>
                <a:spcPct val="20000"/>
              </a:spcBef>
              <a:buChar char="»"/>
              <a:tabLst>
                <a:tab pos="26828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8F2140"/>
                </a:solidFill>
              </a:rPr>
              <a:t> causal language</a:t>
            </a:r>
            <a:endParaRPr lang="en-GB" altLang="en-US" sz="2400">
              <a:solidFill>
                <a:srgbClr val="8F2140"/>
              </a:solidFill>
            </a:endParaRPr>
          </a:p>
        </p:txBody>
      </p:sp>
      <p:sp>
        <p:nvSpPr>
          <p:cNvPr id="8247" name="Text Box 55">
            <a:extLst>
              <a:ext uri="{FF2B5EF4-FFF2-40B4-BE49-F238E27FC236}">
                <a16:creationId xmlns:a16="http://schemas.microsoft.com/office/drawing/2014/main" id="{6637D060-A7A5-4019-8A4C-62733C474A37}"/>
              </a:ext>
            </a:extLst>
          </p:cNvPr>
          <p:cNvSpPr txBox="1">
            <a:spLocks noChangeArrowheads="1"/>
          </p:cNvSpPr>
          <p:nvPr/>
        </p:nvSpPr>
        <p:spPr bwMode="auto">
          <a:xfrm>
            <a:off x="1703388" y="4000500"/>
            <a:ext cx="4392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68288" algn="l"/>
              </a:tabLst>
              <a:defRPr sz="3200">
                <a:solidFill>
                  <a:schemeClr val="tx1"/>
                </a:solidFill>
                <a:latin typeface="Comic Sans MS" panose="030F0702030302020204" pitchFamily="66" charset="0"/>
              </a:defRPr>
            </a:lvl1pPr>
            <a:lvl2pPr marL="742950" indent="-285750">
              <a:spcBef>
                <a:spcPct val="20000"/>
              </a:spcBef>
              <a:buChar char="–"/>
              <a:tabLst>
                <a:tab pos="268288" algn="l"/>
              </a:tabLst>
              <a:defRPr sz="2800">
                <a:solidFill>
                  <a:schemeClr val="tx1"/>
                </a:solidFill>
                <a:latin typeface="Comic Sans MS" panose="030F0702030302020204" pitchFamily="66" charset="0"/>
              </a:defRPr>
            </a:lvl2pPr>
            <a:lvl3pPr marL="1143000" indent="-228600">
              <a:spcBef>
                <a:spcPct val="20000"/>
              </a:spcBef>
              <a:buChar char="•"/>
              <a:tabLst>
                <a:tab pos="268288" algn="l"/>
              </a:tabLst>
              <a:defRPr sz="2400">
                <a:solidFill>
                  <a:schemeClr val="tx1"/>
                </a:solidFill>
                <a:latin typeface="Comic Sans MS" panose="030F0702030302020204" pitchFamily="66" charset="0"/>
              </a:defRPr>
            </a:lvl3pPr>
            <a:lvl4pPr marL="1600200" indent="-228600">
              <a:spcBef>
                <a:spcPct val="20000"/>
              </a:spcBef>
              <a:buChar char="–"/>
              <a:tabLst>
                <a:tab pos="268288" algn="l"/>
              </a:tabLst>
              <a:defRPr sz="2000">
                <a:solidFill>
                  <a:schemeClr val="tx1"/>
                </a:solidFill>
                <a:latin typeface="Comic Sans MS" panose="030F0702030302020204" pitchFamily="66" charset="0"/>
              </a:defRPr>
            </a:lvl4pPr>
            <a:lvl5pPr marL="2057400" indent="-228600">
              <a:spcBef>
                <a:spcPct val="20000"/>
              </a:spcBef>
              <a:buChar char="»"/>
              <a:tabLst>
                <a:tab pos="26828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000000"/>
                </a:solidFill>
              </a:rPr>
              <a:t> </a:t>
            </a:r>
            <a:r>
              <a:rPr lang="en-GB" altLang="en-US" sz="2400" b="1">
                <a:solidFill>
                  <a:srgbClr val="8F2140"/>
                </a:solidFill>
              </a:rPr>
              <a:t>impersonal language</a:t>
            </a:r>
            <a:endParaRPr lang="en-GB" altLang="en-US" sz="2400">
              <a:solidFill>
                <a:srgbClr val="8F2140"/>
              </a:solidFill>
            </a:endParaRPr>
          </a:p>
        </p:txBody>
      </p:sp>
      <p:sp>
        <p:nvSpPr>
          <p:cNvPr id="8248" name="Text Box 56">
            <a:extLst>
              <a:ext uri="{FF2B5EF4-FFF2-40B4-BE49-F238E27FC236}">
                <a16:creationId xmlns:a16="http://schemas.microsoft.com/office/drawing/2014/main" id="{F7FF440A-C2B8-4F4A-9504-0C55AB6900E2}"/>
              </a:ext>
            </a:extLst>
          </p:cNvPr>
          <p:cNvSpPr txBox="1">
            <a:spLocks noChangeArrowheads="1"/>
          </p:cNvSpPr>
          <p:nvPr/>
        </p:nvSpPr>
        <p:spPr bwMode="auto">
          <a:xfrm>
            <a:off x="1703388" y="1304925"/>
            <a:ext cx="4392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000000"/>
                </a:solidFill>
              </a:rPr>
              <a:t> </a:t>
            </a:r>
            <a:r>
              <a:rPr lang="en-GB" altLang="en-US" sz="2400" b="1">
                <a:solidFill>
                  <a:srgbClr val="8F2140"/>
                </a:solidFill>
              </a:rPr>
              <a:t>present tense</a:t>
            </a:r>
            <a:r>
              <a:rPr lang="en-GB" altLang="en-US" sz="2400" b="1">
                <a:solidFill>
                  <a:srgbClr val="000000"/>
                </a:solidFill>
              </a:rPr>
              <a:t> verbs</a:t>
            </a:r>
            <a:endParaRPr lang="en-GB" altLang="en-US" sz="2400" b="1">
              <a:solidFill>
                <a:srgbClr val="00B052"/>
              </a:solidFill>
            </a:endParaRPr>
          </a:p>
        </p:txBody>
      </p:sp>
      <p:sp>
        <p:nvSpPr>
          <p:cNvPr id="8249" name="Text Box 57">
            <a:extLst>
              <a:ext uri="{FF2B5EF4-FFF2-40B4-BE49-F238E27FC236}">
                <a16:creationId xmlns:a16="http://schemas.microsoft.com/office/drawing/2014/main" id="{17B4E298-565B-4548-83C4-8C6D223E2C98}"/>
              </a:ext>
            </a:extLst>
          </p:cNvPr>
          <p:cNvSpPr txBox="1">
            <a:spLocks noChangeArrowheads="1"/>
          </p:cNvSpPr>
          <p:nvPr/>
        </p:nvSpPr>
        <p:spPr bwMode="auto">
          <a:xfrm>
            <a:off x="1943100" y="1689100"/>
            <a:ext cx="41036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1600">
                <a:solidFill>
                  <a:srgbClr val="000000"/>
                </a:solidFill>
              </a:rPr>
              <a:t>(unless historical explanations)</a:t>
            </a:r>
            <a:endParaRPr lang="en-GB" altLang="en-US" sz="1600">
              <a:solidFill>
                <a:srgbClr val="00B052"/>
              </a:solidFill>
            </a:endParaRPr>
          </a:p>
        </p:txBody>
      </p:sp>
      <p:sp>
        <p:nvSpPr>
          <p:cNvPr id="8250" name="Text Box 58">
            <a:extLst>
              <a:ext uri="{FF2B5EF4-FFF2-40B4-BE49-F238E27FC236}">
                <a16:creationId xmlns:a16="http://schemas.microsoft.com/office/drawing/2014/main" id="{68602030-E250-4674-BE1D-6D31733F9896}"/>
              </a:ext>
            </a:extLst>
          </p:cNvPr>
          <p:cNvSpPr txBox="1">
            <a:spLocks noChangeArrowheads="1"/>
          </p:cNvSpPr>
          <p:nvPr/>
        </p:nvSpPr>
        <p:spPr bwMode="auto">
          <a:xfrm>
            <a:off x="1703389" y="4689476"/>
            <a:ext cx="41052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68288" algn="l"/>
              </a:tabLst>
              <a:defRPr sz="3200">
                <a:solidFill>
                  <a:schemeClr val="tx1"/>
                </a:solidFill>
                <a:latin typeface="Comic Sans MS" panose="030F0702030302020204" pitchFamily="66" charset="0"/>
              </a:defRPr>
            </a:lvl1pPr>
            <a:lvl2pPr marL="742950" indent="-285750">
              <a:spcBef>
                <a:spcPct val="20000"/>
              </a:spcBef>
              <a:buChar char="–"/>
              <a:tabLst>
                <a:tab pos="268288" algn="l"/>
              </a:tabLst>
              <a:defRPr sz="2800">
                <a:solidFill>
                  <a:schemeClr val="tx1"/>
                </a:solidFill>
                <a:latin typeface="Comic Sans MS" panose="030F0702030302020204" pitchFamily="66" charset="0"/>
              </a:defRPr>
            </a:lvl2pPr>
            <a:lvl3pPr marL="1143000" indent="-228600">
              <a:spcBef>
                <a:spcPct val="20000"/>
              </a:spcBef>
              <a:buChar char="•"/>
              <a:tabLst>
                <a:tab pos="268288" algn="l"/>
              </a:tabLst>
              <a:defRPr sz="2400">
                <a:solidFill>
                  <a:schemeClr val="tx1"/>
                </a:solidFill>
                <a:latin typeface="Comic Sans MS" panose="030F0702030302020204" pitchFamily="66" charset="0"/>
              </a:defRPr>
            </a:lvl3pPr>
            <a:lvl4pPr marL="1600200" indent="-228600">
              <a:spcBef>
                <a:spcPct val="20000"/>
              </a:spcBef>
              <a:buChar char="–"/>
              <a:tabLst>
                <a:tab pos="268288" algn="l"/>
              </a:tabLst>
              <a:defRPr sz="2000">
                <a:solidFill>
                  <a:schemeClr val="tx1"/>
                </a:solidFill>
                <a:latin typeface="Comic Sans MS" panose="030F0702030302020204" pitchFamily="66" charset="0"/>
              </a:defRPr>
            </a:lvl4pPr>
            <a:lvl5pPr marL="2057400" indent="-228600">
              <a:spcBef>
                <a:spcPct val="20000"/>
              </a:spcBef>
              <a:buChar char="»"/>
              <a:tabLst>
                <a:tab pos="26828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000000"/>
                </a:solidFill>
              </a:rPr>
              <a:t> </a:t>
            </a:r>
            <a:r>
              <a:rPr lang="en-GB" altLang="en-US" sz="2400" b="1">
                <a:solidFill>
                  <a:srgbClr val="8F2140"/>
                </a:solidFill>
              </a:rPr>
              <a:t>technical vocabulary</a:t>
            </a:r>
            <a:r>
              <a:rPr lang="en-GB" altLang="en-US" sz="2400" b="1">
                <a:solidFill>
                  <a:srgbClr val="000000"/>
                </a:solidFill>
              </a:rPr>
              <a:t>, 	with definitions if 	necessary.</a:t>
            </a:r>
            <a:endParaRPr lang="en-GB" altLang="en-US" sz="2400" b="1" i="1">
              <a:solidFill>
                <a:srgbClr val="8F2140"/>
              </a:solidFill>
            </a:endParaRPr>
          </a:p>
        </p:txBody>
      </p:sp>
      <p:sp>
        <p:nvSpPr>
          <p:cNvPr id="8253" name="Text Box 61">
            <a:extLst>
              <a:ext uri="{FF2B5EF4-FFF2-40B4-BE49-F238E27FC236}">
                <a16:creationId xmlns:a16="http://schemas.microsoft.com/office/drawing/2014/main" id="{18953BD9-FA22-49A6-85DD-2683FF4FECAC}"/>
              </a:ext>
            </a:extLst>
          </p:cNvPr>
          <p:cNvSpPr txBox="1">
            <a:spLocks noChangeArrowheads="1"/>
          </p:cNvSpPr>
          <p:nvPr/>
        </p:nvSpPr>
        <p:spPr bwMode="auto">
          <a:xfrm rot="1152460">
            <a:off x="8543926" y="1685926"/>
            <a:ext cx="16605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8F2140"/>
                </a:solidFill>
              </a:rPr>
              <a:t>because</a:t>
            </a:r>
            <a:endParaRPr lang="en-GB" altLang="en-US" sz="2000" b="1" i="1">
              <a:solidFill>
                <a:srgbClr val="8F2140"/>
              </a:solidFill>
            </a:endParaRPr>
          </a:p>
        </p:txBody>
      </p:sp>
      <p:sp>
        <p:nvSpPr>
          <p:cNvPr id="8254" name="Text Box 62">
            <a:extLst>
              <a:ext uri="{FF2B5EF4-FFF2-40B4-BE49-F238E27FC236}">
                <a16:creationId xmlns:a16="http://schemas.microsoft.com/office/drawing/2014/main" id="{FED8E4E3-1448-444F-A880-82203A4A59B0}"/>
              </a:ext>
            </a:extLst>
          </p:cNvPr>
          <p:cNvSpPr txBox="1">
            <a:spLocks noChangeArrowheads="1"/>
          </p:cNvSpPr>
          <p:nvPr/>
        </p:nvSpPr>
        <p:spPr bwMode="auto">
          <a:xfrm>
            <a:off x="6888164" y="2189163"/>
            <a:ext cx="237648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000000"/>
                </a:solidFill>
              </a:rPr>
              <a:t>if... then...</a:t>
            </a:r>
            <a:endParaRPr lang="en-GB" altLang="en-US" sz="2000" b="1" i="1">
              <a:solidFill>
                <a:srgbClr val="000000"/>
              </a:solidFill>
            </a:endParaRPr>
          </a:p>
        </p:txBody>
      </p:sp>
      <p:sp>
        <p:nvSpPr>
          <p:cNvPr id="8255" name="Text Box 63">
            <a:extLst>
              <a:ext uri="{FF2B5EF4-FFF2-40B4-BE49-F238E27FC236}">
                <a16:creationId xmlns:a16="http://schemas.microsoft.com/office/drawing/2014/main" id="{6900B1DF-5449-4129-B933-414972A0AD46}"/>
              </a:ext>
            </a:extLst>
          </p:cNvPr>
          <p:cNvSpPr txBox="1">
            <a:spLocks noChangeArrowheads="1"/>
          </p:cNvSpPr>
          <p:nvPr/>
        </p:nvSpPr>
        <p:spPr bwMode="auto">
          <a:xfrm rot="21307244">
            <a:off x="6743700" y="2909888"/>
            <a:ext cx="36004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8F2140"/>
                </a:solidFill>
              </a:rPr>
              <a:t>the reason that...</a:t>
            </a:r>
            <a:endParaRPr lang="en-GB" altLang="en-US" sz="2000" b="1" i="1">
              <a:solidFill>
                <a:srgbClr val="8F2140"/>
              </a:solidFill>
            </a:endParaRPr>
          </a:p>
        </p:txBody>
      </p:sp>
      <p:sp>
        <p:nvSpPr>
          <p:cNvPr id="8256" name="Text Box 64">
            <a:extLst>
              <a:ext uri="{FF2B5EF4-FFF2-40B4-BE49-F238E27FC236}">
                <a16:creationId xmlns:a16="http://schemas.microsoft.com/office/drawing/2014/main" id="{EB32D088-DF5C-4C2E-B99D-4F0AE21A6598}"/>
              </a:ext>
            </a:extLst>
          </p:cNvPr>
          <p:cNvSpPr txBox="1">
            <a:spLocks noChangeArrowheads="1"/>
          </p:cNvSpPr>
          <p:nvPr/>
        </p:nvSpPr>
        <p:spPr bwMode="auto">
          <a:xfrm rot="888526">
            <a:off x="7032625" y="3702051"/>
            <a:ext cx="12969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000000"/>
                </a:solidFill>
              </a:rPr>
              <a:t>when</a:t>
            </a:r>
            <a:endParaRPr lang="en-GB" altLang="en-US" sz="2000" b="1" i="1">
              <a:solidFill>
                <a:srgbClr val="000000"/>
              </a:solidFill>
            </a:endParaRPr>
          </a:p>
        </p:txBody>
      </p:sp>
      <p:sp>
        <p:nvSpPr>
          <p:cNvPr id="8257" name="Text Box 65">
            <a:extLst>
              <a:ext uri="{FF2B5EF4-FFF2-40B4-BE49-F238E27FC236}">
                <a16:creationId xmlns:a16="http://schemas.microsoft.com/office/drawing/2014/main" id="{7089CFE0-687B-4483-8D00-C599520CAD4B}"/>
              </a:ext>
            </a:extLst>
          </p:cNvPr>
          <p:cNvSpPr txBox="1">
            <a:spLocks noChangeArrowheads="1"/>
          </p:cNvSpPr>
          <p:nvPr/>
        </p:nvSpPr>
        <p:spPr bwMode="auto">
          <a:xfrm rot="20534736">
            <a:off x="9409113" y="3630613"/>
            <a:ext cx="5762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8F2140"/>
                </a:solidFill>
              </a:rPr>
              <a:t>so</a:t>
            </a:r>
            <a:endParaRPr lang="en-GB" altLang="en-US" sz="2000" b="1" i="1">
              <a:solidFill>
                <a:srgbClr val="8F2140"/>
              </a:solidFill>
            </a:endParaRPr>
          </a:p>
        </p:txBody>
      </p:sp>
      <p:sp>
        <p:nvSpPr>
          <p:cNvPr id="8258" name="Text Box 66">
            <a:extLst>
              <a:ext uri="{FF2B5EF4-FFF2-40B4-BE49-F238E27FC236}">
                <a16:creationId xmlns:a16="http://schemas.microsoft.com/office/drawing/2014/main" id="{F796016C-EB9E-4F2F-9EF3-81E9C4256146}"/>
              </a:ext>
            </a:extLst>
          </p:cNvPr>
          <p:cNvSpPr txBox="1">
            <a:spLocks noChangeArrowheads="1"/>
          </p:cNvSpPr>
          <p:nvPr/>
        </p:nvSpPr>
        <p:spPr bwMode="auto">
          <a:xfrm rot="21369764">
            <a:off x="6888163" y="4419601"/>
            <a:ext cx="31686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000000"/>
                </a:solidFill>
              </a:rPr>
              <a:t>this results in...</a:t>
            </a:r>
            <a:endParaRPr lang="en-GB" altLang="en-US" sz="2000" b="1" i="1">
              <a:solidFill>
                <a:srgbClr val="000000"/>
              </a:solidFill>
            </a:endParaRPr>
          </a:p>
        </p:txBody>
      </p:sp>
      <p:sp>
        <p:nvSpPr>
          <p:cNvPr id="8259" name="Text Box 67">
            <a:extLst>
              <a:ext uri="{FF2B5EF4-FFF2-40B4-BE49-F238E27FC236}">
                <a16:creationId xmlns:a16="http://schemas.microsoft.com/office/drawing/2014/main" id="{6AEB9EDF-D85F-431E-8D1E-1482676D5D4B}"/>
              </a:ext>
            </a:extLst>
          </p:cNvPr>
          <p:cNvSpPr txBox="1">
            <a:spLocks noChangeArrowheads="1"/>
          </p:cNvSpPr>
          <p:nvPr/>
        </p:nvSpPr>
        <p:spPr bwMode="auto">
          <a:xfrm rot="526364">
            <a:off x="6600825" y="5357813"/>
            <a:ext cx="36004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8F2140"/>
                </a:solidFill>
              </a:rPr>
              <a:t>this causes...</a:t>
            </a:r>
            <a:endParaRPr lang="en-GB" altLang="en-US" sz="2000" b="1" i="1">
              <a:solidFill>
                <a:srgbClr val="8F2140"/>
              </a:solidFill>
            </a:endParaRPr>
          </a:p>
        </p:txBody>
      </p:sp>
      <p:sp>
        <p:nvSpPr>
          <p:cNvPr id="8260" name="Text Box 68">
            <a:extLst>
              <a:ext uri="{FF2B5EF4-FFF2-40B4-BE49-F238E27FC236}">
                <a16:creationId xmlns:a16="http://schemas.microsoft.com/office/drawing/2014/main" id="{8A7B6D76-6986-44B4-9F74-74928B55EC2B}"/>
              </a:ext>
            </a:extLst>
          </p:cNvPr>
          <p:cNvSpPr txBox="1">
            <a:spLocks noChangeArrowheads="1"/>
          </p:cNvSpPr>
          <p:nvPr/>
        </p:nvSpPr>
        <p:spPr bwMode="auto">
          <a:xfrm rot="20950017">
            <a:off x="7896225" y="5862638"/>
            <a:ext cx="19446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000000"/>
                </a:solidFill>
              </a:rPr>
              <a:t>therefore</a:t>
            </a:r>
            <a:endParaRPr lang="en-GB" altLang="en-US" sz="2000" b="1" i="1">
              <a:solidFill>
                <a:srgbClr val="000000"/>
              </a:solidFill>
            </a:endParaRPr>
          </a:p>
        </p:txBody>
      </p:sp>
    </p:spTree>
    <p:extLst>
      <p:ext uri="{BB962C8B-B14F-4D97-AF65-F5344CB8AC3E}">
        <p14:creationId xmlns:p14="http://schemas.microsoft.com/office/powerpoint/2010/main" val="32890692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213"/>
                                        </p:tgtEl>
                                        <p:attrNameLst>
                                          <p:attrName>style.visibility</p:attrName>
                                        </p:attrNameLst>
                                      </p:cBhvr>
                                      <p:to>
                                        <p:strVal val="visible"/>
                                      </p:to>
                                    </p:set>
                                    <p:animEffect transition="in" filter="wipe(left)">
                                      <p:cBhvr>
                                        <p:cTn id="7" dur="1000"/>
                                        <p:tgtEl>
                                          <p:spTgt spid="82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248"/>
                                        </p:tgtEl>
                                        <p:attrNameLst>
                                          <p:attrName>style.visibility</p:attrName>
                                        </p:attrNameLst>
                                      </p:cBhvr>
                                      <p:to>
                                        <p:strVal val="visible"/>
                                      </p:to>
                                    </p:set>
                                    <p:animEffect transition="in" filter="wipe(left)">
                                      <p:cBhvr>
                                        <p:cTn id="12" dur="1000"/>
                                        <p:tgtEl>
                                          <p:spTgt spid="8248"/>
                                        </p:tgtEl>
                                      </p:cBhvr>
                                    </p:animEffect>
                                  </p:childTnLst>
                                </p:cTn>
                              </p:par>
                              <p:par>
                                <p:cTn id="13" presetID="27" presetClass="entr" presetSubtype="0" fill="hold" grpId="0" nodeType="withEffect">
                                  <p:stCondLst>
                                    <p:cond delay="900"/>
                                  </p:stCondLst>
                                  <p:iterate type="lt">
                                    <p:tmPct val="50000"/>
                                  </p:iterate>
                                  <p:childTnLst>
                                    <p:set>
                                      <p:cBhvr>
                                        <p:cTn id="14" dur="1" fill="hold">
                                          <p:stCondLst>
                                            <p:cond delay="0"/>
                                          </p:stCondLst>
                                        </p:cTn>
                                        <p:tgtEl>
                                          <p:spTgt spid="8249"/>
                                        </p:tgtEl>
                                        <p:attrNameLst>
                                          <p:attrName>style.visibility</p:attrName>
                                        </p:attrNameLst>
                                      </p:cBhvr>
                                      <p:to>
                                        <p:strVal val="visible"/>
                                      </p:to>
                                    </p:set>
                                    <p:anim calcmode="discrete" valueType="clr">
                                      <p:cBhvr override="childStyle">
                                        <p:cTn id="15" dur="80"/>
                                        <p:tgtEl>
                                          <p:spTgt spid="8249"/>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8249"/>
                                        </p:tgtEl>
                                        <p:attrNameLst>
                                          <p:attrName>fillcolor</p:attrName>
                                        </p:attrNameLst>
                                      </p:cBhvr>
                                      <p:tavLst>
                                        <p:tav tm="0">
                                          <p:val>
                                            <p:clrVal>
                                              <a:schemeClr val="accent2"/>
                                            </p:clrVal>
                                          </p:val>
                                        </p:tav>
                                        <p:tav tm="50000">
                                          <p:val>
                                            <p:clrVal>
                                              <a:schemeClr val="hlink"/>
                                            </p:clrVal>
                                          </p:val>
                                        </p:tav>
                                      </p:tavLst>
                                    </p:anim>
                                    <p:set>
                                      <p:cBhvr>
                                        <p:cTn id="17" dur="80"/>
                                        <p:tgtEl>
                                          <p:spTgt spid="8249"/>
                                        </p:tgtEl>
                                        <p:attrNameLst>
                                          <p:attrName>fill.type</p:attrName>
                                        </p:attrNameLst>
                                      </p:cBhvr>
                                      <p:to>
                                        <p:strVal val="solid"/>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245"/>
                                        </p:tgtEl>
                                        <p:attrNameLst>
                                          <p:attrName>style.visibility</p:attrName>
                                        </p:attrNameLst>
                                      </p:cBhvr>
                                      <p:to>
                                        <p:strVal val="visible"/>
                                      </p:to>
                                    </p:set>
                                    <p:animEffect transition="in" filter="wipe(up)">
                                      <p:cBhvr>
                                        <p:cTn id="22" dur="1000"/>
                                        <p:tgtEl>
                                          <p:spTgt spid="824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246"/>
                                        </p:tgtEl>
                                        <p:attrNameLst>
                                          <p:attrName>style.visibility</p:attrName>
                                        </p:attrNameLst>
                                      </p:cBhvr>
                                      <p:to>
                                        <p:strVal val="visible"/>
                                      </p:to>
                                    </p:set>
                                    <p:animEffect transition="in" filter="wipe(left)">
                                      <p:cBhvr>
                                        <p:cTn id="27" dur="1000"/>
                                        <p:tgtEl>
                                          <p:spTgt spid="8246"/>
                                        </p:tgtEl>
                                      </p:cBhvr>
                                    </p:animEffect>
                                  </p:childTnLst>
                                </p:cTn>
                              </p:par>
                            </p:childTnLst>
                          </p:cTn>
                        </p:par>
                        <p:par>
                          <p:cTn id="28" fill="hold" nodeType="afterGroup">
                            <p:stCondLst>
                              <p:cond delay="1000"/>
                            </p:stCondLst>
                            <p:childTnLst>
                              <p:par>
                                <p:cTn id="29" presetID="22" presetClass="entr" presetSubtype="8" fill="hold" nodeType="afterEffect">
                                  <p:stCondLst>
                                    <p:cond delay="0"/>
                                  </p:stCondLst>
                                  <p:childTnLst>
                                    <p:set>
                                      <p:cBhvr>
                                        <p:cTn id="30" dur="1" fill="hold">
                                          <p:stCondLst>
                                            <p:cond delay="0"/>
                                          </p:stCondLst>
                                        </p:cTn>
                                        <p:tgtEl>
                                          <p:spTgt spid="8244"/>
                                        </p:tgtEl>
                                        <p:attrNameLst>
                                          <p:attrName>style.visibility</p:attrName>
                                        </p:attrNameLst>
                                      </p:cBhvr>
                                      <p:to>
                                        <p:strVal val="visible"/>
                                      </p:to>
                                    </p:set>
                                    <p:animEffect transition="in" filter="wipe(left)">
                                      <p:cBhvr>
                                        <p:cTn id="31" dur="1000"/>
                                        <p:tgtEl>
                                          <p:spTgt spid="824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3" presetClass="entr" presetSubtype="16" fill="hold" grpId="0" nodeType="clickEffect">
                                  <p:stCondLst>
                                    <p:cond delay="0"/>
                                  </p:stCondLst>
                                  <p:childTnLst>
                                    <p:set>
                                      <p:cBhvr>
                                        <p:cTn id="35" dur="1" fill="hold">
                                          <p:stCondLst>
                                            <p:cond delay="0"/>
                                          </p:stCondLst>
                                        </p:cTn>
                                        <p:tgtEl>
                                          <p:spTgt spid="8253"/>
                                        </p:tgtEl>
                                        <p:attrNameLst>
                                          <p:attrName>style.visibility</p:attrName>
                                        </p:attrNameLst>
                                      </p:cBhvr>
                                      <p:to>
                                        <p:strVal val="visible"/>
                                      </p:to>
                                    </p:set>
                                    <p:anim calcmode="lin" valueType="num">
                                      <p:cBhvr>
                                        <p:cTn id="36" dur="500" fill="hold"/>
                                        <p:tgtEl>
                                          <p:spTgt spid="8253"/>
                                        </p:tgtEl>
                                        <p:attrNameLst>
                                          <p:attrName>ppt_w</p:attrName>
                                        </p:attrNameLst>
                                      </p:cBhvr>
                                      <p:tavLst>
                                        <p:tav tm="0">
                                          <p:val>
                                            <p:fltVal val="0"/>
                                          </p:val>
                                        </p:tav>
                                        <p:tav tm="100000">
                                          <p:val>
                                            <p:strVal val="#ppt_w"/>
                                          </p:val>
                                        </p:tav>
                                      </p:tavLst>
                                    </p:anim>
                                    <p:anim calcmode="lin" valueType="num">
                                      <p:cBhvr>
                                        <p:cTn id="37" dur="500" fill="hold"/>
                                        <p:tgtEl>
                                          <p:spTgt spid="8253"/>
                                        </p:tgtEl>
                                        <p:attrNameLst>
                                          <p:attrName>ppt_h</p:attrName>
                                        </p:attrNameLst>
                                      </p:cBhvr>
                                      <p:tavLst>
                                        <p:tav tm="0">
                                          <p:val>
                                            <p:fltVal val="0"/>
                                          </p:val>
                                        </p:tav>
                                        <p:tav tm="100000">
                                          <p:val>
                                            <p:strVal val="#ppt_h"/>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3" presetClass="entr" presetSubtype="16" fill="hold" grpId="0" nodeType="clickEffect">
                                  <p:stCondLst>
                                    <p:cond delay="0"/>
                                  </p:stCondLst>
                                  <p:childTnLst>
                                    <p:set>
                                      <p:cBhvr>
                                        <p:cTn id="41" dur="1" fill="hold">
                                          <p:stCondLst>
                                            <p:cond delay="0"/>
                                          </p:stCondLst>
                                        </p:cTn>
                                        <p:tgtEl>
                                          <p:spTgt spid="8254"/>
                                        </p:tgtEl>
                                        <p:attrNameLst>
                                          <p:attrName>style.visibility</p:attrName>
                                        </p:attrNameLst>
                                      </p:cBhvr>
                                      <p:to>
                                        <p:strVal val="visible"/>
                                      </p:to>
                                    </p:set>
                                    <p:anim calcmode="lin" valueType="num">
                                      <p:cBhvr>
                                        <p:cTn id="42" dur="500" fill="hold"/>
                                        <p:tgtEl>
                                          <p:spTgt spid="8254"/>
                                        </p:tgtEl>
                                        <p:attrNameLst>
                                          <p:attrName>ppt_w</p:attrName>
                                        </p:attrNameLst>
                                      </p:cBhvr>
                                      <p:tavLst>
                                        <p:tav tm="0">
                                          <p:val>
                                            <p:fltVal val="0"/>
                                          </p:val>
                                        </p:tav>
                                        <p:tav tm="100000">
                                          <p:val>
                                            <p:strVal val="#ppt_w"/>
                                          </p:val>
                                        </p:tav>
                                      </p:tavLst>
                                    </p:anim>
                                    <p:anim calcmode="lin" valueType="num">
                                      <p:cBhvr>
                                        <p:cTn id="43" dur="500" fill="hold"/>
                                        <p:tgtEl>
                                          <p:spTgt spid="8254"/>
                                        </p:tgtEl>
                                        <p:attrNameLst>
                                          <p:attrName>ppt_h</p:attrName>
                                        </p:attrNameLst>
                                      </p:cBhvr>
                                      <p:tavLst>
                                        <p:tav tm="0">
                                          <p:val>
                                            <p:fltVal val="0"/>
                                          </p:val>
                                        </p:tav>
                                        <p:tav tm="100000">
                                          <p:val>
                                            <p:strVal val="#ppt_h"/>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3" presetClass="entr" presetSubtype="16" fill="hold" grpId="0" nodeType="clickEffect">
                                  <p:stCondLst>
                                    <p:cond delay="0"/>
                                  </p:stCondLst>
                                  <p:childTnLst>
                                    <p:set>
                                      <p:cBhvr>
                                        <p:cTn id="47" dur="1" fill="hold">
                                          <p:stCondLst>
                                            <p:cond delay="0"/>
                                          </p:stCondLst>
                                        </p:cTn>
                                        <p:tgtEl>
                                          <p:spTgt spid="8255"/>
                                        </p:tgtEl>
                                        <p:attrNameLst>
                                          <p:attrName>style.visibility</p:attrName>
                                        </p:attrNameLst>
                                      </p:cBhvr>
                                      <p:to>
                                        <p:strVal val="visible"/>
                                      </p:to>
                                    </p:set>
                                    <p:anim calcmode="lin" valueType="num">
                                      <p:cBhvr>
                                        <p:cTn id="48" dur="500" fill="hold"/>
                                        <p:tgtEl>
                                          <p:spTgt spid="8255"/>
                                        </p:tgtEl>
                                        <p:attrNameLst>
                                          <p:attrName>ppt_w</p:attrName>
                                        </p:attrNameLst>
                                      </p:cBhvr>
                                      <p:tavLst>
                                        <p:tav tm="0">
                                          <p:val>
                                            <p:fltVal val="0"/>
                                          </p:val>
                                        </p:tav>
                                        <p:tav tm="100000">
                                          <p:val>
                                            <p:strVal val="#ppt_w"/>
                                          </p:val>
                                        </p:tav>
                                      </p:tavLst>
                                    </p:anim>
                                    <p:anim calcmode="lin" valueType="num">
                                      <p:cBhvr>
                                        <p:cTn id="49" dur="500" fill="hold"/>
                                        <p:tgtEl>
                                          <p:spTgt spid="8255"/>
                                        </p:tgtEl>
                                        <p:attrNameLst>
                                          <p:attrName>ppt_h</p:attrName>
                                        </p:attrNameLst>
                                      </p:cBhvr>
                                      <p:tavLst>
                                        <p:tav tm="0">
                                          <p:val>
                                            <p:fltVal val="0"/>
                                          </p:val>
                                        </p:tav>
                                        <p:tav tm="100000">
                                          <p:val>
                                            <p:strVal val="#ppt_h"/>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23" presetClass="entr" presetSubtype="16" fill="hold" grpId="0" nodeType="clickEffect">
                                  <p:stCondLst>
                                    <p:cond delay="0"/>
                                  </p:stCondLst>
                                  <p:childTnLst>
                                    <p:set>
                                      <p:cBhvr>
                                        <p:cTn id="53" dur="1" fill="hold">
                                          <p:stCondLst>
                                            <p:cond delay="0"/>
                                          </p:stCondLst>
                                        </p:cTn>
                                        <p:tgtEl>
                                          <p:spTgt spid="8256"/>
                                        </p:tgtEl>
                                        <p:attrNameLst>
                                          <p:attrName>style.visibility</p:attrName>
                                        </p:attrNameLst>
                                      </p:cBhvr>
                                      <p:to>
                                        <p:strVal val="visible"/>
                                      </p:to>
                                    </p:set>
                                    <p:anim calcmode="lin" valueType="num">
                                      <p:cBhvr>
                                        <p:cTn id="54" dur="500" fill="hold"/>
                                        <p:tgtEl>
                                          <p:spTgt spid="8256"/>
                                        </p:tgtEl>
                                        <p:attrNameLst>
                                          <p:attrName>ppt_w</p:attrName>
                                        </p:attrNameLst>
                                      </p:cBhvr>
                                      <p:tavLst>
                                        <p:tav tm="0">
                                          <p:val>
                                            <p:fltVal val="0"/>
                                          </p:val>
                                        </p:tav>
                                        <p:tav tm="100000">
                                          <p:val>
                                            <p:strVal val="#ppt_w"/>
                                          </p:val>
                                        </p:tav>
                                      </p:tavLst>
                                    </p:anim>
                                    <p:anim calcmode="lin" valueType="num">
                                      <p:cBhvr>
                                        <p:cTn id="55" dur="500" fill="hold"/>
                                        <p:tgtEl>
                                          <p:spTgt spid="8256"/>
                                        </p:tgtEl>
                                        <p:attrNameLst>
                                          <p:attrName>ppt_h</p:attrName>
                                        </p:attrNameLst>
                                      </p:cBhvr>
                                      <p:tavLst>
                                        <p:tav tm="0">
                                          <p:val>
                                            <p:fltVal val="0"/>
                                          </p:val>
                                        </p:tav>
                                        <p:tav tm="100000">
                                          <p:val>
                                            <p:strVal val="#ppt_h"/>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23" presetClass="entr" presetSubtype="16" fill="hold" grpId="0" nodeType="clickEffect">
                                  <p:stCondLst>
                                    <p:cond delay="0"/>
                                  </p:stCondLst>
                                  <p:childTnLst>
                                    <p:set>
                                      <p:cBhvr>
                                        <p:cTn id="59" dur="1" fill="hold">
                                          <p:stCondLst>
                                            <p:cond delay="0"/>
                                          </p:stCondLst>
                                        </p:cTn>
                                        <p:tgtEl>
                                          <p:spTgt spid="8257"/>
                                        </p:tgtEl>
                                        <p:attrNameLst>
                                          <p:attrName>style.visibility</p:attrName>
                                        </p:attrNameLst>
                                      </p:cBhvr>
                                      <p:to>
                                        <p:strVal val="visible"/>
                                      </p:to>
                                    </p:set>
                                    <p:anim calcmode="lin" valueType="num">
                                      <p:cBhvr>
                                        <p:cTn id="60" dur="500" fill="hold"/>
                                        <p:tgtEl>
                                          <p:spTgt spid="8257"/>
                                        </p:tgtEl>
                                        <p:attrNameLst>
                                          <p:attrName>ppt_w</p:attrName>
                                        </p:attrNameLst>
                                      </p:cBhvr>
                                      <p:tavLst>
                                        <p:tav tm="0">
                                          <p:val>
                                            <p:fltVal val="0"/>
                                          </p:val>
                                        </p:tav>
                                        <p:tav tm="100000">
                                          <p:val>
                                            <p:strVal val="#ppt_w"/>
                                          </p:val>
                                        </p:tav>
                                      </p:tavLst>
                                    </p:anim>
                                    <p:anim calcmode="lin" valueType="num">
                                      <p:cBhvr>
                                        <p:cTn id="61" dur="500" fill="hold"/>
                                        <p:tgtEl>
                                          <p:spTgt spid="8257"/>
                                        </p:tgtEl>
                                        <p:attrNameLst>
                                          <p:attrName>ppt_h</p:attrName>
                                        </p:attrNameLst>
                                      </p:cBhvr>
                                      <p:tavLst>
                                        <p:tav tm="0">
                                          <p:val>
                                            <p:fltVal val="0"/>
                                          </p:val>
                                        </p:tav>
                                        <p:tav tm="100000">
                                          <p:val>
                                            <p:strVal val="#ppt_h"/>
                                          </p:val>
                                        </p:tav>
                                      </p:tavLst>
                                    </p:anim>
                                  </p:childTnLst>
                                </p:cTn>
                              </p:par>
                            </p:childTnLst>
                          </p:cTn>
                        </p:par>
                      </p:childTnLst>
                    </p:cTn>
                  </p:par>
                  <p:par>
                    <p:cTn id="62" fill="hold" nodeType="clickPar">
                      <p:stCondLst>
                        <p:cond delay="indefinite"/>
                      </p:stCondLst>
                      <p:childTnLst>
                        <p:par>
                          <p:cTn id="63" fill="hold" nodeType="withGroup">
                            <p:stCondLst>
                              <p:cond delay="0"/>
                            </p:stCondLst>
                            <p:childTnLst>
                              <p:par>
                                <p:cTn id="64" presetID="23" presetClass="entr" presetSubtype="16" fill="hold" grpId="0" nodeType="clickEffect">
                                  <p:stCondLst>
                                    <p:cond delay="0"/>
                                  </p:stCondLst>
                                  <p:childTnLst>
                                    <p:set>
                                      <p:cBhvr>
                                        <p:cTn id="65" dur="1" fill="hold">
                                          <p:stCondLst>
                                            <p:cond delay="0"/>
                                          </p:stCondLst>
                                        </p:cTn>
                                        <p:tgtEl>
                                          <p:spTgt spid="8258"/>
                                        </p:tgtEl>
                                        <p:attrNameLst>
                                          <p:attrName>style.visibility</p:attrName>
                                        </p:attrNameLst>
                                      </p:cBhvr>
                                      <p:to>
                                        <p:strVal val="visible"/>
                                      </p:to>
                                    </p:set>
                                    <p:anim calcmode="lin" valueType="num">
                                      <p:cBhvr>
                                        <p:cTn id="66" dur="500" fill="hold"/>
                                        <p:tgtEl>
                                          <p:spTgt spid="8258"/>
                                        </p:tgtEl>
                                        <p:attrNameLst>
                                          <p:attrName>ppt_w</p:attrName>
                                        </p:attrNameLst>
                                      </p:cBhvr>
                                      <p:tavLst>
                                        <p:tav tm="0">
                                          <p:val>
                                            <p:fltVal val="0"/>
                                          </p:val>
                                        </p:tav>
                                        <p:tav tm="100000">
                                          <p:val>
                                            <p:strVal val="#ppt_w"/>
                                          </p:val>
                                        </p:tav>
                                      </p:tavLst>
                                    </p:anim>
                                    <p:anim calcmode="lin" valueType="num">
                                      <p:cBhvr>
                                        <p:cTn id="67" dur="500" fill="hold"/>
                                        <p:tgtEl>
                                          <p:spTgt spid="8258"/>
                                        </p:tgtEl>
                                        <p:attrNameLst>
                                          <p:attrName>ppt_h</p:attrName>
                                        </p:attrNameLst>
                                      </p:cBhvr>
                                      <p:tavLst>
                                        <p:tav tm="0">
                                          <p:val>
                                            <p:fltVal val="0"/>
                                          </p:val>
                                        </p:tav>
                                        <p:tav tm="100000">
                                          <p:val>
                                            <p:strVal val="#ppt_h"/>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23" presetClass="entr" presetSubtype="16" fill="hold" grpId="0" nodeType="clickEffect">
                                  <p:stCondLst>
                                    <p:cond delay="0"/>
                                  </p:stCondLst>
                                  <p:childTnLst>
                                    <p:set>
                                      <p:cBhvr>
                                        <p:cTn id="71" dur="1" fill="hold">
                                          <p:stCondLst>
                                            <p:cond delay="0"/>
                                          </p:stCondLst>
                                        </p:cTn>
                                        <p:tgtEl>
                                          <p:spTgt spid="8259"/>
                                        </p:tgtEl>
                                        <p:attrNameLst>
                                          <p:attrName>style.visibility</p:attrName>
                                        </p:attrNameLst>
                                      </p:cBhvr>
                                      <p:to>
                                        <p:strVal val="visible"/>
                                      </p:to>
                                    </p:set>
                                    <p:anim calcmode="lin" valueType="num">
                                      <p:cBhvr>
                                        <p:cTn id="72" dur="500" fill="hold"/>
                                        <p:tgtEl>
                                          <p:spTgt spid="8259"/>
                                        </p:tgtEl>
                                        <p:attrNameLst>
                                          <p:attrName>ppt_w</p:attrName>
                                        </p:attrNameLst>
                                      </p:cBhvr>
                                      <p:tavLst>
                                        <p:tav tm="0">
                                          <p:val>
                                            <p:fltVal val="0"/>
                                          </p:val>
                                        </p:tav>
                                        <p:tav tm="100000">
                                          <p:val>
                                            <p:strVal val="#ppt_w"/>
                                          </p:val>
                                        </p:tav>
                                      </p:tavLst>
                                    </p:anim>
                                    <p:anim calcmode="lin" valueType="num">
                                      <p:cBhvr>
                                        <p:cTn id="73" dur="500" fill="hold"/>
                                        <p:tgtEl>
                                          <p:spTgt spid="8259"/>
                                        </p:tgtEl>
                                        <p:attrNameLst>
                                          <p:attrName>ppt_h</p:attrName>
                                        </p:attrNameLst>
                                      </p:cBhvr>
                                      <p:tavLst>
                                        <p:tav tm="0">
                                          <p:val>
                                            <p:fltVal val="0"/>
                                          </p:val>
                                        </p:tav>
                                        <p:tav tm="100000">
                                          <p:val>
                                            <p:strVal val="#ppt_h"/>
                                          </p:val>
                                        </p:tav>
                                      </p:tavLst>
                                    </p:anim>
                                  </p:childTnLst>
                                </p:cTn>
                              </p:par>
                            </p:childTnLst>
                          </p:cTn>
                        </p:par>
                      </p:childTnLst>
                    </p:cTn>
                  </p:par>
                  <p:par>
                    <p:cTn id="74" fill="hold" nodeType="clickPar">
                      <p:stCondLst>
                        <p:cond delay="indefinite"/>
                      </p:stCondLst>
                      <p:childTnLst>
                        <p:par>
                          <p:cTn id="75" fill="hold" nodeType="withGroup">
                            <p:stCondLst>
                              <p:cond delay="0"/>
                            </p:stCondLst>
                            <p:childTnLst>
                              <p:par>
                                <p:cTn id="76" presetID="23" presetClass="entr" presetSubtype="16" fill="hold" grpId="0" nodeType="clickEffect">
                                  <p:stCondLst>
                                    <p:cond delay="0"/>
                                  </p:stCondLst>
                                  <p:childTnLst>
                                    <p:set>
                                      <p:cBhvr>
                                        <p:cTn id="77" dur="1" fill="hold">
                                          <p:stCondLst>
                                            <p:cond delay="0"/>
                                          </p:stCondLst>
                                        </p:cTn>
                                        <p:tgtEl>
                                          <p:spTgt spid="8260"/>
                                        </p:tgtEl>
                                        <p:attrNameLst>
                                          <p:attrName>style.visibility</p:attrName>
                                        </p:attrNameLst>
                                      </p:cBhvr>
                                      <p:to>
                                        <p:strVal val="visible"/>
                                      </p:to>
                                    </p:set>
                                    <p:anim calcmode="lin" valueType="num">
                                      <p:cBhvr>
                                        <p:cTn id="78" dur="500" fill="hold"/>
                                        <p:tgtEl>
                                          <p:spTgt spid="8260"/>
                                        </p:tgtEl>
                                        <p:attrNameLst>
                                          <p:attrName>ppt_w</p:attrName>
                                        </p:attrNameLst>
                                      </p:cBhvr>
                                      <p:tavLst>
                                        <p:tav tm="0">
                                          <p:val>
                                            <p:fltVal val="0"/>
                                          </p:val>
                                        </p:tav>
                                        <p:tav tm="100000">
                                          <p:val>
                                            <p:strVal val="#ppt_w"/>
                                          </p:val>
                                        </p:tav>
                                      </p:tavLst>
                                    </p:anim>
                                    <p:anim calcmode="lin" valueType="num">
                                      <p:cBhvr>
                                        <p:cTn id="79" dur="500" fill="hold"/>
                                        <p:tgtEl>
                                          <p:spTgt spid="8260"/>
                                        </p:tgtEl>
                                        <p:attrNameLst>
                                          <p:attrName>ppt_h</p:attrName>
                                        </p:attrNameLst>
                                      </p:cBhvr>
                                      <p:tavLst>
                                        <p:tav tm="0">
                                          <p:val>
                                            <p:fltVal val="0"/>
                                          </p:val>
                                        </p:tav>
                                        <p:tav tm="100000">
                                          <p:val>
                                            <p:strVal val="#ppt_h"/>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8247"/>
                                        </p:tgtEl>
                                        <p:attrNameLst>
                                          <p:attrName>style.visibility</p:attrName>
                                        </p:attrNameLst>
                                      </p:cBhvr>
                                      <p:to>
                                        <p:strVal val="visible"/>
                                      </p:to>
                                    </p:set>
                                    <p:animEffect transition="in" filter="wipe(left)">
                                      <p:cBhvr>
                                        <p:cTn id="84" dur="1000"/>
                                        <p:tgtEl>
                                          <p:spTgt spid="8247"/>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22" presetClass="entr" presetSubtype="1" fill="hold" grpId="0" nodeType="clickEffect">
                                  <p:stCondLst>
                                    <p:cond delay="0"/>
                                  </p:stCondLst>
                                  <p:childTnLst>
                                    <p:set>
                                      <p:cBhvr>
                                        <p:cTn id="88" dur="1" fill="hold">
                                          <p:stCondLst>
                                            <p:cond delay="0"/>
                                          </p:stCondLst>
                                        </p:cTn>
                                        <p:tgtEl>
                                          <p:spTgt spid="8250"/>
                                        </p:tgtEl>
                                        <p:attrNameLst>
                                          <p:attrName>style.visibility</p:attrName>
                                        </p:attrNameLst>
                                      </p:cBhvr>
                                      <p:to>
                                        <p:strVal val="visible"/>
                                      </p:to>
                                    </p:set>
                                    <p:animEffect transition="in" filter="wipe(up)">
                                      <p:cBhvr>
                                        <p:cTn id="89" dur="1000"/>
                                        <p:tgtEl>
                                          <p:spTgt spid="82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13" grpId="0"/>
      <p:bldP spid="8245" grpId="0"/>
      <p:bldP spid="8246" grpId="0"/>
      <p:bldP spid="8247" grpId="0"/>
      <p:bldP spid="8248" grpId="0"/>
      <p:bldP spid="8249" grpId="0"/>
      <p:bldP spid="8250" grpId="0"/>
      <p:bldP spid="8253" grpId="0"/>
      <p:bldP spid="8254" grpId="0"/>
      <p:bldP spid="8255" grpId="0"/>
      <p:bldP spid="8256" grpId="0"/>
      <p:bldP spid="8257" grpId="0"/>
      <p:bldP spid="8258" grpId="0"/>
      <p:bldP spid="8259" grpId="0"/>
      <p:bldP spid="826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00" name="Picture 36" descr="up-bubble">
            <a:extLst>
              <a:ext uri="{FF2B5EF4-FFF2-40B4-BE49-F238E27FC236}">
                <a16:creationId xmlns:a16="http://schemas.microsoft.com/office/drawing/2014/main" id="{60641BD7-628C-4D77-B9F5-6C42C7BDE1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0238" y="1125538"/>
            <a:ext cx="6121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Rectangle 2">
            <a:extLst>
              <a:ext uri="{FF2B5EF4-FFF2-40B4-BE49-F238E27FC236}">
                <a16:creationId xmlns:a16="http://schemas.microsoft.com/office/drawing/2014/main" id="{E80B716C-F8CB-432C-A65B-B9484E8F4EA5}"/>
              </a:ext>
            </a:extLst>
          </p:cNvPr>
          <p:cNvSpPr>
            <a:spLocks noGrp="1" noChangeArrowheads="1"/>
          </p:cNvSpPr>
          <p:nvPr>
            <p:ph type="title"/>
          </p:nvPr>
        </p:nvSpPr>
        <p:spPr>
          <a:xfrm>
            <a:off x="1524000" y="1"/>
            <a:ext cx="9144000" cy="1196975"/>
          </a:xfrm>
        </p:spPr>
        <p:txBody>
          <a:bodyPr/>
          <a:lstStyle/>
          <a:p>
            <a:pPr eaLnBrk="1" hangingPunct="1">
              <a:lnSpc>
                <a:spcPct val="80000"/>
              </a:lnSpc>
            </a:pPr>
            <a:r>
              <a:rPr lang="en-GB" altLang="en-US" sz="4000"/>
              <a:t>Impersonal writing</a:t>
            </a:r>
          </a:p>
        </p:txBody>
      </p:sp>
      <p:sp>
        <p:nvSpPr>
          <p:cNvPr id="11274" name="Text Box 10">
            <a:extLst>
              <a:ext uri="{FF2B5EF4-FFF2-40B4-BE49-F238E27FC236}">
                <a16:creationId xmlns:a16="http://schemas.microsoft.com/office/drawing/2014/main" id="{7151397B-1C84-466A-88F1-FA7E845B70D4}"/>
              </a:ext>
            </a:extLst>
          </p:cNvPr>
          <p:cNvSpPr txBox="1">
            <a:spLocks noChangeArrowheads="1"/>
          </p:cNvSpPr>
          <p:nvPr/>
        </p:nvSpPr>
        <p:spPr bwMode="auto">
          <a:xfrm>
            <a:off x="1703388" y="1849438"/>
            <a:ext cx="4392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68288" algn="l"/>
              </a:tabLst>
              <a:defRPr sz="3200">
                <a:solidFill>
                  <a:schemeClr val="tx1"/>
                </a:solidFill>
                <a:latin typeface="Comic Sans MS" panose="030F0702030302020204" pitchFamily="66" charset="0"/>
              </a:defRPr>
            </a:lvl1pPr>
            <a:lvl2pPr marL="742950" indent="-285750">
              <a:spcBef>
                <a:spcPct val="20000"/>
              </a:spcBef>
              <a:buChar char="–"/>
              <a:tabLst>
                <a:tab pos="268288" algn="l"/>
              </a:tabLst>
              <a:defRPr sz="2800">
                <a:solidFill>
                  <a:schemeClr val="tx1"/>
                </a:solidFill>
                <a:latin typeface="Comic Sans MS" panose="030F0702030302020204" pitchFamily="66" charset="0"/>
              </a:defRPr>
            </a:lvl2pPr>
            <a:lvl3pPr marL="1143000" indent="-228600">
              <a:spcBef>
                <a:spcPct val="20000"/>
              </a:spcBef>
              <a:buChar char="•"/>
              <a:tabLst>
                <a:tab pos="268288" algn="l"/>
              </a:tabLst>
              <a:defRPr sz="2400">
                <a:solidFill>
                  <a:schemeClr val="tx1"/>
                </a:solidFill>
                <a:latin typeface="Comic Sans MS" panose="030F0702030302020204" pitchFamily="66" charset="0"/>
              </a:defRPr>
            </a:lvl3pPr>
            <a:lvl4pPr marL="1600200" indent="-228600">
              <a:spcBef>
                <a:spcPct val="20000"/>
              </a:spcBef>
              <a:buChar char="–"/>
              <a:tabLst>
                <a:tab pos="268288" algn="l"/>
              </a:tabLst>
              <a:defRPr sz="2000">
                <a:solidFill>
                  <a:schemeClr val="tx1"/>
                </a:solidFill>
                <a:latin typeface="Comic Sans MS" panose="030F0702030302020204" pitchFamily="66" charset="0"/>
              </a:defRPr>
            </a:lvl4pPr>
            <a:lvl5pPr marL="2057400" indent="-228600">
              <a:spcBef>
                <a:spcPct val="20000"/>
              </a:spcBef>
              <a:buChar char="»"/>
              <a:tabLst>
                <a:tab pos="26828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000000"/>
                </a:solidFill>
              </a:rPr>
              <a:t> </a:t>
            </a:r>
            <a:r>
              <a:rPr lang="en-GB" altLang="en-US" sz="2400" b="1">
                <a:solidFill>
                  <a:srgbClr val="8F2140"/>
                </a:solidFill>
              </a:rPr>
              <a:t>passive voice</a:t>
            </a:r>
            <a:endParaRPr lang="en-GB" altLang="en-US" sz="2400">
              <a:solidFill>
                <a:srgbClr val="000000"/>
              </a:solidFill>
            </a:endParaRPr>
          </a:p>
        </p:txBody>
      </p:sp>
      <p:sp>
        <p:nvSpPr>
          <p:cNvPr id="11275" name="Text Box 11">
            <a:extLst>
              <a:ext uri="{FF2B5EF4-FFF2-40B4-BE49-F238E27FC236}">
                <a16:creationId xmlns:a16="http://schemas.microsoft.com/office/drawing/2014/main" id="{2CBDC04D-D85B-4E8C-9CD4-314AEE69F576}"/>
              </a:ext>
            </a:extLst>
          </p:cNvPr>
          <p:cNvSpPr txBox="1">
            <a:spLocks noChangeArrowheads="1"/>
          </p:cNvSpPr>
          <p:nvPr/>
        </p:nvSpPr>
        <p:spPr bwMode="auto">
          <a:xfrm rot="477705">
            <a:off x="7002463" y="1628775"/>
            <a:ext cx="316865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8F2140"/>
                </a:solidFill>
              </a:rPr>
              <a:t>The stick was placed in...</a:t>
            </a:r>
            <a:endParaRPr lang="en-GB" altLang="en-US" sz="2000" b="1" i="1">
              <a:solidFill>
                <a:srgbClr val="8F2140"/>
              </a:solidFill>
            </a:endParaRPr>
          </a:p>
        </p:txBody>
      </p:sp>
      <p:sp>
        <p:nvSpPr>
          <p:cNvPr id="11282" name="Text Box 18">
            <a:extLst>
              <a:ext uri="{FF2B5EF4-FFF2-40B4-BE49-F238E27FC236}">
                <a16:creationId xmlns:a16="http://schemas.microsoft.com/office/drawing/2014/main" id="{642F0A0D-9937-45A4-8451-1CC5F35CE538}"/>
              </a:ext>
            </a:extLst>
          </p:cNvPr>
          <p:cNvSpPr txBox="1">
            <a:spLocks noChangeArrowheads="1"/>
          </p:cNvSpPr>
          <p:nvPr/>
        </p:nvSpPr>
        <p:spPr bwMode="auto">
          <a:xfrm>
            <a:off x="1703388" y="2646364"/>
            <a:ext cx="46799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68288" algn="l"/>
              </a:tabLst>
              <a:defRPr sz="3200">
                <a:solidFill>
                  <a:schemeClr val="tx1"/>
                </a:solidFill>
                <a:latin typeface="Comic Sans MS" panose="030F0702030302020204" pitchFamily="66" charset="0"/>
              </a:defRPr>
            </a:lvl1pPr>
            <a:lvl2pPr marL="742950" indent="-285750">
              <a:spcBef>
                <a:spcPct val="20000"/>
              </a:spcBef>
              <a:buChar char="–"/>
              <a:tabLst>
                <a:tab pos="268288" algn="l"/>
              </a:tabLst>
              <a:defRPr sz="2800">
                <a:solidFill>
                  <a:schemeClr val="tx1"/>
                </a:solidFill>
                <a:latin typeface="Comic Sans MS" panose="030F0702030302020204" pitchFamily="66" charset="0"/>
              </a:defRPr>
            </a:lvl2pPr>
            <a:lvl3pPr marL="1143000" indent="-228600">
              <a:spcBef>
                <a:spcPct val="20000"/>
              </a:spcBef>
              <a:buChar char="•"/>
              <a:tabLst>
                <a:tab pos="268288" algn="l"/>
              </a:tabLst>
              <a:defRPr sz="2400">
                <a:solidFill>
                  <a:schemeClr val="tx1"/>
                </a:solidFill>
                <a:latin typeface="Comic Sans MS" panose="030F0702030302020204" pitchFamily="66" charset="0"/>
              </a:defRPr>
            </a:lvl3pPr>
            <a:lvl4pPr marL="1600200" indent="-228600">
              <a:spcBef>
                <a:spcPct val="20000"/>
              </a:spcBef>
              <a:buChar char="–"/>
              <a:tabLst>
                <a:tab pos="268288" algn="l"/>
              </a:tabLst>
              <a:defRPr sz="2000">
                <a:solidFill>
                  <a:schemeClr val="tx1"/>
                </a:solidFill>
                <a:latin typeface="Comic Sans MS" panose="030F0702030302020204" pitchFamily="66" charset="0"/>
              </a:defRPr>
            </a:lvl4pPr>
            <a:lvl5pPr marL="2057400" indent="-228600">
              <a:spcBef>
                <a:spcPct val="20000"/>
              </a:spcBef>
              <a:buChar char="»"/>
              <a:tabLst>
                <a:tab pos="26828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000000"/>
                </a:solidFill>
              </a:rPr>
              <a:t> formal connectives, e.g. 	</a:t>
            </a:r>
            <a:r>
              <a:rPr lang="en-GB" altLang="en-US" sz="2400" b="1" i="1">
                <a:solidFill>
                  <a:srgbClr val="8F2140"/>
                </a:solidFill>
              </a:rPr>
              <a:t>However, Therefore, 	Furthermore, Consequently </a:t>
            </a:r>
            <a:endParaRPr lang="en-GB" altLang="en-US" sz="2400" i="1">
              <a:solidFill>
                <a:srgbClr val="8F2140"/>
              </a:solidFill>
            </a:endParaRPr>
          </a:p>
        </p:txBody>
      </p:sp>
      <p:sp>
        <p:nvSpPr>
          <p:cNvPr id="11283" name="Text Box 19">
            <a:extLst>
              <a:ext uri="{FF2B5EF4-FFF2-40B4-BE49-F238E27FC236}">
                <a16:creationId xmlns:a16="http://schemas.microsoft.com/office/drawing/2014/main" id="{48BFF1A2-DDE4-4D5A-912A-814A64E66505}"/>
              </a:ext>
            </a:extLst>
          </p:cNvPr>
          <p:cNvSpPr txBox="1">
            <a:spLocks noChangeArrowheads="1"/>
          </p:cNvSpPr>
          <p:nvPr/>
        </p:nvSpPr>
        <p:spPr bwMode="auto">
          <a:xfrm>
            <a:off x="1703388" y="4175125"/>
            <a:ext cx="439261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68288" algn="l"/>
              </a:tabLst>
              <a:defRPr sz="3200">
                <a:solidFill>
                  <a:schemeClr val="tx1"/>
                </a:solidFill>
                <a:latin typeface="Comic Sans MS" panose="030F0702030302020204" pitchFamily="66" charset="0"/>
              </a:defRPr>
            </a:lvl1pPr>
            <a:lvl2pPr marL="742950" indent="-285750">
              <a:spcBef>
                <a:spcPct val="20000"/>
              </a:spcBef>
              <a:buChar char="–"/>
              <a:tabLst>
                <a:tab pos="268288" algn="l"/>
              </a:tabLst>
              <a:defRPr sz="2800">
                <a:solidFill>
                  <a:schemeClr val="tx1"/>
                </a:solidFill>
                <a:latin typeface="Comic Sans MS" panose="030F0702030302020204" pitchFamily="66" charset="0"/>
              </a:defRPr>
            </a:lvl2pPr>
            <a:lvl3pPr marL="1143000" indent="-228600">
              <a:spcBef>
                <a:spcPct val="20000"/>
              </a:spcBef>
              <a:buChar char="•"/>
              <a:tabLst>
                <a:tab pos="268288" algn="l"/>
              </a:tabLst>
              <a:defRPr sz="2400">
                <a:solidFill>
                  <a:schemeClr val="tx1"/>
                </a:solidFill>
                <a:latin typeface="Comic Sans MS" panose="030F0702030302020204" pitchFamily="66" charset="0"/>
              </a:defRPr>
            </a:lvl3pPr>
            <a:lvl4pPr marL="1600200" indent="-228600">
              <a:spcBef>
                <a:spcPct val="20000"/>
              </a:spcBef>
              <a:buChar char="–"/>
              <a:tabLst>
                <a:tab pos="268288" algn="l"/>
              </a:tabLst>
              <a:defRPr sz="2000">
                <a:solidFill>
                  <a:schemeClr val="tx1"/>
                </a:solidFill>
                <a:latin typeface="Comic Sans MS" panose="030F0702030302020204" pitchFamily="66" charset="0"/>
              </a:defRPr>
            </a:lvl4pPr>
            <a:lvl5pPr marL="2057400" indent="-228600">
              <a:spcBef>
                <a:spcPct val="20000"/>
              </a:spcBef>
              <a:buChar char="»"/>
              <a:tabLst>
                <a:tab pos="26828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68288" algn="l"/>
              </a:tabLst>
              <a:defRPr sz="2000">
                <a:solidFill>
                  <a:schemeClr val="tx1"/>
                </a:solidFill>
                <a:latin typeface="Comic Sans MS" panose="030F0702030302020204" pitchFamily="66" charset="0"/>
              </a:defRPr>
            </a:lvl9pPr>
          </a:lstStyle>
          <a:p>
            <a:pPr fontAlgn="base">
              <a:spcBef>
                <a:spcPct val="0"/>
              </a:spcBef>
              <a:spcAft>
                <a:spcPct val="0"/>
              </a:spcAft>
            </a:pPr>
            <a:r>
              <a:rPr lang="en-GB" altLang="en-US" sz="2400" b="1">
                <a:solidFill>
                  <a:srgbClr val="000000"/>
                </a:solidFill>
              </a:rPr>
              <a:t> usually </a:t>
            </a:r>
            <a:r>
              <a:rPr lang="en-GB" altLang="en-US" sz="2400" b="1">
                <a:solidFill>
                  <a:srgbClr val="8F2140"/>
                </a:solidFill>
              </a:rPr>
              <a:t>formal</a:t>
            </a:r>
            <a:r>
              <a:rPr lang="en-GB" altLang="en-US" sz="2400" b="1">
                <a:solidFill>
                  <a:srgbClr val="000000"/>
                </a:solidFill>
              </a:rPr>
              <a:t> vocabulary 	e.g.</a:t>
            </a:r>
          </a:p>
          <a:p>
            <a:pPr fontAlgn="base">
              <a:spcBef>
                <a:spcPct val="0"/>
              </a:spcBef>
              <a:spcAft>
                <a:spcPct val="0"/>
              </a:spcAft>
              <a:buNone/>
            </a:pPr>
            <a:r>
              <a:rPr lang="en-GB" altLang="en-US" sz="2400" b="1">
                <a:solidFill>
                  <a:srgbClr val="000000"/>
                </a:solidFill>
              </a:rPr>
              <a:t>	</a:t>
            </a:r>
            <a:r>
              <a:rPr lang="en-GB" altLang="en-US" sz="2400" b="1" i="1">
                <a:solidFill>
                  <a:srgbClr val="8F2140"/>
                </a:solidFill>
              </a:rPr>
              <a:t>placed</a:t>
            </a:r>
            <a:r>
              <a:rPr lang="en-GB" altLang="en-US" sz="2400" b="1">
                <a:solidFill>
                  <a:srgbClr val="000000"/>
                </a:solidFill>
              </a:rPr>
              <a:t> rather than </a:t>
            </a:r>
            <a:r>
              <a:rPr lang="en-GB" altLang="en-US" sz="2400" b="1" i="1">
                <a:solidFill>
                  <a:srgbClr val="8F2140"/>
                </a:solidFill>
              </a:rPr>
              <a:t>put</a:t>
            </a:r>
          </a:p>
          <a:p>
            <a:pPr fontAlgn="base">
              <a:spcBef>
                <a:spcPct val="0"/>
              </a:spcBef>
              <a:spcAft>
                <a:spcPct val="0"/>
              </a:spcAft>
              <a:buNone/>
            </a:pPr>
            <a:r>
              <a:rPr lang="en-GB" altLang="en-US" sz="2400" b="1">
                <a:solidFill>
                  <a:srgbClr val="000000"/>
                </a:solidFill>
              </a:rPr>
              <a:t>	</a:t>
            </a:r>
            <a:r>
              <a:rPr lang="en-GB" altLang="en-US" sz="2400" b="1" i="1">
                <a:solidFill>
                  <a:srgbClr val="8F2140"/>
                </a:solidFill>
              </a:rPr>
              <a:t>known as</a:t>
            </a:r>
            <a:r>
              <a:rPr lang="en-GB" altLang="en-US" sz="2400" b="1">
                <a:solidFill>
                  <a:srgbClr val="000000"/>
                </a:solidFill>
              </a:rPr>
              <a:t> rather than 	</a:t>
            </a:r>
            <a:r>
              <a:rPr lang="en-GB" altLang="en-US" sz="2400" b="1" i="1">
                <a:solidFill>
                  <a:srgbClr val="8F2140"/>
                </a:solidFill>
              </a:rPr>
              <a:t>called</a:t>
            </a:r>
            <a:r>
              <a:rPr lang="en-GB" altLang="en-US" sz="2400" b="1" i="1">
                <a:solidFill>
                  <a:srgbClr val="000000"/>
                </a:solidFill>
              </a:rPr>
              <a:t>.</a:t>
            </a:r>
            <a:endParaRPr lang="en-GB" altLang="en-US" sz="2400" b="1" i="1">
              <a:solidFill>
                <a:srgbClr val="8F2140"/>
              </a:solidFill>
            </a:endParaRPr>
          </a:p>
        </p:txBody>
      </p:sp>
      <p:sp>
        <p:nvSpPr>
          <p:cNvPr id="11273" name="Text Box 9">
            <a:extLst>
              <a:ext uri="{FF2B5EF4-FFF2-40B4-BE49-F238E27FC236}">
                <a16:creationId xmlns:a16="http://schemas.microsoft.com/office/drawing/2014/main" id="{9B047009-FE29-44FC-A69D-551986E09315}"/>
              </a:ext>
            </a:extLst>
          </p:cNvPr>
          <p:cNvSpPr txBox="1">
            <a:spLocks noChangeArrowheads="1"/>
          </p:cNvSpPr>
          <p:nvPr/>
        </p:nvSpPr>
        <p:spPr bwMode="auto">
          <a:xfrm>
            <a:off x="1703388" y="1052513"/>
            <a:ext cx="43926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pPr>
            <a:r>
              <a:rPr lang="en-GB" altLang="en-US" sz="2400" b="1">
                <a:solidFill>
                  <a:srgbClr val="000000"/>
                </a:solidFill>
              </a:rPr>
              <a:t> </a:t>
            </a:r>
            <a:r>
              <a:rPr lang="en-GB" altLang="en-US" sz="2400" b="1">
                <a:solidFill>
                  <a:srgbClr val="8F2140"/>
                </a:solidFill>
              </a:rPr>
              <a:t>third person</a:t>
            </a:r>
            <a:endParaRPr lang="en-GB" altLang="en-US" sz="2400" b="1">
              <a:solidFill>
                <a:srgbClr val="00B052"/>
              </a:solidFill>
            </a:endParaRPr>
          </a:p>
        </p:txBody>
      </p:sp>
      <p:sp>
        <p:nvSpPr>
          <p:cNvPr id="11289" name="Text Box 25">
            <a:extLst>
              <a:ext uri="{FF2B5EF4-FFF2-40B4-BE49-F238E27FC236}">
                <a16:creationId xmlns:a16="http://schemas.microsoft.com/office/drawing/2014/main" id="{1CEDFABB-71E5-4EAC-89AF-D00EFF69CF6D}"/>
              </a:ext>
            </a:extLst>
          </p:cNvPr>
          <p:cNvSpPr txBox="1">
            <a:spLocks noChangeArrowheads="1"/>
          </p:cNvSpPr>
          <p:nvPr/>
        </p:nvSpPr>
        <p:spPr bwMode="auto">
          <a:xfrm>
            <a:off x="6672263" y="2997201"/>
            <a:ext cx="36004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000000"/>
                </a:solidFill>
              </a:rPr>
              <a:t>This is known as...</a:t>
            </a:r>
            <a:endParaRPr lang="en-GB" altLang="en-US" sz="2000" b="1" i="1">
              <a:solidFill>
                <a:srgbClr val="000000"/>
              </a:solidFill>
            </a:endParaRPr>
          </a:p>
        </p:txBody>
      </p:sp>
      <p:sp>
        <p:nvSpPr>
          <p:cNvPr id="11290" name="Text Box 26">
            <a:extLst>
              <a:ext uri="{FF2B5EF4-FFF2-40B4-BE49-F238E27FC236}">
                <a16:creationId xmlns:a16="http://schemas.microsoft.com/office/drawing/2014/main" id="{B91517EC-AB79-4A8F-B5EF-D5149A0758B8}"/>
              </a:ext>
            </a:extLst>
          </p:cNvPr>
          <p:cNvSpPr txBox="1">
            <a:spLocks noChangeArrowheads="1"/>
          </p:cNvSpPr>
          <p:nvPr/>
        </p:nvSpPr>
        <p:spPr bwMode="auto">
          <a:xfrm rot="21075231">
            <a:off x="6959600" y="3789363"/>
            <a:ext cx="316865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8F2140"/>
                </a:solidFill>
              </a:rPr>
              <a:t>The motor is operated by...</a:t>
            </a:r>
            <a:endParaRPr lang="en-GB" altLang="en-US" sz="2000" b="1" i="1">
              <a:solidFill>
                <a:srgbClr val="8F2140"/>
              </a:solidFill>
            </a:endParaRPr>
          </a:p>
        </p:txBody>
      </p:sp>
      <p:sp>
        <p:nvSpPr>
          <p:cNvPr id="11291" name="Text Box 27">
            <a:extLst>
              <a:ext uri="{FF2B5EF4-FFF2-40B4-BE49-F238E27FC236}">
                <a16:creationId xmlns:a16="http://schemas.microsoft.com/office/drawing/2014/main" id="{B3D3344A-64CC-475F-8510-A4C7D7FE927A}"/>
              </a:ext>
            </a:extLst>
          </p:cNvPr>
          <p:cNvSpPr txBox="1">
            <a:spLocks noChangeArrowheads="1"/>
          </p:cNvSpPr>
          <p:nvPr/>
        </p:nvSpPr>
        <p:spPr bwMode="auto">
          <a:xfrm>
            <a:off x="7104063" y="5229225"/>
            <a:ext cx="25908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77800" algn="l"/>
              </a:tabLst>
              <a:defRPr sz="3200">
                <a:solidFill>
                  <a:schemeClr val="tx1"/>
                </a:solidFill>
                <a:latin typeface="Comic Sans MS" panose="030F0702030302020204" pitchFamily="66" charset="0"/>
              </a:defRPr>
            </a:lvl1pPr>
            <a:lvl2pPr marL="742950" indent="-285750">
              <a:spcBef>
                <a:spcPct val="20000"/>
              </a:spcBef>
              <a:buChar char="–"/>
              <a:tabLst>
                <a:tab pos="177800" algn="l"/>
              </a:tabLst>
              <a:defRPr sz="2800">
                <a:solidFill>
                  <a:schemeClr val="tx1"/>
                </a:solidFill>
                <a:latin typeface="Comic Sans MS" panose="030F0702030302020204" pitchFamily="66" charset="0"/>
              </a:defRPr>
            </a:lvl2pPr>
            <a:lvl3pPr marL="1143000" indent="-228600">
              <a:spcBef>
                <a:spcPct val="20000"/>
              </a:spcBef>
              <a:buChar char="•"/>
              <a:tabLst>
                <a:tab pos="177800" algn="l"/>
              </a:tabLst>
              <a:defRPr sz="2400">
                <a:solidFill>
                  <a:schemeClr val="tx1"/>
                </a:solidFill>
                <a:latin typeface="Comic Sans MS" panose="030F0702030302020204" pitchFamily="66" charset="0"/>
              </a:defRPr>
            </a:lvl3pPr>
            <a:lvl4pPr marL="1600200" indent="-228600">
              <a:spcBef>
                <a:spcPct val="20000"/>
              </a:spcBef>
              <a:buChar char="–"/>
              <a:tabLst>
                <a:tab pos="177800" algn="l"/>
              </a:tabLst>
              <a:defRPr sz="2000">
                <a:solidFill>
                  <a:schemeClr val="tx1"/>
                </a:solidFill>
                <a:latin typeface="Comic Sans MS" panose="030F0702030302020204" pitchFamily="66" charset="0"/>
              </a:defRPr>
            </a:lvl4pPr>
            <a:lvl5pPr marL="2057400" indent="-228600">
              <a:spcBef>
                <a:spcPct val="20000"/>
              </a:spcBef>
              <a:buChar char="»"/>
              <a:tabLst>
                <a:tab pos="177800"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77800" algn="l"/>
              </a:tabLst>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800" b="1">
                <a:solidFill>
                  <a:srgbClr val="000000"/>
                </a:solidFill>
              </a:rPr>
              <a:t>The sides are covered in...</a:t>
            </a:r>
            <a:endParaRPr lang="en-GB" altLang="en-US" sz="2000" b="1" i="1">
              <a:solidFill>
                <a:srgbClr val="000000"/>
              </a:solidFill>
            </a:endParaRPr>
          </a:p>
        </p:txBody>
      </p:sp>
    </p:spTree>
    <p:extLst>
      <p:ext uri="{BB962C8B-B14F-4D97-AF65-F5344CB8AC3E}">
        <p14:creationId xmlns:p14="http://schemas.microsoft.com/office/powerpoint/2010/main" val="20623983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ipe(left)">
                                      <p:cBhvr>
                                        <p:cTn id="7" dur="10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273"/>
                                        </p:tgtEl>
                                        <p:attrNameLst>
                                          <p:attrName>style.visibility</p:attrName>
                                        </p:attrNameLst>
                                      </p:cBhvr>
                                      <p:to>
                                        <p:strVal val="visible"/>
                                      </p:to>
                                    </p:set>
                                    <p:animEffect transition="in" filter="wipe(left)">
                                      <p:cBhvr>
                                        <p:cTn id="12" dur="1000"/>
                                        <p:tgtEl>
                                          <p:spTgt spid="1127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274"/>
                                        </p:tgtEl>
                                        <p:attrNameLst>
                                          <p:attrName>style.visibility</p:attrName>
                                        </p:attrNameLst>
                                      </p:cBhvr>
                                      <p:to>
                                        <p:strVal val="visible"/>
                                      </p:to>
                                    </p:set>
                                    <p:animEffect transition="in" filter="wipe(left)">
                                      <p:cBhvr>
                                        <p:cTn id="17" dur="1000"/>
                                        <p:tgtEl>
                                          <p:spTgt spid="11274"/>
                                        </p:tgtEl>
                                      </p:cBhvr>
                                    </p:animEffect>
                                  </p:childTnLst>
                                </p:cTn>
                              </p:par>
                            </p:childTnLst>
                          </p:cTn>
                        </p:par>
                        <p:par>
                          <p:cTn id="18" fill="hold" nodeType="afterGroup">
                            <p:stCondLst>
                              <p:cond delay="1000"/>
                            </p:stCondLst>
                            <p:childTnLst>
                              <p:par>
                                <p:cTn id="19" presetID="22" presetClass="entr" presetSubtype="8" fill="hold" nodeType="afterEffect">
                                  <p:stCondLst>
                                    <p:cond delay="0"/>
                                  </p:stCondLst>
                                  <p:childTnLst>
                                    <p:set>
                                      <p:cBhvr>
                                        <p:cTn id="20" dur="1" fill="hold">
                                          <p:stCondLst>
                                            <p:cond delay="0"/>
                                          </p:stCondLst>
                                        </p:cTn>
                                        <p:tgtEl>
                                          <p:spTgt spid="11300"/>
                                        </p:tgtEl>
                                        <p:attrNameLst>
                                          <p:attrName>style.visibility</p:attrName>
                                        </p:attrNameLst>
                                      </p:cBhvr>
                                      <p:to>
                                        <p:strVal val="visible"/>
                                      </p:to>
                                    </p:set>
                                    <p:animEffect transition="in" filter="wipe(left)">
                                      <p:cBhvr>
                                        <p:cTn id="21" dur="1000"/>
                                        <p:tgtEl>
                                          <p:spTgt spid="1130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3" presetClass="entr" presetSubtype="16" fill="hold" grpId="0" nodeType="clickEffect">
                                  <p:stCondLst>
                                    <p:cond delay="0"/>
                                  </p:stCondLst>
                                  <p:childTnLst>
                                    <p:set>
                                      <p:cBhvr>
                                        <p:cTn id="25" dur="1" fill="hold">
                                          <p:stCondLst>
                                            <p:cond delay="0"/>
                                          </p:stCondLst>
                                        </p:cTn>
                                        <p:tgtEl>
                                          <p:spTgt spid="11275"/>
                                        </p:tgtEl>
                                        <p:attrNameLst>
                                          <p:attrName>style.visibility</p:attrName>
                                        </p:attrNameLst>
                                      </p:cBhvr>
                                      <p:to>
                                        <p:strVal val="visible"/>
                                      </p:to>
                                    </p:set>
                                    <p:anim calcmode="lin" valueType="num">
                                      <p:cBhvr>
                                        <p:cTn id="26" dur="500" fill="hold"/>
                                        <p:tgtEl>
                                          <p:spTgt spid="11275"/>
                                        </p:tgtEl>
                                        <p:attrNameLst>
                                          <p:attrName>ppt_w</p:attrName>
                                        </p:attrNameLst>
                                      </p:cBhvr>
                                      <p:tavLst>
                                        <p:tav tm="0">
                                          <p:val>
                                            <p:fltVal val="0"/>
                                          </p:val>
                                        </p:tav>
                                        <p:tav tm="100000">
                                          <p:val>
                                            <p:strVal val="#ppt_w"/>
                                          </p:val>
                                        </p:tav>
                                      </p:tavLst>
                                    </p:anim>
                                    <p:anim calcmode="lin" valueType="num">
                                      <p:cBhvr>
                                        <p:cTn id="27" dur="500" fill="hold"/>
                                        <p:tgtEl>
                                          <p:spTgt spid="11275"/>
                                        </p:tgtEl>
                                        <p:attrNameLst>
                                          <p:attrName>ppt_h</p:attrName>
                                        </p:attrNameLst>
                                      </p:cBhvr>
                                      <p:tavLst>
                                        <p:tav tm="0">
                                          <p:val>
                                            <p:fltVal val="0"/>
                                          </p:val>
                                        </p:tav>
                                        <p:tav tm="100000">
                                          <p:val>
                                            <p:strVal val="#ppt_h"/>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3" presetClass="entr" presetSubtype="16" fill="hold" grpId="0" nodeType="clickEffect">
                                  <p:stCondLst>
                                    <p:cond delay="0"/>
                                  </p:stCondLst>
                                  <p:childTnLst>
                                    <p:set>
                                      <p:cBhvr>
                                        <p:cTn id="31" dur="1" fill="hold">
                                          <p:stCondLst>
                                            <p:cond delay="0"/>
                                          </p:stCondLst>
                                        </p:cTn>
                                        <p:tgtEl>
                                          <p:spTgt spid="11289"/>
                                        </p:tgtEl>
                                        <p:attrNameLst>
                                          <p:attrName>style.visibility</p:attrName>
                                        </p:attrNameLst>
                                      </p:cBhvr>
                                      <p:to>
                                        <p:strVal val="visible"/>
                                      </p:to>
                                    </p:set>
                                    <p:anim calcmode="lin" valueType="num">
                                      <p:cBhvr>
                                        <p:cTn id="32" dur="500" fill="hold"/>
                                        <p:tgtEl>
                                          <p:spTgt spid="11289"/>
                                        </p:tgtEl>
                                        <p:attrNameLst>
                                          <p:attrName>ppt_w</p:attrName>
                                        </p:attrNameLst>
                                      </p:cBhvr>
                                      <p:tavLst>
                                        <p:tav tm="0">
                                          <p:val>
                                            <p:fltVal val="0"/>
                                          </p:val>
                                        </p:tav>
                                        <p:tav tm="100000">
                                          <p:val>
                                            <p:strVal val="#ppt_w"/>
                                          </p:val>
                                        </p:tav>
                                      </p:tavLst>
                                    </p:anim>
                                    <p:anim calcmode="lin" valueType="num">
                                      <p:cBhvr>
                                        <p:cTn id="33" dur="500" fill="hold"/>
                                        <p:tgtEl>
                                          <p:spTgt spid="11289"/>
                                        </p:tgtEl>
                                        <p:attrNameLst>
                                          <p:attrName>ppt_h</p:attrName>
                                        </p:attrNameLst>
                                      </p:cBhvr>
                                      <p:tavLst>
                                        <p:tav tm="0">
                                          <p:val>
                                            <p:fltVal val="0"/>
                                          </p:val>
                                        </p:tav>
                                        <p:tav tm="100000">
                                          <p:val>
                                            <p:strVal val="#ppt_h"/>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3" presetClass="entr" presetSubtype="16" fill="hold" grpId="0" nodeType="clickEffect">
                                  <p:stCondLst>
                                    <p:cond delay="0"/>
                                  </p:stCondLst>
                                  <p:childTnLst>
                                    <p:set>
                                      <p:cBhvr>
                                        <p:cTn id="37" dur="1" fill="hold">
                                          <p:stCondLst>
                                            <p:cond delay="0"/>
                                          </p:stCondLst>
                                        </p:cTn>
                                        <p:tgtEl>
                                          <p:spTgt spid="11290"/>
                                        </p:tgtEl>
                                        <p:attrNameLst>
                                          <p:attrName>style.visibility</p:attrName>
                                        </p:attrNameLst>
                                      </p:cBhvr>
                                      <p:to>
                                        <p:strVal val="visible"/>
                                      </p:to>
                                    </p:set>
                                    <p:anim calcmode="lin" valueType="num">
                                      <p:cBhvr>
                                        <p:cTn id="38" dur="500" fill="hold"/>
                                        <p:tgtEl>
                                          <p:spTgt spid="11290"/>
                                        </p:tgtEl>
                                        <p:attrNameLst>
                                          <p:attrName>ppt_w</p:attrName>
                                        </p:attrNameLst>
                                      </p:cBhvr>
                                      <p:tavLst>
                                        <p:tav tm="0">
                                          <p:val>
                                            <p:fltVal val="0"/>
                                          </p:val>
                                        </p:tav>
                                        <p:tav tm="100000">
                                          <p:val>
                                            <p:strVal val="#ppt_w"/>
                                          </p:val>
                                        </p:tav>
                                      </p:tavLst>
                                    </p:anim>
                                    <p:anim calcmode="lin" valueType="num">
                                      <p:cBhvr>
                                        <p:cTn id="39" dur="500" fill="hold"/>
                                        <p:tgtEl>
                                          <p:spTgt spid="11290"/>
                                        </p:tgtEl>
                                        <p:attrNameLst>
                                          <p:attrName>ppt_h</p:attrName>
                                        </p:attrNameLst>
                                      </p:cBhvr>
                                      <p:tavLst>
                                        <p:tav tm="0">
                                          <p:val>
                                            <p:fltVal val="0"/>
                                          </p:val>
                                        </p:tav>
                                        <p:tav tm="100000">
                                          <p:val>
                                            <p:strVal val="#ppt_h"/>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23" presetClass="entr" presetSubtype="16" fill="hold" grpId="0" nodeType="clickEffect">
                                  <p:stCondLst>
                                    <p:cond delay="0"/>
                                  </p:stCondLst>
                                  <p:childTnLst>
                                    <p:set>
                                      <p:cBhvr>
                                        <p:cTn id="43" dur="1" fill="hold">
                                          <p:stCondLst>
                                            <p:cond delay="0"/>
                                          </p:stCondLst>
                                        </p:cTn>
                                        <p:tgtEl>
                                          <p:spTgt spid="11291"/>
                                        </p:tgtEl>
                                        <p:attrNameLst>
                                          <p:attrName>style.visibility</p:attrName>
                                        </p:attrNameLst>
                                      </p:cBhvr>
                                      <p:to>
                                        <p:strVal val="visible"/>
                                      </p:to>
                                    </p:set>
                                    <p:anim calcmode="lin" valueType="num">
                                      <p:cBhvr>
                                        <p:cTn id="44" dur="500" fill="hold"/>
                                        <p:tgtEl>
                                          <p:spTgt spid="11291"/>
                                        </p:tgtEl>
                                        <p:attrNameLst>
                                          <p:attrName>ppt_w</p:attrName>
                                        </p:attrNameLst>
                                      </p:cBhvr>
                                      <p:tavLst>
                                        <p:tav tm="0">
                                          <p:val>
                                            <p:fltVal val="0"/>
                                          </p:val>
                                        </p:tav>
                                        <p:tav tm="100000">
                                          <p:val>
                                            <p:strVal val="#ppt_w"/>
                                          </p:val>
                                        </p:tav>
                                      </p:tavLst>
                                    </p:anim>
                                    <p:anim calcmode="lin" valueType="num">
                                      <p:cBhvr>
                                        <p:cTn id="45" dur="500" fill="hold"/>
                                        <p:tgtEl>
                                          <p:spTgt spid="11291"/>
                                        </p:tgtEl>
                                        <p:attrNameLst>
                                          <p:attrName>ppt_h</p:attrName>
                                        </p:attrNameLst>
                                      </p:cBhvr>
                                      <p:tavLst>
                                        <p:tav tm="0">
                                          <p:val>
                                            <p:fltVal val="0"/>
                                          </p:val>
                                        </p:tav>
                                        <p:tav tm="100000">
                                          <p:val>
                                            <p:strVal val="#ppt_h"/>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1" fill="hold" grpId="0" nodeType="clickEffect">
                                  <p:stCondLst>
                                    <p:cond delay="0"/>
                                  </p:stCondLst>
                                  <p:childTnLst>
                                    <p:set>
                                      <p:cBhvr>
                                        <p:cTn id="49" dur="1" fill="hold">
                                          <p:stCondLst>
                                            <p:cond delay="0"/>
                                          </p:stCondLst>
                                        </p:cTn>
                                        <p:tgtEl>
                                          <p:spTgt spid="11282"/>
                                        </p:tgtEl>
                                        <p:attrNameLst>
                                          <p:attrName>style.visibility</p:attrName>
                                        </p:attrNameLst>
                                      </p:cBhvr>
                                      <p:to>
                                        <p:strVal val="visible"/>
                                      </p:to>
                                    </p:set>
                                    <p:animEffect transition="in" filter="wipe(up)">
                                      <p:cBhvr>
                                        <p:cTn id="50" dur="1000"/>
                                        <p:tgtEl>
                                          <p:spTgt spid="11282"/>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11283"/>
                                        </p:tgtEl>
                                        <p:attrNameLst>
                                          <p:attrName>style.visibility</p:attrName>
                                        </p:attrNameLst>
                                      </p:cBhvr>
                                      <p:to>
                                        <p:strVal val="visible"/>
                                      </p:to>
                                    </p:set>
                                    <p:animEffect transition="in" filter="wipe(up)">
                                      <p:cBhvr>
                                        <p:cTn id="55" dur="2000"/>
                                        <p:tgtEl>
                                          <p:spTgt spid="11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74" grpId="0"/>
      <p:bldP spid="11275" grpId="0"/>
      <p:bldP spid="11282" grpId="0"/>
      <p:bldP spid="11283" grpId="0"/>
      <p:bldP spid="11273" grpId="0"/>
      <p:bldP spid="11289" grpId="0"/>
      <p:bldP spid="11290" grpId="0"/>
      <p:bldP spid="1129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ED1F30CB-0879-4136-B10F-BBD585654314}"/>
              </a:ext>
            </a:extLst>
          </p:cNvPr>
          <p:cNvSpPr>
            <a:spLocks noGrp="1" noChangeArrowheads="1"/>
          </p:cNvSpPr>
          <p:nvPr>
            <p:ph type="title"/>
          </p:nvPr>
        </p:nvSpPr>
        <p:spPr>
          <a:xfrm>
            <a:off x="2136775" y="228600"/>
            <a:ext cx="8153400" cy="990600"/>
          </a:xfrm>
        </p:spPr>
        <p:txBody>
          <a:bodyPr>
            <a:normAutofit/>
          </a:bodyPr>
          <a:lstStyle/>
          <a:p>
            <a:pPr>
              <a:defRPr/>
            </a:pPr>
            <a:r>
              <a:rPr lang="en-GB" sz="6000" b="1">
                <a:solidFill>
                  <a:srgbClr val="FF3300"/>
                </a:solidFill>
              </a:rPr>
              <a:t>Features</a:t>
            </a:r>
            <a:endParaRPr lang="en-GB" b="1"/>
          </a:p>
        </p:txBody>
      </p:sp>
      <p:sp>
        <p:nvSpPr>
          <p:cNvPr id="5123" name="Rectangle 3">
            <a:extLst>
              <a:ext uri="{FF2B5EF4-FFF2-40B4-BE49-F238E27FC236}">
                <a16:creationId xmlns:a16="http://schemas.microsoft.com/office/drawing/2014/main" id="{A9D92370-2179-4B58-A7C5-8FE4116DF710}"/>
              </a:ext>
            </a:extLst>
          </p:cNvPr>
          <p:cNvSpPr>
            <a:spLocks noGrp="1"/>
          </p:cNvSpPr>
          <p:nvPr>
            <p:ph type="body" idx="1"/>
          </p:nvPr>
        </p:nvSpPr>
        <p:spPr>
          <a:xfrm>
            <a:off x="2136775" y="1600200"/>
            <a:ext cx="8153400" cy="4495800"/>
          </a:xfrm>
        </p:spPr>
        <p:txBody>
          <a:bodyPr/>
          <a:lstStyle/>
          <a:p>
            <a:pPr eaLnBrk="1" hangingPunct="1">
              <a:lnSpc>
                <a:spcPct val="90000"/>
              </a:lnSpc>
            </a:pPr>
            <a:r>
              <a:rPr lang="en-GB" altLang="en-US" b="1">
                <a:solidFill>
                  <a:srgbClr val="FF0066"/>
                </a:solidFill>
              </a:rPr>
              <a:t>Present tense, e.g. </a:t>
            </a:r>
            <a:r>
              <a:rPr lang="en-GB" altLang="en-US" b="1" i="1">
                <a:solidFill>
                  <a:srgbClr val="FF0066"/>
                </a:solidFill>
              </a:rPr>
              <a:t>many birds fly south</a:t>
            </a:r>
            <a:endParaRPr lang="en-GB" altLang="en-US" b="1">
              <a:solidFill>
                <a:srgbClr val="FF0066"/>
              </a:solidFill>
            </a:endParaRPr>
          </a:p>
          <a:p>
            <a:pPr eaLnBrk="1" hangingPunct="1">
              <a:lnSpc>
                <a:spcPct val="90000"/>
              </a:lnSpc>
            </a:pPr>
            <a:r>
              <a:rPr lang="en-GB" altLang="en-US" b="1">
                <a:solidFill>
                  <a:srgbClr val="000099"/>
                </a:solidFill>
              </a:rPr>
              <a:t>Connectives that signal time, e.g. </a:t>
            </a:r>
            <a:r>
              <a:rPr lang="en-GB" altLang="en-US" b="1" i="1">
                <a:solidFill>
                  <a:srgbClr val="000099"/>
                </a:solidFill>
              </a:rPr>
              <a:t>then, next, several months later</a:t>
            </a:r>
            <a:endParaRPr lang="en-GB" altLang="en-US" b="1">
              <a:solidFill>
                <a:srgbClr val="000099"/>
              </a:solidFill>
            </a:endParaRPr>
          </a:p>
          <a:p>
            <a:pPr eaLnBrk="1" hangingPunct="1">
              <a:lnSpc>
                <a:spcPct val="90000"/>
              </a:lnSpc>
            </a:pPr>
            <a:r>
              <a:rPr lang="en-GB" altLang="en-US" b="1">
                <a:solidFill>
                  <a:srgbClr val="FF3300"/>
                </a:solidFill>
              </a:rPr>
              <a:t>Causal connectives, e.g. </a:t>
            </a:r>
            <a:r>
              <a:rPr lang="en-GB" altLang="en-US" b="1" i="1">
                <a:solidFill>
                  <a:srgbClr val="FF3300"/>
                </a:solidFill>
              </a:rPr>
              <a:t>because, so, this causes</a:t>
            </a:r>
          </a:p>
        </p:txBody>
      </p:sp>
      <p:sp>
        <p:nvSpPr>
          <p:cNvPr id="4" name="Rectangle 3">
            <a:extLst>
              <a:ext uri="{FF2B5EF4-FFF2-40B4-BE49-F238E27FC236}">
                <a16:creationId xmlns:a16="http://schemas.microsoft.com/office/drawing/2014/main" id="{06966A04-4C5E-4613-941D-6117D941E244}"/>
              </a:ext>
            </a:extLst>
          </p:cNvPr>
          <p:cNvSpPr txBox="1">
            <a:spLocks noChangeArrowheads="1"/>
          </p:cNvSpPr>
          <p:nvPr/>
        </p:nvSpPr>
        <p:spPr bwMode="auto">
          <a:xfrm>
            <a:off x="2135188" y="3429001"/>
            <a:ext cx="8153400" cy="319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19088" indent="-319088">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lnSpc>
                <a:spcPct val="90000"/>
              </a:lnSpc>
            </a:pPr>
            <a:r>
              <a:rPr lang="en-GB" altLang="en-US" sz="2800">
                <a:solidFill>
                  <a:srgbClr val="FF0066"/>
                </a:solidFill>
              </a:rPr>
              <a:t> </a:t>
            </a:r>
            <a:r>
              <a:rPr lang="en-GB" altLang="en-US" sz="2800" b="1">
                <a:solidFill>
                  <a:srgbClr val="FF0066"/>
                </a:solidFill>
              </a:rPr>
              <a:t>Decide whether diagrams, charts, illustrations or a flow chart would help to explain.</a:t>
            </a:r>
          </a:p>
          <a:p>
            <a:pPr eaLnBrk="1" hangingPunct="1">
              <a:lnSpc>
                <a:spcPct val="90000"/>
              </a:lnSpc>
            </a:pPr>
            <a:r>
              <a:rPr lang="en-GB" altLang="en-US" sz="2800" b="1">
                <a:solidFill>
                  <a:srgbClr val="000099"/>
                </a:solidFill>
              </a:rPr>
              <a:t> Use a title that indicates what you are writing about.</a:t>
            </a:r>
          </a:p>
          <a:p>
            <a:pPr eaLnBrk="1" hangingPunct="1">
              <a:lnSpc>
                <a:spcPct val="90000"/>
              </a:lnSpc>
            </a:pPr>
            <a:r>
              <a:rPr lang="en-GB" altLang="en-US" sz="2800" b="1">
                <a:solidFill>
                  <a:srgbClr val="FF3300"/>
                </a:solidFill>
              </a:rPr>
              <a:t>Using </a:t>
            </a:r>
            <a:r>
              <a:rPr lang="en-GB" altLang="en-US" sz="2800" b="1" i="1">
                <a:solidFill>
                  <a:srgbClr val="FF3300"/>
                </a:solidFill>
              </a:rPr>
              <a:t>how </a:t>
            </a:r>
            <a:r>
              <a:rPr lang="en-GB" altLang="en-US" sz="2800" b="1">
                <a:solidFill>
                  <a:srgbClr val="FF3300"/>
                </a:solidFill>
              </a:rPr>
              <a:t>or </a:t>
            </a:r>
            <a:r>
              <a:rPr lang="en-GB" altLang="en-US" sz="2800" b="1" i="1">
                <a:solidFill>
                  <a:srgbClr val="FF3300"/>
                </a:solidFill>
              </a:rPr>
              <a:t>why </a:t>
            </a:r>
            <a:r>
              <a:rPr lang="en-GB" altLang="en-US" sz="2800" b="1">
                <a:solidFill>
                  <a:srgbClr val="FF3300"/>
                </a:solidFill>
              </a:rPr>
              <a:t>in the title helps. Try to make the title intrigue (interest) the reader, e.g. </a:t>
            </a:r>
            <a:r>
              <a:rPr lang="en-GB" altLang="en-US" sz="2800" b="1" i="1">
                <a:solidFill>
                  <a:srgbClr val="FF3300"/>
                </a:solidFill>
              </a:rPr>
              <a:t>Why do sloths hang about?.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ppt_x</p:attrName>
                                        </p:attrNameLst>
                                      </p:cBhvr>
                                      <p:tavLst>
                                        <p:tav tm="0">
                                          <p:val>
                                            <p:strVal val="#ppt_x-.2"/>
                                          </p:val>
                                        </p:tav>
                                        <p:tav tm="100000">
                                          <p:val>
                                            <p:strVal val="#ppt_x"/>
                                          </p:val>
                                        </p:tav>
                                      </p:tavLst>
                                    </p:anim>
                                    <p:anim calcmode="lin" valueType="num">
                                      <p:cBhvr>
                                        <p:cTn id="8" dur="1000" fill="hold"/>
                                        <p:tgtEl>
                                          <p:spTgt spid="51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512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nodeType="clickEffect">
                                  <p:stCondLst>
                                    <p:cond delay="0"/>
                                  </p:stCondLst>
                                  <p:childTnLst>
                                    <p:set>
                                      <p:cBhvr>
                                        <p:cTn id="13" dur="1" fill="hold">
                                          <p:stCondLst>
                                            <p:cond delay="0"/>
                                          </p:stCondLst>
                                        </p:cTn>
                                        <p:tgtEl>
                                          <p:spTgt spid="5123">
                                            <p:txEl>
                                              <p:pRg st="0" end="0"/>
                                            </p:txEl>
                                          </p:spTgt>
                                        </p:tgtEl>
                                        <p:attrNameLst>
                                          <p:attrName>style.visibility</p:attrName>
                                        </p:attrNameLst>
                                      </p:cBhvr>
                                      <p:to>
                                        <p:strVal val="visible"/>
                                      </p:to>
                                    </p:set>
                                    <p:animEffect transition="in" filter="circle(in)">
                                      <p:cBhvr>
                                        <p:cTn id="14" dur="2000"/>
                                        <p:tgtEl>
                                          <p:spTgt spid="5123">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8" presetClass="entr" presetSubtype="16" fill="hold" nodeType="clickEffect">
                                  <p:stCondLst>
                                    <p:cond delay="0"/>
                                  </p:stCondLst>
                                  <p:childTnLst>
                                    <p:set>
                                      <p:cBhvr>
                                        <p:cTn id="18" dur="1" fill="hold">
                                          <p:stCondLst>
                                            <p:cond delay="0"/>
                                          </p:stCondLst>
                                        </p:cTn>
                                        <p:tgtEl>
                                          <p:spTgt spid="5123">
                                            <p:txEl>
                                              <p:pRg st="1" end="1"/>
                                            </p:txEl>
                                          </p:spTgt>
                                        </p:tgtEl>
                                        <p:attrNameLst>
                                          <p:attrName>style.visibility</p:attrName>
                                        </p:attrNameLst>
                                      </p:cBhvr>
                                      <p:to>
                                        <p:strVal val="visible"/>
                                      </p:to>
                                    </p:set>
                                    <p:animEffect transition="in" filter="diamond(in)">
                                      <p:cBhvr>
                                        <p:cTn id="19" dur="2000"/>
                                        <p:tgtEl>
                                          <p:spTgt spid="5123">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8" presetClass="entr" presetSubtype="12" fill="hold" nodeType="clickEffect">
                                  <p:stCondLst>
                                    <p:cond delay="0"/>
                                  </p:stCondLst>
                                  <p:childTnLst>
                                    <p:set>
                                      <p:cBhvr>
                                        <p:cTn id="23" dur="1" fill="hold">
                                          <p:stCondLst>
                                            <p:cond delay="0"/>
                                          </p:stCondLst>
                                        </p:cTn>
                                        <p:tgtEl>
                                          <p:spTgt spid="5123">
                                            <p:txEl>
                                              <p:pRg st="2" end="2"/>
                                            </p:txEl>
                                          </p:spTgt>
                                        </p:tgtEl>
                                        <p:attrNameLst>
                                          <p:attrName>style.visibility</p:attrName>
                                        </p:attrNameLst>
                                      </p:cBhvr>
                                      <p:to>
                                        <p:strVal val="visible"/>
                                      </p:to>
                                    </p:set>
                                    <p:animEffect transition="in" filter="strips(downLeft)">
                                      <p:cBhvr>
                                        <p:cTn id="24" dur="500"/>
                                        <p:tgtEl>
                                          <p:spTgt spid="5123">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7" presetClass="entr" presetSubtype="4" fill="hold"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 calcmode="lin" valueType="num">
                                      <p:cBhvr additive="base">
                                        <p:cTn id="29" dur="5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0" dur="5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4" fill="hold"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wipe(down)">
                                      <p:cBhvr>
                                        <p:cTn id="35" dur="500"/>
                                        <p:tgtEl>
                                          <p:spTgt spid="4">
                                            <p:txEl>
                                              <p:pRg st="1" end="1"/>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9" presetClass="entr" presetSubtype="0" fill="hold" nodeType="clickEffect">
                                  <p:stCondLst>
                                    <p:cond delay="0"/>
                                  </p:stCondLst>
                                  <p:childTnLst>
                                    <p:set>
                                      <p:cBhvr>
                                        <p:cTn id="39" dur="1" fill="hold">
                                          <p:stCondLst>
                                            <p:cond delay="0"/>
                                          </p:stCondLst>
                                        </p:cTn>
                                        <p:tgtEl>
                                          <p:spTgt spid="4">
                                            <p:txEl>
                                              <p:pRg st="2" end="2"/>
                                            </p:txEl>
                                          </p:spTgt>
                                        </p:tgtEl>
                                        <p:attrNameLst>
                                          <p:attrName>style.visibility</p:attrName>
                                        </p:attrNameLst>
                                      </p:cBhvr>
                                      <p:to>
                                        <p:strVal val="visible"/>
                                      </p:to>
                                    </p:set>
                                    <p:animEffect transition="in" filter="dissolve">
                                      <p:cBhvr>
                                        <p:cTn id="40"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A566A229-96C9-4370-9D5C-C26C767BE3AD}"/>
              </a:ext>
            </a:extLst>
          </p:cNvPr>
          <p:cNvSpPr>
            <a:spLocks noGrp="1"/>
          </p:cNvSpPr>
          <p:nvPr>
            <p:ph type="body" idx="1"/>
          </p:nvPr>
        </p:nvSpPr>
        <p:spPr>
          <a:xfrm>
            <a:off x="1919288" y="260351"/>
            <a:ext cx="8229600" cy="5865813"/>
          </a:xfrm>
        </p:spPr>
        <p:txBody>
          <a:bodyPr/>
          <a:lstStyle/>
          <a:p>
            <a:pPr eaLnBrk="1" hangingPunct="1"/>
            <a:r>
              <a:rPr lang="en-GB" altLang="en-US" b="1">
                <a:solidFill>
                  <a:srgbClr val="FF0066"/>
                </a:solidFill>
              </a:rPr>
              <a:t>Use the first paragraph to introduce your subject to the reader.</a:t>
            </a:r>
          </a:p>
          <a:p>
            <a:pPr eaLnBrk="1" hangingPunct="1"/>
            <a:r>
              <a:rPr lang="en-GB" altLang="en-US" b="1">
                <a:solidFill>
                  <a:srgbClr val="FF3300"/>
                </a:solidFill>
              </a:rPr>
              <a:t>Add in extra, interesting information.</a:t>
            </a:r>
          </a:p>
          <a:p>
            <a:pPr eaLnBrk="1" hangingPunct="1"/>
            <a:r>
              <a:rPr lang="en-GB" altLang="en-US" b="1">
                <a:solidFill>
                  <a:srgbClr val="000099"/>
                </a:solidFill>
              </a:rPr>
              <a:t>Try to end by relating the subject to the reader.</a:t>
            </a:r>
          </a:p>
          <a:p>
            <a:pPr eaLnBrk="1" hangingPunct="1"/>
            <a:r>
              <a:rPr lang="en-GB" altLang="en-US" b="1">
                <a:solidFill>
                  <a:schemeClr val="accent1"/>
                </a:solidFill>
              </a:rPr>
              <a:t>If you use specialised terminology a glossary may be needed.</a:t>
            </a:r>
          </a:p>
        </p:txBody>
      </p:sp>
      <p:sp>
        <p:nvSpPr>
          <p:cNvPr id="3" name="Rectangle 3">
            <a:extLst>
              <a:ext uri="{FF2B5EF4-FFF2-40B4-BE49-F238E27FC236}">
                <a16:creationId xmlns:a16="http://schemas.microsoft.com/office/drawing/2014/main" id="{2CE24216-C472-49F1-AC0F-060E57E0A524}"/>
              </a:ext>
            </a:extLst>
          </p:cNvPr>
          <p:cNvSpPr txBox="1">
            <a:spLocks noChangeArrowheads="1"/>
          </p:cNvSpPr>
          <p:nvPr/>
        </p:nvSpPr>
        <p:spPr bwMode="auto">
          <a:xfrm>
            <a:off x="1992313" y="3357563"/>
            <a:ext cx="8229600" cy="255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19088" indent="-319088">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r>
              <a:rPr lang="en-GB" altLang="en-US" sz="2800" b="1">
                <a:solidFill>
                  <a:srgbClr val="FF0066"/>
                </a:solidFill>
              </a:rPr>
              <a:t>Interest the reader with exclamation, eg </a:t>
            </a:r>
            <a:r>
              <a:rPr lang="en-GB" altLang="en-US" sz="2800" b="1" i="1">
                <a:solidFill>
                  <a:srgbClr val="FF0066"/>
                </a:solidFill>
              </a:rPr>
              <a:t>Beware - whirlwinds can kill!</a:t>
            </a:r>
            <a:endParaRPr lang="en-GB" altLang="en-US" sz="2800" b="1">
              <a:solidFill>
                <a:srgbClr val="FF0066"/>
              </a:solidFill>
            </a:endParaRPr>
          </a:p>
          <a:p>
            <a:pPr eaLnBrk="1" hangingPunct="1"/>
            <a:r>
              <a:rPr lang="en-GB" altLang="en-US" sz="2800" b="1">
                <a:solidFill>
                  <a:srgbClr val="000099"/>
                </a:solidFill>
              </a:rPr>
              <a:t>Or use questions, e.g. </a:t>
            </a:r>
            <a:r>
              <a:rPr lang="en-GB" altLang="en-US" sz="2800" b="1" i="1">
                <a:solidFill>
                  <a:srgbClr val="000099"/>
                </a:solidFill>
              </a:rPr>
              <a:t>Did you know that…?</a:t>
            </a:r>
            <a:endParaRPr lang="en-GB" altLang="en-US" sz="2800" b="1">
              <a:solidFill>
                <a:srgbClr val="000099"/>
              </a:solidFill>
            </a:endParaRPr>
          </a:p>
          <a:p>
            <a:pPr eaLnBrk="1" hangingPunct="1"/>
            <a:r>
              <a:rPr lang="en-GB" altLang="en-US" sz="2800" b="1">
                <a:solidFill>
                  <a:srgbClr val="FF3300"/>
                </a:solidFill>
              </a:rPr>
              <a:t>Draw the reader in, e.g. </a:t>
            </a:r>
            <a:r>
              <a:rPr lang="en-GB" altLang="en-US" sz="2800" b="1" i="1">
                <a:solidFill>
                  <a:srgbClr val="FF3300"/>
                </a:solidFill>
              </a:rPr>
              <a:t>strange as it may seem…, not many people know that…</a:t>
            </a:r>
            <a:endParaRPr lang="en-GB" altLang="en-US" sz="2800" b="1">
              <a:solidFill>
                <a:srgbClr val="FF3300"/>
              </a:solidFill>
            </a:endParaRPr>
          </a:p>
          <a:p>
            <a:pPr eaLnBrk="1" hangingPunct="1"/>
            <a:r>
              <a:rPr lang="en-GB" altLang="en-US" sz="2800" b="1"/>
              <a:t>Finally ...re-read your explanation, pretending you know nothing about the subject - is it clear?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wedge">
                                      <p:cBhvr>
                                        <p:cTn id="7" dur="2000"/>
                                        <p:tgtEl>
                                          <p:spTgt spid="71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circle(in)">
                                      <p:cBhvr>
                                        <p:cTn id="12" dur="2000"/>
                                        <p:tgtEl>
                                          <p:spTgt spid="71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fill="hold"/>
                                        <p:tgtEl>
                                          <p:spTgt spid="7171">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17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7171">
                                            <p:txEl>
                                              <p:pRg st="3" end="3"/>
                                            </p:txEl>
                                          </p:spTgt>
                                        </p:tgtEl>
                                        <p:attrNameLst>
                                          <p:attrName>style.visibility</p:attrName>
                                        </p:attrNameLst>
                                      </p:cBhvr>
                                      <p:to>
                                        <p:strVal val="visible"/>
                                      </p:to>
                                    </p:set>
                                    <p:anim calcmode="lin" valueType="num">
                                      <p:cBhvr additive="base">
                                        <p:cTn id="23" dur="500" fill="hold"/>
                                        <p:tgtEl>
                                          <p:spTgt spid="7171">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1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9" presetClass="entr" presetSubtype="0" fill="hold"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 calcmode="lin" valueType="num">
                                      <p:cBhvr>
                                        <p:cTn id="29"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30"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31" dur="1000"/>
                                        <p:tgtEl>
                                          <p:spTgt spid="3">
                                            <p:txEl>
                                              <p:pRg st="0" end="0"/>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Effect transition="in" filter="dissolve">
                                      <p:cBhvr>
                                        <p:cTn id="36" dur="500"/>
                                        <p:tgtEl>
                                          <p:spTgt spid="3">
                                            <p:txEl>
                                              <p:pRg st="1" end="1"/>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8" presetClass="entr" presetSubtype="12" fill="hold"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Effect transition="in" filter="strips(downLeft)">
                                      <p:cBhvr>
                                        <p:cTn id="41" dur="500"/>
                                        <p:tgtEl>
                                          <p:spTgt spid="3">
                                            <p:txEl>
                                              <p:pRg st="2" end="2"/>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1" presetClass="entr" presetSubtype="4" fill="hold"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wheel(4)">
                                      <p:cBhvr>
                                        <p:cTn id="46"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0D48A-267F-40E7-8E07-014AC733133E}"/>
              </a:ext>
            </a:extLst>
          </p:cNvPr>
          <p:cNvSpPr>
            <a:spLocks noGrp="1"/>
          </p:cNvSpPr>
          <p:nvPr>
            <p:ph type="title"/>
          </p:nvPr>
        </p:nvSpPr>
        <p:spPr>
          <a:xfrm>
            <a:off x="838200" y="365125"/>
            <a:ext cx="10515600" cy="1325563"/>
          </a:xfrm>
        </p:spPr>
        <p:txBody>
          <a:bodyPr/>
          <a:lstStyle/>
          <a:p>
            <a:pPr algn="ctr"/>
            <a:r>
              <a:rPr lang="en-GB" dirty="0">
                <a:latin typeface="XCCW Joined 7a" panose="03050602040000000000" pitchFamily="66" charset="0"/>
              </a:rPr>
              <a:t>Summarise the texts!</a:t>
            </a:r>
          </a:p>
        </p:txBody>
      </p:sp>
      <p:sp>
        <p:nvSpPr>
          <p:cNvPr id="3" name="Content Placeholder 2">
            <a:extLst>
              <a:ext uri="{FF2B5EF4-FFF2-40B4-BE49-F238E27FC236}">
                <a16:creationId xmlns:a16="http://schemas.microsoft.com/office/drawing/2014/main" id="{7D45D085-A1E5-4A60-8670-6FAAA88B580A}"/>
              </a:ext>
            </a:extLst>
          </p:cNvPr>
          <p:cNvSpPr>
            <a:spLocks noGrp="1"/>
          </p:cNvSpPr>
          <p:nvPr>
            <p:ph idx="1"/>
          </p:nvPr>
        </p:nvSpPr>
        <p:spPr/>
        <p:txBody>
          <a:bodyPr/>
          <a:lstStyle/>
          <a:p>
            <a:endParaRPr lang="en-GB" dirty="0"/>
          </a:p>
        </p:txBody>
      </p:sp>
      <p:pic>
        <p:nvPicPr>
          <p:cNvPr id="1026" name="Picture 2" descr="VIPERS reading strategy _ cartoon snake posters and images for display |  Teaching Resources">
            <a:extLst>
              <a:ext uri="{FF2B5EF4-FFF2-40B4-BE49-F238E27FC236}">
                <a16:creationId xmlns:a16="http://schemas.microsoft.com/office/drawing/2014/main" id="{DBB5A2AE-FD1C-498C-B0CF-AF9CABF55A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1306" y="1690688"/>
            <a:ext cx="6529388" cy="4621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7724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0BD41-51E3-46FA-B9E8-160DE9F5220C}"/>
              </a:ext>
            </a:extLst>
          </p:cNvPr>
          <p:cNvSpPr/>
          <p:nvPr/>
        </p:nvSpPr>
        <p:spPr>
          <a:xfrm>
            <a:off x="206062" y="104775"/>
            <a:ext cx="11496675" cy="66484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a:extLst>
              <a:ext uri="{FF2B5EF4-FFF2-40B4-BE49-F238E27FC236}">
                <a16:creationId xmlns:a16="http://schemas.microsoft.com/office/drawing/2014/main" id="{A70F7C41-B872-4BD6-9AB2-EF584B61F54C}"/>
              </a:ext>
            </a:extLst>
          </p:cNvPr>
          <p:cNvCxnSpPr/>
          <p:nvPr/>
        </p:nvCxnSpPr>
        <p:spPr>
          <a:xfrm>
            <a:off x="1644336" y="104775"/>
            <a:ext cx="0" cy="664845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D71C6B77-6837-41F1-BD40-6CF0B11F9154}"/>
              </a:ext>
            </a:extLst>
          </p:cNvPr>
          <p:cNvCxnSpPr/>
          <p:nvPr/>
        </p:nvCxnSpPr>
        <p:spPr>
          <a:xfrm>
            <a:off x="206062" y="14859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DD60CF-2C42-4E2D-8E06-515288D40DA2}"/>
              </a:ext>
            </a:extLst>
          </p:cNvPr>
          <p:cNvSpPr txBox="1"/>
          <p:nvPr/>
        </p:nvSpPr>
        <p:spPr>
          <a:xfrm>
            <a:off x="1644337" y="955676"/>
            <a:ext cx="10058397" cy="1708160"/>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Wednesday 25th November</a:t>
            </a:r>
          </a:p>
          <a:p>
            <a:pPr>
              <a:defRPr/>
            </a:pPr>
            <a:endParaRPr lang="en-GB" sz="3500" b="1" u="sng" dirty="0">
              <a:solidFill>
                <a:schemeClr val="tx1">
                  <a:lumMod val="65000"/>
                  <a:lumOff val="35000"/>
                </a:schemeClr>
              </a:solidFill>
              <a:latin typeface="XCCW Joined 7a" panose="03050602040000000000" pitchFamily="66" charset="0"/>
            </a:endParaRPr>
          </a:p>
          <a:p>
            <a:pPr>
              <a:defRPr/>
            </a:pPr>
            <a:r>
              <a:rPr lang="en-GB" sz="3500" b="1" u="sng" dirty="0">
                <a:solidFill>
                  <a:schemeClr val="tx1">
                    <a:lumMod val="65000"/>
                    <a:lumOff val="35000"/>
                  </a:schemeClr>
                </a:solidFill>
                <a:latin typeface="XCCW Joined 7a" panose="03050602040000000000" pitchFamily="66" charset="0"/>
              </a:rPr>
              <a:t>LO: To use causal conjunctions.</a:t>
            </a:r>
          </a:p>
        </p:txBody>
      </p:sp>
      <p:cxnSp>
        <p:nvCxnSpPr>
          <p:cNvPr id="8" name="Straight Connector 7">
            <a:extLst>
              <a:ext uri="{FF2B5EF4-FFF2-40B4-BE49-F238E27FC236}">
                <a16:creationId xmlns:a16="http://schemas.microsoft.com/office/drawing/2014/main" id="{3A6059A7-70BE-4718-8DC3-8B13DC33D7B3}"/>
              </a:ext>
            </a:extLst>
          </p:cNvPr>
          <p:cNvCxnSpPr/>
          <p:nvPr/>
        </p:nvCxnSpPr>
        <p:spPr>
          <a:xfrm>
            <a:off x="206062" y="2554288"/>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DD8746-CA2D-4605-B255-D0D050CF6601}"/>
              </a:ext>
            </a:extLst>
          </p:cNvPr>
          <p:cNvCxnSpPr/>
          <p:nvPr/>
        </p:nvCxnSpPr>
        <p:spPr>
          <a:xfrm>
            <a:off x="206062" y="2028825"/>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12AC91-DCED-499A-9644-BB96572B3F72}"/>
              </a:ext>
            </a:extLst>
          </p:cNvPr>
          <p:cNvCxnSpPr/>
          <p:nvPr/>
        </p:nvCxnSpPr>
        <p:spPr>
          <a:xfrm>
            <a:off x="206062" y="364331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C4CFF26-1D26-4AAB-9940-827848F05FE4}"/>
              </a:ext>
            </a:extLst>
          </p:cNvPr>
          <p:cNvCxnSpPr/>
          <p:nvPr/>
        </p:nvCxnSpPr>
        <p:spPr>
          <a:xfrm>
            <a:off x="206062" y="41719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584FAAF-E489-4637-95E0-8ED9219B0E8F}"/>
              </a:ext>
            </a:extLst>
          </p:cNvPr>
          <p:cNvCxnSpPr/>
          <p:nvPr/>
        </p:nvCxnSpPr>
        <p:spPr>
          <a:xfrm>
            <a:off x="206062" y="30924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94F0DF-54D2-485A-85FE-523FB177181E}"/>
              </a:ext>
            </a:extLst>
          </p:cNvPr>
          <p:cNvCxnSpPr/>
          <p:nvPr/>
        </p:nvCxnSpPr>
        <p:spPr>
          <a:xfrm>
            <a:off x="206062" y="52498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F144836-FB30-4343-BAA6-2EED209ED9E9}"/>
              </a:ext>
            </a:extLst>
          </p:cNvPr>
          <p:cNvCxnSpPr/>
          <p:nvPr/>
        </p:nvCxnSpPr>
        <p:spPr>
          <a:xfrm>
            <a:off x="206062" y="57785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B3E734-B097-4861-B904-501E57F91ECA}"/>
              </a:ext>
            </a:extLst>
          </p:cNvPr>
          <p:cNvCxnSpPr/>
          <p:nvPr/>
        </p:nvCxnSpPr>
        <p:spPr>
          <a:xfrm>
            <a:off x="206062" y="46990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5C62613-2C08-4AF5-822C-33F6754F91F8}"/>
              </a:ext>
            </a:extLst>
          </p:cNvPr>
          <p:cNvCxnSpPr/>
          <p:nvPr/>
        </p:nvCxnSpPr>
        <p:spPr>
          <a:xfrm>
            <a:off x="206062" y="62912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7519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a:extLst>
              <a:ext uri="{FF2B5EF4-FFF2-40B4-BE49-F238E27FC236}">
                <a16:creationId xmlns:a16="http://schemas.microsoft.com/office/drawing/2014/main" id="{29F3F58C-553C-4355-900D-E490C437B1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6138" t="9399" r="16138" b="9399"/>
          <a:stretch>
            <a:fillRect/>
          </a:stretch>
        </p:blipFill>
        <p:spPr bwMode="auto">
          <a:xfrm>
            <a:off x="2135189" y="685800"/>
            <a:ext cx="8137525"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8A33C-0623-47D4-A388-1F553B787EFA}"/>
              </a:ext>
            </a:extLst>
          </p:cNvPr>
          <p:cNvSpPr>
            <a:spLocks noGrp="1"/>
          </p:cNvSpPr>
          <p:nvPr>
            <p:ph type="title"/>
          </p:nvPr>
        </p:nvSpPr>
        <p:spPr>
          <a:xfrm>
            <a:off x="2136775" y="228600"/>
            <a:ext cx="8153400" cy="990600"/>
          </a:xfrm>
        </p:spPr>
        <p:txBody>
          <a:bodyPr>
            <a:normAutofit fontScale="90000"/>
          </a:bodyPr>
          <a:lstStyle/>
          <a:p>
            <a:pPr eaLnBrk="1" hangingPunct="1"/>
            <a:r>
              <a:rPr lang="en-US" altLang="en-US" b="1">
                <a:latin typeface="Arial" panose="020B0604020202020204" pitchFamily="34" charset="0"/>
                <a:cs typeface="Arial" panose="020B0604020202020204" pitchFamily="34" charset="0"/>
              </a:rPr>
              <a:t>CAUSE AND EFFECT CONNECTIVES</a:t>
            </a:r>
          </a:p>
        </p:txBody>
      </p:sp>
      <p:graphicFrame>
        <p:nvGraphicFramePr>
          <p:cNvPr id="20483" name="Object 3">
            <a:extLst>
              <a:ext uri="{FF2B5EF4-FFF2-40B4-BE49-F238E27FC236}">
                <a16:creationId xmlns:a16="http://schemas.microsoft.com/office/drawing/2014/main" id="{DFE2C5DD-3AE8-4C44-BF94-A68BB342D1AD}"/>
              </a:ext>
            </a:extLst>
          </p:cNvPr>
          <p:cNvGraphicFramePr>
            <a:graphicFrameLocks noGrp="1" noChangeAspect="1"/>
          </p:cNvGraphicFramePr>
          <p:nvPr>
            <p:ph idx="1"/>
          </p:nvPr>
        </p:nvGraphicFramePr>
        <p:xfrm>
          <a:off x="4440238" y="4929188"/>
          <a:ext cx="2601912" cy="1714500"/>
        </p:xfrm>
        <a:graphic>
          <a:graphicData uri="http://schemas.openxmlformats.org/presentationml/2006/ole">
            <mc:AlternateContent xmlns:mc="http://schemas.openxmlformats.org/markup-compatibility/2006">
              <mc:Choice xmlns:v="urn:schemas-microsoft-com:vml" Requires="v">
                <p:oleObj spid="_x0000_s31747" name="Clip" r:id="rId3" imgW="1223727" imgH="1293137" progId="MS_ClipArt_Gallery.5">
                  <p:embed/>
                </p:oleObj>
              </mc:Choice>
              <mc:Fallback>
                <p:oleObj name="Clip" r:id="rId3" imgW="1223727" imgH="1293137" progId="MS_ClipArt_Gallery.5">
                  <p:embed/>
                  <p:pic>
                    <p:nvPicPr>
                      <p:cNvPr id="20483" name="Object 3">
                        <a:extLst>
                          <a:ext uri="{FF2B5EF4-FFF2-40B4-BE49-F238E27FC236}">
                            <a16:creationId xmlns:a16="http://schemas.microsoft.com/office/drawing/2014/main" id="{DFE2C5DD-3AE8-4C44-BF94-A68BB342D1AD}"/>
                          </a:ext>
                        </a:extLst>
                      </p:cNvPr>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0238" y="4929188"/>
                        <a:ext cx="2601912"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Text Box 5">
            <a:extLst>
              <a:ext uri="{FF2B5EF4-FFF2-40B4-BE49-F238E27FC236}">
                <a16:creationId xmlns:a16="http://schemas.microsoft.com/office/drawing/2014/main" id="{513F30B7-37A3-4F83-BC35-6EBD28FBDBA2}"/>
              </a:ext>
            </a:extLst>
          </p:cNvPr>
          <p:cNvSpPr txBox="1">
            <a:spLocks noChangeArrowheads="1"/>
          </p:cNvSpPr>
          <p:nvPr/>
        </p:nvSpPr>
        <p:spPr bwMode="auto">
          <a:xfrm>
            <a:off x="7764464" y="1216025"/>
            <a:ext cx="2397125" cy="2890838"/>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algn="ctr" eaLnBrk="1" hangingPunct="1">
              <a:spcBef>
                <a:spcPct val="0"/>
              </a:spcBef>
              <a:buClrTx/>
              <a:buSzTx/>
              <a:buFontTx/>
              <a:buNone/>
            </a:pPr>
            <a:endParaRPr lang="en-US" altLang="en-US" sz="1800">
              <a:latin typeface="Arial" panose="020B0604020202020204" pitchFamily="34" charset="0"/>
              <a:ea typeface="ÇlÇr ñæí©" charset="-128"/>
            </a:endParaRPr>
          </a:p>
          <a:p>
            <a:pPr algn="ctr" eaLnBrk="1" hangingPunct="1">
              <a:spcBef>
                <a:spcPct val="0"/>
              </a:spcBef>
              <a:buClrTx/>
              <a:buSzTx/>
              <a:buFontTx/>
              <a:buNone/>
            </a:pPr>
            <a:r>
              <a:rPr lang="en-US" altLang="en-US" sz="2800">
                <a:latin typeface="Arial" panose="020B0604020202020204" pitchFamily="34" charset="0"/>
                <a:ea typeface="ÇlÇr ñæí©" charset="-128"/>
              </a:rPr>
              <a:t>so</a:t>
            </a:r>
          </a:p>
          <a:p>
            <a:pPr algn="ctr" eaLnBrk="1" hangingPunct="1">
              <a:spcBef>
                <a:spcPct val="0"/>
              </a:spcBef>
              <a:buClrTx/>
              <a:buSzTx/>
              <a:buFontTx/>
              <a:buNone/>
            </a:pPr>
            <a:r>
              <a:rPr lang="en-US" altLang="en-US" sz="2800">
                <a:latin typeface="Arial" panose="020B0604020202020204" pitchFamily="34" charset="0"/>
                <a:ea typeface="ÇlÇr ñæí©" charset="-128"/>
              </a:rPr>
              <a:t>because</a:t>
            </a:r>
          </a:p>
          <a:p>
            <a:pPr algn="ctr" eaLnBrk="1" hangingPunct="1">
              <a:spcBef>
                <a:spcPct val="0"/>
              </a:spcBef>
              <a:buClrTx/>
              <a:buSzTx/>
              <a:buFontTx/>
              <a:buNone/>
            </a:pPr>
            <a:r>
              <a:rPr lang="en-US" altLang="en-US" sz="2800">
                <a:latin typeface="Arial" panose="020B0604020202020204" pitchFamily="34" charset="0"/>
                <a:ea typeface="ÇlÇr ñæí©" charset="-128"/>
              </a:rPr>
              <a:t>thus</a:t>
            </a:r>
          </a:p>
          <a:p>
            <a:pPr algn="ctr" eaLnBrk="1" hangingPunct="1">
              <a:spcBef>
                <a:spcPct val="0"/>
              </a:spcBef>
              <a:buClrTx/>
              <a:buSzTx/>
              <a:buFontTx/>
              <a:buNone/>
            </a:pPr>
            <a:r>
              <a:rPr lang="en-US" altLang="en-US" sz="2800">
                <a:latin typeface="Arial" panose="020B0604020202020204" pitchFamily="34" charset="0"/>
                <a:ea typeface="ÇlÇr ñæí©" charset="-128"/>
              </a:rPr>
              <a:t>consequently</a:t>
            </a:r>
          </a:p>
          <a:p>
            <a:pPr algn="ctr" eaLnBrk="1" hangingPunct="1">
              <a:spcBef>
                <a:spcPct val="0"/>
              </a:spcBef>
              <a:buClrTx/>
              <a:buSzTx/>
              <a:buFontTx/>
              <a:buNone/>
            </a:pPr>
            <a:r>
              <a:rPr lang="en-US" altLang="en-US" sz="2800">
                <a:latin typeface="Arial" panose="020B0604020202020204" pitchFamily="34" charset="0"/>
                <a:ea typeface="ÇlÇr ñæí©" charset="-128"/>
              </a:rPr>
              <a:t>therefore</a:t>
            </a:r>
          </a:p>
          <a:p>
            <a:pPr eaLnBrk="1" hangingPunct="1">
              <a:spcBef>
                <a:spcPct val="0"/>
              </a:spcBef>
              <a:buClrTx/>
              <a:buSzTx/>
              <a:buFontTx/>
              <a:buNone/>
            </a:pPr>
            <a:endParaRPr lang="en-US" altLang="en-US" sz="2400">
              <a:latin typeface="Arial" panose="020B0604020202020204" pitchFamily="34" charset="0"/>
              <a:ea typeface="ÇlÇr ñæí©" charset="-128"/>
            </a:endParaRPr>
          </a:p>
        </p:txBody>
      </p:sp>
      <p:sp>
        <p:nvSpPr>
          <p:cNvPr id="8" name="Content Placeholder 2">
            <a:extLst>
              <a:ext uri="{FF2B5EF4-FFF2-40B4-BE49-F238E27FC236}">
                <a16:creationId xmlns:a16="http://schemas.microsoft.com/office/drawing/2014/main" id="{BCB7497F-9607-453C-B3AC-BA6E7ECED208}"/>
              </a:ext>
            </a:extLst>
          </p:cNvPr>
          <p:cNvSpPr txBox="1">
            <a:spLocks/>
          </p:cNvSpPr>
          <p:nvPr/>
        </p:nvSpPr>
        <p:spPr>
          <a:xfrm>
            <a:off x="1887538" y="1168400"/>
            <a:ext cx="5772150" cy="3475038"/>
          </a:xfrm>
          <a:prstGeom prst="rect">
            <a:avLst/>
          </a:prstGeom>
        </p:spPr>
        <p:txBody>
          <a:bodyPr>
            <a:normAutofit lnSpcReduction="10000"/>
          </a:bodyPr>
          <a:lstStyle>
            <a:lvl1pPr marL="457200" indent="-457200" eaLnBrk="0" hangingPunct="0">
              <a:defRPr sz="2400">
                <a:solidFill>
                  <a:schemeClr val="tx1"/>
                </a:solidFill>
                <a:latin typeface="Franklin Gothic Book" pitchFamily="34" charset="0"/>
                <a:ea typeface="MS PGothic" pitchFamily="34" charset="-128"/>
              </a:defRPr>
            </a:lvl1pPr>
            <a:lvl2pPr marL="742950" indent="-285750" eaLnBrk="0" hangingPunct="0">
              <a:defRPr sz="2400">
                <a:solidFill>
                  <a:schemeClr val="tx1"/>
                </a:solidFill>
                <a:latin typeface="Franklin Gothic Book" pitchFamily="34" charset="0"/>
                <a:ea typeface="MS PGothic" pitchFamily="34" charset="-128"/>
              </a:defRPr>
            </a:lvl2pPr>
            <a:lvl3pPr marL="1143000" indent="-228600" eaLnBrk="0" hangingPunct="0">
              <a:defRPr sz="2400">
                <a:solidFill>
                  <a:schemeClr val="tx1"/>
                </a:solidFill>
                <a:latin typeface="Franklin Gothic Book" pitchFamily="34" charset="0"/>
                <a:ea typeface="MS PGothic" pitchFamily="34" charset="-128"/>
              </a:defRPr>
            </a:lvl3pPr>
            <a:lvl4pPr marL="1600200" indent="-228600" eaLnBrk="0" hangingPunct="0">
              <a:defRPr sz="2400">
                <a:solidFill>
                  <a:schemeClr val="tx1"/>
                </a:solidFill>
                <a:latin typeface="Franklin Gothic Book" pitchFamily="34" charset="0"/>
                <a:ea typeface="MS PGothic" pitchFamily="34" charset="-128"/>
              </a:defRPr>
            </a:lvl4pPr>
            <a:lvl5pPr marL="2057400" indent="-228600" eaLnBrk="0" hangingPunct="0">
              <a:defRPr sz="2400">
                <a:solidFill>
                  <a:schemeClr val="tx1"/>
                </a:solidFill>
                <a:latin typeface="Franklin Gothic Book"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Franklin Gothic Book"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Franklin Gothic Book"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Franklin Gothic Book"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Franklin Gothic Book" pitchFamily="34" charset="0"/>
                <a:ea typeface="MS PGothic" pitchFamily="34" charset="-128"/>
              </a:defRPr>
            </a:lvl9pPr>
          </a:lstStyle>
          <a:p>
            <a:pPr eaLnBrk="1" hangingPunct="1">
              <a:lnSpc>
                <a:spcPct val="90000"/>
              </a:lnSpc>
              <a:spcBef>
                <a:spcPts val="800"/>
              </a:spcBef>
              <a:buFont typeface="Arial" pitchFamily="34" charset="0"/>
              <a:buChar char="•"/>
              <a:defRPr/>
            </a:pPr>
            <a:endParaRPr lang="en-GB" sz="2600" dirty="0">
              <a:effectLst>
                <a:outerShdw blurRad="38100" dist="38100" dir="2700000" algn="tl">
                  <a:srgbClr val="C0C0C0"/>
                </a:outerShdw>
              </a:effectLst>
              <a:latin typeface="Arial" pitchFamily="34" charset="0"/>
            </a:endParaRPr>
          </a:p>
          <a:p>
            <a:pPr eaLnBrk="1" hangingPunct="1">
              <a:lnSpc>
                <a:spcPct val="90000"/>
              </a:lnSpc>
              <a:spcBef>
                <a:spcPts val="800"/>
              </a:spcBef>
              <a:buFont typeface="Arial" pitchFamily="34" charset="0"/>
              <a:buChar char="•"/>
              <a:defRPr/>
            </a:pPr>
            <a:endParaRPr lang="en-GB" sz="2600" dirty="0">
              <a:effectLst>
                <a:outerShdw blurRad="38100" dist="38100" dir="2700000" algn="tl">
                  <a:srgbClr val="C0C0C0"/>
                </a:outerShdw>
              </a:effectLst>
              <a:latin typeface="Arial" pitchFamily="34" charset="0"/>
            </a:endParaRPr>
          </a:p>
          <a:p>
            <a:pPr eaLnBrk="1" hangingPunct="1">
              <a:lnSpc>
                <a:spcPct val="90000"/>
              </a:lnSpc>
              <a:spcBef>
                <a:spcPts val="800"/>
              </a:spcBef>
              <a:buFont typeface="Arial" pitchFamily="34" charset="0"/>
              <a:buChar char="•"/>
              <a:defRPr/>
            </a:pPr>
            <a:r>
              <a:rPr lang="en-GB" sz="2600" dirty="0">
                <a:effectLst>
                  <a:outerShdw blurRad="38100" dist="38100" dir="2700000" algn="tl">
                    <a:srgbClr val="C0C0C0"/>
                  </a:outerShdw>
                </a:effectLst>
                <a:latin typeface="Arial" pitchFamily="34" charset="0"/>
              </a:rPr>
              <a:t>These connectives help to explain why something happens.</a:t>
            </a:r>
          </a:p>
          <a:p>
            <a:pPr eaLnBrk="1" hangingPunct="1">
              <a:lnSpc>
                <a:spcPct val="90000"/>
              </a:lnSpc>
              <a:spcBef>
                <a:spcPts val="800"/>
              </a:spcBef>
              <a:buFont typeface="Arial" pitchFamily="34" charset="0"/>
              <a:buChar char="•"/>
              <a:defRPr/>
            </a:pPr>
            <a:r>
              <a:rPr lang="en-GB" sz="2600" b="1" dirty="0">
                <a:effectLst>
                  <a:outerShdw blurRad="38100" dist="38100" dir="2700000" algn="tl">
                    <a:srgbClr val="C0C0C0"/>
                  </a:outerShdw>
                </a:effectLst>
                <a:latin typeface="Arial" pitchFamily="34" charset="0"/>
              </a:rPr>
              <a:t>e.g. The boy missed his bus and consequently</a:t>
            </a:r>
            <a:r>
              <a:rPr lang="en-GB" sz="2600" dirty="0">
                <a:effectLst>
                  <a:outerShdw blurRad="38100" dist="38100" dir="2700000" algn="tl">
                    <a:srgbClr val="C0C0C0"/>
                  </a:outerShdw>
                </a:effectLst>
                <a:latin typeface="Arial" pitchFamily="34" charset="0"/>
              </a:rPr>
              <a:t> was late for school.</a:t>
            </a:r>
          </a:p>
          <a:p>
            <a:pPr eaLnBrk="1" hangingPunct="1">
              <a:lnSpc>
                <a:spcPct val="90000"/>
              </a:lnSpc>
              <a:spcBef>
                <a:spcPts val="800"/>
              </a:spcBef>
              <a:buFont typeface="Arial" pitchFamily="34" charset="0"/>
              <a:buChar char="•"/>
              <a:defRPr/>
            </a:pPr>
            <a:r>
              <a:rPr lang="en-GB" sz="2600" dirty="0">
                <a:effectLst>
                  <a:outerShdw blurRad="38100" dist="38100" dir="2700000" algn="tl">
                    <a:srgbClr val="C0C0C0"/>
                  </a:outerShdw>
                </a:effectLst>
                <a:latin typeface="Arial" pitchFamily="34" charset="0"/>
              </a:rPr>
              <a:t>Try to explain why something happened using one of these connectives.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ircle(in)">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8"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523B4-43EB-437B-88D5-208DA0B47DD4}"/>
              </a:ext>
            </a:extLst>
          </p:cNvPr>
          <p:cNvSpPr>
            <a:spLocks noGrp="1"/>
          </p:cNvSpPr>
          <p:nvPr>
            <p:ph type="title"/>
          </p:nvPr>
        </p:nvSpPr>
        <p:spPr>
          <a:xfrm>
            <a:off x="2136775" y="228600"/>
            <a:ext cx="8153400" cy="990600"/>
          </a:xfrm>
        </p:spPr>
        <p:txBody>
          <a:bodyPr>
            <a:normAutofit fontScale="90000"/>
          </a:bodyPr>
          <a:lstStyle/>
          <a:p>
            <a:pPr eaLnBrk="1" hangingPunct="1"/>
            <a:r>
              <a:rPr lang="en-US" altLang="en-US" b="1">
                <a:latin typeface="Arial" panose="020B0604020202020204" pitchFamily="34" charset="0"/>
                <a:cs typeface="Arial" panose="020B0604020202020204" pitchFamily="34" charset="0"/>
              </a:rPr>
              <a:t>CAUSE AND EFFECT CONNECTIVES</a:t>
            </a:r>
          </a:p>
        </p:txBody>
      </p:sp>
      <p:graphicFrame>
        <p:nvGraphicFramePr>
          <p:cNvPr id="21507" name="Object 3">
            <a:extLst>
              <a:ext uri="{FF2B5EF4-FFF2-40B4-BE49-F238E27FC236}">
                <a16:creationId xmlns:a16="http://schemas.microsoft.com/office/drawing/2014/main" id="{FA495FEF-A85C-4A30-B293-E7704ED09EE7}"/>
              </a:ext>
            </a:extLst>
          </p:cNvPr>
          <p:cNvGraphicFramePr>
            <a:graphicFrameLocks noGrp="1" noChangeAspect="1"/>
          </p:cNvGraphicFramePr>
          <p:nvPr>
            <p:ph idx="1"/>
          </p:nvPr>
        </p:nvGraphicFramePr>
        <p:xfrm>
          <a:off x="4440238" y="4106864"/>
          <a:ext cx="2601912" cy="2751137"/>
        </p:xfrm>
        <a:graphic>
          <a:graphicData uri="http://schemas.openxmlformats.org/presentationml/2006/ole">
            <mc:AlternateContent xmlns:mc="http://schemas.openxmlformats.org/markup-compatibility/2006">
              <mc:Choice xmlns:v="urn:schemas-microsoft-com:vml" Requires="v">
                <p:oleObj spid="_x0000_s32771" name="Clip" r:id="rId3" imgW="1223727" imgH="1293137" progId="MS_ClipArt_Gallery.5">
                  <p:embed/>
                </p:oleObj>
              </mc:Choice>
              <mc:Fallback>
                <p:oleObj name="Clip" r:id="rId3" imgW="1223727" imgH="1293137" progId="MS_ClipArt_Gallery.5">
                  <p:embed/>
                  <p:pic>
                    <p:nvPicPr>
                      <p:cNvPr id="21507" name="Object 3">
                        <a:extLst>
                          <a:ext uri="{FF2B5EF4-FFF2-40B4-BE49-F238E27FC236}">
                            <a16:creationId xmlns:a16="http://schemas.microsoft.com/office/drawing/2014/main" id="{FA495FEF-A85C-4A30-B293-E7704ED09EE7}"/>
                          </a:ext>
                        </a:extLst>
                      </p:cNvPr>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0238" y="4106864"/>
                        <a:ext cx="2601912" cy="275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Text Box 5">
            <a:extLst>
              <a:ext uri="{FF2B5EF4-FFF2-40B4-BE49-F238E27FC236}">
                <a16:creationId xmlns:a16="http://schemas.microsoft.com/office/drawing/2014/main" id="{84B32C65-F558-4929-AA4C-2B20916415E1}"/>
              </a:ext>
            </a:extLst>
          </p:cNvPr>
          <p:cNvSpPr txBox="1">
            <a:spLocks noChangeArrowheads="1"/>
          </p:cNvSpPr>
          <p:nvPr/>
        </p:nvSpPr>
        <p:spPr bwMode="auto">
          <a:xfrm>
            <a:off x="7659689" y="914401"/>
            <a:ext cx="2820987" cy="5561013"/>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algn="ctr" eaLnBrk="1" hangingPunct="1">
              <a:spcBef>
                <a:spcPct val="0"/>
              </a:spcBef>
              <a:buClrTx/>
              <a:buSzTx/>
              <a:buFontTx/>
              <a:buNone/>
            </a:pPr>
            <a:r>
              <a:rPr lang="en-US" altLang="en-US" sz="2800" dirty="0">
                <a:latin typeface="Arial" panose="020B0604020202020204" pitchFamily="34" charset="0"/>
                <a:ea typeface="ÇlÇr ñæí©" charset="-128"/>
              </a:rPr>
              <a:t>even though</a:t>
            </a:r>
          </a:p>
          <a:p>
            <a:pPr algn="ctr" eaLnBrk="1" hangingPunct="1">
              <a:spcBef>
                <a:spcPct val="0"/>
              </a:spcBef>
              <a:buClrTx/>
              <a:buSzTx/>
              <a:buFontTx/>
              <a:buNone/>
            </a:pPr>
            <a:r>
              <a:rPr lang="en-US" altLang="en-US" sz="2800" dirty="0">
                <a:latin typeface="Arial" panose="020B0604020202020204" pitchFamily="34" charset="0"/>
                <a:ea typeface="ÇlÇr ñæí©" charset="-128"/>
              </a:rPr>
              <a:t>yet so</a:t>
            </a:r>
          </a:p>
          <a:p>
            <a:pPr algn="ctr" eaLnBrk="1" hangingPunct="1">
              <a:spcBef>
                <a:spcPct val="0"/>
              </a:spcBef>
              <a:buClrTx/>
              <a:buSzTx/>
              <a:buFontTx/>
              <a:buNone/>
            </a:pPr>
            <a:r>
              <a:rPr lang="en-US" altLang="en-US" sz="2800" dirty="0">
                <a:latin typeface="Arial" panose="020B0604020202020204" pitchFamily="34" charset="0"/>
                <a:ea typeface="ÇlÇr ñæí©" charset="-128"/>
              </a:rPr>
              <a:t>because</a:t>
            </a:r>
          </a:p>
          <a:p>
            <a:pPr algn="ctr" eaLnBrk="1" hangingPunct="1">
              <a:spcBef>
                <a:spcPct val="0"/>
              </a:spcBef>
              <a:buClrTx/>
              <a:buSzTx/>
              <a:buFontTx/>
              <a:buNone/>
            </a:pPr>
            <a:r>
              <a:rPr lang="en-US" altLang="en-US" sz="2800" dirty="0">
                <a:latin typeface="Arial" panose="020B0604020202020204" pitchFamily="34" charset="0"/>
                <a:ea typeface="ÇlÇr ñæí©" charset="-128"/>
              </a:rPr>
              <a:t>thus</a:t>
            </a:r>
          </a:p>
          <a:p>
            <a:pPr algn="ctr" eaLnBrk="1" hangingPunct="1">
              <a:spcBef>
                <a:spcPct val="0"/>
              </a:spcBef>
              <a:buClrTx/>
              <a:buSzTx/>
              <a:buFontTx/>
              <a:buNone/>
            </a:pPr>
            <a:r>
              <a:rPr lang="en-US" altLang="en-US" sz="2800" dirty="0">
                <a:latin typeface="Arial" panose="020B0604020202020204" pitchFamily="34" charset="0"/>
                <a:ea typeface="ÇlÇr ñæí©" charset="-128"/>
              </a:rPr>
              <a:t>consequently</a:t>
            </a:r>
          </a:p>
          <a:p>
            <a:pPr algn="ctr" eaLnBrk="1" hangingPunct="1">
              <a:spcBef>
                <a:spcPct val="0"/>
              </a:spcBef>
              <a:buClrTx/>
              <a:buSzTx/>
              <a:buFontTx/>
              <a:buNone/>
            </a:pPr>
            <a:r>
              <a:rPr lang="en-US" altLang="en-US" sz="2800" dirty="0">
                <a:latin typeface="Arial" panose="020B0604020202020204" pitchFamily="34" charset="0"/>
                <a:ea typeface="ÇlÇr ñæí©" charset="-128"/>
              </a:rPr>
              <a:t>therefore</a:t>
            </a:r>
          </a:p>
          <a:p>
            <a:pPr algn="ctr" eaLnBrk="1" hangingPunct="1">
              <a:spcBef>
                <a:spcPct val="0"/>
              </a:spcBef>
              <a:buClrTx/>
              <a:buSzTx/>
              <a:buFontTx/>
              <a:buNone/>
            </a:pPr>
            <a:r>
              <a:rPr lang="en-US" altLang="en-US" sz="2800" dirty="0">
                <a:latin typeface="Arial" panose="020B0604020202020204" pitchFamily="34" charset="0"/>
                <a:ea typeface="ÇlÇr ñæí©" charset="-128"/>
              </a:rPr>
              <a:t>however</a:t>
            </a:r>
          </a:p>
          <a:p>
            <a:pPr algn="ctr" eaLnBrk="1" hangingPunct="1">
              <a:spcBef>
                <a:spcPct val="0"/>
              </a:spcBef>
              <a:buClrTx/>
              <a:buSzTx/>
              <a:buFontTx/>
              <a:buNone/>
            </a:pPr>
            <a:r>
              <a:rPr lang="en-US" altLang="en-US" sz="2800" dirty="0">
                <a:latin typeface="Arial" panose="020B0604020202020204" pitchFamily="34" charset="0"/>
                <a:ea typeface="ÇlÇr ñæí©" charset="-128"/>
              </a:rPr>
              <a:t>despite</a:t>
            </a:r>
          </a:p>
          <a:p>
            <a:pPr algn="ctr" eaLnBrk="1" hangingPunct="1">
              <a:spcBef>
                <a:spcPct val="0"/>
              </a:spcBef>
              <a:buClrTx/>
              <a:buSzTx/>
              <a:buFontTx/>
              <a:buNone/>
            </a:pPr>
            <a:r>
              <a:rPr lang="en-US" altLang="en-US" sz="2800" dirty="0">
                <a:latin typeface="Arial" panose="020B0604020202020204" pitchFamily="34" charset="0"/>
                <a:ea typeface="ÇlÇr ñæí©" charset="-128"/>
              </a:rPr>
              <a:t>as a result of</a:t>
            </a:r>
          </a:p>
          <a:p>
            <a:pPr algn="ctr" eaLnBrk="1" hangingPunct="1">
              <a:spcBef>
                <a:spcPct val="0"/>
              </a:spcBef>
              <a:buClrTx/>
              <a:buSzTx/>
              <a:buFontTx/>
              <a:buNone/>
            </a:pPr>
            <a:r>
              <a:rPr lang="en-US" altLang="en-US" sz="2800" dirty="0">
                <a:latin typeface="Arial" panose="020B0604020202020204" pitchFamily="34" charset="0"/>
                <a:ea typeface="ÇlÇr ñæí©" charset="-128"/>
              </a:rPr>
              <a:t>this causes…</a:t>
            </a:r>
          </a:p>
          <a:p>
            <a:pPr algn="ctr" eaLnBrk="1" hangingPunct="1">
              <a:spcBef>
                <a:spcPct val="0"/>
              </a:spcBef>
              <a:buClrTx/>
              <a:buSzTx/>
              <a:buFontTx/>
              <a:buNone/>
            </a:pPr>
            <a:r>
              <a:rPr lang="en-US" altLang="en-US" sz="2800" dirty="0">
                <a:latin typeface="Arial" panose="020B0604020202020204" pitchFamily="34" charset="0"/>
                <a:ea typeface="ÇlÇr ñæí©" charset="-128"/>
              </a:rPr>
              <a:t>this results in…</a:t>
            </a:r>
          </a:p>
          <a:p>
            <a:pPr algn="ctr" eaLnBrk="1" hangingPunct="1">
              <a:spcBef>
                <a:spcPct val="0"/>
              </a:spcBef>
              <a:buClrTx/>
              <a:buSzTx/>
              <a:buFontTx/>
              <a:buNone/>
            </a:pPr>
            <a:r>
              <a:rPr lang="en-US" altLang="en-US" sz="2800" dirty="0">
                <a:latin typeface="Arial" panose="020B0604020202020204" pitchFamily="34" charset="0"/>
                <a:ea typeface="ÇlÇr ñæí©" charset="-128"/>
              </a:rPr>
              <a:t>this means that..</a:t>
            </a:r>
          </a:p>
          <a:p>
            <a:pPr algn="ctr" eaLnBrk="1" hangingPunct="1">
              <a:spcBef>
                <a:spcPct val="0"/>
              </a:spcBef>
              <a:buClrTx/>
              <a:buSzTx/>
              <a:buFontTx/>
              <a:buNone/>
            </a:pPr>
            <a:endParaRPr lang="en-US" altLang="en-US" sz="2800" dirty="0">
              <a:latin typeface="Arial" panose="020B0604020202020204" pitchFamily="34" charset="0"/>
              <a:ea typeface="ÇlÇr ñæí©" charset="-128"/>
            </a:endParaRPr>
          </a:p>
          <a:p>
            <a:pPr algn="ctr" eaLnBrk="1" hangingPunct="1">
              <a:spcBef>
                <a:spcPct val="0"/>
              </a:spcBef>
              <a:buClrTx/>
              <a:buSzTx/>
              <a:buFontTx/>
              <a:buNone/>
            </a:pPr>
            <a:endParaRPr lang="en-US" altLang="en-US" sz="2800" dirty="0">
              <a:latin typeface="Arial" panose="020B0604020202020204" pitchFamily="34" charset="0"/>
              <a:ea typeface="ÇlÇr ñæí©" charset="-128"/>
            </a:endParaRPr>
          </a:p>
          <a:p>
            <a:pPr eaLnBrk="1" hangingPunct="1">
              <a:spcBef>
                <a:spcPct val="0"/>
              </a:spcBef>
              <a:buClrTx/>
              <a:buSzTx/>
              <a:buFontTx/>
              <a:buNone/>
            </a:pPr>
            <a:endParaRPr lang="en-US" altLang="en-US" sz="2400" dirty="0">
              <a:latin typeface="Arial" panose="020B0604020202020204" pitchFamily="34" charset="0"/>
              <a:ea typeface="MS PGothic" panose="020B0600070205080204" pitchFamily="34" charset="-128"/>
            </a:endParaRPr>
          </a:p>
        </p:txBody>
      </p:sp>
      <p:sp>
        <p:nvSpPr>
          <p:cNvPr id="8" name="Content Placeholder 2">
            <a:extLst>
              <a:ext uri="{FF2B5EF4-FFF2-40B4-BE49-F238E27FC236}">
                <a16:creationId xmlns:a16="http://schemas.microsoft.com/office/drawing/2014/main" id="{78C06F56-3CD3-4A25-93FD-FA74446CFADC}"/>
              </a:ext>
            </a:extLst>
          </p:cNvPr>
          <p:cNvSpPr txBox="1">
            <a:spLocks/>
          </p:cNvSpPr>
          <p:nvPr/>
        </p:nvSpPr>
        <p:spPr>
          <a:xfrm>
            <a:off x="1711325" y="1709739"/>
            <a:ext cx="5772150" cy="2922587"/>
          </a:xfrm>
          <a:prstGeom prst="rect">
            <a:avLst/>
          </a:prstGeom>
        </p:spPr>
        <p:txBody>
          <a:bodyPr>
            <a:normAutofit/>
          </a:bodyPr>
          <a:lstStyle>
            <a:lvl1pPr marL="457200" indent="-457200" eaLnBrk="0" hangingPunct="0">
              <a:defRPr sz="2400">
                <a:solidFill>
                  <a:schemeClr val="tx1"/>
                </a:solidFill>
                <a:latin typeface="Franklin Gothic Book" pitchFamily="34" charset="0"/>
                <a:ea typeface="MS PGothic" pitchFamily="34" charset="-128"/>
              </a:defRPr>
            </a:lvl1pPr>
            <a:lvl2pPr marL="742950" indent="-285750" eaLnBrk="0" hangingPunct="0">
              <a:defRPr sz="2400">
                <a:solidFill>
                  <a:schemeClr val="tx1"/>
                </a:solidFill>
                <a:latin typeface="Franklin Gothic Book" pitchFamily="34" charset="0"/>
                <a:ea typeface="MS PGothic" pitchFamily="34" charset="-128"/>
              </a:defRPr>
            </a:lvl2pPr>
            <a:lvl3pPr marL="1143000" indent="-228600" eaLnBrk="0" hangingPunct="0">
              <a:defRPr sz="2400">
                <a:solidFill>
                  <a:schemeClr val="tx1"/>
                </a:solidFill>
                <a:latin typeface="Franklin Gothic Book" pitchFamily="34" charset="0"/>
                <a:ea typeface="MS PGothic" pitchFamily="34" charset="-128"/>
              </a:defRPr>
            </a:lvl3pPr>
            <a:lvl4pPr marL="1600200" indent="-228600" eaLnBrk="0" hangingPunct="0">
              <a:defRPr sz="2400">
                <a:solidFill>
                  <a:schemeClr val="tx1"/>
                </a:solidFill>
                <a:latin typeface="Franklin Gothic Book" pitchFamily="34" charset="0"/>
                <a:ea typeface="MS PGothic" pitchFamily="34" charset="-128"/>
              </a:defRPr>
            </a:lvl4pPr>
            <a:lvl5pPr marL="2057400" indent="-228600" eaLnBrk="0" hangingPunct="0">
              <a:defRPr sz="2400">
                <a:solidFill>
                  <a:schemeClr val="tx1"/>
                </a:solidFill>
                <a:latin typeface="Franklin Gothic Book"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Franklin Gothic Book"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Franklin Gothic Book"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Franklin Gothic Book"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Franklin Gothic Book" pitchFamily="34" charset="0"/>
                <a:ea typeface="MS PGothic" pitchFamily="34" charset="-128"/>
              </a:defRPr>
            </a:lvl9pPr>
          </a:lstStyle>
          <a:p>
            <a:pPr eaLnBrk="1" hangingPunct="1">
              <a:lnSpc>
                <a:spcPct val="90000"/>
              </a:lnSpc>
              <a:spcBef>
                <a:spcPts val="800"/>
              </a:spcBef>
              <a:buFont typeface="Arial" pitchFamily="34" charset="0"/>
              <a:buChar char="•"/>
              <a:defRPr/>
            </a:pPr>
            <a:r>
              <a:rPr lang="en-GB" sz="2600" dirty="0">
                <a:effectLst>
                  <a:outerShdw blurRad="38100" dist="38100" dir="2700000" algn="tl">
                    <a:srgbClr val="C0C0C0"/>
                  </a:outerShdw>
                </a:effectLst>
                <a:latin typeface="Arial" pitchFamily="34" charset="0"/>
              </a:rPr>
              <a:t>These connectives help to explain why something happens.</a:t>
            </a:r>
          </a:p>
          <a:p>
            <a:pPr eaLnBrk="1" hangingPunct="1">
              <a:lnSpc>
                <a:spcPct val="90000"/>
              </a:lnSpc>
              <a:spcBef>
                <a:spcPts val="800"/>
              </a:spcBef>
              <a:buFont typeface="Arial" pitchFamily="34" charset="0"/>
              <a:buChar char="•"/>
              <a:defRPr/>
            </a:pPr>
            <a:r>
              <a:rPr lang="en-GB" sz="2600" b="1" dirty="0">
                <a:effectLst>
                  <a:outerShdw blurRad="38100" dist="38100" dir="2700000" algn="tl">
                    <a:srgbClr val="C0C0C0"/>
                  </a:outerShdw>
                </a:effectLst>
                <a:latin typeface="Arial" pitchFamily="34" charset="0"/>
              </a:rPr>
              <a:t>e.g. The boy missed his bus and consequently</a:t>
            </a:r>
            <a:r>
              <a:rPr lang="en-GB" sz="2600" dirty="0">
                <a:effectLst>
                  <a:outerShdw blurRad="38100" dist="38100" dir="2700000" algn="tl">
                    <a:srgbClr val="C0C0C0"/>
                  </a:outerShdw>
                </a:effectLst>
                <a:latin typeface="Arial" pitchFamily="34" charset="0"/>
              </a:rPr>
              <a:t> was late for school.</a:t>
            </a:r>
          </a:p>
          <a:p>
            <a:pPr eaLnBrk="1" hangingPunct="1">
              <a:lnSpc>
                <a:spcPct val="90000"/>
              </a:lnSpc>
              <a:spcBef>
                <a:spcPts val="800"/>
              </a:spcBef>
              <a:buFont typeface="Arial" pitchFamily="34" charset="0"/>
              <a:buChar char="•"/>
              <a:defRPr/>
            </a:pPr>
            <a:r>
              <a:rPr lang="en-GB" sz="2600" dirty="0">
                <a:effectLst>
                  <a:outerShdw blurRad="38100" dist="38100" dir="2700000" algn="tl">
                    <a:srgbClr val="C0C0C0"/>
                  </a:outerShdw>
                </a:effectLst>
                <a:latin typeface="Arial" pitchFamily="34" charset="0"/>
              </a:rPr>
              <a:t>Try to explain why something happened using one of these connectives.</a:t>
            </a:r>
          </a:p>
        </p:txBody>
      </p:sp>
      <p:sp>
        <p:nvSpPr>
          <p:cNvPr id="21510" name="Rectangle 7">
            <a:extLst>
              <a:ext uri="{FF2B5EF4-FFF2-40B4-BE49-F238E27FC236}">
                <a16:creationId xmlns:a16="http://schemas.microsoft.com/office/drawing/2014/main" id="{422FFC7A-68E0-4445-81AB-3BFD2C236076}"/>
              </a:ext>
            </a:extLst>
          </p:cNvPr>
          <p:cNvSpPr>
            <a:spLocks noChangeArrowheads="1"/>
          </p:cNvSpPr>
          <p:nvPr/>
        </p:nvSpPr>
        <p:spPr bwMode="auto">
          <a:xfrm>
            <a:off x="1524000" y="120878"/>
            <a:ext cx="286969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ts val="700"/>
              </a:spcBef>
              <a:buClr>
                <a:schemeClr val="accent2"/>
              </a:buClr>
              <a:buSzPct val="60000"/>
              <a:buFont typeface="Wingdings" panose="05000000000000000000" pitchFamily="2" charset="2"/>
              <a:buChar char=""/>
              <a:tabLst>
                <a:tab pos="1282700" algn="l"/>
              </a:tabLst>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tabLst>
                <a:tab pos="1282700" algn="l"/>
              </a:tabLst>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tabLst>
                <a:tab pos="1282700" algn="l"/>
              </a:tabLst>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tabLst>
                <a:tab pos="1282700" algn="l"/>
              </a:tabLst>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tabLst>
                <a:tab pos="1282700" algn="l"/>
              </a:tabLst>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tabLst>
                <a:tab pos="1282700" algn="l"/>
              </a:tabLst>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tabLst>
                <a:tab pos="1282700" algn="l"/>
              </a:tabLst>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tabLst>
                <a:tab pos="1282700" algn="l"/>
              </a:tabLst>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tabLst>
                <a:tab pos="1282700" algn="l"/>
              </a:tabLst>
              <a:defRPr sz="2000">
                <a:solidFill>
                  <a:schemeClr val="tx1"/>
                </a:solidFill>
                <a:latin typeface="Tw Cen MT" panose="020B0602020104020603" pitchFamily="34" charset="0"/>
              </a:defRPr>
            </a:lvl9pPr>
          </a:lstStyle>
          <a:p>
            <a:pPr>
              <a:spcBef>
                <a:spcPct val="0"/>
              </a:spcBef>
              <a:buClrTx/>
              <a:buSzTx/>
              <a:buFontTx/>
              <a:buNone/>
            </a:pPr>
            <a:r>
              <a:rPr lang="en-GB" altLang="en-US" sz="800" i="1">
                <a:latin typeface="Comic Sans MS" panose="030F0702030302020204" pitchFamily="66" charset="0"/>
                <a:ea typeface="MS PGothic" panose="020B0600070205080204" pitchFamily="34" charset="-128"/>
                <a:cs typeface="Times New Roman" panose="02020603050405020304" pitchFamily="18" charset="0"/>
              </a:rPr>
              <a:t>this results in,  this causes, this means that, as a result </a:t>
            </a:r>
            <a:endParaRPr lang="en-GB" altLang="en-US" sz="1800">
              <a:latin typeface="Franklin Gothic Book" panose="020B0503020102020204" pitchFamily="34" charset="0"/>
              <a:ea typeface="MS PGothic"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7" grpId="0" animBg="1" autoUpdateAnimBg="0"/>
      <p:bldP spid="8"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a:extLst>
              <a:ext uri="{FF2B5EF4-FFF2-40B4-BE49-F238E27FC236}">
                <a16:creationId xmlns:a16="http://schemas.microsoft.com/office/drawing/2014/main" id="{D61E4CE7-3E04-42A9-BCE6-01E12EC6E858}"/>
              </a:ext>
            </a:extLst>
          </p:cNvPr>
          <p:cNvSpPr>
            <a:spLocks noGrp="1"/>
          </p:cNvSpPr>
          <p:nvPr>
            <p:ph type="title"/>
          </p:nvPr>
        </p:nvSpPr>
        <p:spPr>
          <a:xfrm>
            <a:off x="1981201" y="479426"/>
            <a:ext cx="8220075" cy="993775"/>
          </a:xfrm>
        </p:spPr>
        <p:txBody>
          <a:bodyPr/>
          <a:lstStyle/>
          <a:p>
            <a:pPr eaLnBrk="1" hangingPunct="1"/>
            <a:r>
              <a:rPr lang="en-GB" altLang="en-US" sz="2600"/>
              <a:t>What Do You Notice about the Highlighted Words?</a:t>
            </a:r>
          </a:p>
        </p:txBody>
      </p:sp>
      <p:sp>
        <p:nvSpPr>
          <p:cNvPr id="23555" name="Rectangle 4">
            <a:extLst>
              <a:ext uri="{FF2B5EF4-FFF2-40B4-BE49-F238E27FC236}">
                <a16:creationId xmlns:a16="http://schemas.microsoft.com/office/drawing/2014/main" id="{269FEA6E-BF1C-4FBD-ABA1-73335AE4F8BA}"/>
              </a:ext>
            </a:extLst>
          </p:cNvPr>
          <p:cNvSpPr>
            <a:spLocks noChangeArrowheads="1"/>
          </p:cNvSpPr>
          <p:nvPr/>
        </p:nvSpPr>
        <p:spPr bwMode="auto">
          <a:xfrm>
            <a:off x="2279650" y="1831975"/>
            <a:ext cx="7632700" cy="495300"/>
          </a:xfrm>
          <a:prstGeom prst="rect">
            <a:avLst/>
          </a:prstGeom>
          <a:solidFill>
            <a:schemeClr val="bg1"/>
          </a:solidFill>
          <a:ln w="28575">
            <a:solidFill>
              <a:srgbClr val="0079C2"/>
            </a:solidFill>
            <a:miter lim="800000"/>
            <a:headEnd/>
            <a:tailEnd/>
          </a:ln>
        </p:spPr>
        <p:txBody>
          <a:bodyPr lIns="108000" tIns="108000" rIns="108000" bIns="108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I am usually late </a:t>
            </a:r>
            <a:r>
              <a:rPr lang="en-GB" altLang="en-US" b="1">
                <a:solidFill>
                  <a:srgbClr val="0079C2"/>
                </a:solidFill>
                <a:latin typeface="Twinkl" pitchFamily="2" charset="0"/>
                <a:cs typeface="Sassoon Infant Rg" pitchFamily="50" charset="0"/>
              </a:rPr>
              <a:t>because</a:t>
            </a:r>
            <a:r>
              <a:rPr lang="en-GB" altLang="en-US">
                <a:latin typeface="Twinkl" pitchFamily="2" charset="0"/>
                <a:cs typeface="Sassoon Infant Rg" pitchFamily="50" charset="0"/>
              </a:rPr>
              <a:t> I often forget to set my alarm.</a:t>
            </a:r>
          </a:p>
        </p:txBody>
      </p:sp>
      <p:sp>
        <p:nvSpPr>
          <p:cNvPr id="23556" name="Rectangle 6">
            <a:extLst>
              <a:ext uri="{FF2B5EF4-FFF2-40B4-BE49-F238E27FC236}">
                <a16:creationId xmlns:a16="http://schemas.microsoft.com/office/drawing/2014/main" id="{41A86C96-3532-44DE-8AC4-6319FB12DBA0}"/>
              </a:ext>
            </a:extLst>
          </p:cNvPr>
          <p:cNvSpPr>
            <a:spLocks noChangeArrowheads="1"/>
          </p:cNvSpPr>
          <p:nvPr/>
        </p:nvSpPr>
        <p:spPr bwMode="auto">
          <a:xfrm>
            <a:off x="2274888" y="3006725"/>
            <a:ext cx="7632700" cy="495300"/>
          </a:xfrm>
          <a:prstGeom prst="rect">
            <a:avLst/>
          </a:prstGeom>
          <a:solidFill>
            <a:schemeClr val="bg1"/>
          </a:solidFill>
          <a:ln w="28575">
            <a:solidFill>
              <a:srgbClr val="0079C2"/>
            </a:solidFill>
            <a:miter lim="800000"/>
            <a:headEnd/>
            <a:tailEnd/>
          </a:ln>
        </p:spPr>
        <p:txBody>
          <a:bodyPr lIns="108000" tIns="108000" rIns="108000" bIns="108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My sister loves animals, </a:t>
            </a:r>
            <a:r>
              <a:rPr lang="en-GB" altLang="en-US" b="1">
                <a:solidFill>
                  <a:srgbClr val="0079C2"/>
                </a:solidFill>
                <a:latin typeface="Twinkl" pitchFamily="2" charset="0"/>
                <a:cs typeface="Sassoon Infant Rg" pitchFamily="50" charset="0"/>
              </a:rPr>
              <a:t>so</a:t>
            </a:r>
            <a:r>
              <a:rPr lang="en-GB" altLang="en-US">
                <a:solidFill>
                  <a:schemeClr val="accent1"/>
                </a:solidFill>
                <a:latin typeface="Twinkl" pitchFamily="2" charset="0"/>
                <a:cs typeface="Sassoon Infant Rg" pitchFamily="50" charset="0"/>
              </a:rPr>
              <a:t> </a:t>
            </a:r>
            <a:r>
              <a:rPr lang="en-GB" altLang="en-US">
                <a:latin typeface="Twinkl" pitchFamily="2" charset="0"/>
                <a:cs typeface="Sassoon Infant Rg" pitchFamily="50" charset="0"/>
              </a:rPr>
              <a:t>we went on a trip to the zoo for her birthday.</a:t>
            </a:r>
          </a:p>
        </p:txBody>
      </p:sp>
      <p:sp>
        <p:nvSpPr>
          <p:cNvPr id="23557" name="Rectangle 7">
            <a:extLst>
              <a:ext uri="{FF2B5EF4-FFF2-40B4-BE49-F238E27FC236}">
                <a16:creationId xmlns:a16="http://schemas.microsoft.com/office/drawing/2014/main" id="{C0CAC1C6-E7FF-4FFB-9406-E4DFEE6DACFE}"/>
              </a:ext>
            </a:extLst>
          </p:cNvPr>
          <p:cNvSpPr>
            <a:spLocks noChangeArrowheads="1"/>
          </p:cNvSpPr>
          <p:nvPr/>
        </p:nvSpPr>
        <p:spPr bwMode="auto">
          <a:xfrm>
            <a:off x="2274888" y="4181475"/>
            <a:ext cx="7632700" cy="495108"/>
          </a:xfrm>
          <a:prstGeom prst="rect">
            <a:avLst/>
          </a:prstGeom>
          <a:solidFill>
            <a:schemeClr val="bg1"/>
          </a:solidFill>
          <a:ln w="28575">
            <a:solidFill>
              <a:srgbClr val="0079C2"/>
            </a:solidFill>
            <a:miter lim="800000"/>
            <a:headEnd/>
            <a:tailEnd/>
          </a:ln>
        </p:spPr>
        <p:txBody>
          <a:bodyPr lIns="108000" tIns="108000" rIns="108000" bIns="108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b="1">
                <a:solidFill>
                  <a:srgbClr val="0079C2"/>
                </a:solidFill>
                <a:latin typeface="Twinkl" pitchFamily="2" charset="0"/>
                <a:cs typeface="Sassoon Infant Rg" pitchFamily="50" charset="0"/>
              </a:rPr>
              <a:t>As a result</a:t>
            </a:r>
            <a:r>
              <a:rPr lang="en-GB" altLang="en-US">
                <a:solidFill>
                  <a:srgbClr val="0079C2"/>
                </a:solidFill>
                <a:latin typeface="Twinkl" pitchFamily="2" charset="0"/>
                <a:cs typeface="Sassoon Infant Rg" pitchFamily="50" charset="0"/>
              </a:rPr>
              <a:t> </a:t>
            </a:r>
            <a:r>
              <a:rPr lang="en-GB" altLang="en-US">
                <a:latin typeface="Twinkl" pitchFamily="2" charset="0"/>
                <a:cs typeface="Sassoon Infant Rg" pitchFamily="50" charset="0"/>
              </a:rPr>
              <a:t>of practising hard, I came first in the gymnastics competition.</a:t>
            </a:r>
          </a:p>
        </p:txBody>
      </p:sp>
      <p:pic>
        <p:nvPicPr>
          <p:cNvPr id="23558" name="Picture 9">
            <a:extLst>
              <a:ext uri="{FF2B5EF4-FFF2-40B4-BE49-F238E27FC236}">
                <a16:creationId xmlns:a16="http://schemas.microsoft.com/office/drawing/2014/main" id="{428A71E9-1F65-4996-9693-91C2A9D11E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8725" y="3254376"/>
            <a:ext cx="1785938" cy="339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a:extLst>
              <a:ext uri="{FF2B5EF4-FFF2-40B4-BE49-F238E27FC236}">
                <a16:creationId xmlns:a16="http://schemas.microsoft.com/office/drawing/2014/main" id="{42D34225-7E45-43E7-8932-B69E63A19A38}"/>
              </a:ext>
            </a:extLst>
          </p:cNvPr>
          <p:cNvSpPr>
            <a:spLocks noGrp="1"/>
          </p:cNvSpPr>
          <p:nvPr>
            <p:ph type="title"/>
          </p:nvPr>
        </p:nvSpPr>
        <p:spPr>
          <a:xfrm>
            <a:off x="1981201" y="479426"/>
            <a:ext cx="8220075" cy="993775"/>
          </a:xfrm>
        </p:spPr>
        <p:txBody>
          <a:bodyPr/>
          <a:lstStyle/>
          <a:p>
            <a:pPr eaLnBrk="1" hangingPunct="1"/>
            <a:r>
              <a:rPr lang="en-GB" altLang="en-US" sz="2600"/>
              <a:t>What Do You Notice about the Highlighted Words?</a:t>
            </a:r>
          </a:p>
        </p:txBody>
      </p:sp>
      <p:sp>
        <p:nvSpPr>
          <p:cNvPr id="9" name="Rectangle 8">
            <a:extLst>
              <a:ext uri="{FF2B5EF4-FFF2-40B4-BE49-F238E27FC236}">
                <a16:creationId xmlns:a16="http://schemas.microsoft.com/office/drawing/2014/main" id="{5FC79C51-EBEB-4C3D-9438-4EF73A2D3400}"/>
              </a:ext>
            </a:extLst>
          </p:cNvPr>
          <p:cNvSpPr/>
          <p:nvPr/>
        </p:nvSpPr>
        <p:spPr>
          <a:xfrm>
            <a:off x="2279650" y="1514476"/>
            <a:ext cx="7632700" cy="3192463"/>
          </a:xfrm>
          <a:prstGeom prst="rect">
            <a:avLst/>
          </a:prstGeom>
        </p:spPr>
        <p:txBody>
          <a:bodyPr lIns="0" tIns="72000" rIns="0" bIns="72000">
            <a:spAutoFit/>
          </a:bodyPr>
          <a:lstStyle/>
          <a:p>
            <a:pPr>
              <a:defRPr/>
            </a:pPr>
            <a:r>
              <a:rPr lang="en-GB" dirty="0"/>
              <a:t>They are all </a:t>
            </a:r>
            <a:r>
              <a:rPr lang="en-GB" b="1" dirty="0">
                <a:solidFill>
                  <a:srgbClr val="0079C2"/>
                </a:solidFill>
              </a:rPr>
              <a:t>causal conjunctions</a:t>
            </a:r>
            <a:r>
              <a:rPr lang="en-GB" dirty="0"/>
              <a:t>, which are used to explain how things work or why something happens.</a:t>
            </a:r>
          </a:p>
          <a:p>
            <a:pPr>
              <a:defRPr/>
            </a:pPr>
            <a:endParaRPr lang="en-GB" dirty="0"/>
          </a:p>
          <a:p>
            <a:pPr>
              <a:defRPr/>
            </a:pPr>
            <a:r>
              <a:rPr lang="en-GB" dirty="0"/>
              <a:t>They can be:</a:t>
            </a:r>
          </a:p>
          <a:p>
            <a:pPr>
              <a:defRPr/>
            </a:pPr>
            <a:endParaRPr lang="en-GB" dirty="0"/>
          </a:p>
          <a:p>
            <a:pPr marL="285750" indent="-285750">
              <a:buFont typeface="Arial" panose="020B0604020202020204" pitchFamily="34" charset="0"/>
              <a:buChar char="•"/>
              <a:defRPr/>
            </a:pPr>
            <a:r>
              <a:rPr lang="en-GB" dirty="0"/>
              <a:t>subordinating conjunctions, e.g. </a:t>
            </a:r>
            <a:r>
              <a:rPr lang="en-GB" b="1" dirty="0">
                <a:solidFill>
                  <a:srgbClr val="0079C2"/>
                </a:solidFill>
              </a:rPr>
              <a:t>because</a:t>
            </a:r>
            <a:r>
              <a:rPr lang="en-GB" dirty="0"/>
              <a:t>;</a:t>
            </a:r>
          </a:p>
          <a:p>
            <a:pPr marL="285750" indent="-285750">
              <a:buFont typeface="Arial" panose="020B0604020202020204" pitchFamily="34" charset="0"/>
              <a:buChar char="•"/>
              <a:defRPr/>
            </a:pPr>
            <a:endParaRPr lang="en-GB" dirty="0"/>
          </a:p>
          <a:p>
            <a:pPr marL="285750" indent="-285750">
              <a:buFont typeface="Arial" panose="020B0604020202020204" pitchFamily="34" charset="0"/>
              <a:buChar char="•"/>
              <a:defRPr/>
            </a:pPr>
            <a:r>
              <a:rPr lang="en-GB" dirty="0"/>
              <a:t>co-ordinating conjunctions, e.g. </a:t>
            </a:r>
            <a:r>
              <a:rPr lang="en-GB" b="1" dirty="0">
                <a:solidFill>
                  <a:srgbClr val="0079C2"/>
                </a:solidFill>
              </a:rPr>
              <a:t>so</a:t>
            </a:r>
            <a:r>
              <a:rPr lang="en-GB" dirty="0"/>
              <a:t>;</a:t>
            </a:r>
          </a:p>
          <a:p>
            <a:pPr marL="285750" indent="-285750">
              <a:buFont typeface="Arial" panose="020B0604020202020204" pitchFamily="34" charset="0"/>
              <a:buChar char="•"/>
              <a:defRPr/>
            </a:pPr>
            <a:endParaRPr lang="en-GB" dirty="0"/>
          </a:p>
          <a:p>
            <a:pPr marL="285750" indent="-285750">
              <a:buFont typeface="Arial" panose="020B0604020202020204" pitchFamily="34" charset="0"/>
              <a:buChar char="•"/>
              <a:defRPr/>
            </a:pPr>
            <a:r>
              <a:rPr lang="en-GB" dirty="0"/>
              <a:t>causal adverbials, e.g. </a:t>
            </a:r>
            <a:r>
              <a:rPr lang="en-GB" b="1" dirty="0">
                <a:solidFill>
                  <a:srgbClr val="0079C2"/>
                </a:solidFill>
              </a:rPr>
              <a:t>as a result</a:t>
            </a:r>
            <a:r>
              <a:rPr lang="en-GB" dirty="0"/>
              <a:t>.</a:t>
            </a:r>
          </a:p>
          <a:p>
            <a:pPr>
              <a:defRPr/>
            </a:pPr>
            <a:endParaRPr lang="en-GB" dirty="0"/>
          </a:p>
        </p:txBody>
      </p:sp>
      <p:pic>
        <p:nvPicPr>
          <p:cNvPr id="24580" name="Picture 3">
            <a:extLst>
              <a:ext uri="{FF2B5EF4-FFF2-40B4-BE49-F238E27FC236}">
                <a16:creationId xmlns:a16="http://schemas.microsoft.com/office/drawing/2014/main" id="{F1A20112-A00B-43EE-AF8C-1F152B2870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7076" y="2316164"/>
            <a:ext cx="3590925" cy="454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a:extLst>
              <a:ext uri="{FF2B5EF4-FFF2-40B4-BE49-F238E27FC236}">
                <a16:creationId xmlns:a16="http://schemas.microsoft.com/office/drawing/2014/main" id="{5DD5306D-A441-4EE3-AC31-0CA310B11FDA}"/>
              </a:ext>
            </a:extLst>
          </p:cNvPr>
          <p:cNvSpPr>
            <a:spLocks noGrp="1"/>
          </p:cNvSpPr>
          <p:nvPr>
            <p:ph type="title"/>
          </p:nvPr>
        </p:nvSpPr>
        <p:spPr>
          <a:xfrm>
            <a:off x="1981201" y="479426"/>
            <a:ext cx="8220075" cy="993775"/>
          </a:xfrm>
        </p:spPr>
        <p:txBody>
          <a:bodyPr/>
          <a:lstStyle/>
          <a:p>
            <a:pPr eaLnBrk="1" hangingPunct="1"/>
            <a:r>
              <a:rPr lang="en-GB" altLang="en-US" sz="3600"/>
              <a:t>Sort the Causal Conjunctions</a:t>
            </a:r>
          </a:p>
        </p:txBody>
      </p:sp>
      <p:sp>
        <p:nvSpPr>
          <p:cNvPr id="25603" name="Rectangle 8">
            <a:extLst>
              <a:ext uri="{FF2B5EF4-FFF2-40B4-BE49-F238E27FC236}">
                <a16:creationId xmlns:a16="http://schemas.microsoft.com/office/drawing/2014/main" id="{9815FF71-5682-4E77-9E69-87B832461E73}"/>
              </a:ext>
            </a:extLst>
          </p:cNvPr>
          <p:cNvSpPr>
            <a:spLocks noChangeArrowheads="1"/>
          </p:cNvSpPr>
          <p:nvPr/>
        </p:nvSpPr>
        <p:spPr bwMode="auto">
          <a:xfrm>
            <a:off x="2279650" y="1514476"/>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a:latin typeface="Twinkl" pitchFamily="2" charset="0"/>
                <a:cs typeface="Sassoon Infant Rg" pitchFamily="50" charset="0"/>
              </a:rPr>
              <a:t>Sort the causal conjunctions into the correct category below:</a:t>
            </a:r>
          </a:p>
        </p:txBody>
      </p:sp>
      <p:sp>
        <p:nvSpPr>
          <p:cNvPr id="25604" name="Rectangle 1">
            <a:extLst>
              <a:ext uri="{FF2B5EF4-FFF2-40B4-BE49-F238E27FC236}">
                <a16:creationId xmlns:a16="http://schemas.microsoft.com/office/drawing/2014/main" id="{8050118B-1706-457B-80D1-874D10D81325}"/>
              </a:ext>
            </a:extLst>
          </p:cNvPr>
          <p:cNvSpPr>
            <a:spLocks noChangeArrowheads="1"/>
          </p:cNvSpPr>
          <p:nvPr/>
        </p:nvSpPr>
        <p:spPr bwMode="auto">
          <a:xfrm>
            <a:off x="2279650" y="3232246"/>
            <a:ext cx="2406650" cy="495108"/>
          </a:xfrm>
          <a:prstGeom prst="rect">
            <a:avLst/>
          </a:prstGeom>
          <a:solidFill>
            <a:schemeClr val="bg1"/>
          </a:solidFill>
          <a:ln w="28575">
            <a:solidFill>
              <a:srgbClr val="0079C2"/>
            </a:solidFill>
            <a:miter lim="800000"/>
            <a:headEnd/>
            <a:tailEnd/>
          </a:ln>
        </p:spPr>
        <p:txBody>
          <a:bodyPr lIns="108000" tIns="108000" rIns="108000" bIns="108000"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GB" altLang="en-US">
              <a:latin typeface="Twinkl" pitchFamily="2" charset="0"/>
              <a:cs typeface="Sassoon Infant Rg" pitchFamily="50" charset="0"/>
            </a:endParaRPr>
          </a:p>
        </p:txBody>
      </p:sp>
      <p:sp>
        <p:nvSpPr>
          <p:cNvPr id="25605" name="Rectangle 13">
            <a:extLst>
              <a:ext uri="{FF2B5EF4-FFF2-40B4-BE49-F238E27FC236}">
                <a16:creationId xmlns:a16="http://schemas.microsoft.com/office/drawing/2014/main" id="{6B2D8BCB-0A2A-4467-9E10-617995EF02C9}"/>
              </a:ext>
            </a:extLst>
          </p:cNvPr>
          <p:cNvSpPr>
            <a:spLocks noChangeArrowheads="1"/>
          </p:cNvSpPr>
          <p:nvPr/>
        </p:nvSpPr>
        <p:spPr bwMode="auto">
          <a:xfrm>
            <a:off x="4892675" y="3232246"/>
            <a:ext cx="2406650" cy="495108"/>
          </a:xfrm>
          <a:prstGeom prst="rect">
            <a:avLst/>
          </a:prstGeom>
          <a:solidFill>
            <a:schemeClr val="bg1"/>
          </a:solidFill>
          <a:ln w="28575">
            <a:solidFill>
              <a:srgbClr val="0079C2"/>
            </a:solidFill>
            <a:miter lim="800000"/>
            <a:headEnd/>
            <a:tailEnd/>
          </a:ln>
        </p:spPr>
        <p:txBody>
          <a:bodyPr lIns="108000" tIns="108000" rIns="108000" bIns="108000"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GB" altLang="en-US">
              <a:latin typeface="Twinkl" pitchFamily="2" charset="0"/>
              <a:cs typeface="Sassoon Infant Rg" pitchFamily="50" charset="0"/>
            </a:endParaRPr>
          </a:p>
        </p:txBody>
      </p:sp>
      <p:sp>
        <p:nvSpPr>
          <p:cNvPr id="25606" name="Rectangle 14">
            <a:extLst>
              <a:ext uri="{FF2B5EF4-FFF2-40B4-BE49-F238E27FC236}">
                <a16:creationId xmlns:a16="http://schemas.microsoft.com/office/drawing/2014/main" id="{3CD8C7BF-5B7C-4916-9B02-F5F5DA13D0D5}"/>
              </a:ext>
            </a:extLst>
          </p:cNvPr>
          <p:cNvSpPr>
            <a:spLocks noChangeArrowheads="1"/>
          </p:cNvSpPr>
          <p:nvPr/>
        </p:nvSpPr>
        <p:spPr bwMode="auto">
          <a:xfrm>
            <a:off x="7505700" y="3232246"/>
            <a:ext cx="2406650" cy="495108"/>
          </a:xfrm>
          <a:prstGeom prst="rect">
            <a:avLst/>
          </a:prstGeom>
          <a:solidFill>
            <a:schemeClr val="bg1"/>
          </a:solidFill>
          <a:ln w="28575">
            <a:solidFill>
              <a:srgbClr val="0079C2"/>
            </a:solidFill>
            <a:miter lim="800000"/>
            <a:headEnd/>
            <a:tailEnd/>
          </a:ln>
        </p:spPr>
        <p:txBody>
          <a:bodyPr lIns="108000" tIns="108000" rIns="108000" bIns="108000"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GB" altLang="en-US">
              <a:latin typeface="Twinkl" pitchFamily="2" charset="0"/>
              <a:cs typeface="Sassoon Infant Rg" pitchFamily="50" charset="0"/>
            </a:endParaRPr>
          </a:p>
        </p:txBody>
      </p:sp>
      <p:sp>
        <p:nvSpPr>
          <p:cNvPr id="25607" name="Rectangle 15">
            <a:extLst>
              <a:ext uri="{FF2B5EF4-FFF2-40B4-BE49-F238E27FC236}">
                <a16:creationId xmlns:a16="http://schemas.microsoft.com/office/drawing/2014/main" id="{D0009943-85DE-4410-99C4-CDE086D662CB}"/>
              </a:ext>
            </a:extLst>
          </p:cNvPr>
          <p:cNvSpPr>
            <a:spLocks noChangeArrowheads="1"/>
          </p:cNvSpPr>
          <p:nvPr/>
        </p:nvSpPr>
        <p:spPr bwMode="auto">
          <a:xfrm>
            <a:off x="2279650" y="2047875"/>
            <a:ext cx="240665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solidFill>
                  <a:srgbClr val="0079C2"/>
                </a:solidFill>
                <a:latin typeface="Twinkl SemiBold" pitchFamily="2" charset="0"/>
                <a:cs typeface="Sassoon Infant Rg" pitchFamily="50" charset="0"/>
              </a:rPr>
              <a:t>Subordinating conjunctions</a:t>
            </a:r>
          </a:p>
        </p:txBody>
      </p:sp>
      <p:sp>
        <p:nvSpPr>
          <p:cNvPr id="25608" name="Rectangle 16">
            <a:extLst>
              <a:ext uri="{FF2B5EF4-FFF2-40B4-BE49-F238E27FC236}">
                <a16:creationId xmlns:a16="http://schemas.microsoft.com/office/drawing/2014/main" id="{13A2102B-D853-4F81-975E-91306EC8CC76}"/>
              </a:ext>
            </a:extLst>
          </p:cNvPr>
          <p:cNvSpPr>
            <a:spLocks noChangeArrowheads="1"/>
          </p:cNvSpPr>
          <p:nvPr/>
        </p:nvSpPr>
        <p:spPr bwMode="auto">
          <a:xfrm>
            <a:off x="4887913" y="2038350"/>
            <a:ext cx="240665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solidFill>
                  <a:srgbClr val="0079C2"/>
                </a:solidFill>
                <a:latin typeface="Twinkl SemiBold" pitchFamily="2" charset="0"/>
                <a:cs typeface="Sassoon Infant Rg" pitchFamily="50" charset="0"/>
              </a:rPr>
              <a:t>Coordinating conjunctions</a:t>
            </a:r>
          </a:p>
        </p:txBody>
      </p:sp>
      <p:sp>
        <p:nvSpPr>
          <p:cNvPr id="25609" name="Rectangle 17">
            <a:extLst>
              <a:ext uri="{FF2B5EF4-FFF2-40B4-BE49-F238E27FC236}">
                <a16:creationId xmlns:a16="http://schemas.microsoft.com/office/drawing/2014/main" id="{DC2C2FE5-C440-4478-B792-0F70B58697B3}"/>
              </a:ext>
            </a:extLst>
          </p:cNvPr>
          <p:cNvSpPr>
            <a:spLocks noChangeArrowheads="1"/>
          </p:cNvSpPr>
          <p:nvPr/>
        </p:nvSpPr>
        <p:spPr bwMode="auto">
          <a:xfrm>
            <a:off x="7505700" y="2038351"/>
            <a:ext cx="24066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solidFill>
                  <a:srgbClr val="0079C2"/>
                </a:solidFill>
                <a:latin typeface="Twinkl SemiBold" pitchFamily="2" charset="0"/>
                <a:cs typeface="Sassoon Infant Rg" pitchFamily="50" charset="0"/>
              </a:rPr>
              <a:t>Adverbials</a:t>
            </a:r>
          </a:p>
        </p:txBody>
      </p:sp>
      <p:sp>
        <p:nvSpPr>
          <p:cNvPr id="25610" name="Rectangle 2">
            <a:extLst>
              <a:ext uri="{FF2B5EF4-FFF2-40B4-BE49-F238E27FC236}">
                <a16:creationId xmlns:a16="http://schemas.microsoft.com/office/drawing/2014/main" id="{25C038D4-3A3E-4B44-953C-A96DB9AF5F0C}"/>
              </a:ext>
            </a:extLst>
          </p:cNvPr>
          <p:cNvSpPr>
            <a:spLocks noChangeArrowheads="1"/>
          </p:cNvSpPr>
          <p:nvPr/>
        </p:nvSpPr>
        <p:spPr bwMode="auto">
          <a:xfrm>
            <a:off x="2274888" y="5422202"/>
            <a:ext cx="7632700" cy="495108"/>
          </a:xfrm>
          <a:prstGeom prst="rect">
            <a:avLst/>
          </a:prstGeom>
          <a:solidFill>
            <a:schemeClr val="bg1"/>
          </a:solidFill>
          <a:ln w="9525">
            <a:solidFill>
              <a:srgbClr val="0079C2"/>
            </a:solidFill>
            <a:miter lim="800000"/>
            <a:headEnd/>
            <a:tailEnd/>
          </a:ln>
        </p:spPr>
        <p:txBody>
          <a:bodyPr lIns="108000" tIns="108000" rIns="108000" bIns="108000"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GB" altLang="en-US">
              <a:latin typeface="Twinkl" pitchFamily="2" charset="0"/>
              <a:cs typeface="Sassoon Infant Rg" pitchFamily="50" charset="0"/>
            </a:endParaRPr>
          </a:p>
        </p:txBody>
      </p:sp>
      <p:sp>
        <p:nvSpPr>
          <p:cNvPr id="20" name="Rectangle 19">
            <a:extLst>
              <a:ext uri="{FF2B5EF4-FFF2-40B4-BE49-F238E27FC236}">
                <a16:creationId xmlns:a16="http://schemas.microsoft.com/office/drawing/2014/main" id="{AB9CCB23-FF20-4184-A2E0-6DFF5DD7F3F8}"/>
              </a:ext>
            </a:extLst>
          </p:cNvPr>
          <p:cNvSpPr>
            <a:spLocks noChangeArrowheads="1"/>
          </p:cNvSpPr>
          <p:nvPr/>
        </p:nvSpPr>
        <p:spPr bwMode="auto">
          <a:xfrm>
            <a:off x="2428875" y="5189538"/>
            <a:ext cx="1206500" cy="423862"/>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as a result</a:t>
            </a:r>
          </a:p>
        </p:txBody>
      </p:sp>
      <p:sp>
        <p:nvSpPr>
          <p:cNvPr id="24" name="Rectangle 23">
            <a:extLst>
              <a:ext uri="{FF2B5EF4-FFF2-40B4-BE49-F238E27FC236}">
                <a16:creationId xmlns:a16="http://schemas.microsoft.com/office/drawing/2014/main" id="{3C8C1A81-8D33-47DE-BA31-374E90087AA8}"/>
              </a:ext>
            </a:extLst>
          </p:cNvPr>
          <p:cNvSpPr>
            <a:spLocks noChangeArrowheads="1"/>
          </p:cNvSpPr>
          <p:nvPr/>
        </p:nvSpPr>
        <p:spPr bwMode="auto">
          <a:xfrm>
            <a:off x="2451100" y="5784851"/>
            <a:ext cx="998538"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because</a:t>
            </a:r>
          </a:p>
        </p:txBody>
      </p:sp>
      <p:sp>
        <p:nvSpPr>
          <p:cNvPr id="25" name="Rectangle 24">
            <a:extLst>
              <a:ext uri="{FF2B5EF4-FFF2-40B4-BE49-F238E27FC236}">
                <a16:creationId xmlns:a16="http://schemas.microsoft.com/office/drawing/2014/main" id="{16437776-8558-4843-983B-F962E75CDDC9}"/>
              </a:ext>
            </a:extLst>
          </p:cNvPr>
          <p:cNvSpPr>
            <a:spLocks noChangeArrowheads="1"/>
          </p:cNvSpPr>
          <p:nvPr/>
        </p:nvSpPr>
        <p:spPr bwMode="auto">
          <a:xfrm>
            <a:off x="3948114" y="5248276"/>
            <a:ext cx="1057275"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therefore</a:t>
            </a:r>
          </a:p>
        </p:txBody>
      </p:sp>
      <p:sp>
        <p:nvSpPr>
          <p:cNvPr id="26" name="Rectangle 25">
            <a:extLst>
              <a:ext uri="{FF2B5EF4-FFF2-40B4-BE49-F238E27FC236}">
                <a16:creationId xmlns:a16="http://schemas.microsoft.com/office/drawing/2014/main" id="{8C16B12F-105F-4C8D-A676-4EF1E35194A8}"/>
              </a:ext>
            </a:extLst>
          </p:cNvPr>
          <p:cNvSpPr>
            <a:spLocks noChangeArrowheads="1"/>
          </p:cNvSpPr>
          <p:nvPr/>
        </p:nvSpPr>
        <p:spPr bwMode="auto">
          <a:xfrm>
            <a:off x="4214814" y="5827714"/>
            <a:ext cx="604837"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so</a:t>
            </a:r>
          </a:p>
        </p:txBody>
      </p:sp>
      <p:sp>
        <p:nvSpPr>
          <p:cNvPr id="27" name="Rectangle 26">
            <a:extLst>
              <a:ext uri="{FF2B5EF4-FFF2-40B4-BE49-F238E27FC236}">
                <a16:creationId xmlns:a16="http://schemas.microsoft.com/office/drawing/2014/main" id="{0BD14874-21CD-4A7E-AB33-3666D81C92D3}"/>
              </a:ext>
            </a:extLst>
          </p:cNvPr>
          <p:cNvSpPr>
            <a:spLocks noChangeArrowheads="1"/>
          </p:cNvSpPr>
          <p:nvPr/>
        </p:nvSpPr>
        <p:spPr bwMode="auto">
          <a:xfrm>
            <a:off x="5183189" y="5735639"/>
            <a:ext cx="1266825"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even though</a:t>
            </a:r>
          </a:p>
        </p:txBody>
      </p:sp>
      <p:sp>
        <p:nvSpPr>
          <p:cNvPr id="28" name="Rectangle 27">
            <a:extLst>
              <a:ext uri="{FF2B5EF4-FFF2-40B4-BE49-F238E27FC236}">
                <a16:creationId xmlns:a16="http://schemas.microsoft.com/office/drawing/2014/main" id="{5AAF8293-8D7A-4CE9-B6AB-AE98E0062C3A}"/>
              </a:ext>
            </a:extLst>
          </p:cNvPr>
          <p:cNvSpPr>
            <a:spLocks noChangeArrowheads="1"/>
          </p:cNvSpPr>
          <p:nvPr/>
        </p:nvSpPr>
        <p:spPr bwMode="auto">
          <a:xfrm>
            <a:off x="5295900" y="5203826"/>
            <a:ext cx="520700"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yet</a:t>
            </a:r>
          </a:p>
        </p:txBody>
      </p:sp>
      <p:sp>
        <p:nvSpPr>
          <p:cNvPr id="29" name="Rectangle 28">
            <a:extLst>
              <a:ext uri="{FF2B5EF4-FFF2-40B4-BE49-F238E27FC236}">
                <a16:creationId xmlns:a16="http://schemas.microsoft.com/office/drawing/2014/main" id="{353679DE-29E8-4C17-9ED7-A9B0C1DD746E}"/>
              </a:ext>
            </a:extLst>
          </p:cNvPr>
          <p:cNvSpPr>
            <a:spLocks noChangeArrowheads="1"/>
          </p:cNvSpPr>
          <p:nvPr/>
        </p:nvSpPr>
        <p:spPr bwMode="auto">
          <a:xfrm>
            <a:off x="6132513" y="5311776"/>
            <a:ext cx="398462" cy="423863"/>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as</a:t>
            </a:r>
          </a:p>
        </p:txBody>
      </p:sp>
      <p:sp>
        <p:nvSpPr>
          <p:cNvPr id="30" name="Rectangle 29">
            <a:extLst>
              <a:ext uri="{FF2B5EF4-FFF2-40B4-BE49-F238E27FC236}">
                <a16:creationId xmlns:a16="http://schemas.microsoft.com/office/drawing/2014/main" id="{4706DED1-041E-4B9B-97C0-FF5689F35C12}"/>
              </a:ext>
            </a:extLst>
          </p:cNvPr>
          <p:cNvSpPr>
            <a:spLocks noChangeArrowheads="1"/>
          </p:cNvSpPr>
          <p:nvPr/>
        </p:nvSpPr>
        <p:spPr bwMode="auto">
          <a:xfrm>
            <a:off x="6846889" y="5207001"/>
            <a:ext cx="1266825"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accordingly</a:t>
            </a:r>
          </a:p>
        </p:txBody>
      </p:sp>
      <p:sp>
        <p:nvSpPr>
          <p:cNvPr id="31" name="Rectangle 30">
            <a:extLst>
              <a:ext uri="{FF2B5EF4-FFF2-40B4-BE49-F238E27FC236}">
                <a16:creationId xmlns:a16="http://schemas.microsoft.com/office/drawing/2014/main" id="{788E16DF-D348-449B-964C-294369EE6EE6}"/>
              </a:ext>
            </a:extLst>
          </p:cNvPr>
          <p:cNvSpPr>
            <a:spLocks noChangeArrowheads="1"/>
          </p:cNvSpPr>
          <p:nvPr/>
        </p:nvSpPr>
        <p:spPr bwMode="auto">
          <a:xfrm>
            <a:off x="7126288" y="5756276"/>
            <a:ext cx="520700"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since</a:t>
            </a:r>
          </a:p>
        </p:txBody>
      </p:sp>
      <p:sp>
        <p:nvSpPr>
          <p:cNvPr id="32" name="Rectangle 31">
            <a:extLst>
              <a:ext uri="{FF2B5EF4-FFF2-40B4-BE49-F238E27FC236}">
                <a16:creationId xmlns:a16="http://schemas.microsoft.com/office/drawing/2014/main" id="{7682F959-452B-4CCC-9120-C24E203CC299}"/>
              </a:ext>
            </a:extLst>
          </p:cNvPr>
          <p:cNvSpPr>
            <a:spLocks noChangeArrowheads="1"/>
          </p:cNvSpPr>
          <p:nvPr/>
        </p:nvSpPr>
        <p:spPr bwMode="auto">
          <a:xfrm>
            <a:off x="8364539" y="5246689"/>
            <a:ext cx="1317625"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consequently</a:t>
            </a:r>
          </a:p>
        </p:txBody>
      </p:sp>
      <p:sp>
        <p:nvSpPr>
          <p:cNvPr id="33" name="Rectangle 32">
            <a:extLst>
              <a:ext uri="{FF2B5EF4-FFF2-40B4-BE49-F238E27FC236}">
                <a16:creationId xmlns:a16="http://schemas.microsoft.com/office/drawing/2014/main" id="{F96428C7-0CF6-4BDC-8C56-E05B42CA2F3D}"/>
              </a:ext>
            </a:extLst>
          </p:cNvPr>
          <p:cNvSpPr>
            <a:spLocks noChangeArrowheads="1"/>
          </p:cNvSpPr>
          <p:nvPr/>
        </p:nvSpPr>
        <p:spPr bwMode="auto">
          <a:xfrm>
            <a:off x="8374063" y="5827714"/>
            <a:ext cx="1009650"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now that</a:t>
            </a:r>
          </a:p>
        </p:txBody>
      </p:sp>
      <p:sp>
        <p:nvSpPr>
          <p:cNvPr id="34" name="Rectangle 33">
            <a:extLst>
              <a:ext uri="{FF2B5EF4-FFF2-40B4-BE49-F238E27FC236}">
                <a16:creationId xmlns:a16="http://schemas.microsoft.com/office/drawing/2014/main" id="{3C9732FF-8A69-485F-857E-CF00B4B15C5F}"/>
              </a:ext>
            </a:extLst>
          </p:cNvPr>
          <p:cNvSpPr>
            <a:spLocks noChangeArrowheads="1"/>
          </p:cNvSpPr>
          <p:nvPr/>
        </p:nvSpPr>
        <p:spPr bwMode="auto">
          <a:xfrm>
            <a:off x="3425825" y="5583239"/>
            <a:ext cx="573088" cy="422275"/>
          </a:xfrm>
          <a:prstGeom prst="rect">
            <a:avLst/>
          </a:prstGeom>
          <a:solidFill>
            <a:schemeClr val="tx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a:latin typeface="Twinkl" pitchFamily="2" charset="0"/>
                <a:cs typeface="Sassoon Infant Rg" pitchFamily="50" charset="0"/>
              </a:rPr>
              <a:t>hence</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nodeType="clickPar">
                      <p:stCondLst>
                        <p:cond delay="0"/>
                      </p:stCondLst>
                      <p:childTnLst>
                        <p:par>
                          <p:cTn id="4" fill="hold" nodeType="withGroup">
                            <p:stCondLst>
                              <p:cond delay="0"/>
                            </p:stCondLst>
                            <p:childTnLst>
                              <p:par>
                                <p:cTn id="5" presetID="42" presetClass="path" presetSubtype="0" accel="50000" decel="50000" fill="hold" grpId="0" nodeType="clickEffect">
                                  <p:stCondLst>
                                    <p:cond delay="0"/>
                                  </p:stCondLst>
                                  <p:childTnLst>
                                    <p:animMotion origin="layout" path="M -2.77778E-6 4.44444E-6 L 0.04792 -0.43519 " pathEditMode="relative" rAng="0" ptsTypes="AA">
                                      <p:cBhvr>
                                        <p:cTn id="6" dur="2000" fill="hold"/>
                                        <p:tgtEl>
                                          <p:spTgt spid="24"/>
                                        </p:tgtEl>
                                        <p:attrNameLst>
                                          <p:attrName>ppt_x</p:attrName>
                                          <p:attrName>ppt_y</p:attrName>
                                        </p:attrNameLst>
                                      </p:cBhvr>
                                      <p:rCtr x="2396" y="-21759"/>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nodeType="clickPar">
                      <p:stCondLst>
                        <p:cond delay="0"/>
                      </p:stCondLst>
                      <p:childTnLst>
                        <p:par>
                          <p:cTn id="9" fill="hold" nodeType="withGroup">
                            <p:stCondLst>
                              <p:cond delay="0"/>
                            </p:stCondLst>
                            <p:childTnLst>
                              <p:par>
                                <p:cTn id="10" presetID="42" presetClass="path" presetSubtype="0" accel="50000" decel="50000" fill="hold" grpId="0" nodeType="clickEffect">
                                  <p:stCondLst>
                                    <p:cond delay="0"/>
                                  </p:stCondLst>
                                  <p:childTnLst>
                                    <p:animMotion origin="layout" path="M 4.16667E-6 1.11111E-6 L -0.43056 -0.38333 " pathEditMode="relative" rAng="0" ptsTypes="AA">
                                      <p:cBhvr>
                                        <p:cTn id="11" dur="2000" fill="hold"/>
                                        <p:tgtEl>
                                          <p:spTgt spid="31"/>
                                        </p:tgtEl>
                                        <p:attrNameLst>
                                          <p:attrName>ppt_x</p:attrName>
                                          <p:attrName>ppt_y</p:attrName>
                                        </p:attrNameLst>
                                      </p:cBhvr>
                                      <p:rCtr x="-21528" y="-19167"/>
                                    </p:animMotion>
                                  </p:childTnLst>
                                </p:cTn>
                              </p:par>
                            </p:childTnLst>
                          </p:cTn>
                        </p:par>
                      </p:childTnLst>
                    </p:cTn>
                  </p:par>
                </p:childTnLst>
              </p:cTn>
              <p:nextCondLst>
                <p:cond evt="onClick" delay="0">
                  <p:tgtEl>
                    <p:spTgt spid="31"/>
                  </p:tgtEl>
                </p:cond>
              </p:nextCondLst>
            </p:seq>
            <p:seq concurrent="1" nextAc="seek">
              <p:cTn id="12" restart="whenNotActive" fill="hold" evtFilter="cancelBubble" nodeType="interactiveSeq">
                <p:stCondLst>
                  <p:cond evt="onClick" delay="0">
                    <p:tgtEl>
                      <p:spTgt spid="27"/>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42" presetClass="path" presetSubtype="0" accel="50000" decel="50000" fill="hold" grpId="0" nodeType="clickEffect">
                                  <p:stCondLst>
                                    <p:cond delay="0"/>
                                  </p:stCondLst>
                                  <p:childTnLst>
                                    <p:animMotion origin="layout" path="M -4.44444E-6 3.7037E-7 L -0.26319 -0.33634 " pathEditMode="relative" rAng="0" ptsTypes="AA">
                                      <p:cBhvr>
                                        <p:cTn id="16" dur="2000" fill="hold"/>
                                        <p:tgtEl>
                                          <p:spTgt spid="27"/>
                                        </p:tgtEl>
                                        <p:attrNameLst>
                                          <p:attrName>ppt_x</p:attrName>
                                          <p:attrName>ppt_y</p:attrName>
                                        </p:attrNameLst>
                                      </p:cBhvr>
                                      <p:rCtr x="-13160" y="-16829"/>
                                    </p:animMotion>
                                  </p:childTnLst>
                                </p:cTn>
                              </p:par>
                            </p:childTnLst>
                          </p:cTn>
                        </p:par>
                      </p:childTnLst>
                    </p:cTn>
                  </p:par>
                </p:childTnLst>
              </p:cTn>
              <p:nextCondLst>
                <p:cond evt="onClick" delay="0">
                  <p:tgtEl>
                    <p:spTgt spid="27"/>
                  </p:tgtEl>
                </p:cond>
              </p:nextCondLst>
            </p:seq>
            <p:seq concurrent="1" nextAc="seek">
              <p:cTn id="17" restart="whenNotActive" fill="hold" evtFilter="cancelBubble" nodeType="interactiveSeq">
                <p:stCondLst>
                  <p:cond evt="onClick" delay="0">
                    <p:tgtEl>
                      <p:spTgt spid="29"/>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42" presetClass="path" presetSubtype="0" accel="50000" decel="50000" fill="hold" grpId="0" nodeType="clickEffect">
                                  <p:stCondLst>
                                    <p:cond delay="0"/>
                                  </p:stCondLst>
                                  <p:childTnLst>
                                    <p:animMotion origin="layout" path="M -4.44444E-6 -4.07407E-6 L -0.32118 -0.22801 " pathEditMode="relative" rAng="0" ptsTypes="AA">
                                      <p:cBhvr>
                                        <p:cTn id="21" dur="2000" fill="hold"/>
                                        <p:tgtEl>
                                          <p:spTgt spid="29"/>
                                        </p:tgtEl>
                                        <p:attrNameLst>
                                          <p:attrName>ppt_x</p:attrName>
                                          <p:attrName>ppt_y</p:attrName>
                                        </p:attrNameLst>
                                      </p:cBhvr>
                                      <p:rCtr x="-16059" y="-11412"/>
                                    </p:animMotion>
                                  </p:childTnLst>
                                </p:cTn>
                              </p:par>
                            </p:childTnLst>
                          </p:cTn>
                        </p:par>
                      </p:childTnLst>
                    </p:cTn>
                  </p:par>
                </p:childTnLst>
              </p:cTn>
              <p:nextCondLst>
                <p:cond evt="onClick" delay="0">
                  <p:tgtEl>
                    <p:spTgt spid="29"/>
                  </p:tgtEl>
                </p:cond>
              </p:nextCondLst>
            </p:seq>
            <p:seq concurrent="1" nextAc="seek">
              <p:cTn id="22" restart="whenNotActive" fill="hold" evtFilter="cancelBubble" nodeType="interactiveSeq">
                <p:stCondLst>
                  <p:cond evt="onClick" delay="0">
                    <p:tgtEl>
                      <p:spTgt spid="33"/>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42" presetClass="path" presetSubtype="0" accel="50000" decel="50000" fill="hold" grpId="0" nodeType="clickEffect">
                                  <p:stCondLst>
                                    <p:cond delay="0"/>
                                  </p:stCondLst>
                                  <p:childTnLst>
                                    <p:animMotion origin="layout" path="M -2.77778E-7 4.44444E-6 L -0.59375 -0.2588 " pathEditMode="relative" rAng="0" ptsTypes="AA">
                                      <p:cBhvr>
                                        <p:cTn id="26" dur="2000" fill="hold"/>
                                        <p:tgtEl>
                                          <p:spTgt spid="33"/>
                                        </p:tgtEl>
                                        <p:attrNameLst>
                                          <p:attrName>ppt_x</p:attrName>
                                          <p:attrName>ppt_y</p:attrName>
                                        </p:attrNameLst>
                                      </p:cBhvr>
                                      <p:rCtr x="-29688" y="-12940"/>
                                    </p:animMotion>
                                  </p:childTnLst>
                                </p:cTn>
                              </p:par>
                            </p:childTnLst>
                          </p:cTn>
                        </p:par>
                      </p:childTnLst>
                    </p:cTn>
                  </p:par>
                </p:childTnLst>
              </p:cTn>
              <p:nextCondLst>
                <p:cond evt="onClick" delay="0">
                  <p:tgtEl>
                    <p:spTgt spid="33"/>
                  </p:tgtEl>
                </p:cond>
              </p:nextCondLst>
            </p:seq>
            <p:seq concurrent="1" nextAc="seek">
              <p:cTn id="27" restart="whenNotActive" fill="hold" evtFilter="cancelBubble" nodeType="interactiveSeq">
                <p:stCondLst>
                  <p:cond evt="onClick" delay="0">
                    <p:tgtEl>
                      <p:spTgt spid="26"/>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42" presetClass="path" presetSubtype="0" accel="50000" decel="50000" fill="hold" grpId="0" nodeType="clickEffect">
                                  <p:stCondLst>
                                    <p:cond delay="0"/>
                                  </p:stCondLst>
                                  <p:childTnLst>
                                    <p:animMotion origin="layout" path="M 3.05556E-6 4.44444E-6 L 0.16875 -0.43889 " pathEditMode="relative" rAng="0" ptsTypes="AA">
                                      <p:cBhvr>
                                        <p:cTn id="31" dur="2000" fill="hold"/>
                                        <p:tgtEl>
                                          <p:spTgt spid="26"/>
                                        </p:tgtEl>
                                        <p:attrNameLst>
                                          <p:attrName>ppt_x</p:attrName>
                                          <p:attrName>ppt_y</p:attrName>
                                        </p:attrNameLst>
                                      </p:cBhvr>
                                      <p:rCtr x="8438" y="-21944"/>
                                    </p:animMotion>
                                  </p:childTnLst>
                                </p:cTn>
                              </p:par>
                            </p:childTnLst>
                          </p:cTn>
                        </p:par>
                      </p:childTnLst>
                    </p:cTn>
                  </p:par>
                </p:childTnLst>
              </p:cTn>
              <p:nextCondLst>
                <p:cond evt="onClick" delay="0">
                  <p:tgtEl>
                    <p:spTgt spid="26"/>
                  </p:tgtEl>
                </p:cond>
              </p:nextCondLst>
            </p:seq>
            <p:seq concurrent="1" nextAc="seek">
              <p:cTn id="32" restart="whenNotActive" fill="hold" evtFilter="cancelBubble" nodeType="interactiveSeq">
                <p:stCondLst>
                  <p:cond evt="onClick" delay="0">
                    <p:tgtEl>
                      <p:spTgt spid="30"/>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42" presetClass="path" presetSubtype="0" accel="50000" decel="50000" fill="hold" grpId="0" nodeType="clickEffect">
                                  <p:stCondLst>
                                    <p:cond delay="0"/>
                                  </p:stCondLst>
                                  <p:childTnLst>
                                    <p:animMotion origin="layout" path="M 1.11111E-6 3.7037E-6 L 0.13212 -0.37176 " pathEditMode="relative" rAng="0" ptsTypes="AA">
                                      <p:cBhvr>
                                        <p:cTn id="36" dur="2000" fill="hold"/>
                                        <p:tgtEl>
                                          <p:spTgt spid="30"/>
                                        </p:tgtEl>
                                        <p:attrNameLst>
                                          <p:attrName>ppt_x</p:attrName>
                                          <p:attrName>ppt_y</p:attrName>
                                        </p:attrNameLst>
                                      </p:cBhvr>
                                      <p:rCtr x="6597" y="-18588"/>
                                    </p:animMotion>
                                  </p:childTnLst>
                                </p:cTn>
                              </p:par>
                            </p:childTnLst>
                          </p:cTn>
                        </p:par>
                      </p:childTnLst>
                    </p:cTn>
                  </p:par>
                </p:childTnLst>
              </p:cTn>
              <p:nextCondLst>
                <p:cond evt="onClick" delay="0">
                  <p:tgtEl>
                    <p:spTgt spid="30"/>
                  </p:tgtEl>
                </p:cond>
              </p:nextCondLst>
            </p:seq>
            <p:seq concurrent="1" nextAc="seek">
              <p:cTn id="37" restart="whenNotActive" fill="hold" evtFilter="cancelBubble" nodeType="interactiveSeq">
                <p:stCondLst>
                  <p:cond evt="onClick" delay="0">
                    <p:tgtEl>
                      <p:spTgt spid="28"/>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42" presetClass="path" presetSubtype="0" accel="50000" decel="50000" fill="hold" grpId="0" nodeType="clickEffect">
                                  <p:stCondLst>
                                    <p:cond delay="0"/>
                                  </p:stCondLst>
                                  <p:childTnLst>
                                    <p:animMotion origin="layout" path="M -2.22222E-6 -3.33333E-6 L 0.05695 -0.30162 " pathEditMode="relative" rAng="0" ptsTypes="AA">
                                      <p:cBhvr>
                                        <p:cTn id="41" dur="2000" fill="hold"/>
                                        <p:tgtEl>
                                          <p:spTgt spid="28"/>
                                        </p:tgtEl>
                                        <p:attrNameLst>
                                          <p:attrName>ppt_x</p:attrName>
                                          <p:attrName>ppt_y</p:attrName>
                                        </p:attrNameLst>
                                      </p:cBhvr>
                                      <p:rCtr x="2847" y="-15093"/>
                                    </p:animMotion>
                                  </p:childTnLst>
                                </p:cTn>
                              </p:par>
                            </p:childTnLst>
                          </p:cTn>
                        </p:par>
                      </p:childTnLst>
                    </p:cTn>
                  </p:par>
                </p:childTnLst>
              </p:cTn>
              <p:nextCondLst>
                <p:cond evt="onClick" delay="0">
                  <p:tgtEl>
                    <p:spTgt spid="28"/>
                  </p:tgtEl>
                </p:cond>
              </p:nextCondLst>
            </p:seq>
            <p:seq concurrent="1" nextAc="seek">
              <p:cTn id="42" restart="whenNotActive" fill="hold" evtFilter="cancelBubble" nodeType="interactiveSeq">
                <p:stCondLst>
                  <p:cond evt="onClick" delay="0">
                    <p:tgtEl>
                      <p:spTgt spid="32"/>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42" presetClass="path" presetSubtype="0" accel="50000" decel="50000" fill="hold" grpId="0" nodeType="clickEffect">
                                  <p:stCondLst>
                                    <p:cond delay="0"/>
                                  </p:stCondLst>
                                  <p:childTnLst>
                                    <p:animMotion origin="layout" path="M 1.11111E-6 -3.33333E-6 L -0.03576 -0.32986 " pathEditMode="relative" rAng="0" ptsTypes="AA">
                                      <p:cBhvr>
                                        <p:cTn id="46" dur="2000" fill="hold"/>
                                        <p:tgtEl>
                                          <p:spTgt spid="32"/>
                                        </p:tgtEl>
                                        <p:attrNameLst>
                                          <p:attrName>ppt_x</p:attrName>
                                          <p:attrName>ppt_y</p:attrName>
                                        </p:attrNameLst>
                                      </p:cBhvr>
                                      <p:rCtr x="-1788" y="-16505"/>
                                    </p:animMotion>
                                  </p:childTnLst>
                                </p:cTn>
                              </p:par>
                            </p:childTnLst>
                          </p:cTn>
                        </p:par>
                      </p:childTnLst>
                    </p:cTn>
                  </p:par>
                </p:childTnLst>
              </p:cTn>
              <p:nextCondLst>
                <p:cond evt="onClick" delay="0">
                  <p:tgtEl>
                    <p:spTgt spid="32"/>
                  </p:tgtEl>
                </p:cond>
              </p:nextCondLst>
            </p:seq>
            <p:seq concurrent="1" nextAc="seek">
              <p:cTn id="47" restart="whenNotActive" fill="hold" evtFilter="cancelBubble" nodeType="interactiveSeq">
                <p:stCondLst>
                  <p:cond evt="onClick" delay="0">
                    <p:tgtEl>
                      <p:spTgt spid="25"/>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42" presetClass="path" presetSubtype="0" accel="50000" decel="50000" fill="hold" grpId="0" nodeType="clickEffect">
                                  <p:stCondLst>
                                    <p:cond delay="0"/>
                                  </p:stCondLst>
                                  <p:childTnLst>
                                    <p:animMotion origin="layout" path="M 3.33333E-6 -4.81481E-6 L 0.46232 -0.27986 " pathEditMode="relative" rAng="0" ptsTypes="AA">
                                      <p:cBhvr>
                                        <p:cTn id="51" dur="2000" fill="hold"/>
                                        <p:tgtEl>
                                          <p:spTgt spid="25"/>
                                        </p:tgtEl>
                                        <p:attrNameLst>
                                          <p:attrName>ppt_x</p:attrName>
                                          <p:attrName>ppt_y</p:attrName>
                                        </p:attrNameLst>
                                      </p:cBhvr>
                                      <p:rCtr x="23108" y="-14005"/>
                                    </p:animMotion>
                                  </p:childTnLst>
                                </p:cTn>
                              </p:par>
                            </p:childTnLst>
                          </p:cTn>
                        </p:par>
                      </p:childTnLst>
                    </p:cTn>
                  </p:par>
                </p:childTnLst>
              </p:cTn>
              <p:nextCondLst>
                <p:cond evt="onClick" delay="0">
                  <p:tgtEl>
                    <p:spTgt spid="25"/>
                  </p:tgtEl>
                </p:cond>
              </p:nextCondLst>
            </p:seq>
            <p:seq concurrent="1" nextAc="seek">
              <p:cTn id="52" restart="whenNotActive" fill="hold" evtFilter="cancelBubble" nodeType="interactiveSeq">
                <p:stCondLst>
                  <p:cond evt="onClick" delay="0">
                    <p:tgtEl>
                      <p:spTgt spid="34"/>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42" presetClass="path" presetSubtype="0" accel="50000" decel="50000" fill="hold" grpId="0" nodeType="clickEffect">
                                  <p:stCondLst>
                                    <p:cond delay="0"/>
                                  </p:stCondLst>
                                  <p:childTnLst>
                                    <p:animMotion origin="layout" path="M 3.88889E-6 2.59259E-6 L 0.53958 -0.27616 " pathEditMode="relative" rAng="0" ptsTypes="AA">
                                      <p:cBhvr>
                                        <p:cTn id="56" dur="2000" fill="hold"/>
                                        <p:tgtEl>
                                          <p:spTgt spid="34"/>
                                        </p:tgtEl>
                                        <p:attrNameLst>
                                          <p:attrName>ppt_x</p:attrName>
                                          <p:attrName>ppt_y</p:attrName>
                                        </p:attrNameLst>
                                      </p:cBhvr>
                                      <p:rCtr x="26979" y="-13819"/>
                                    </p:animMotion>
                                  </p:childTnLst>
                                </p:cTn>
                              </p:par>
                            </p:childTnLst>
                          </p:cTn>
                        </p:par>
                      </p:childTnLst>
                    </p:cTn>
                  </p:par>
                </p:childTnLst>
              </p:cTn>
              <p:nextCondLst>
                <p:cond evt="onClick" delay="0">
                  <p:tgtEl>
                    <p:spTgt spid="34"/>
                  </p:tgtEl>
                </p:cond>
              </p:nextCondLst>
            </p:seq>
            <p:seq concurrent="1" nextAc="seek">
              <p:cTn id="57" restart="whenNotActive" fill="hold" evtFilter="cancelBubble" nodeType="interactiveSeq">
                <p:stCondLst>
                  <p:cond evt="onClick" delay="0">
                    <p:tgtEl>
                      <p:spTgt spid="20"/>
                    </p:tgtEl>
                  </p:cond>
                </p:stCondLst>
                <p:endSync evt="end" delay="0">
                  <p:rtn val="all"/>
                </p:endSync>
                <p:childTnLst>
                  <p:par>
                    <p:cTn id="58" fill="hold" nodeType="clickPar">
                      <p:stCondLst>
                        <p:cond delay="0"/>
                      </p:stCondLst>
                      <p:childTnLst>
                        <p:par>
                          <p:cTn id="59" fill="hold" nodeType="withGroup">
                            <p:stCondLst>
                              <p:cond delay="0"/>
                            </p:stCondLst>
                            <p:childTnLst>
                              <p:par>
                                <p:cTn id="60" presetID="42" presetClass="path" presetSubtype="0" accel="50000" decel="50000" fill="hold" grpId="0" nodeType="clickEffect">
                                  <p:stCondLst>
                                    <p:cond delay="0"/>
                                  </p:stCondLst>
                                  <p:childTnLst>
                                    <p:animMotion origin="layout" path="M -5.55556E-7 0 L 0.62031 -0.17616 " pathEditMode="relative" rAng="0" ptsTypes="AA">
                                      <p:cBhvr>
                                        <p:cTn id="61" dur="2000" fill="hold"/>
                                        <p:tgtEl>
                                          <p:spTgt spid="20"/>
                                        </p:tgtEl>
                                        <p:attrNameLst>
                                          <p:attrName>ppt_x</p:attrName>
                                          <p:attrName>ppt_y</p:attrName>
                                        </p:attrNameLst>
                                      </p:cBhvr>
                                      <p:rCtr x="31007" y="-8819"/>
                                    </p:animMotion>
                                  </p:childTnLst>
                                </p:cTn>
                              </p:par>
                            </p:childTnLst>
                          </p:cTn>
                        </p:par>
                      </p:childTnLst>
                    </p:cTn>
                  </p:par>
                </p:childTnLst>
              </p:cTn>
              <p:nextCondLst>
                <p:cond evt="onClick" delay="0">
                  <p:tgtEl>
                    <p:spTgt spid="20"/>
                  </p:tgtEl>
                </p:cond>
              </p:nextCondLst>
            </p:seq>
          </p:childTnLst>
        </p:cTn>
      </p:par>
    </p:tnLst>
    <p:bldLst>
      <p:bldP spid="20"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a:extLst>
              <a:ext uri="{FF2B5EF4-FFF2-40B4-BE49-F238E27FC236}">
                <a16:creationId xmlns:a16="http://schemas.microsoft.com/office/drawing/2014/main" id="{E5083B48-BE3E-408C-B6D6-B54ECA18D960}"/>
              </a:ext>
            </a:extLst>
          </p:cNvPr>
          <p:cNvSpPr>
            <a:spLocks noGrp="1"/>
          </p:cNvSpPr>
          <p:nvPr>
            <p:ph type="title"/>
          </p:nvPr>
        </p:nvSpPr>
        <p:spPr>
          <a:xfrm>
            <a:off x="1981201" y="479426"/>
            <a:ext cx="8220075" cy="993775"/>
          </a:xfrm>
        </p:spPr>
        <p:txBody>
          <a:bodyPr/>
          <a:lstStyle/>
          <a:p>
            <a:pPr eaLnBrk="1" hangingPunct="1"/>
            <a:r>
              <a:rPr lang="en-GB" altLang="en-US" sz="3600"/>
              <a:t>When Are Causal Conjunctions Used?</a:t>
            </a:r>
          </a:p>
        </p:txBody>
      </p:sp>
      <p:sp>
        <p:nvSpPr>
          <p:cNvPr id="9" name="Rectangle 8">
            <a:extLst>
              <a:ext uri="{FF2B5EF4-FFF2-40B4-BE49-F238E27FC236}">
                <a16:creationId xmlns:a16="http://schemas.microsoft.com/office/drawing/2014/main" id="{5FC79C51-EBEB-4C3D-9438-4EF73A2D3400}"/>
              </a:ext>
            </a:extLst>
          </p:cNvPr>
          <p:cNvSpPr/>
          <p:nvPr/>
        </p:nvSpPr>
        <p:spPr>
          <a:xfrm>
            <a:off x="2279650" y="1470026"/>
            <a:ext cx="7607300" cy="4606925"/>
          </a:xfrm>
          <a:prstGeom prst="rect">
            <a:avLst/>
          </a:prstGeom>
        </p:spPr>
        <p:txBody>
          <a:bodyPr lIns="0" tIns="72000" rIns="0" bIns="72000">
            <a:spAutoFit/>
          </a:bodyPr>
          <a:lstStyle/>
          <a:p>
            <a:pPr algn="ctr">
              <a:defRPr/>
            </a:pPr>
            <a:r>
              <a:rPr lang="en-GB" dirty="0"/>
              <a:t>Causal conjunctions are used:</a:t>
            </a:r>
            <a:endParaRPr lang="en-GB" dirty="0">
              <a:latin typeface="Twinkl SemiBold" pitchFamily="2" charset="0"/>
            </a:endParaRPr>
          </a:p>
          <a:p>
            <a:pPr algn="ctr">
              <a:defRPr/>
            </a:pPr>
            <a:endParaRPr lang="en-GB" dirty="0">
              <a:latin typeface="Twinkl SemiBold" pitchFamily="2" charset="0"/>
            </a:endParaRPr>
          </a:p>
          <a:p>
            <a:pPr marL="285750" indent="-285750">
              <a:buFont typeface="Arial" panose="020B0604020202020204" pitchFamily="34" charset="0"/>
              <a:buChar char="•"/>
              <a:defRPr/>
            </a:pPr>
            <a:r>
              <a:rPr lang="en-GB" dirty="0">
                <a:latin typeface="Twinkl SemiBold" pitchFamily="2" charset="0"/>
              </a:rPr>
              <a:t>to link independent clauses in the middle of sentences</a:t>
            </a:r>
            <a:r>
              <a:rPr lang="en-GB" dirty="0"/>
              <a:t> </a:t>
            </a:r>
          </a:p>
          <a:p>
            <a:pPr>
              <a:defRPr/>
            </a:pPr>
            <a:r>
              <a:rPr lang="en-GB" sz="1600" dirty="0"/>
              <a:t>e.g. I dislike dogs,</a:t>
            </a:r>
            <a:r>
              <a:rPr lang="en-GB" sz="1600" dirty="0">
                <a:solidFill>
                  <a:srgbClr val="0079C2"/>
                </a:solidFill>
              </a:rPr>
              <a:t> </a:t>
            </a:r>
            <a:r>
              <a:rPr lang="en-GB" sz="1600" b="1" dirty="0">
                <a:solidFill>
                  <a:srgbClr val="0079C2"/>
                </a:solidFill>
              </a:rPr>
              <a:t>so </a:t>
            </a:r>
            <a:r>
              <a:rPr lang="en-GB" sz="1600" dirty="0"/>
              <a:t>I don’t enjoy visiting my uncle who has four huskies.</a:t>
            </a:r>
          </a:p>
          <a:p>
            <a:pPr>
              <a:defRPr/>
            </a:pPr>
            <a:endParaRPr lang="en-GB" dirty="0"/>
          </a:p>
          <a:p>
            <a:pPr marL="285750" indent="-285750">
              <a:buFont typeface="Arial" panose="020B0604020202020204" pitchFamily="34" charset="0"/>
              <a:buChar char="•"/>
              <a:defRPr/>
            </a:pPr>
            <a:r>
              <a:rPr lang="en-GB" dirty="0">
                <a:latin typeface="Twinkl SemiBold" pitchFamily="2" charset="0"/>
              </a:rPr>
              <a:t>to link independent clauses at the beginning of a sentence</a:t>
            </a:r>
            <a:endParaRPr lang="en-GB" dirty="0"/>
          </a:p>
          <a:p>
            <a:pPr>
              <a:defRPr/>
            </a:pPr>
            <a:r>
              <a:rPr lang="en-GB" sz="1600" dirty="0"/>
              <a:t>e.g. </a:t>
            </a:r>
            <a:r>
              <a:rPr lang="en-GB" sz="1600" b="1" dirty="0">
                <a:solidFill>
                  <a:srgbClr val="0079C2"/>
                </a:solidFill>
              </a:rPr>
              <a:t>Because</a:t>
            </a:r>
            <a:r>
              <a:rPr lang="en-GB" sz="1600" dirty="0">
                <a:solidFill>
                  <a:schemeClr val="accent1"/>
                </a:solidFill>
              </a:rPr>
              <a:t> </a:t>
            </a:r>
            <a:r>
              <a:rPr lang="en-GB" sz="1600" dirty="0"/>
              <a:t>I had forgotten my lunch, the school cook let me have a hot dinner.</a:t>
            </a:r>
          </a:p>
          <a:p>
            <a:pPr>
              <a:defRPr/>
            </a:pPr>
            <a:endParaRPr lang="en-GB" dirty="0"/>
          </a:p>
          <a:p>
            <a:pPr marL="285750" indent="-285750">
              <a:buFont typeface="Arial" panose="020B0604020202020204" pitchFamily="34" charset="0"/>
              <a:buChar char="•"/>
              <a:defRPr/>
            </a:pPr>
            <a:r>
              <a:rPr lang="en-GB" dirty="0">
                <a:latin typeface="Twinkl SemiBold" pitchFamily="2" charset="0"/>
              </a:rPr>
              <a:t>at the beginning of a sentence to refer to the sentence before</a:t>
            </a:r>
          </a:p>
          <a:p>
            <a:pPr>
              <a:defRPr/>
            </a:pPr>
            <a:r>
              <a:rPr lang="en-GB" sz="1600" dirty="0"/>
              <a:t>e.g. I lost my homework on the way to school. </a:t>
            </a:r>
            <a:r>
              <a:rPr lang="en-GB" sz="1600" b="1" dirty="0">
                <a:solidFill>
                  <a:srgbClr val="0079C2"/>
                </a:solidFill>
              </a:rPr>
              <a:t>Consequently</a:t>
            </a:r>
            <a:r>
              <a:rPr lang="en-GB" sz="1600" dirty="0"/>
              <a:t>, I will have to stay in to complete it at lunchtime.</a:t>
            </a:r>
          </a:p>
          <a:p>
            <a:pPr>
              <a:defRPr/>
            </a:pPr>
            <a:endParaRPr lang="en-GB" dirty="0"/>
          </a:p>
          <a:p>
            <a:pPr marL="285750" indent="-285750">
              <a:buFont typeface="Arial" panose="020B0604020202020204" pitchFamily="34" charset="0"/>
              <a:buChar char="•"/>
              <a:defRPr/>
            </a:pPr>
            <a:r>
              <a:rPr lang="en-GB" dirty="0">
                <a:latin typeface="Twinkl SemiBold" pitchFamily="2" charset="0"/>
              </a:rPr>
              <a:t>to add cohesion within paragraphs</a:t>
            </a:r>
          </a:p>
          <a:p>
            <a:pPr>
              <a:defRPr/>
            </a:pPr>
            <a:r>
              <a:rPr lang="en-GB" sz="1600" dirty="0"/>
              <a:t>e.g. Many schools have a rule that children wear uniform, which most parents and children are happy with. Wearing a school uniform means that pupils all look the same and nobody feels different. </a:t>
            </a:r>
            <a:r>
              <a:rPr lang="en-GB" sz="1600" b="1" dirty="0">
                <a:solidFill>
                  <a:srgbClr val="0079C2"/>
                </a:solidFill>
              </a:rPr>
              <a:t>Accordingly</a:t>
            </a:r>
            <a:r>
              <a:rPr lang="en-GB" sz="1600" dirty="0"/>
              <a:t>, most pupils attend school looking smart and feeling proud to be part of their school.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animEffect transition="in" filter="wipe(left)">
                                      <p:cBhvr>
                                        <p:cTn id="17" dur="500"/>
                                        <p:tgtEl>
                                          <p:spTgt spid="9">
                                            <p:txEl>
                                              <p:pRg st="5" end="5"/>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8" end="8"/>
                                            </p:txEl>
                                          </p:spTgt>
                                        </p:tgtEl>
                                        <p:attrNameLst>
                                          <p:attrName>style.visibility</p:attrName>
                                        </p:attrNameLst>
                                      </p:cBhvr>
                                      <p:to>
                                        <p:strVal val="visible"/>
                                      </p:to>
                                    </p:set>
                                    <p:animEffect transition="in" filter="wipe(left)">
                                      <p:cBhvr>
                                        <p:cTn id="22" dur="500"/>
                                        <p:tgtEl>
                                          <p:spTgt spid="9">
                                            <p:txEl>
                                              <p:pRg st="8" end="8"/>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11" end="11"/>
                                            </p:txEl>
                                          </p:spTgt>
                                        </p:tgtEl>
                                        <p:attrNameLst>
                                          <p:attrName>style.visibility</p:attrName>
                                        </p:attrNameLst>
                                      </p:cBhvr>
                                      <p:to>
                                        <p:strVal val="visible"/>
                                      </p:to>
                                    </p:set>
                                    <p:animEffect transition="in" filter="wipe(left)">
                                      <p:cBhvr>
                                        <p:cTn id="27" dur="500"/>
                                        <p:tgtEl>
                                          <p:spTgt spid="9">
                                            <p:txEl>
                                              <p:pRg st="11" end="11"/>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fade">
                                      <p:cBhvr>
                                        <p:cTn id="32" dur="500"/>
                                        <p:tgtEl>
                                          <p:spTgt spid="9">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9" end="9"/>
                                            </p:txEl>
                                          </p:spTgt>
                                        </p:tgtEl>
                                        <p:attrNameLst>
                                          <p:attrName>style.visibility</p:attrName>
                                        </p:attrNameLst>
                                      </p:cBhvr>
                                      <p:to>
                                        <p:strVal val="visible"/>
                                      </p:to>
                                    </p:set>
                                    <p:animEffect transition="in" filter="fade">
                                      <p:cBhvr>
                                        <p:cTn id="42" dur="500"/>
                                        <p:tgtEl>
                                          <p:spTgt spid="9">
                                            <p:txEl>
                                              <p:pRg st="9" end="9"/>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12" end="12"/>
                                            </p:txEl>
                                          </p:spTgt>
                                        </p:tgtEl>
                                        <p:attrNameLst>
                                          <p:attrName>style.visibility</p:attrName>
                                        </p:attrNameLst>
                                      </p:cBhvr>
                                      <p:to>
                                        <p:strVal val="visible"/>
                                      </p:to>
                                    </p:set>
                                    <p:animEffect transition="in" filter="fade">
                                      <p:cBhvr>
                                        <p:cTn id="47" dur="500"/>
                                        <p:tgtEl>
                                          <p:spTgt spid="9">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0">
            <a:extLst>
              <a:ext uri="{FF2B5EF4-FFF2-40B4-BE49-F238E27FC236}">
                <a16:creationId xmlns:a16="http://schemas.microsoft.com/office/drawing/2014/main" id="{587F24C1-C5C4-404A-B6F7-6316A6A52F7E}"/>
              </a:ext>
            </a:extLst>
          </p:cNvPr>
          <p:cNvSpPr>
            <a:spLocks noGrp="1"/>
          </p:cNvSpPr>
          <p:nvPr>
            <p:ph type="title"/>
          </p:nvPr>
        </p:nvSpPr>
        <p:spPr>
          <a:xfrm>
            <a:off x="1981201" y="479426"/>
            <a:ext cx="8220075" cy="993775"/>
          </a:xfrm>
        </p:spPr>
        <p:txBody>
          <a:bodyPr/>
          <a:lstStyle/>
          <a:p>
            <a:pPr eaLnBrk="1" hangingPunct="1"/>
            <a:r>
              <a:rPr lang="en-GB" altLang="en-US" sz="3600"/>
              <a:t>Is It a Causal Conjunction?</a:t>
            </a:r>
          </a:p>
        </p:txBody>
      </p:sp>
      <p:sp>
        <p:nvSpPr>
          <p:cNvPr id="9" name="Rectangle 8">
            <a:extLst>
              <a:ext uri="{FF2B5EF4-FFF2-40B4-BE49-F238E27FC236}">
                <a16:creationId xmlns:a16="http://schemas.microsoft.com/office/drawing/2014/main" id="{E8056119-68D2-4B28-8DA1-829000CB38D6}"/>
              </a:ext>
            </a:extLst>
          </p:cNvPr>
          <p:cNvSpPr>
            <a:spLocks noChangeArrowheads="1"/>
          </p:cNvSpPr>
          <p:nvPr/>
        </p:nvSpPr>
        <p:spPr bwMode="auto">
          <a:xfrm>
            <a:off x="2279650" y="1514475"/>
            <a:ext cx="76073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a:latin typeface="Twinkl" pitchFamily="2" charset="0"/>
                <a:cs typeface="Sassoon Infant Rg" pitchFamily="50" charset="0"/>
              </a:rPr>
              <a:t>Read each sentence to decide whether the highlighted words are causal conjunctions or not.</a:t>
            </a:r>
          </a:p>
        </p:txBody>
      </p:sp>
      <p:sp>
        <p:nvSpPr>
          <p:cNvPr id="6" name="Rectangle 5">
            <a:extLst>
              <a:ext uri="{FF2B5EF4-FFF2-40B4-BE49-F238E27FC236}">
                <a16:creationId xmlns:a16="http://schemas.microsoft.com/office/drawing/2014/main" id="{51A3736D-6B2F-42F8-9A84-5CA776879375}"/>
              </a:ext>
            </a:extLst>
          </p:cNvPr>
          <p:cNvSpPr>
            <a:spLocks noChangeArrowheads="1"/>
          </p:cNvSpPr>
          <p:nvPr/>
        </p:nvSpPr>
        <p:spPr bwMode="auto">
          <a:xfrm>
            <a:off x="2279651" y="2254251"/>
            <a:ext cx="6454775" cy="2084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a:latin typeface="Twinkl" pitchFamily="2" charset="0"/>
                <a:cs typeface="Sassoon Infant Rg" pitchFamily="50" charset="0"/>
              </a:rPr>
              <a:t>1.</a:t>
            </a:r>
            <a:r>
              <a:rPr lang="en-GB" altLang="en-US" b="1">
                <a:solidFill>
                  <a:schemeClr val="accent1"/>
                </a:solidFill>
                <a:latin typeface="Twinkl" pitchFamily="2" charset="0"/>
                <a:cs typeface="Sassoon Infant Rg" pitchFamily="50" charset="0"/>
              </a:rPr>
              <a:t> </a:t>
            </a:r>
            <a:r>
              <a:rPr lang="en-GB" altLang="en-US" b="1">
                <a:solidFill>
                  <a:srgbClr val="0079C2"/>
                </a:solidFill>
                <a:latin typeface="Twinkl" pitchFamily="2" charset="0"/>
                <a:cs typeface="Sassoon Infant Rg" pitchFamily="50" charset="0"/>
              </a:rPr>
              <a:t>Even though </a:t>
            </a:r>
            <a:r>
              <a:rPr lang="en-GB" altLang="en-US">
                <a:latin typeface="Twinkl" pitchFamily="2" charset="0"/>
                <a:cs typeface="Sassoon Infant Rg" pitchFamily="50" charset="0"/>
              </a:rPr>
              <a:t>it was a warm, sunny day, my mum said we could not fill the paddling pool.</a:t>
            </a:r>
          </a:p>
          <a:p>
            <a:pPr eaLnBrk="1" hangingPunct="1"/>
            <a:endParaRPr lang="en-GB" altLang="en-US">
              <a:latin typeface="Twinkl" pitchFamily="2" charset="0"/>
              <a:cs typeface="Sassoon Infant Rg" pitchFamily="50" charset="0"/>
            </a:endParaRPr>
          </a:p>
          <a:p>
            <a:pPr eaLnBrk="1" hangingPunct="1"/>
            <a:r>
              <a:rPr lang="en-GB" altLang="en-US">
                <a:latin typeface="Twinkl" pitchFamily="2" charset="0"/>
                <a:cs typeface="Sassoon Infant Rg" pitchFamily="50" charset="0"/>
              </a:rPr>
              <a:t>2. My little sister always follows me around, </a:t>
            </a:r>
            <a:r>
              <a:rPr lang="en-GB" altLang="en-US" b="1">
                <a:solidFill>
                  <a:srgbClr val="0079C2"/>
                </a:solidFill>
                <a:latin typeface="Twinkl" pitchFamily="2" charset="0"/>
                <a:cs typeface="Sassoon Infant Rg" pitchFamily="50" charset="0"/>
              </a:rPr>
              <a:t>which</a:t>
            </a:r>
            <a:r>
              <a:rPr lang="en-GB" altLang="en-US">
                <a:solidFill>
                  <a:schemeClr val="accent1"/>
                </a:solidFill>
                <a:latin typeface="Twinkl" pitchFamily="2" charset="0"/>
                <a:cs typeface="Sassoon Infant Rg" pitchFamily="50" charset="0"/>
              </a:rPr>
              <a:t> </a:t>
            </a:r>
            <a:r>
              <a:rPr lang="en-GB" altLang="en-US">
                <a:latin typeface="Twinkl" pitchFamily="2" charset="0"/>
                <a:cs typeface="Sassoon Infant Rg" pitchFamily="50" charset="0"/>
              </a:rPr>
              <a:t>really annoys me.</a:t>
            </a:r>
          </a:p>
          <a:p>
            <a:pPr eaLnBrk="1" hangingPunct="1"/>
            <a:endParaRPr lang="en-GB" altLang="en-US">
              <a:latin typeface="Twinkl" pitchFamily="2" charset="0"/>
              <a:cs typeface="Sassoon Infant Rg" pitchFamily="50" charset="0"/>
            </a:endParaRPr>
          </a:p>
          <a:p>
            <a:pPr eaLnBrk="1" hangingPunct="1"/>
            <a:r>
              <a:rPr lang="en-GB" altLang="en-US">
                <a:latin typeface="Twinkl" pitchFamily="2" charset="0"/>
                <a:cs typeface="Sassoon Infant Rg" pitchFamily="50" charset="0"/>
              </a:rPr>
              <a:t>3. </a:t>
            </a:r>
            <a:r>
              <a:rPr lang="en-GB" altLang="en-US" b="1">
                <a:solidFill>
                  <a:srgbClr val="0079C2"/>
                </a:solidFill>
                <a:latin typeface="Twinkl" pitchFamily="2" charset="0"/>
                <a:cs typeface="Sassoon Infant Rg" pitchFamily="50" charset="0"/>
              </a:rPr>
              <a:t>Since</a:t>
            </a:r>
            <a:r>
              <a:rPr lang="en-GB" altLang="en-US">
                <a:solidFill>
                  <a:schemeClr val="accent1"/>
                </a:solidFill>
                <a:latin typeface="Twinkl" pitchFamily="2" charset="0"/>
                <a:cs typeface="Sassoon Infant Rg" pitchFamily="50" charset="0"/>
              </a:rPr>
              <a:t> </a:t>
            </a:r>
            <a:r>
              <a:rPr lang="en-GB" altLang="en-US">
                <a:latin typeface="Twinkl" pitchFamily="2" charset="0"/>
                <a:cs typeface="Sassoon Infant Rg" pitchFamily="50" charset="0"/>
              </a:rPr>
              <a:t>we visited the Roman ruins, I have been reading history books to find out more information.</a:t>
            </a:r>
          </a:p>
        </p:txBody>
      </p:sp>
      <p:pic>
        <p:nvPicPr>
          <p:cNvPr id="28677" name="Picture 4">
            <a:extLst>
              <a:ext uri="{FF2B5EF4-FFF2-40B4-BE49-F238E27FC236}">
                <a16:creationId xmlns:a16="http://schemas.microsoft.com/office/drawing/2014/main" id="{B463BABA-58C1-49B5-BC98-B1683E5F83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5714" y="1865314"/>
            <a:ext cx="1792287" cy="499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3CBF61DA-40B4-4330-A1B8-1F65F553B91B}"/>
              </a:ext>
            </a:extLst>
          </p:cNvPr>
          <p:cNvSpPr>
            <a:spLocks noChangeArrowheads="1"/>
          </p:cNvSpPr>
          <p:nvPr/>
        </p:nvSpPr>
        <p:spPr bwMode="auto">
          <a:xfrm>
            <a:off x="8593139" y="2378171"/>
            <a:ext cx="561975" cy="495108"/>
          </a:xfrm>
          <a:prstGeom prst="rect">
            <a:avLst/>
          </a:prstGeom>
          <a:solidFill>
            <a:schemeClr val="bg1"/>
          </a:solidFill>
          <a:ln w="28575">
            <a:solidFill>
              <a:srgbClr val="0079C2"/>
            </a:solidFill>
            <a:miter lim="800000"/>
            <a:headEnd/>
            <a:tailEnd/>
          </a:ln>
        </p:spPr>
        <p:txBody>
          <a:bodyPr lIns="108000" tIns="108000" rIns="108000" bIns="108000"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GB" altLang="en-US">
              <a:latin typeface="Twinkl" pitchFamily="2" charset="0"/>
              <a:cs typeface="Sassoon Infant Rg" pitchFamily="50" charset="0"/>
            </a:endParaRPr>
          </a:p>
        </p:txBody>
      </p:sp>
      <p:sp>
        <p:nvSpPr>
          <p:cNvPr id="10" name="Rectangle 9">
            <a:extLst>
              <a:ext uri="{FF2B5EF4-FFF2-40B4-BE49-F238E27FC236}">
                <a16:creationId xmlns:a16="http://schemas.microsoft.com/office/drawing/2014/main" id="{3DB11930-D643-4362-8903-1B7343B04C25}"/>
              </a:ext>
            </a:extLst>
          </p:cNvPr>
          <p:cNvSpPr>
            <a:spLocks noChangeArrowheads="1"/>
          </p:cNvSpPr>
          <p:nvPr/>
        </p:nvSpPr>
        <p:spPr bwMode="auto">
          <a:xfrm>
            <a:off x="8593139" y="3232246"/>
            <a:ext cx="561975" cy="495108"/>
          </a:xfrm>
          <a:prstGeom prst="rect">
            <a:avLst/>
          </a:prstGeom>
          <a:solidFill>
            <a:schemeClr val="bg1"/>
          </a:solidFill>
          <a:ln w="28575">
            <a:solidFill>
              <a:srgbClr val="0079C2"/>
            </a:solidFill>
            <a:miter lim="800000"/>
            <a:headEnd/>
            <a:tailEnd/>
          </a:ln>
        </p:spPr>
        <p:txBody>
          <a:bodyPr lIns="108000" tIns="108000" rIns="108000" bIns="108000"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GB" altLang="en-US">
              <a:latin typeface="Twinkl" pitchFamily="2" charset="0"/>
              <a:cs typeface="Sassoon Infant Rg" pitchFamily="50" charset="0"/>
            </a:endParaRPr>
          </a:p>
        </p:txBody>
      </p:sp>
      <p:sp>
        <p:nvSpPr>
          <p:cNvPr id="11" name="Rectangle 10">
            <a:extLst>
              <a:ext uri="{FF2B5EF4-FFF2-40B4-BE49-F238E27FC236}">
                <a16:creationId xmlns:a16="http://schemas.microsoft.com/office/drawing/2014/main" id="{8B30F5C1-374E-49B5-B42B-7F47D412F648}"/>
              </a:ext>
            </a:extLst>
          </p:cNvPr>
          <p:cNvSpPr>
            <a:spLocks noChangeArrowheads="1"/>
          </p:cNvSpPr>
          <p:nvPr/>
        </p:nvSpPr>
        <p:spPr bwMode="auto">
          <a:xfrm>
            <a:off x="8593139" y="4086321"/>
            <a:ext cx="561975" cy="495108"/>
          </a:xfrm>
          <a:prstGeom prst="rect">
            <a:avLst/>
          </a:prstGeom>
          <a:solidFill>
            <a:schemeClr val="bg1"/>
          </a:solidFill>
          <a:ln w="28575">
            <a:solidFill>
              <a:srgbClr val="0079C2"/>
            </a:solidFill>
            <a:miter lim="800000"/>
            <a:headEnd/>
            <a:tailEnd/>
          </a:ln>
        </p:spPr>
        <p:txBody>
          <a:bodyPr lIns="108000" tIns="108000" rIns="108000" bIns="108000"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GB" altLang="en-US">
              <a:latin typeface="Twinkl" pitchFamily="2" charset="0"/>
              <a:cs typeface="Sassoon Infant Rg" pitchFamily="50" charset="0"/>
            </a:endParaRPr>
          </a:p>
        </p:txBody>
      </p:sp>
      <p:pic>
        <p:nvPicPr>
          <p:cNvPr id="16" name="Picture 15">
            <a:extLst>
              <a:ext uri="{FF2B5EF4-FFF2-40B4-BE49-F238E27FC236}">
                <a16:creationId xmlns:a16="http://schemas.microsoft.com/office/drawing/2014/main" id="{0E8B642F-5859-4C79-BC66-5B75618853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2514" y="2420939"/>
            <a:ext cx="401637"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DAE50875-2D3A-45E2-A12E-502AD65F6C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6326" y="3254375"/>
            <a:ext cx="354013"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2E4A398F-A885-4537-9ACA-7384CB38BC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2514" y="4130675"/>
            <a:ext cx="401637"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2">
            <a:extLst>
              <a:ext uri="{FF2B5EF4-FFF2-40B4-BE49-F238E27FC236}">
                <a16:creationId xmlns:a16="http://schemas.microsoft.com/office/drawing/2014/main" id="{A016C31F-1617-49D9-A97A-2F2593E0D1C1}"/>
              </a:ext>
            </a:extLst>
          </p:cNvPr>
          <p:cNvSpPr>
            <a:spLocks noChangeArrowheads="1"/>
          </p:cNvSpPr>
          <p:nvPr/>
        </p:nvSpPr>
        <p:spPr bwMode="auto">
          <a:xfrm>
            <a:off x="5194301" y="5205413"/>
            <a:ext cx="1793875" cy="495300"/>
          </a:xfrm>
          <a:prstGeom prst="rect">
            <a:avLst/>
          </a:prstGeom>
          <a:solidFill>
            <a:schemeClr val="bg1"/>
          </a:solidFill>
          <a:ln w="28575">
            <a:solidFill>
              <a:srgbClr val="0079C2"/>
            </a:solidFill>
            <a:miter lim="800000"/>
            <a:headEnd/>
            <a:tailEnd/>
          </a:ln>
        </p:spPr>
        <p:txBody>
          <a:bodyPr lIns="108000" tIns="108000" rIns="108000" bIns="108000"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b="1">
                <a:latin typeface="Twinkl" pitchFamily="2" charset="0"/>
                <a:cs typeface="Sassoon Infant Rg" pitchFamily="50" charset="0"/>
              </a:rPr>
              <a:t>Reveal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wipe(left)">
                                      <p:cBhvr>
                                        <p:cTn id="22" dur="500"/>
                                        <p:tgtEl>
                                          <p:spTgt spid="6">
                                            <p:txEl>
                                              <p:pRg st="4" end="4"/>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23"/>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10" presetClass="entr" presetSubtype="0"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childTnLst>
                          </p:cTn>
                        </p:par>
                      </p:childTnLst>
                    </p:cTn>
                  </p:par>
                </p:childTnLst>
              </p:cTn>
              <p:nextCondLst>
                <p:cond evt="onClick" delay="0">
                  <p:tgtEl>
                    <p:spTgt spid="23"/>
                  </p:tgtEl>
                </p:cond>
              </p:nextCondLst>
            </p:seq>
          </p:childTnLst>
        </p:cTn>
      </p:par>
    </p:tnLst>
    <p:bldLst>
      <p:bldP spid="4" grpId="0" animBg="1"/>
      <p:bldP spid="10" grpId="0" animBg="1"/>
      <p:bldP spid="11" grpId="0" animBg="1"/>
      <p:bldP spid="2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EABFDA7F-EAEE-4317-BD92-604E43C53E24}"/>
              </a:ext>
            </a:extLst>
          </p:cNvPr>
          <p:cNvSpPr>
            <a:spLocks noGrp="1"/>
          </p:cNvSpPr>
          <p:nvPr>
            <p:ph type="title"/>
          </p:nvPr>
        </p:nvSpPr>
        <p:spPr/>
        <p:txBody>
          <a:bodyPr/>
          <a:lstStyle/>
          <a:p>
            <a:r>
              <a:rPr lang="en-GB" altLang="en-US"/>
              <a:t>Connectives game! </a:t>
            </a:r>
          </a:p>
        </p:txBody>
      </p:sp>
      <p:sp>
        <p:nvSpPr>
          <p:cNvPr id="22531" name="TextBox 2">
            <a:extLst>
              <a:ext uri="{FF2B5EF4-FFF2-40B4-BE49-F238E27FC236}">
                <a16:creationId xmlns:a16="http://schemas.microsoft.com/office/drawing/2014/main" id="{B86348E4-6E86-4910-BD02-A77465F1DBDA}"/>
              </a:ext>
            </a:extLst>
          </p:cNvPr>
          <p:cNvSpPr txBox="1">
            <a:spLocks noChangeArrowheads="1"/>
          </p:cNvSpPr>
          <p:nvPr/>
        </p:nvSpPr>
        <p:spPr bwMode="auto">
          <a:xfrm>
            <a:off x="2151064" y="1377950"/>
            <a:ext cx="79152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0"/>
              </a:spcBef>
              <a:buClrTx/>
              <a:buSzTx/>
              <a:buFontTx/>
              <a:buNone/>
            </a:pPr>
            <a:r>
              <a:rPr lang="en-GB" altLang="en-US" sz="3200" i="1">
                <a:latin typeface="Franklin Gothic Book" panose="020B0503020102020204" pitchFamily="34" charset="0"/>
                <a:ea typeface="MS PGothic" panose="020B0600070205080204" pitchFamily="34" charset="-128"/>
              </a:rPr>
              <a:t>Why don’t rainbows wobble in the wind?</a:t>
            </a:r>
            <a:r>
              <a:rPr lang="en-GB" altLang="en-US" sz="3200">
                <a:latin typeface="Franklin Gothic Book" panose="020B0503020102020204" pitchFamily="34" charset="0"/>
                <a:ea typeface="MS PGothic" panose="020B0600070205080204" pitchFamily="34" charset="-128"/>
              </a:rPr>
              <a:t> </a:t>
            </a:r>
          </a:p>
        </p:txBody>
      </p:sp>
      <p:sp>
        <p:nvSpPr>
          <p:cNvPr id="4" name="Rectangle 3">
            <a:extLst>
              <a:ext uri="{FF2B5EF4-FFF2-40B4-BE49-F238E27FC236}">
                <a16:creationId xmlns:a16="http://schemas.microsoft.com/office/drawing/2014/main" id="{BCD5CB3A-CA48-4269-AD14-D794E1CAFDAF}"/>
              </a:ext>
            </a:extLst>
          </p:cNvPr>
          <p:cNvSpPr/>
          <p:nvPr/>
        </p:nvSpPr>
        <p:spPr>
          <a:xfrm>
            <a:off x="2927351" y="2292350"/>
            <a:ext cx="6600825" cy="954088"/>
          </a:xfrm>
          <a:prstGeom prst="rect">
            <a:avLst/>
          </a:prstGeom>
          <a:solidFill>
            <a:schemeClr val="accent3">
              <a:lumMod val="40000"/>
              <a:lumOff val="60000"/>
            </a:schemeClr>
          </a:solidFill>
        </p:spPr>
        <p:txBody>
          <a:bodyPr>
            <a:spAutoFit/>
          </a:bodyPr>
          <a:lstStyle/>
          <a:p>
            <a:pPr eaLnBrk="1" hangingPunct="1">
              <a:defRPr/>
            </a:pPr>
            <a:r>
              <a:rPr lang="en-GB" sz="2800" dirty="0"/>
              <a:t>They don’t wobble </a:t>
            </a:r>
            <a:r>
              <a:rPr lang="en-GB" sz="2800" u="sng" dirty="0"/>
              <a:t>because </a:t>
            </a:r>
            <a:r>
              <a:rPr lang="en-GB" sz="2800" dirty="0"/>
              <a:t>the ends of the rainbow are stuck in pots of gold.</a:t>
            </a:r>
            <a:r>
              <a:rPr lang="en-GB" sz="2800" u="sng" dirty="0"/>
              <a:t> </a:t>
            </a:r>
            <a:endParaRPr lang="en-GB" sz="2800" dirty="0"/>
          </a:p>
        </p:txBody>
      </p:sp>
      <p:sp>
        <p:nvSpPr>
          <p:cNvPr id="9" name="TextBox 8">
            <a:extLst>
              <a:ext uri="{FF2B5EF4-FFF2-40B4-BE49-F238E27FC236}">
                <a16:creationId xmlns:a16="http://schemas.microsoft.com/office/drawing/2014/main" id="{8361EE0A-AB94-4261-842C-6C819C876AD3}"/>
              </a:ext>
            </a:extLst>
          </p:cNvPr>
          <p:cNvSpPr txBox="1">
            <a:spLocks noChangeArrowheads="1"/>
          </p:cNvSpPr>
          <p:nvPr/>
        </p:nvSpPr>
        <p:spPr bwMode="auto">
          <a:xfrm>
            <a:off x="2346326" y="3708400"/>
            <a:ext cx="73771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0"/>
              </a:spcBef>
              <a:buClrTx/>
              <a:buSzTx/>
              <a:buFontTx/>
              <a:buNone/>
            </a:pPr>
            <a:r>
              <a:rPr lang="en-GB" altLang="en-US" sz="3200" i="1">
                <a:latin typeface="Franklin Gothic Book" panose="020B0503020102020204" pitchFamily="34" charset="0"/>
                <a:ea typeface="MS PGothic" panose="020B0600070205080204" pitchFamily="34" charset="-128"/>
              </a:rPr>
              <a:t>Why do boys wear hair gel? </a:t>
            </a:r>
          </a:p>
        </p:txBody>
      </p:sp>
      <p:sp>
        <p:nvSpPr>
          <p:cNvPr id="11" name="TextBox 10">
            <a:extLst>
              <a:ext uri="{FF2B5EF4-FFF2-40B4-BE49-F238E27FC236}">
                <a16:creationId xmlns:a16="http://schemas.microsoft.com/office/drawing/2014/main" id="{26169ACA-50F0-4D95-BBC1-5DE1CF2D00A9}"/>
              </a:ext>
            </a:extLst>
          </p:cNvPr>
          <p:cNvSpPr txBox="1">
            <a:spLocks noChangeArrowheads="1"/>
          </p:cNvSpPr>
          <p:nvPr/>
        </p:nvSpPr>
        <p:spPr bwMode="auto">
          <a:xfrm>
            <a:off x="2346326" y="4462464"/>
            <a:ext cx="737711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0"/>
              </a:spcBef>
              <a:buClrTx/>
              <a:buSzTx/>
              <a:buFontTx/>
              <a:buNone/>
            </a:pPr>
            <a:r>
              <a:rPr lang="en-GB" altLang="en-US" sz="3200" i="1">
                <a:latin typeface="Franklin Gothic Book" panose="020B0503020102020204" pitchFamily="34" charset="0"/>
                <a:ea typeface="MS PGothic" panose="020B0600070205080204" pitchFamily="34" charset="-128"/>
              </a:rPr>
              <a:t>Why does rain fall down?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2000"/>
                                        <p:tgtEl>
                                          <p:spTgt spid="4">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2000"/>
                                        <p:tgtEl>
                                          <p:spTgt spid="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wipe(down)">
                                      <p:cBhvr>
                                        <p:cTn id="17" dur="500"/>
                                        <p:tgtEl>
                                          <p:spTgt spid="11">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9" grpId="0" build="p"/>
      <p:bldP spid="11"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EABFDA7F-EAEE-4317-BD92-604E43C53E24}"/>
              </a:ext>
            </a:extLst>
          </p:cNvPr>
          <p:cNvSpPr>
            <a:spLocks noGrp="1"/>
          </p:cNvSpPr>
          <p:nvPr>
            <p:ph type="title"/>
          </p:nvPr>
        </p:nvSpPr>
        <p:spPr/>
        <p:txBody>
          <a:bodyPr/>
          <a:lstStyle/>
          <a:p>
            <a:r>
              <a:rPr lang="en-GB" altLang="en-US"/>
              <a:t>Connectives game! </a:t>
            </a:r>
          </a:p>
        </p:txBody>
      </p:sp>
      <p:sp>
        <p:nvSpPr>
          <p:cNvPr id="9" name="TextBox 8">
            <a:extLst>
              <a:ext uri="{FF2B5EF4-FFF2-40B4-BE49-F238E27FC236}">
                <a16:creationId xmlns:a16="http://schemas.microsoft.com/office/drawing/2014/main" id="{8361EE0A-AB94-4261-842C-6C819C876AD3}"/>
              </a:ext>
            </a:extLst>
          </p:cNvPr>
          <p:cNvSpPr txBox="1">
            <a:spLocks noChangeArrowheads="1"/>
          </p:cNvSpPr>
          <p:nvPr/>
        </p:nvSpPr>
        <p:spPr bwMode="auto">
          <a:xfrm>
            <a:off x="2346326" y="3708400"/>
            <a:ext cx="73771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0"/>
              </a:spcBef>
              <a:buClrTx/>
              <a:buSzTx/>
              <a:buFontTx/>
              <a:buNone/>
            </a:pPr>
            <a:r>
              <a:rPr lang="en-GB" altLang="en-US" sz="3200" i="1">
                <a:latin typeface="Franklin Gothic Book" panose="020B0503020102020204" pitchFamily="34" charset="0"/>
                <a:ea typeface="MS PGothic" panose="020B0600070205080204" pitchFamily="34" charset="-128"/>
              </a:rPr>
              <a:t>Why do boys wear hair gel? </a:t>
            </a:r>
          </a:p>
        </p:txBody>
      </p:sp>
      <p:sp>
        <p:nvSpPr>
          <p:cNvPr id="11" name="TextBox 10">
            <a:extLst>
              <a:ext uri="{FF2B5EF4-FFF2-40B4-BE49-F238E27FC236}">
                <a16:creationId xmlns:a16="http://schemas.microsoft.com/office/drawing/2014/main" id="{26169ACA-50F0-4D95-BBC1-5DE1CF2D00A9}"/>
              </a:ext>
            </a:extLst>
          </p:cNvPr>
          <p:cNvSpPr txBox="1">
            <a:spLocks noChangeArrowheads="1"/>
          </p:cNvSpPr>
          <p:nvPr/>
        </p:nvSpPr>
        <p:spPr bwMode="auto">
          <a:xfrm>
            <a:off x="2346326" y="4462464"/>
            <a:ext cx="737711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0"/>
              </a:spcBef>
              <a:buClrTx/>
              <a:buSzTx/>
              <a:buFontTx/>
              <a:buNone/>
            </a:pPr>
            <a:r>
              <a:rPr lang="en-GB" altLang="en-US" sz="3200" i="1">
                <a:latin typeface="Franklin Gothic Book" panose="020B0503020102020204" pitchFamily="34" charset="0"/>
                <a:ea typeface="MS PGothic" panose="020B0600070205080204" pitchFamily="34" charset="-128"/>
              </a:rPr>
              <a:t>Why does rain fall down? </a:t>
            </a:r>
          </a:p>
        </p:txBody>
      </p:sp>
      <p:pic>
        <p:nvPicPr>
          <p:cNvPr id="7" name="Picture 1">
            <a:extLst>
              <a:ext uri="{FF2B5EF4-FFF2-40B4-BE49-F238E27FC236}">
                <a16:creationId xmlns:a16="http://schemas.microsoft.com/office/drawing/2014/main" id="{FA14D93B-EA0C-4682-A3B2-58108D6C7C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6138" t="9399" r="16138" b="9399"/>
          <a:stretch>
            <a:fillRect/>
          </a:stretch>
        </p:blipFill>
        <p:spPr bwMode="auto">
          <a:xfrm>
            <a:off x="111259" y="685800"/>
            <a:ext cx="8137525"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5">
            <a:extLst>
              <a:ext uri="{FF2B5EF4-FFF2-40B4-BE49-F238E27FC236}">
                <a16:creationId xmlns:a16="http://schemas.microsoft.com/office/drawing/2014/main" id="{65D78156-2997-4520-B582-DFED4D432503}"/>
              </a:ext>
            </a:extLst>
          </p:cNvPr>
          <p:cNvSpPr txBox="1">
            <a:spLocks noChangeArrowheads="1"/>
          </p:cNvSpPr>
          <p:nvPr/>
        </p:nvSpPr>
        <p:spPr bwMode="auto">
          <a:xfrm>
            <a:off x="8817255" y="589991"/>
            <a:ext cx="2820987" cy="5561013"/>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C32D2E"/>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AA33"/>
              </a:buClr>
              <a:buSzPct val="65000"/>
              <a:buFont typeface="Wingdings" panose="05000000000000000000" pitchFamily="2" charset="2"/>
              <a:buChar char=""/>
              <a:defRPr sz="2000">
                <a:solidFill>
                  <a:schemeClr val="tx1"/>
                </a:solidFill>
                <a:latin typeface="Tw Cen MT" panose="020B0602020104020603" pitchFamily="34" charset="0"/>
              </a:defRPr>
            </a:lvl9pPr>
          </a:lstStyle>
          <a:p>
            <a:pPr algn="ctr" eaLnBrk="1" hangingPunct="1">
              <a:spcBef>
                <a:spcPct val="0"/>
              </a:spcBef>
              <a:buClrTx/>
              <a:buSzTx/>
              <a:buFontTx/>
              <a:buNone/>
            </a:pPr>
            <a:r>
              <a:rPr lang="en-US" altLang="en-US" sz="2800" dirty="0">
                <a:latin typeface="Arial" panose="020B0604020202020204" pitchFamily="34" charset="0"/>
                <a:ea typeface="ÇlÇr ñæí©" charset="-128"/>
              </a:rPr>
              <a:t>even though</a:t>
            </a:r>
          </a:p>
          <a:p>
            <a:pPr algn="ctr" eaLnBrk="1" hangingPunct="1">
              <a:spcBef>
                <a:spcPct val="0"/>
              </a:spcBef>
              <a:buClrTx/>
              <a:buSzTx/>
              <a:buFontTx/>
              <a:buNone/>
            </a:pPr>
            <a:r>
              <a:rPr lang="en-US" altLang="en-US" sz="2800" dirty="0">
                <a:latin typeface="Arial" panose="020B0604020202020204" pitchFamily="34" charset="0"/>
                <a:ea typeface="ÇlÇr ñæí©" charset="-128"/>
              </a:rPr>
              <a:t>yet so</a:t>
            </a:r>
          </a:p>
          <a:p>
            <a:pPr algn="ctr" eaLnBrk="1" hangingPunct="1">
              <a:spcBef>
                <a:spcPct val="0"/>
              </a:spcBef>
              <a:buClrTx/>
              <a:buSzTx/>
              <a:buFontTx/>
              <a:buNone/>
            </a:pPr>
            <a:r>
              <a:rPr lang="en-US" altLang="en-US" sz="2800" dirty="0">
                <a:latin typeface="Arial" panose="020B0604020202020204" pitchFamily="34" charset="0"/>
                <a:ea typeface="ÇlÇr ñæí©" charset="-128"/>
              </a:rPr>
              <a:t>because</a:t>
            </a:r>
          </a:p>
          <a:p>
            <a:pPr algn="ctr" eaLnBrk="1" hangingPunct="1">
              <a:spcBef>
                <a:spcPct val="0"/>
              </a:spcBef>
              <a:buClrTx/>
              <a:buSzTx/>
              <a:buFontTx/>
              <a:buNone/>
            </a:pPr>
            <a:r>
              <a:rPr lang="en-US" altLang="en-US" sz="2800" dirty="0">
                <a:latin typeface="Arial" panose="020B0604020202020204" pitchFamily="34" charset="0"/>
                <a:ea typeface="ÇlÇr ñæí©" charset="-128"/>
              </a:rPr>
              <a:t>thus</a:t>
            </a:r>
          </a:p>
          <a:p>
            <a:pPr algn="ctr" eaLnBrk="1" hangingPunct="1">
              <a:spcBef>
                <a:spcPct val="0"/>
              </a:spcBef>
              <a:buClrTx/>
              <a:buSzTx/>
              <a:buFontTx/>
              <a:buNone/>
            </a:pPr>
            <a:r>
              <a:rPr lang="en-US" altLang="en-US" sz="2800" dirty="0">
                <a:latin typeface="Arial" panose="020B0604020202020204" pitchFamily="34" charset="0"/>
                <a:ea typeface="ÇlÇr ñæí©" charset="-128"/>
              </a:rPr>
              <a:t>consequently</a:t>
            </a:r>
          </a:p>
          <a:p>
            <a:pPr algn="ctr" eaLnBrk="1" hangingPunct="1">
              <a:spcBef>
                <a:spcPct val="0"/>
              </a:spcBef>
              <a:buClrTx/>
              <a:buSzTx/>
              <a:buFontTx/>
              <a:buNone/>
            </a:pPr>
            <a:r>
              <a:rPr lang="en-US" altLang="en-US" sz="2800" dirty="0">
                <a:latin typeface="Arial" panose="020B0604020202020204" pitchFamily="34" charset="0"/>
                <a:ea typeface="ÇlÇr ñæí©" charset="-128"/>
              </a:rPr>
              <a:t>therefore</a:t>
            </a:r>
          </a:p>
          <a:p>
            <a:pPr algn="ctr" eaLnBrk="1" hangingPunct="1">
              <a:spcBef>
                <a:spcPct val="0"/>
              </a:spcBef>
              <a:buClrTx/>
              <a:buSzTx/>
              <a:buFontTx/>
              <a:buNone/>
            </a:pPr>
            <a:r>
              <a:rPr lang="en-US" altLang="en-US" sz="2800" dirty="0">
                <a:latin typeface="Arial" panose="020B0604020202020204" pitchFamily="34" charset="0"/>
                <a:ea typeface="ÇlÇr ñæí©" charset="-128"/>
              </a:rPr>
              <a:t>however</a:t>
            </a:r>
          </a:p>
          <a:p>
            <a:pPr algn="ctr" eaLnBrk="1" hangingPunct="1">
              <a:spcBef>
                <a:spcPct val="0"/>
              </a:spcBef>
              <a:buClrTx/>
              <a:buSzTx/>
              <a:buFontTx/>
              <a:buNone/>
            </a:pPr>
            <a:r>
              <a:rPr lang="en-US" altLang="en-US" sz="2800" dirty="0">
                <a:latin typeface="Arial" panose="020B0604020202020204" pitchFamily="34" charset="0"/>
                <a:ea typeface="ÇlÇr ñæí©" charset="-128"/>
              </a:rPr>
              <a:t>despite</a:t>
            </a:r>
          </a:p>
          <a:p>
            <a:pPr algn="ctr" eaLnBrk="1" hangingPunct="1">
              <a:spcBef>
                <a:spcPct val="0"/>
              </a:spcBef>
              <a:buClrTx/>
              <a:buSzTx/>
              <a:buFontTx/>
              <a:buNone/>
            </a:pPr>
            <a:r>
              <a:rPr lang="en-US" altLang="en-US" sz="2800" dirty="0">
                <a:latin typeface="Arial" panose="020B0604020202020204" pitchFamily="34" charset="0"/>
                <a:ea typeface="ÇlÇr ñæí©" charset="-128"/>
              </a:rPr>
              <a:t>as a result of</a:t>
            </a:r>
          </a:p>
          <a:p>
            <a:pPr algn="ctr" eaLnBrk="1" hangingPunct="1">
              <a:spcBef>
                <a:spcPct val="0"/>
              </a:spcBef>
              <a:buClrTx/>
              <a:buSzTx/>
              <a:buFontTx/>
              <a:buNone/>
            </a:pPr>
            <a:r>
              <a:rPr lang="en-US" altLang="en-US" sz="2800" dirty="0">
                <a:latin typeface="Arial" panose="020B0604020202020204" pitchFamily="34" charset="0"/>
                <a:ea typeface="ÇlÇr ñæí©" charset="-128"/>
              </a:rPr>
              <a:t>this causes…</a:t>
            </a:r>
          </a:p>
          <a:p>
            <a:pPr algn="ctr" eaLnBrk="1" hangingPunct="1">
              <a:spcBef>
                <a:spcPct val="0"/>
              </a:spcBef>
              <a:buClrTx/>
              <a:buSzTx/>
              <a:buFontTx/>
              <a:buNone/>
            </a:pPr>
            <a:r>
              <a:rPr lang="en-US" altLang="en-US" sz="2800" dirty="0">
                <a:latin typeface="Arial" panose="020B0604020202020204" pitchFamily="34" charset="0"/>
                <a:ea typeface="ÇlÇr ñæí©" charset="-128"/>
              </a:rPr>
              <a:t>this results in…</a:t>
            </a:r>
          </a:p>
          <a:p>
            <a:pPr algn="ctr" eaLnBrk="1" hangingPunct="1">
              <a:spcBef>
                <a:spcPct val="0"/>
              </a:spcBef>
              <a:buClrTx/>
              <a:buSzTx/>
              <a:buFontTx/>
              <a:buNone/>
            </a:pPr>
            <a:r>
              <a:rPr lang="en-US" altLang="en-US" sz="2800" dirty="0">
                <a:latin typeface="Arial" panose="020B0604020202020204" pitchFamily="34" charset="0"/>
                <a:ea typeface="ÇlÇr ñæí©" charset="-128"/>
              </a:rPr>
              <a:t>this means that..</a:t>
            </a:r>
          </a:p>
          <a:p>
            <a:pPr algn="ctr" eaLnBrk="1" hangingPunct="1">
              <a:spcBef>
                <a:spcPct val="0"/>
              </a:spcBef>
              <a:buClrTx/>
              <a:buSzTx/>
              <a:buFontTx/>
              <a:buNone/>
            </a:pPr>
            <a:endParaRPr lang="en-US" altLang="en-US" sz="2800" dirty="0">
              <a:latin typeface="Arial" panose="020B0604020202020204" pitchFamily="34" charset="0"/>
              <a:ea typeface="ÇlÇr ñæí©" charset="-128"/>
            </a:endParaRPr>
          </a:p>
          <a:p>
            <a:pPr algn="ctr" eaLnBrk="1" hangingPunct="1">
              <a:spcBef>
                <a:spcPct val="0"/>
              </a:spcBef>
              <a:buClrTx/>
              <a:buSzTx/>
              <a:buFontTx/>
              <a:buNone/>
            </a:pPr>
            <a:endParaRPr lang="en-US" altLang="en-US" sz="2800" dirty="0">
              <a:latin typeface="Arial" panose="020B0604020202020204" pitchFamily="34" charset="0"/>
              <a:ea typeface="ÇlÇr ñæí©" charset="-128"/>
            </a:endParaRPr>
          </a:p>
          <a:p>
            <a:pPr eaLnBrk="1" hangingPunct="1">
              <a:spcBef>
                <a:spcPct val="0"/>
              </a:spcBef>
              <a:buClrTx/>
              <a:buSzTx/>
              <a:buFontTx/>
              <a:buNone/>
            </a:pPr>
            <a:endParaRPr lang="en-US" altLang="en-US" sz="2400" dirty="0">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28097165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down)">
                                      <p:cBhvr>
                                        <p:cTn id="7" dur="500"/>
                                        <p:tgtEl>
                                          <p:spTgt spid="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20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1" grpId="0" build="p"/>
      <p:bldP spid="8"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5F7BB-C3D4-4A4E-864B-FEFBA9FF5B4E}"/>
              </a:ext>
            </a:extLst>
          </p:cNvPr>
          <p:cNvSpPr>
            <a:spLocks noGrp="1"/>
          </p:cNvSpPr>
          <p:nvPr>
            <p:ph type="title"/>
          </p:nvPr>
        </p:nvSpPr>
        <p:spPr>
          <a:xfrm>
            <a:off x="838200" y="365125"/>
            <a:ext cx="10515600" cy="1669737"/>
          </a:xfrm>
        </p:spPr>
        <p:txBody>
          <a:bodyPr>
            <a:normAutofit fontScale="90000"/>
          </a:bodyPr>
          <a:lstStyle/>
          <a:p>
            <a:pPr algn="ctr"/>
            <a:r>
              <a:rPr lang="en-GB" dirty="0">
                <a:latin typeface="XCCW Joined 7a" panose="03050602040000000000" pitchFamily="66" charset="0"/>
              </a:rPr>
              <a:t>Choose a question below, create an causal conjunction sentence with your partner to answer the question! </a:t>
            </a:r>
          </a:p>
        </p:txBody>
      </p:sp>
      <p:sp>
        <p:nvSpPr>
          <p:cNvPr id="3" name="Rectangle 2">
            <a:extLst>
              <a:ext uri="{FF2B5EF4-FFF2-40B4-BE49-F238E27FC236}">
                <a16:creationId xmlns:a16="http://schemas.microsoft.com/office/drawing/2014/main" id="{569AF8F2-BA9B-4C08-A2F9-F6B0C319FEEF}"/>
              </a:ext>
            </a:extLst>
          </p:cNvPr>
          <p:cNvSpPr/>
          <p:nvPr/>
        </p:nvSpPr>
        <p:spPr>
          <a:xfrm>
            <a:off x="2687391" y="2448806"/>
            <a:ext cx="7744496" cy="3862596"/>
          </a:xfrm>
          <a:prstGeom prst="rect">
            <a:avLst/>
          </a:prstGeom>
        </p:spPr>
        <p:txBody>
          <a:bodyPr wrap="square">
            <a:spAutoFit/>
          </a:bodyPr>
          <a:lstStyle/>
          <a:p>
            <a:pPr>
              <a:spcAft>
                <a:spcPts val="0"/>
              </a:spcAft>
              <a:tabLst>
                <a:tab pos="1282065" algn="l"/>
              </a:tabLst>
            </a:pPr>
            <a:r>
              <a:rPr lang="en-GB" sz="35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Why are aliens always green?</a:t>
            </a:r>
            <a:endParaRPr lang="en-GB" sz="3500" dirty="0">
              <a:solidFill>
                <a:srgbClr val="7030A0"/>
              </a:solidFill>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tabLst>
                <a:tab pos="1282065" algn="l"/>
              </a:tabLst>
            </a:pPr>
            <a:r>
              <a:rPr lang="en-GB" sz="35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Why don’t rainbows wobble in the wind?</a:t>
            </a:r>
            <a:endParaRPr lang="en-GB" sz="3500" dirty="0">
              <a:solidFill>
                <a:srgbClr val="7030A0"/>
              </a:solidFill>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tabLst>
                <a:tab pos="1282065" algn="l"/>
              </a:tabLst>
            </a:pPr>
            <a:r>
              <a:rPr lang="en-GB" sz="35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Why do boys wear hair gel?</a:t>
            </a:r>
            <a:endParaRPr lang="en-GB" sz="3500" dirty="0">
              <a:solidFill>
                <a:srgbClr val="7030A0"/>
              </a:solidFill>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tabLst>
                <a:tab pos="1282065" algn="l"/>
              </a:tabLst>
            </a:pPr>
            <a:r>
              <a:rPr lang="en-GB" sz="35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Why is a banana curly?</a:t>
            </a:r>
            <a:endParaRPr lang="en-GB" sz="3500" dirty="0">
              <a:solidFill>
                <a:srgbClr val="7030A0"/>
              </a:solidFill>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tabLst>
                <a:tab pos="1282065" algn="l"/>
              </a:tabLst>
            </a:pPr>
            <a:r>
              <a:rPr lang="en-GB" sz="35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Where do teachers go at night?</a:t>
            </a:r>
            <a:endParaRPr lang="en-GB" sz="3500" dirty="0">
              <a:solidFill>
                <a:srgbClr val="7030A0"/>
              </a:solidFill>
              <a:latin typeface="Arial" panose="020B0604020202020204" pitchFamily="34" charset="0"/>
              <a:ea typeface="Times New Roman" panose="02020603050405020304" pitchFamily="18" charset="0"/>
              <a:cs typeface="Times New Roman" panose="02020603050405020304" pitchFamily="18" charset="0"/>
            </a:endParaRPr>
          </a:p>
          <a:p>
            <a:r>
              <a:rPr lang="en-GB" sz="35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Why does it get dark at night?</a:t>
            </a:r>
            <a:endParaRPr lang="en-GB" sz="3500" dirty="0">
              <a:solidFill>
                <a:srgbClr val="7030A0"/>
              </a:solidFill>
            </a:endParaRPr>
          </a:p>
        </p:txBody>
      </p:sp>
    </p:spTree>
    <p:extLst>
      <p:ext uri="{BB962C8B-B14F-4D97-AF65-F5344CB8AC3E}">
        <p14:creationId xmlns:p14="http://schemas.microsoft.com/office/powerpoint/2010/main" val="38668085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0BD41-51E3-46FA-B9E8-160DE9F5220C}"/>
              </a:ext>
            </a:extLst>
          </p:cNvPr>
          <p:cNvSpPr/>
          <p:nvPr/>
        </p:nvSpPr>
        <p:spPr>
          <a:xfrm>
            <a:off x="206062" y="104775"/>
            <a:ext cx="11496675" cy="66484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a:extLst>
              <a:ext uri="{FF2B5EF4-FFF2-40B4-BE49-F238E27FC236}">
                <a16:creationId xmlns:a16="http://schemas.microsoft.com/office/drawing/2014/main" id="{A70F7C41-B872-4BD6-9AB2-EF584B61F54C}"/>
              </a:ext>
            </a:extLst>
          </p:cNvPr>
          <p:cNvCxnSpPr/>
          <p:nvPr/>
        </p:nvCxnSpPr>
        <p:spPr>
          <a:xfrm>
            <a:off x="1644336" y="104775"/>
            <a:ext cx="0" cy="664845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D71C6B77-6837-41F1-BD40-6CF0B11F9154}"/>
              </a:ext>
            </a:extLst>
          </p:cNvPr>
          <p:cNvCxnSpPr/>
          <p:nvPr/>
        </p:nvCxnSpPr>
        <p:spPr>
          <a:xfrm>
            <a:off x="206062" y="14859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DD60CF-2C42-4E2D-8E06-515288D40DA2}"/>
              </a:ext>
            </a:extLst>
          </p:cNvPr>
          <p:cNvSpPr txBox="1"/>
          <p:nvPr/>
        </p:nvSpPr>
        <p:spPr>
          <a:xfrm>
            <a:off x="1644337" y="955676"/>
            <a:ext cx="10058397" cy="2246769"/>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Wednesday 25th November</a:t>
            </a:r>
          </a:p>
          <a:p>
            <a:pPr>
              <a:defRPr/>
            </a:pPr>
            <a:endParaRPr lang="en-GB" sz="3500" b="1" u="sng" dirty="0">
              <a:solidFill>
                <a:schemeClr val="tx1">
                  <a:lumMod val="65000"/>
                  <a:lumOff val="35000"/>
                </a:schemeClr>
              </a:solidFill>
              <a:latin typeface="XCCW Joined 7a" panose="03050602040000000000" pitchFamily="66" charset="0"/>
            </a:endParaRPr>
          </a:p>
          <a:p>
            <a:pPr>
              <a:defRPr/>
            </a:pPr>
            <a:r>
              <a:rPr lang="en-GB" sz="3500" b="1" u="sng" dirty="0">
                <a:solidFill>
                  <a:schemeClr val="tx1">
                    <a:lumMod val="65000"/>
                    <a:lumOff val="35000"/>
                  </a:schemeClr>
                </a:solidFill>
                <a:latin typeface="XCCW Joined 7a" panose="03050602040000000000" pitchFamily="66" charset="0"/>
              </a:rPr>
              <a:t>LO: To use causal conjunctions correctly.</a:t>
            </a:r>
          </a:p>
        </p:txBody>
      </p:sp>
      <p:cxnSp>
        <p:nvCxnSpPr>
          <p:cNvPr id="8" name="Straight Connector 7">
            <a:extLst>
              <a:ext uri="{FF2B5EF4-FFF2-40B4-BE49-F238E27FC236}">
                <a16:creationId xmlns:a16="http://schemas.microsoft.com/office/drawing/2014/main" id="{3A6059A7-70BE-4718-8DC3-8B13DC33D7B3}"/>
              </a:ext>
            </a:extLst>
          </p:cNvPr>
          <p:cNvCxnSpPr/>
          <p:nvPr/>
        </p:nvCxnSpPr>
        <p:spPr>
          <a:xfrm>
            <a:off x="206062" y="2554288"/>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DD8746-CA2D-4605-B255-D0D050CF6601}"/>
              </a:ext>
            </a:extLst>
          </p:cNvPr>
          <p:cNvCxnSpPr/>
          <p:nvPr/>
        </p:nvCxnSpPr>
        <p:spPr>
          <a:xfrm>
            <a:off x="206062" y="2028825"/>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12AC91-DCED-499A-9644-BB96572B3F72}"/>
              </a:ext>
            </a:extLst>
          </p:cNvPr>
          <p:cNvCxnSpPr/>
          <p:nvPr/>
        </p:nvCxnSpPr>
        <p:spPr>
          <a:xfrm>
            <a:off x="206062" y="364331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C4CFF26-1D26-4AAB-9940-827848F05FE4}"/>
              </a:ext>
            </a:extLst>
          </p:cNvPr>
          <p:cNvCxnSpPr/>
          <p:nvPr/>
        </p:nvCxnSpPr>
        <p:spPr>
          <a:xfrm>
            <a:off x="206062" y="41719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584FAAF-E489-4637-95E0-8ED9219B0E8F}"/>
              </a:ext>
            </a:extLst>
          </p:cNvPr>
          <p:cNvCxnSpPr/>
          <p:nvPr/>
        </p:nvCxnSpPr>
        <p:spPr>
          <a:xfrm>
            <a:off x="206062" y="30924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94F0DF-54D2-485A-85FE-523FB177181E}"/>
              </a:ext>
            </a:extLst>
          </p:cNvPr>
          <p:cNvCxnSpPr/>
          <p:nvPr/>
        </p:nvCxnSpPr>
        <p:spPr>
          <a:xfrm>
            <a:off x="206062" y="52498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F144836-FB30-4343-BAA6-2EED209ED9E9}"/>
              </a:ext>
            </a:extLst>
          </p:cNvPr>
          <p:cNvCxnSpPr/>
          <p:nvPr/>
        </p:nvCxnSpPr>
        <p:spPr>
          <a:xfrm>
            <a:off x="206062" y="57785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B3E734-B097-4861-B904-501E57F91ECA}"/>
              </a:ext>
            </a:extLst>
          </p:cNvPr>
          <p:cNvCxnSpPr/>
          <p:nvPr/>
        </p:nvCxnSpPr>
        <p:spPr>
          <a:xfrm>
            <a:off x="206062" y="46990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5C62613-2C08-4AF5-822C-33F6754F91F8}"/>
              </a:ext>
            </a:extLst>
          </p:cNvPr>
          <p:cNvCxnSpPr/>
          <p:nvPr/>
        </p:nvCxnSpPr>
        <p:spPr>
          <a:xfrm>
            <a:off x="206062" y="62912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28442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66E67-96CB-4569-BDA9-CA153EEB349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FFD105B-76B1-40F6-B8E7-C8FC2084DF4E}"/>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FC6AC601-E79D-4A72-8D72-ACC07BBF6FF6}"/>
              </a:ext>
            </a:extLst>
          </p:cNvPr>
          <p:cNvPicPr>
            <a:picLocks noChangeAspect="1"/>
          </p:cNvPicPr>
          <p:nvPr/>
        </p:nvPicPr>
        <p:blipFill>
          <a:blip r:embed="rId2"/>
          <a:stretch>
            <a:fillRect/>
          </a:stretch>
        </p:blipFill>
        <p:spPr>
          <a:xfrm>
            <a:off x="4213586" y="1919947"/>
            <a:ext cx="3718803" cy="4899773"/>
          </a:xfrm>
          <a:prstGeom prst="rect">
            <a:avLst/>
          </a:prstGeom>
        </p:spPr>
      </p:pic>
      <p:pic>
        <p:nvPicPr>
          <p:cNvPr id="5" name="Picture 4">
            <a:extLst>
              <a:ext uri="{FF2B5EF4-FFF2-40B4-BE49-F238E27FC236}">
                <a16:creationId xmlns:a16="http://schemas.microsoft.com/office/drawing/2014/main" id="{AE77CB82-FD75-4391-96A6-6BFCDB248038}"/>
              </a:ext>
            </a:extLst>
          </p:cNvPr>
          <p:cNvPicPr>
            <a:picLocks noChangeAspect="1"/>
          </p:cNvPicPr>
          <p:nvPr/>
        </p:nvPicPr>
        <p:blipFill>
          <a:blip r:embed="rId3"/>
          <a:stretch>
            <a:fillRect/>
          </a:stretch>
        </p:blipFill>
        <p:spPr>
          <a:xfrm>
            <a:off x="217480" y="42501"/>
            <a:ext cx="3753626" cy="4942274"/>
          </a:xfrm>
          <a:prstGeom prst="rect">
            <a:avLst/>
          </a:prstGeom>
        </p:spPr>
      </p:pic>
      <p:pic>
        <p:nvPicPr>
          <p:cNvPr id="6" name="Picture 5">
            <a:extLst>
              <a:ext uri="{FF2B5EF4-FFF2-40B4-BE49-F238E27FC236}">
                <a16:creationId xmlns:a16="http://schemas.microsoft.com/office/drawing/2014/main" id="{19A3A426-67DA-4531-90C5-B0ABBE310DFE}"/>
              </a:ext>
            </a:extLst>
          </p:cNvPr>
          <p:cNvPicPr>
            <a:picLocks noChangeAspect="1"/>
          </p:cNvPicPr>
          <p:nvPr/>
        </p:nvPicPr>
        <p:blipFill>
          <a:blip r:embed="rId4"/>
          <a:stretch>
            <a:fillRect/>
          </a:stretch>
        </p:blipFill>
        <p:spPr>
          <a:xfrm>
            <a:off x="8174869" y="42501"/>
            <a:ext cx="3799651" cy="4899773"/>
          </a:xfrm>
          <a:prstGeom prst="rect">
            <a:avLst/>
          </a:prstGeom>
        </p:spPr>
      </p:pic>
    </p:spTree>
    <p:extLst>
      <p:ext uri="{BB962C8B-B14F-4D97-AF65-F5344CB8AC3E}">
        <p14:creationId xmlns:p14="http://schemas.microsoft.com/office/powerpoint/2010/main" val="41081619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0BD41-51E3-46FA-B9E8-160DE9F5220C}"/>
              </a:ext>
            </a:extLst>
          </p:cNvPr>
          <p:cNvSpPr/>
          <p:nvPr/>
        </p:nvSpPr>
        <p:spPr>
          <a:xfrm>
            <a:off x="206062" y="104775"/>
            <a:ext cx="11496675" cy="66484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a:extLst>
              <a:ext uri="{FF2B5EF4-FFF2-40B4-BE49-F238E27FC236}">
                <a16:creationId xmlns:a16="http://schemas.microsoft.com/office/drawing/2014/main" id="{A70F7C41-B872-4BD6-9AB2-EF584B61F54C}"/>
              </a:ext>
            </a:extLst>
          </p:cNvPr>
          <p:cNvCxnSpPr/>
          <p:nvPr/>
        </p:nvCxnSpPr>
        <p:spPr>
          <a:xfrm>
            <a:off x="1644336" y="104775"/>
            <a:ext cx="0" cy="664845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D71C6B77-6837-41F1-BD40-6CF0B11F9154}"/>
              </a:ext>
            </a:extLst>
          </p:cNvPr>
          <p:cNvCxnSpPr/>
          <p:nvPr/>
        </p:nvCxnSpPr>
        <p:spPr>
          <a:xfrm>
            <a:off x="206062" y="14859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DD60CF-2C42-4E2D-8E06-515288D40DA2}"/>
              </a:ext>
            </a:extLst>
          </p:cNvPr>
          <p:cNvSpPr txBox="1"/>
          <p:nvPr/>
        </p:nvSpPr>
        <p:spPr>
          <a:xfrm>
            <a:off x="1644337" y="955676"/>
            <a:ext cx="10058397" cy="1708160"/>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Thursday 26th November</a:t>
            </a:r>
          </a:p>
          <a:p>
            <a:pPr>
              <a:defRPr/>
            </a:pPr>
            <a:endParaRPr lang="en-GB" sz="3500" b="1" u="sng" dirty="0">
              <a:solidFill>
                <a:schemeClr val="tx1">
                  <a:lumMod val="65000"/>
                  <a:lumOff val="35000"/>
                </a:schemeClr>
              </a:solidFill>
              <a:latin typeface="XCCW Joined 7a" panose="03050602040000000000" pitchFamily="66" charset="0"/>
            </a:endParaRPr>
          </a:p>
          <a:p>
            <a:pPr>
              <a:defRPr/>
            </a:pPr>
            <a:r>
              <a:rPr lang="en-GB" sz="3500" b="1" u="sng" dirty="0">
                <a:solidFill>
                  <a:schemeClr val="tx1">
                    <a:lumMod val="65000"/>
                    <a:lumOff val="35000"/>
                  </a:schemeClr>
                </a:solidFill>
                <a:latin typeface="XCCW Joined 7a" panose="03050602040000000000" pitchFamily="66" charset="0"/>
              </a:rPr>
              <a:t>LO: To revise determiners.</a:t>
            </a:r>
          </a:p>
        </p:txBody>
      </p:sp>
      <p:cxnSp>
        <p:nvCxnSpPr>
          <p:cNvPr id="8" name="Straight Connector 7">
            <a:extLst>
              <a:ext uri="{FF2B5EF4-FFF2-40B4-BE49-F238E27FC236}">
                <a16:creationId xmlns:a16="http://schemas.microsoft.com/office/drawing/2014/main" id="{3A6059A7-70BE-4718-8DC3-8B13DC33D7B3}"/>
              </a:ext>
            </a:extLst>
          </p:cNvPr>
          <p:cNvCxnSpPr/>
          <p:nvPr/>
        </p:nvCxnSpPr>
        <p:spPr>
          <a:xfrm>
            <a:off x="206062" y="2554288"/>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DD8746-CA2D-4605-B255-D0D050CF6601}"/>
              </a:ext>
            </a:extLst>
          </p:cNvPr>
          <p:cNvCxnSpPr/>
          <p:nvPr/>
        </p:nvCxnSpPr>
        <p:spPr>
          <a:xfrm>
            <a:off x="206062" y="2028825"/>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12AC91-DCED-499A-9644-BB96572B3F72}"/>
              </a:ext>
            </a:extLst>
          </p:cNvPr>
          <p:cNvCxnSpPr/>
          <p:nvPr/>
        </p:nvCxnSpPr>
        <p:spPr>
          <a:xfrm>
            <a:off x="206062" y="364331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C4CFF26-1D26-4AAB-9940-827848F05FE4}"/>
              </a:ext>
            </a:extLst>
          </p:cNvPr>
          <p:cNvCxnSpPr/>
          <p:nvPr/>
        </p:nvCxnSpPr>
        <p:spPr>
          <a:xfrm>
            <a:off x="206062" y="41719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584FAAF-E489-4637-95E0-8ED9219B0E8F}"/>
              </a:ext>
            </a:extLst>
          </p:cNvPr>
          <p:cNvCxnSpPr/>
          <p:nvPr/>
        </p:nvCxnSpPr>
        <p:spPr>
          <a:xfrm>
            <a:off x="206062" y="30924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94F0DF-54D2-485A-85FE-523FB177181E}"/>
              </a:ext>
            </a:extLst>
          </p:cNvPr>
          <p:cNvCxnSpPr/>
          <p:nvPr/>
        </p:nvCxnSpPr>
        <p:spPr>
          <a:xfrm>
            <a:off x="206062" y="52498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F144836-FB30-4343-BAA6-2EED209ED9E9}"/>
              </a:ext>
            </a:extLst>
          </p:cNvPr>
          <p:cNvCxnSpPr/>
          <p:nvPr/>
        </p:nvCxnSpPr>
        <p:spPr>
          <a:xfrm>
            <a:off x="206062" y="57785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B3E734-B097-4861-B904-501E57F91ECA}"/>
              </a:ext>
            </a:extLst>
          </p:cNvPr>
          <p:cNvCxnSpPr/>
          <p:nvPr/>
        </p:nvCxnSpPr>
        <p:spPr>
          <a:xfrm>
            <a:off x="206062" y="46990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5C62613-2C08-4AF5-822C-33F6754F91F8}"/>
              </a:ext>
            </a:extLst>
          </p:cNvPr>
          <p:cNvCxnSpPr/>
          <p:nvPr/>
        </p:nvCxnSpPr>
        <p:spPr>
          <a:xfrm>
            <a:off x="206062" y="62912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49520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021CE-463C-44C9-BE18-4BF71C235F4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F0DE1EA-00C4-4A77-8F01-C887C72B8A4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1F520D7-9235-4C45-BFDD-A996A0A27518}"/>
              </a:ext>
            </a:extLst>
          </p:cNvPr>
          <p:cNvPicPr>
            <a:picLocks noChangeAspect="1"/>
          </p:cNvPicPr>
          <p:nvPr/>
        </p:nvPicPr>
        <p:blipFill>
          <a:blip r:embed="rId2"/>
          <a:stretch>
            <a:fillRect/>
          </a:stretch>
        </p:blipFill>
        <p:spPr>
          <a:xfrm>
            <a:off x="1798240" y="681037"/>
            <a:ext cx="8595520" cy="5320518"/>
          </a:xfrm>
          <a:prstGeom prst="rect">
            <a:avLst/>
          </a:prstGeom>
        </p:spPr>
      </p:pic>
    </p:spTree>
    <p:extLst>
      <p:ext uri="{BB962C8B-B14F-4D97-AF65-F5344CB8AC3E}">
        <p14:creationId xmlns:p14="http://schemas.microsoft.com/office/powerpoint/2010/main" val="36370971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4678D-1B89-45CF-B96D-6CD0952F6FD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8716A9B-19F5-4ABF-9CC9-F7217876F974}"/>
              </a:ext>
            </a:extLst>
          </p:cNvPr>
          <p:cNvSpPr>
            <a:spLocks noGrp="1"/>
          </p:cNvSpPr>
          <p:nvPr>
            <p:ph idx="1"/>
          </p:nvPr>
        </p:nvSpPr>
        <p:spPr/>
        <p:txBody>
          <a:bodyPr/>
          <a:lstStyle/>
          <a:p>
            <a:endParaRPr lang="en-GB" b="1" dirty="0"/>
          </a:p>
          <a:p>
            <a:endParaRPr lang="en-GB" b="1" dirty="0"/>
          </a:p>
        </p:txBody>
      </p:sp>
      <p:pic>
        <p:nvPicPr>
          <p:cNvPr id="4" name="Picture 3">
            <a:extLst>
              <a:ext uri="{FF2B5EF4-FFF2-40B4-BE49-F238E27FC236}">
                <a16:creationId xmlns:a16="http://schemas.microsoft.com/office/drawing/2014/main" id="{2BC9AA48-8D44-439E-8CDB-6B0915B11F49}"/>
              </a:ext>
            </a:extLst>
          </p:cNvPr>
          <p:cNvPicPr>
            <a:picLocks noChangeAspect="1"/>
          </p:cNvPicPr>
          <p:nvPr/>
        </p:nvPicPr>
        <p:blipFill>
          <a:blip r:embed="rId2"/>
          <a:stretch>
            <a:fillRect/>
          </a:stretch>
        </p:blipFill>
        <p:spPr>
          <a:xfrm>
            <a:off x="1841760" y="601300"/>
            <a:ext cx="8718916" cy="5575663"/>
          </a:xfrm>
          <a:prstGeom prst="rect">
            <a:avLst/>
          </a:prstGeom>
        </p:spPr>
      </p:pic>
    </p:spTree>
    <p:extLst>
      <p:ext uri="{BB962C8B-B14F-4D97-AF65-F5344CB8AC3E}">
        <p14:creationId xmlns:p14="http://schemas.microsoft.com/office/powerpoint/2010/main" val="14060377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B4EA6-6F0F-4CEA-90C1-80A77E8333B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518F44D-8CC5-4BF3-8499-B8A1BBAEBC3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065D86B-FBB5-428D-BA4E-0FC91BA5F371}"/>
              </a:ext>
            </a:extLst>
          </p:cNvPr>
          <p:cNvPicPr>
            <a:picLocks noChangeAspect="1"/>
          </p:cNvPicPr>
          <p:nvPr/>
        </p:nvPicPr>
        <p:blipFill>
          <a:blip r:embed="rId2"/>
          <a:stretch>
            <a:fillRect/>
          </a:stretch>
        </p:blipFill>
        <p:spPr>
          <a:xfrm>
            <a:off x="1534790" y="752018"/>
            <a:ext cx="9122419" cy="5353964"/>
          </a:xfrm>
          <a:prstGeom prst="rect">
            <a:avLst/>
          </a:prstGeom>
        </p:spPr>
      </p:pic>
    </p:spTree>
    <p:extLst>
      <p:ext uri="{BB962C8B-B14F-4D97-AF65-F5344CB8AC3E}">
        <p14:creationId xmlns:p14="http://schemas.microsoft.com/office/powerpoint/2010/main" val="4249701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F2E03-5AF5-4C83-A889-9DBE8B5CB40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609BD97-6EEB-4541-99B0-6CCF3BA85E1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5B62BC2-462D-46A5-9FAE-3025456E76E2}"/>
              </a:ext>
            </a:extLst>
          </p:cNvPr>
          <p:cNvPicPr>
            <a:picLocks noChangeAspect="1"/>
          </p:cNvPicPr>
          <p:nvPr/>
        </p:nvPicPr>
        <p:blipFill>
          <a:blip r:embed="rId2"/>
          <a:stretch>
            <a:fillRect/>
          </a:stretch>
        </p:blipFill>
        <p:spPr>
          <a:xfrm>
            <a:off x="1022945" y="1024953"/>
            <a:ext cx="10146109" cy="4808093"/>
          </a:xfrm>
          <a:prstGeom prst="rect">
            <a:avLst/>
          </a:prstGeom>
        </p:spPr>
      </p:pic>
    </p:spTree>
    <p:extLst>
      <p:ext uri="{BB962C8B-B14F-4D97-AF65-F5344CB8AC3E}">
        <p14:creationId xmlns:p14="http://schemas.microsoft.com/office/powerpoint/2010/main" val="7842858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0BD41-51E3-46FA-B9E8-160DE9F5220C}"/>
              </a:ext>
            </a:extLst>
          </p:cNvPr>
          <p:cNvSpPr/>
          <p:nvPr/>
        </p:nvSpPr>
        <p:spPr>
          <a:xfrm>
            <a:off x="206062" y="104775"/>
            <a:ext cx="11496675" cy="66484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a:extLst>
              <a:ext uri="{FF2B5EF4-FFF2-40B4-BE49-F238E27FC236}">
                <a16:creationId xmlns:a16="http://schemas.microsoft.com/office/drawing/2014/main" id="{A70F7C41-B872-4BD6-9AB2-EF584B61F54C}"/>
              </a:ext>
            </a:extLst>
          </p:cNvPr>
          <p:cNvCxnSpPr/>
          <p:nvPr/>
        </p:nvCxnSpPr>
        <p:spPr>
          <a:xfrm>
            <a:off x="1644336" y="104775"/>
            <a:ext cx="0" cy="664845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D71C6B77-6837-41F1-BD40-6CF0B11F9154}"/>
              </a:ext>
            </a:extLst>
          </p:cNvPr>
          <p:cNvCxnSpPr/>
          <p:nvPr/>
        </p:nvCxnSpPr>
        <p:spPr>
          <a:xfrm>
            <a:off x="206062" y="14859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DD60CF-2C42-4E2D-8E06-515288D40DA2}"/>
              </a:ext>
            </a:extLst>
          </p:cNvPr>
          <p:cNvSpPr txBox="1"/>
          <p:nvPr/>
        </p:nvSpPr>
        <p:spPr>
          <a:xfrm>
            <a:off x="1644337" y="955676"/>
            <a:ext cx="10058397" cy="2246769"/>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Thursday 26th November</a:t>
            </a:r>
          </a:p>
          <a:p>
            <a:pPr>
              <a:defRPr/>
            </a:pPr>
            <a:endParaRPr lang="en-GB" sz="3500" b="1" u="sng" dirty="0">
              <a:solidFill>
                <a:schemeClr val="tx1">
                  <a:lumMod val="65000"/>
                  <a:lumOff val="35000"/>
                </a:schemeClr>
              </a:solidFill>
              <a:latin typeface="XCCW Joined 7a" panose="03050602040000000000" pitchFamily="66" charset="0"/>
            </a:endParaRPr>
          </a:p>
          <a:p>
            <a:pPr>
              <a:defRPr/>
            </a:pPr>
            <a:r>
              <a:rPr lang="en-GB" sz="3500" b="1" u="sng" dirty="0">
                <a:solidFill>
                  <a:schemeClr val="tx1">
                    <a:lumMod val="65000"/>
                    <a:lumOff val="35000"/>
                  </a:schemeClr>
                </a:solidFill>
                <a:latin typeface="XCCW Joined 7a" panose="03050602040000000000" pitchFamily="66" charset="0"/>
              </a:rPr>
              <a:t>LO: To structure an explanation text.</a:t>
            </a:r>
          </a:p>
        </p:txBody>
      </p:sp>
      <p:cxnSp>
        <p:nvCxnSpPr>
          <p:cNvPr id="8" name="Straight Connector 7">
            <a:extLst>
              <a:ext uri="{FF2B5EF4-FFF2-40B4-BE49-F238E27FC236}">
                <a16:creationId xmlns:a16="http://schemas.microsoft.com/office/drawing/2014/main" id="{3A6059A7-70BE-4718-8DC3-8B13DC33D7B3}"/>
              </a:ext>
            </a:extLst>
          </p:cNvPr>
          <p:cNvCxnSpPr/>
          <p:nvPr/>
        </p:nvCxnSpPr>
        <p:spPr>
          <a:xfrm>
            <a:off x="206062" y="2554288"/>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DD8746-CA2D-4605-B255-D0D050CF6601}"/>
              </a:ext>
            </a:extLst>
          </p:cNvPr>
          <p:cNvCxnSpPr/>
          <p:nvPr/>
        </p:nvCxnSpPr>
        <p:spPr>
          <a:xfrm>
            <a:off x="206062" y="2028825"/>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12AC91-DCED-499A-9644-BB96572B3F72}"/>
              </a:ext>
            </a:extLst>
          </p:cNvPr>
          <p:cNvCxnSpPr/>
          <p:nvPr/>
        </p:nvCxnSpPr>
        <p:spPr>
          <a:xfrm>
            <a:off x="206062" y="364331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C4CFF26-1D26-4AAB-9940-827848F05FE4}"/>
              </a:ext>
            </a:extLst>
          </p:cNvPr>
          <p:cNvCxnSpPr/>
          <p:nvPr/>
        </p:nvCxnSpPr>
        <p:spPr>
          <a:xfrm>
            <a:off x="206062" y="41719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584FAAF-E489-4637-95E0-8ED9219B0E8F}"/>
              </a:ext>
            </a:extLst>
          </p:cNvPr>
          <p:cNvCxnSpPr/>
          <p:nvPr/>
        </p:nvCxnSpPr>
        <p:spPr>
          <a:xfrm>
            <a:off x="206062" y="30924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94F0DF-54D2-485A-85FE-523FB177181E}"/>
              </a:ext>
            </a:extLst>
          </p:cNvPr>
          <p:cNvCxnSpPr/>
          <p:nvPr/>
        </p:nvCxnSpPr>
        <p:spPr>
          <a:xfrm>
            <a:off x="206062" y="52498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F144836-FB30-4343-BAA6-2EED209ED9E9}"/>
              </a:ext>
            </a:extLst>
          </p:cNvPr>
          <p:cNvCxnSpPr/>
          <p:nvPr/>
        </p:nvCxnSpPr>
        <p:spPr>
          <a:xfrm>
            <a:off x="206062" y="57785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B3E734-B097-4861-B904-501E57F91ECA}"/>
              </a:ext>
            </a:extLst>
          </p:cNvPr>
          <p:cNvCxnSpPr/>
          <p:nvPr/>
        </p:nvCxnSpPr>
        <p:spPr>
          <a:xfrm>
            <a:off x="206062" y="46990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5C62613-2C08-4AF5-822C-33F6754F91F8}"/>
              </a:ext>
            </a:extLst>
          </p:cNvPr>
          <p:cNvCxnSpPr/>
          <p:nvPr/>
        </p:nvCxnSpPr>
        <p:spPr>
          <a:xfrm>
            <a:off x="206062" y="62912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0911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89F2D6EC-21EA-4D3B-84A1-8AA38F4D57AB}"/>
              </a:ext>
            </a:extLst>
          </p:cNvPr>
          <p:cNvSpPr>
            <a:spLocks noGrp="1" noChangeArrowheads="1"/>
          </p:cNvSpPr>
          <p:nvPr>
            <p:ph type="title"/>
          </p:nvPr>
        </p:nvSpPr>
        <p:spPr>
          <a:xfrm>
            <a:off x="1524000" y="0"/>
            <a:ext cx="9144000" cy="1143000"/>
          </a:xfrm>
        </p:spPr>
        <p:txBody>
          <a:bodyPr/>
          <a:lstStyle/>
          <a:p>
            <a:pPr eaLnBrk="1" hangingPunct="1"/>
            <a:r>
              <a:rPr lang="en-GB" altLang="en-US"/>
              <a:t>Explanation text</a:t>
            </a:r>
          </a:p>
        </p:txBody>
      </p:sp>
      <p:sp>
        <p:nvSpPr>
          <p:cNvPr id="35843" name="Text Box 3">
            <a:extLst>
              <a:ext uri="{FF2B5EF4-FFF2-40B4-BE49-F238E27FC236}">
                <a16:creationId xmlns:a16="http://schemas.microsoft.com/office/drawing/2014/main" id="{D0086C1B-21A1-428A-A6EC-EBCAADBF99FF}"/>
              </a:ext>
            </a:extLst>
          </p:cNvPr>
          <p:cNvSpPr txBox="1">
            <a:spLocks noChangeArrowheads="1"/>
          </p:cNvSpPr>
          <p:nvPr/>
        </p:nvSpPr>
        <p:spPr bwMode="auto">
          <a:xfrm>
            <a:off x="1524000" y="1341439"/>
            <a:ext cx="91440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4000">
                <a:solidFill>
                  <a:srgbClr val="000000"/>
                </a:solidFill>
              </a:rPr>
              <a:t> </a:t>
            </a:r>
            <a:r>
              <a:rPr lang="en-GB" altLang="en-US" sz="4000" b="1">
                <a:solidFill>
                  <a:srgbClr val="000000"/>
                </a:solidFill>
              </a:rPr>
              <a:t>tells </a:t>
            </a:r>
            <a:r>
              <a:rPr lang="en-GB" altLang="en-US" sz="4000" b="1">
                <a:solidFill>
                  <a:srgbClr val="8F2140"/>
                </a:solidFill>
              </a:rPr>
              <a:t>how</a:t>
            </a:r>
            <a:r>
              <a:rPr lang="en-GB" altLang="en-US" sz="4000" b="1">
                <a:solidFill>
                  <a:srgbClr val="000000"/>
                </a:solidFill>
              </a:rPr>
              <a:t> or </a:t>
            </a:r>
            <a:r>
              <a:rPr lang="en-GB" altLang="en-US" sz="4000" b="1">
                <a:solidFill>
                  <a:srgbClr val="8F2140"/>
                </a:solidFill>
              </a:rPr>
              <a:t>why</a:t>
            </a:r>
            <a:r>
              <a:rPr lang="en-GB" altLang="en-US" sz="4000" b="1">
                <a:solidFill>
                  <a:srgbClr val="000000"/>
                </a:solidFill>
              </a:rPr>
              <a:t> a process </a:t>
            </a:r>
          </a:p>
          <a:p>
            <a:pPr algn="ctr" fontAlgn="base">
              <a:spcBef>
                <a:spcPct val="0"/>
              </a:spcBef>
              <a:spcAft>
                <a:spcPct val="0"/>
              </a:spcAft>
              <a:buNone/>
            </a:pPr>
            <a:r>
              <a:rPr lang="en-GB" altLang="en-US" sz="4000" b="1">
                <a:solidFill>
                  <a:srgbClr val="000000"/>
                </a:solidFill>
              </a:rPr>
              <a:t>happens (or how something works).</a:t>
            </a:r>
          </a:p>
        </p:txBody>
      </p:sp>
      <p:sp>
        <p:nvSpPr>
          <p:cNvPr id="35845" name="Oval 5">
            <a:extLst>
              <a:ext uri="{FF2B5EF4-FFF2-40B4-BE49-F238E27FC236}">
                <a16:creationId xmlns:a16="http://schemas.microsoft.com/office/drawing/2014/main" id="{54342E61-2E0B-40C4-9A92-88D26CF2C575}"/>
              </a:ext>
            </a:extLst>
          </p:cNvPr>
          <p:cNvSpPr>
            <a:spLocks noChangeArrowheads="1"/>
          </p:cNvSpPr>
          <p:nvPr/>
        </p:nvSpPr>
        <p:spPr bwMode="auto">
          <a:xfrm>
            <a:off x="8364539" y="3429000"/>
            <a:ext cx="1246187" cy="1295400"/>
          </a:xfrm>
          <a:prstGeom prst="ellipse">
            <a:avLst/>
          </a:prstGeom>
          <a:noFill/>
          <a:ln w="57150">
            <a:solidFill>
              <a:srgbClr val="8F214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nvGrpSpPr>
          <p:cNvPr id="2" name="Group 6">
            <a:extLst>
              <a:ext uri="{FF2B5EF4-FFF2-40B4-BE49-F238E27FC236}">
                <a16:creationId xmlns:a16="http://schemas.microsoft.com/office/drawing/2014/main" id="{759D497C-B94F-4069-BF98-744CF28DF10F}"/>
              </a:ext>
            </a:extLst>
          </p:cNvPr>
          <p:cNvGrpSpPr>
            <a:grpSpLocks/>
          </p:cNvGrpSpPr>
          <p:nvPr/>
        </p:nvGrpSpPr>
        <p:grpSpPr bwMode="auto">
          <a:xfrm>
            <a:off x="2351089" y="3429000"/>
            <a:ext cx="1978025" cy="1295400"/>
            <a:chOff x="521" y="2160"/>
            <a:chExt cx="1246" cy="816"/>
          </a:xfrm>
        </p:grpSpPr>
        <p:sp>
          <p:nvSpPr>
            <p:cNvPr id="3094" name="Oval 7">
              <a:extLst>
                <a:ext uri="{FF2B5EF4-FFF2-40B4-BE49-F238E27FC236}">
                  <a16:creationId xmlns:a16="http://schemas.microsoft.com/office/drawing/2014/main" id="{406AC75A-44D0-44C2-9DF1-DEAF3845C3C9}"/>
                </a:ext>
              </a:extLst>
            </p:cNvPr>
            <p:cNvSpPr>
              <a:spLocks noChangeArrowheads="1"/>
            </p:cNvSpPr>
            <p:nvPr/>
          </p:nvSpPr>
          <p:spPr bwMode="auto">
            <a:xfrm>
              <a:off x="521" y="2160"/>
              <a:ext cx="785" cy="816"/>
            </a:xfrm>
            <a:prstGeom prst="ellipse">
              <a:avLst/>
            </a:prstGeom>
            <a:noFill/>
            <a:ln w="57150">
              <a:solidFill>
                <a:srgbClr val="8F214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nvGrpSpPr>
            <p:cNvPr id="3095" name="Group 8">
              <a:extLst>
                <a:ext uri="{FF2B5EF4-FFF2-40B4-BE49-F238E27FC236}">
                  <a16:creationId xmlns:a16="http://schemas.microsoft.com/office/drawing/2014/main" id="{FF37E9EE-772A-40F4-98D6-DFBB8996D166}"/>
                </a:ext>
              </a:extLst>
            </p:cNvPr>
            <p:cNvGrpSpPr>
              <a:grpSpLocks/>
            </p:cNvGrpSpPr>
            <p:nvPr/>
          </p:nvGrpSpPr>
          <p:grpSpPr bwMode="auto">
            <a:xfrm>
              <a:off x="1300" y="2387"/>
              <a:ext cx="467" cy="318"/>
              <a:chOff x="1300" y="2387"/>
              <a:chExt cx="467" cy="318"/>
            </a:xfrm>
          </p:grpSpPr>
          <p:sp>
            <p:nvSpPr>
              <p:cNvPr id="3096" name="AutoShape 9">
                <a:extLst>
                  <a:ext uri="{FF2B5EF4-FFF2-40B4-BE49-F238E27FC236}">
                    <a16:creationId xmlns:a16="http://schemas.microsoft.com/office/drawing/2014/main" id="{0F582995-374C-46F1-8D82-7DFCAB9E879F}"/>
                  </a:ext>
                </a:extLst>
              </p:cNvPr>
              <p:cNvSpPr>
                <a:spLocks noChangeArrowheads="1"/>
              </p:cNvSpPr>
              <p:nvPr/>
            </p:nvSpPr>
            <p:spPr bwMode="auto">
              <a:xfrm>
                <a:off x="1585" y="2387"/>
                <a:ext cx="182" cy="318"/>
              </a:xfrm>
              <a:prstGeom prst="rightArrow">
                <a:avLst>
                  <a:gd name="adj1" fmla="val 47167"/>
                  <a:gd name="adj2" fmla="val 100000"/>
                </a:avLst>
              </a:prstGeom>
              <a:solidFill>
                <a:srgbClr val="8F214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097" name="Line 10">
                <a:extLst>
                  <a:ext uri="{FF2B5EF4-FFF2-40B4-BE49-F238E27FC236}">
                    <a16:creationId xmlns:a16="http://schemas.microsoft.com/office/drawing/2014/main" id="{DACD401A-3190-4B86-B098-B21246DDA5C2}"/>
                  </a:ext>
                </a:extLst>
              </p:cNvPr>
              <p:cNvSpPr>
                <a:spLocks noChangeShapeType="1"/>
              </p:cNvSpPr>
              <p:nvPr/>
            </p:nvSpPr>
            <p:spPr bwMode="auto">
              <a:xfrm flipH="1">
                <a:off x="1300" y="2546"/>
                <a:ext cx="428" cy="0"/>
              </a:xfrm>
              <a:prstGeom prst="line">
                <a:avLst/>
              </a:prstGeom>
              <a:noFill/>
              <a:ln w="5715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grpSp>
      </p:grpSp>
      <p:grpSp>
        <p:nvGrpSpPr>
          <p:cNvPr id="4" name="Group 11">
            <a:extLst>
              <a:ext uri="{FF2B5EF4-FFF2-40B4-BE49-F238E27FC236}">
                <a16:creationId xmlns:a16="http://schemas.microsoft.com/office/drawing/2014/main" id="{859151FD-B3AA-4C81-9784-1756C67002AB}"/>
              </a:ext>
            </a:extLst>
          </p:cNvPr>
          <p:cNvGrpSpPr>
            <a:grpSpLocks/>
          </p:cNvGrpSpPr>
          <p:nvPr/>
        </p:nvGrpSpPr>
        <p:grpSpPr bwMode="auto">
          <a:xfrm>
            <a:off x="5591176" y="3789364"/>
            <a:ext cx="741363" cy="504825"/>
            <a:chOff x="1300" y="2387"/>
            <a:chExt cx="467" cy="318"/>
          </a:xfrm>
        </p:grpSpPr>
        <p:sp>
          <p:nvSpPr>
            <p:cNvPr id="3092" name="AutoShape 12">
              <a:extLst>
                <a:ext uri="{FF2B5EF4-FFF2-40B4-BE49-F238E27FC236}">
                  <a16:creationId xmlns:a16="http://schemas.microsoft.com/office/drawing/2014/main" id="{25504F9E-0C14-4BC4-BBD2-493E581B55A6}"/>
                </a:ext>
              </a:extLst>
            </p:cNvPr>
            <p:cNvSpPr>
              <a:spLocks noChangeArrowheads="1"/>
            </p:cNvSpPr>
            <p:nvPr/>
          </p:nvSpPr>
          <p:spPr bwMode="auto">
            <a:xfrm>
              <a:off x="1585" y="2387"/>
              <a:ext cx="182" cy="318"/>
            </a:xfrm>
            <a:prstGeom prst="rightArrow">
              <a:avLst>
                <a:gd name="adj1" fmla="val 47167"/>
                <a:gd name="adj2" fmla="val 100000"/>
              </a:avLst>
            </a:prstGeom>
            <a:solidFill>
              <a:srgbClr val="8F214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093" name="Line 13">
              <a:extLst>
                <a:ext uri="{FF2B5EF4-FFF2-40B4-BE49-F238E27FC236}">
                  <a16:creationId xmlns:a16="http://schemas.microsoft.com/office/drawing/2014/main" id="{AC79BBA5-DC39-44F2-9997-F082DD7C4736}"/>
                </a:ext>
              </a:extLst>
            </p:cNvPr>
            <p:cNvSpPr>
              <a:spLocks noChangeShapeType="1"/>
            </p:cNvSpPr>
            <p:nvPr/>
          </p:nvSpPr>
          <p:spPr bwMode="auto">
            <a:xfrm flipH="1">
              <a:off x="1300" y="2546"/>
              <a:ext cx="428" cy="0"/>
            </a:xfrm>
            <a:prstGeom prst="line">
              <a:avLst/>
            </a:prstGeom>
            <a:noFill/>
            <a:ln w="5715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grpSp>
      <p:sp>
        <p:nvSpPr>
          <p:cNvPr id="35854" name="Oval 14">
            <a:extLst>
              <a:ext uri="{FF2B5EF4-FFF2-40B4-BE49-F238E27FC236}">
                <a16:creationId xmlns:a16="http://schemas.microsoft.com/office/drawing/2014/main" id="{FCA8F121-579E-47E5-91FF-E0FA7BEDEB3F}"/>
              </a:ext>
            </a:extLst>
          </p:cNvPr>
          <p:cNvSpPr>
            <a:spLocks noChangeArrowheads="1"/>
          </p:cNvSpPr>
          <p:nvPr/>
        </p:nvSpPr>
        <p:spPr bwMode="auto">
          <a:xfrm>
            <a:off x="4354514" y="3429000"/>
            <a:ext cx="1246187" cy="1295400"/>
          </a:xfrm>
          <a:prstGeom prst="ellipse">
            <a:avLst/>
          </a:prstGeom>
          <a:noFill/>
          <a:ln w="57150">
            <a:solidFill>
              <a:srgbClr val="8F214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nvGrpSpPr>
          <p:cNvPr id="5" name="Group 15">
            <a:extLst>
              <a:ext uri="{FF2B5EF4-FFF2-40B4-BE49-F238E27FC236}">
                <a16:creationId xmlns:a16="http://schemas.microsoft.com/office/drawing/2014/main" id="{7BD51CF1-FB15-4151-AE6E-311A3D6C2422}"/>
              </a:ext>
            </a:extLst>
          </p:cNvPr>
          <p:cNvGrpSpPr>
            <a:grpSpLocks/>
          </p:cNvGrpSpPr>
          <p:nvPr/>
        </p:nvGrpSpPr>
        <p:grpSpPr bwMode="auto">
          <a:xfrm>
            <a:off x="4151314" y="3213101"/>
            <a:ext cx="1582737" cy="1800225"/>
            <a:chOff x="1655" y="2024"/>
            <a:chExt cx="997" cy="1134"/>
          </a:xfrm>
        </p:grpSpPr>
        <p:sp>
          <p:nvSpPr>
            <p:cNvPr id="3089" name="Line 16">
              <a:extLst>
                <a:ext uri="{FF2B5EF4-FFF2-40B4-BE49-F238E27FC236}">
                  <a16:creationId xmlns:a16="http://schemas.microsoft.com/office/drawing/2014/main" id="{186374F6-1BD9-4F06-B341-AFE484D1847B}"/>
                </a:ext>
              </a:extLst>
            </p:cNvPr>
            <p:cNvSpPr>
              <a:spLocks noChangeShapeType="1"/>
            </p:cNvSpPr>
            <p:nvPr/>
          </p:nvSpPr>
          <p:spPr bwMode="auto">
            <a:xfrm flipH="1" flipV="1">
              <a:off x="1655" y="2024"/>
              <a:ext cx="272" cy="227"/>
            </a:xfrm>
            <a:prstGeom prst="line">
              <a:avLst/>
            </a:prstGeom>
            <a:noFill/>
            <a:ln w="5715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3090" name="Line 17">
              <a:extLst>
                <a:ext uri="{FF2B5EF4-FFF2-40B4-BE49-F238E27FC236}">
                  <a16:creationId xmlns:a16="http://schemas.microsoft.com/office/drawing/2014/main" id="{A17466E9-0BB5-479E-9A8D-E9F1E1F22B0D}"/>
                </a:ext>
              </a:extLst>
            </p:cNvPr>
            <p:cNvSpPr>
              <a:spLocks noChangeShapeType="1"/>
            </p:cNvSpPr>
            <p:nvPr/>
          </p:nvSpPr>
          <p:spPr bwMode="auto">
            <a:xfrm flipV="1">
              <a:off x="2425" y="2024"/>
              <a:ext cx="227" cy="227"/>
            </a:xfrm>
            <a:prstGeom prst="line">
              <a:avLst/>
            </a:prstGeom>
            <a:noFill/>
            <a:ln w="5715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3091" name="Line 18">
              <a:extLst>
                <a:ext uri="{FF2B5EF4-FFF2-40B4-BE49-F238E27FC236}">
                  <a16:creationId xmlns:a16="http://schemas.microsoft.com/office/drawing/2014/main" id="{C4EF0CF3-B91D-403E-8372-378A117C520A}"/>
                </a:ext>
              </a:extLst>
            </p:cNvPr>
            <p:cNvSpPr>
              <a:spLocks noChangeShapeType="1"/>
            </p:cNvSpPr>
            <p:nvPr/>
          </p:nvSpPr>
          <p:spPr bwMode="auto">
            <a:xfrm flipH="1">
              <a:off x="1791" y="2976"/>
              <a:ext cx="318" cy="182"/>
            </a:xfrm>
            <a:prstGeom prst="line">
              <a:avLst/>
            </a:prstGeom>
            <a:noFill/>
            <a:ln w="5715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grpSp>
      <p:sp>
        <p:nvSpPr>
          <p:cNvPr id="35859" name="Oval 19">
            <a:extLst>
              <a:ext uri="{FF2B5EF4-FFF2-40B4-BE49-F238E27FC236}">
                <a16:creationId xmlns:a16="http://schemas.microsoft.com/office/drawing/2014/main" id="{B4038408-6974-4B49-A2DE-90C468E0AA5F}"/>
              </a:ext>
            </a:extLst>
          </p:cNvPr>
          <p:cNvSpPr>
            <a:spLocks noChangeArrowheads="1"/>
          </p:cNvSpPr>
          <p:nvPr/>
        </p:nvSpPr>
        <p:spPr bwMode="auto">
          <a:xfrm>
            <a:off x="6370639" y="3429000"/>
            <a:ext cx="1246187" cy="1295400"/>
          </a:xfrm>
          <a:prstGeom prst="ellipse">
            <a:avLst/>
          </a:prstGeom>
          <a:noFill/>
          <a:ln w="57150">
            <a:solidFill>
              <a:srgbClr val="8F214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nvGrpSpPr>
          <p:cNvPr id="6" name="Group 20">
            <a:extLst>
              <a:ext uri="{FF2B5EF4-FFF2-40B4-BE49-F238E27FC236}">
                <a16:creationId xmlns:a16="http://schemas.microsoft.com/office/drawing/2014/main" id="{1BAD9410-7BEE-4174-B745-685B65887827}"/>
              </a:ext>
            </a:extLst>
          </p:cNvPr>
          <p:cNvGrpSpPr>
            <a:grpSpLocks/>
          </p:cNvGrpSpPr>
          <p:nvPr/>
        </p:nvGrpSpPr>
        <p:grpSpPr bwMode="auto">
          <a:xfrm>
            <a:off x="7608888" y="3789364"/>
            <a:ext cx="741362" cy="504825"/>
            <a:chOff x="1300" y="2387"/>
            <a:chExt cx="467" cy="318"/>
          </a:xfrm>
        </p:grpSpPr>
        <p:sp>
          <p:nvSpPr>
            <p:cNvPr id="3087" name="AutoShape 21">
              <a:extLst>
                <a:ext uri="{FF2B5EF4-FFF2-40B4-BE49-F238E27FC236}">
                  <a16:creationId xmlns:a16="http://schemas.microsoft.com/office/drawing/2014/main" id="{6810F1B5-C697-4CE9-A149-8C577C5003F8}"/>
                </a:ext>
              </a:extLst>
            </p:cNvPr>
            <p:cNvSpPr>
              <a:spLocks noChangeArrowheads="1"/>
            </p:cNvSpPr>
            <p:nvPr/>
          </p:nvSpPr>
          <p:spPr bwMode="auto">
            <a:xfrm>
              <a:off x="1585" y="2387"/>
              <a:ext cx="182" cy="318"/>
            </a:xfrm>
            <a:prstGeom prst="rightArrow">
              <a:avLst>
                <a:gd name="adj1" fmla="val 47167"/>
                <a:gd name="adj2" fmla="val 100000"/>
              </a:avLst>
            </a:prstGeom>
            <a:solidFill>
              <a:srgbClr val="8F214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088" name="Line 22">
              <a:extLst>
                <a:ext uri="{FF2B5EF4-FFF2-40B4-BE49-F238E27FC236}">
                  <a16:creationId xmlns:a16="http://schemas.microsoft.com/office/drawing/2014/main" id="{A9FBA1A3-387C-4043-B0FC-236FEC0293D1}"/>
                </a:ext>
              </a:extLst>
            </p:cNvPr>
            <p:cNvSpPr>
              <a:spLocks noChangeShapeType="1"/>
            </p:cNvSpPr>
            <p:nvPr/>
          </p:nvSpPr>
          <p:spPr bwMode="auto">
            <a:xfrm flipH="1">
              <a:off x="1300" y="2546"/>
              <a:ext cx="428" cy="0"/>
            </a:xfrm>
            <a:prstGeom prst="line">
              <a:avLst/>
            </a:prstGeom>
            <a:noFill/>
            <a:ln w="5715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grpSp>
      <p:grpSp>
        <p:nvGrpSpPr>
          <p:cNvPr id="7" name="Group 23">
            <a:extLst>
              <a:ext uri="{FF2B5EF4-FFF2-40B4-BE49-F238E27FC236}">
                <a16:creationId xmlns:a16="http://schemas.microsoft.com/office/drawing/2014/main" id="{BF3B99BF-E995-4EED-B3F8-5631C8440615}"/>
              </a:ext>
            </a:extLst>
          </p:cNvPr>
          <p:cNvGrpSpPr>
            <a:grpSpLocks/>
          </p:cNvGrpSpPr>
          <p:nvPr/>
        </p:nvGrpSpPr>
        <p:grpSpPr bwMode="auto">
          <a:xfrm>
            <a:off x="6743701" y="2924175"/>
            <a:ext cx="360363" cy="2160588"/>
            <a:chOff x="3288" y="1842"/>
            <a:chExt cx="227" cy="1361"/>
          </a:xfrm>
        </p:grpSpPr>
        <p:sp>
          <p:nvSpPr>
            <p:cNvPr id="3085" name="Line 24">
              <a:extLst>
                <a:ext uri="{FF2B5EF4-FFF2-40B4-BE49-F238E27FC236}">
                  <a16:creationId xmlns:a16="http://schemas.microsoft.com/office/drawing/2014/main" id="{DC382CA1-FAB9-4128-BAE7-7CFAD061C4E6}"/>
                </a:ext>
              </a:extLst>
            </p:cNvPr>
            <p:cNvSpPr>
              <a:spLocks noChangeShapeType="1"/>
            </p:cNvSpPr>
            <p:nvPr/>
          </p:nvSpPr>
          <p:spPr bwMode="auto">
            <a:xfrm flipV="1">
              <a:off x="3470" y="1842"/>
              <a:ext cx="0" cy="318"/>
            </a:xfrm>
            <a:prstGeom prst="line">
              <a:avLst/>
            </a:prstGeom>
            <a:noFill/>
            <a:ln w="5715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3086" name="Line 25">
              <a:extLst>
                <a:ext uri="{FF2B5EF4-FFF2-40B4-BE49-F238E27FC236}">
                  <a16:creationId xmlns:a16="http://schemas.microsoft.com/office/drawing/2014/main" id="{FCEABD32-7D80-43E4-B651-E40C8DDB6621}"/>
                </a:ext>
              </a:extLst>
            </p:cNvPr>
            <p:cNvSpPr>
              <a:spLocks noChangeShapeType="1"/>
            </p:cNvSpPr>
            <p:nvPr/>
          </p:nvSpPr>
          <p:spPr bwMode="auto">
            <a:xfrm flipH="1">
              <a:off x="3288" y="2976"/>
              <a:ext cx="227" cy="227"/>
            </a:xfrm>
            <a:prstGeom prst="line">
              <a:avLst/>
            </a:prstGeom>
            <a:noFill/>
            <a:ln w="5715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grpSp>
      <p:sp>
        <p:nvSpPr>
          <p:cNvPr id="35867" name="Text Box 27">
            <a:extLst>
              <a:ext uri="{FF2B5EF4-FFF2-40B4-BE49-F238E27FC236}">
                <a16:creationId xmlns:a16="http://schemas.microsoft.com/office/drawing/2014/main" id="{E1FF0395-9532-4623-886A-1B58FB24F1FA}"/>
              </a:ext>
            </a:extLst>
          </p:cNvPr>
          <p:cNvSpPr txBox="1">
            <a:spLocks noChangeArrowheads="1"/>
          </p:cNvSpPr>
          <p:nvPr/>
        </p:nvSpPr>
        <p:spPr bwMode="auto">
          <a:xfrm>
            <a:off x="1524000" y="5300664"/>
            <a:ext cx="91440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4000" b="1">
                <a:solidFill>
                  <a:srgbClr val="000000"/>
                </a:solidFill>
              </a:rPr>
              <a:t>This is </a:t>
            </a:r>
            <a:r>
              <a:rPr lang="en-GB" altLang="en-US" sz="4000" b="1">
                <a:solidFill>
                  <a:srgbClr val="8F2140"/>
                </a:solidFill>
              </a:rPr>
              <a:t>sequential</a:t>
            </a:r>
            <a:r>
              <a:rPr lang="en-GB" altLang="en-US" sz="4000" b="1">
                <a:solidFill>
                  <a:srgbClr val="000000"/>
                </a:solidFill>
              </a:rPr>
              <a:t> and deals </a:t>
            </a:r>
          </a:p>
          <a:p>
            <a:pPr algn="ctr" fontAlgn="base">
              <a:spcBef>
                <a:spcPct val="0"/>
              </a:spcBef>
              <a:spcAft>
                <a:spcPct val="0"/>
              </a:spcAft>
              <a:buNone/>
            </a:pPr>
            <a:r>
              <a:rPr lang="en-GB" altLang="en-US" sz="4000" b="1">
                <a:solidFill>
                  <a:srgbClr val="000000"/>
                </a:solidFill>
              </a:rPr>
              <a:t>with </a:t>
            </a:r>
            <a:r>
              <a:rPr lang="en-GB" altLang="en-US" sz="4000" b="1">
                <a:solidFill>
                  <a:srgbClr val="8F2140"/>
                </a:solidFill>
              </a:rPr>
              <a:t>cause and effect</a:t>
            </a:r>
            <a:r>
              <a:rPr lang="en-GB" altLang="en-US" sz="4000" b="1">
                <a:solidFill>
                  <a:srgbClr val="000000"/>
                </a:solidFill>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wipe(left)">
                                      <p:cBhvr>
                                        <p:cTn id="7" dur="1000"/>
                                        <p:tgtEl>
                                          <p:spTgt spid="358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5843">
                                            <p:txEl>
                                              <p:pRg st="0" end="0"/>
                                            </p:txEl>
                                          </p:spTgt>
                                        </p:tgtEl>
                                        <p:attrNameLst>
                                          <p:attrName>style.visibility</p:attrName>
                                        </p:attrNameLst>
                                      </p:cBhvr>
                                      <p:to>
                                        <p:strVal val="visible"/>
                                      </p:to>
                                    </p:set>
                                    <p:animEffect transition="in" filter="wipe(left)">
                                      <p:cBhvr>
                                        <p:cTn id="12" dur="1000"/>
                                        <p:tgtEl>
                                          <p:spTgt spid="35843">
                                            <p:txEl>
                                              <p:pRg st="0" end="0"/>
                                            </p:txEl>
                                          </p:spTgt>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35843">
                                            <p:txEl>
                                              <p:pRg st="1" end="1"/>
                                            </p:txEl>
                                          </p:spTgt>
                                        </p:tgtEl>
                                        <p:attrNameLst>
                                          <p:attrName>style.visibility</p:attrName>
                                        </p:attrNameLst>
                                      </p:cBhvr>
                                      <p:to>
                                        <p:strVal val="visible"/>
                                      </p:to>
                                    </p:set>
                                    <p:animEffect transition="in" filter="wipe(left)">
                                      <p:cBhvr>
                                        <p:cTn id="16" dur="2000"/>
                                        <p:tgtEl>
                                          <p:spTgt spid="3584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nodeType="afterGroup">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35854"/>
                                        </p:tgtEl>
                                        <p:attrNameLst>
                                          <p:attrName>style.visibility</p:attrName>
                                        </p:attrNameLst>
                                      </p:cBhvr>
                                      <p:to>
                                        <p:strVal val="visible"/>
                                      </p:to>
                                    </p:set>
                                    <p:animEffect transition="in" filter="wipe(left)">
                                      <p:cBhvr>
                                        <p:cTn id="25" dur="500"/>
                                        <p:tgtEl>
                                          <p:spTgt spid="35854"/>
                                        </p:tgtEl>
                                      </p:cBhvr>
                                    </p:animEffect>
                                  </p:childTnLst>
                                </p:cTn>
                              </p:par>
                              <p:par>
                                <p:cTn id="26" presetID="6" presetClass="entr" presetSubtype="3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circle(out)">
                                      <p:cBhvr>
                                        <p:cTn id="28" dur="600"/>
                                        <p:tgtEl>
                                          <p:spTgt spid="5"/>
                                        </p:tgtEl>
                                      </p:cBhvr>
                                    </p:animEffect>
                                  </p:childTnLst>
                                </p:cTn>
                              </p:par>
                            </p:childTnLst>
                          </p:cTn>
                        </p:par>
                        <p:par>
                          <p:cTn id="29" fill="hold" nodeType="afterGroup">
                            <p:stCondLst>
                              <p:cond delay="11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nodeType="afterGroup">
                            <p:stCondLst>
                              <p:cond delay="1600"/>
                            </p:stCondLst>
                            <p:childTnLst>
                              <p:par>
                                <p:cTn id="34" presetID="22" presetClass="entr" presetSubtype="8" fill="hold" grpId="0" nodeType="afterEffect">
                                  <p:stCondLst>
                                    <p:cond delay="0"/>
                                  </p:stCondLst>
                                  <p:childTnLst>
                                    <p:set>
                                      <p:cBhvr>
                                        <p:cTn id="35" dur="1" fill="hold">
                                          <p:stCondLst>
                                            <p:cond delay="0"/>
                                          </p:stCondLst>
                                        </p:cTn>
                                        <p:tgtEl>
                                          <p:spTgt spid="35859"/>
                                        </p:tgtEl>
                                        <p:attrNameLst>
                                          <p:attrName>style.visibility</p:attrName>
                                        </p:attrNameLst>
                                      </p:cBhvr>
                                      <p:to>
                                        <p:strVal val="visible"/>
                                      </p:to>
                                    </p:set>
                                    <p:animEffect transition="in" filter="wipe(left)">
                                      <p:cBhvr>
                                        <p:cTn id="36" dur="500"/>
                                        <p:tgtEl>
                                          <p:spTgt spid="35859"/>
                                        </p:tgtEl>
                                      </p:cBhvr>
                                    </p:animEffect>
                                  </p:childTnLst>
                                </p:cTn>
                              </p:par>
                              <p:par>
                                <p:cTn id="37" presetID="6"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circle(out)">
                                      <p:cBhvr>
                                        <p:cTn id="39" dur="700"/>
                                        <p:tgtEl>
                                          <p:spTgt spid="7"/>
                                        </p:tgtEl>
                                      </p:cBhvr>
                                    </p:animEffect>
                                  </p:childTnLst>
                                </p:cTn>
                              </p:par>
                            </p:childTnLst>
                          </p:cTn>
                        </p:par>
                        <p:par>
                          <p:cTn id="40" fill="hold" nodeType="afterGroup">
                            <p:stCondLst>
                              <p:cond delay="2300"/>
                            </p:stCondLst>
                            <p:childTnLst>
                              <p:par>
                                <p:cTn id="41" presetID="22" presetClass="entr" presetSubtype="8"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left)">
                                      <p:cBhvr>
                                        <p:cTn id="43" dur="500"/>
                                        <p:tgtEl>
                                          <p:spTgt spid="6"/>
                                        </p:tgtEl>
                                      </p:cBhvr>
                                    </p:animEffect>
                                  </p:childTnLst>
                                </p:cTn>
                              </p:par>
                            </p:childTnLst>
                          </p:cTn>
                        </p:par>
                        <p:par>
                          <p:cTn id="44" fill="hold" nodeType="afterGroup">
                            <p:stCondLst>
                              <p:cond delay="2800"/>
                            </p:stCondLst>
                            <p:childTnLst>
                              <p:par>
                                <p:cTn id="45" presetID="1" presetClass="entr" presetSubtype="0" fill="hold" grpId="0" nodeType="afterEffect">
                                  <p:stCondLst>
                                    <p:cond delay="0"/>
                                  </p:stCondLst>
                                  <p:childTnLst>
                                    <p:set>
                                      <p:cBhvr>
                                        <p:cTn id="46" dur="1" fill="hold">
                                          <p:stCondLst>
                                            <p:cond delay="0"/>
                                          </p:stCondLst>
                                        </p:cTn>
                                        <p:tgtEl>
                                          <p:spTgt spid="35845"/>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35867"/>
                                        </p:tgtEl>
                                        <p:attrNameLst>
                                          <p:attrName>style.visibility</p:attrName>
                                        </p:attrNameLst>
                                      </p:cBhvr>
                                      <p:to>
                                        <p:strVal val="visible"/>
                                      </p:to>
                                    </p:set>
                                    <p:animEffect transition="in" filter="wipe(up)">
                                      <p:cBhvr>
                                        <p:cTn id="51" dur="2000"/>
                                        <p:tgtEl>
                                          <p:spTgt spid="35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animBg="1"/>
      <p:bldP spid="35845" grpId="0" animBg="1"/>
      <p:bldP spid="35854" grpId="0" animBg="1"/>
      <p:bldP spid="35859" grpId="0" animBg="1"/>
      <p:bldP spid="3586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15CA04B-1D2A-4C19-A525-0C137B087FD7}"/>
              </a:ext>
            </a:extLst>
          </p:cNvPr>
          <p:cNvGrpSpPr>
            <a:grpSpLocks/>
          </p:cNvGrpSpPr>
          <p:nvPr/>
        </p:nvGrpSpPr>
        <p:grpSpPr bwMode="auto">
          <a:xfrm>
            <a:off x="8040689" y="3952877"/>
            <a:ext cx="2376487" cy="1930401"/>
            <a:chOff x="4105" y="2490"/>
            <a:chExt cx="1497" cy="1216"/>
          </a:xfrm>
        </p:grpSpPr>
        <p:sp>
          <p:nvSpPr>
            <p:cNvPr id="4119" name="Text Box 3">
              <a:extLst>
                <a:ext uri="{FF2B5EF4-FFF2-40B4-BE49-F238E27FC236}">
                  <a16:creationId xmlns:a16="http://schemas.microsoft.com/office/drawing/2014/main" id="{F62DEB3E-CFE6-43C0-A2F4-83E4137B96F6}"/>
                </a:ext>
              </a:extLst>
            </p:cNvPr>
            <p:cNvSpPr txBox="1">
              <a:spLocks noChangeArrowheads="1"/>
            </p:cNvSpPr>
            <p:nvPr/>
          </p:nvSpPr>
          <p:spPr bwMode="auto">
            <a:xfrm>
              <a:off x="4378" y="2659"/>
              <a:ext cx="1224" cy="1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2400" b="1">
                  <a:solidFill>
                    <a:srgbClr val="000000"/>
                  </a:solidFill>
                </a:rPr>
                <a:t>parts of a non-fiction book</a:t>
              </a:r>
            </a:p>
            <a:p>
              <a:pPr fontAlgn="base">
                <a:spcBef>
                  <a:spcPct val="0"/>
                </a:spcBef>
                <a:spcAft>
                  <a:spcPct val="0"/>
                </a:spcAft>
                <a:buNone/>
              </a:pPr>
              <a:r>
                <a:rPr lang="en-GB" altLang="en-US" sz="1800" b="1">
                  <a:solidFill>
                    <a:srgbClr val="000000"/>
                  </a:solidFill>
                </a:rPr>
                <a:t>(e.g. geography, biology)</a:t>
              </a:r>
              <a:endParaRPr lang="en-GB" altLang="en-US" sz="1400">
                <a:solidFill>
                  <a:srgbClr val="000000"/>
                </a:solidFill>
              </a:endParaRPr>
            </a:p>
          </p:txBody>
        </p:sp>
        <p:sp>
          <p:nvSpPr>
            <p:cNvPr id="4120" name="AutoShape 4">
              <a:extLst>
                <a:ext uri="{FF2B5EF4-FFF2-40B4-BE49-F238E27FC236}">
                  <a16:creationId xmlns:a16="http://schemas.microsoft.com/office/drawing/2014/main" id="{85935639-F781-4198-A743-BD5E8C75B51D}"/>
                </a:ext>
              </a:extLst>
            </p:cNvPr>
            <p:cNvSpPr>
              <a:spLocks noChangeArrowheads="1"/>
            </p:cNvSpPr>
            <p:nvPr/>
          </p:nvSpPr>
          <p:spPr bwMode="auto">
            <a:xfrm rot="19251599" flipV="1">
              <a:off x="4105" y="2490"/>
              <a:ext cx="52" cy="246"/>
            </a:xfrm>
            <a:prstGeom prst="roundRect">
              <a:avLst>
                <a:gd name="adj" fmla="val 50000"/>
              </a:avLst>
            </a:prstGeom>
            <a:solidFill>
              <a:schemeClr val="tx1"/>
            </a:solidFill>
            <a:ln>
              <a:noFill/>
            </a:ln>
            <a:extLst>
              <a:ext uri="{91240B29-F687-4F45-9708-019B960494DF}">
                <a14:hiddenLine xmlns:a14="http://schemas.microsoft.com/office/drawing/2010/main" w="25400">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grpSp>
        <p:nvGrpSpPr>
          <p:cNvPr id="3" name="Group 5">
            <a:extLst>
              <a:ext uri="{FF2B5EF4-FFF2-40B4-BE49-F238E27FC236}">
                <a16:creationId xmlns:a16="http://schemas.microsoft.com/office/drawing/2014/main" id="{09B12951-CF33-41BB-AF61-378B603A0E00}"/>
              </a:ext>
            </a:extLst>
          </p:cNvPr>
          <p:cNvGrpSpPr>
            <a:grpSpLocks/>
          </p:cNvGrpSpPr>
          <p:nvPr/>
        </p:nvGrpSpPr>
        <p:grpSpPr bwMode="auto">
          <a:xfrm>
            <a:off x="3863976" y="476251"/>
            <a:ext cx="3787775" cy="1427163"/>
            <a:chOff x="1474" y="300"/>
            <a:chExt cx="2386" cy="899"/>
          </a:xfrm>
        </p:grpSpPr>
        <p:sp>
          <p:nvSpPr>
            <p:cNvPr id="4117" name="AutoShape 6">
              <a:extLst>
                <a:ext uri="{FF2B5EF4-FFF2-40B4-BE49-F238E27FC236}">
                  <a16:creationId xmlns:a16="http://schemas.microsoft.com/office/drawing/2014/main" id="{F5E47266-A87A-4F39-B208-AD84CFC260EF}"/>
                </a:ext>
              </a:extLst>
            </p:cNvPr>
            <p:cNvSpPr>
              <a:spLocks noChangeArrowheads="1"/>
            </p:cNvSpPr>
            <p:nvPr/>
          </p:nvSpPr>
          <p:spPr bwMode="auto">
            <a:xfrm rot="20254241">
              <a:off x="2627" y="955"/>
              <a:ext cx="44" cy="244"/>
            </a:xfrm>
            <a:prstGeom prst="roundRect">
              <a:avLst>
                <a:gd name="adj" fmla="val 50000"/>
              </a:avLst>
            </a:prstGeom>
            <a:solidFill>
              <a:schemeClr val="tx1"/>
            </a:solidFill>
            <a:ln>
              <a:noFill/>
            </a:ln>
            <a:extLst>
              <a:ext uri="{91240B29-F687-4F45-9708-019B960494DF}">
                <a14:hiddenLine xmlns:a14="http://schemas.microsoft.com/office/drawing/2010/main" w="25400">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4118" name="Text Box 7">
              <a:extLst>
                <a:ext uri="{FF2B5EF4-FFF2-40B4-BE49-F238E27FC236}">
                  <a16:creationId xmlns:a16="http://schemas.microsoft.com/office/drawing/2014/main" id="{1D3A4153-1740-4052-BA8D-A0693E51DA27}"/>
                </a:ext>
              </a:extLst>
            </p:cNvPr>
            <p:cNvSpPr txBox="1">
              <a:spLocks noChangeArrowheads="1"/>
            </p:cNvSpPr>
            <p:nvPr/>
          </p:nvSpPr>
          <p:spPr bwMode="auto">
            <a:xfrm>
              <a:off x="1474" y="300"/>
              <a:ext cx="2386"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fontAlgn="base">
                <a:spcBef>
                  <a:spcPct val="50000"/>
                </a:spcBef>
                <a:spcAft>
                  <a:spcPct val="0"/>
                </a:spcAft>
                <a:buNone/>
              </a:pPr>
              <a:r>
                <a:rPr lang="en-GB" altLang="en-US" sz="2400" b="1">
                  <a:solidFill>
                    <a:srgbClr val="000000"/>
                  </a:solidFill>
                </a:rPr>
                <a:t>“question &amp; answer” articles and leaflets</a:t>
              </a:r>
            </a:p>
          </p:txBody>
        </p:sp>
      </p:grpSp>
      <p:grpSp>
        <p:nvGrpSpPr>
          <p:cNvPr id="4" name="Group 8">
            <a:extLst>
              <a:ext uri="{FF2B5EF4-FFF2-40B4-BE49-F238E27FC236}">
                <a16:creationId xmlns:a16="http://schemas.microsoft.com/office/drawing/2014/main" id="{B148860C-E7E3-4452-B5D5-8946210BE385}"/>
              </a:ext>
            </a:extLst>
          </p:cNvPr>
          <p:cNvGrpSpPr>
            <a:grpSpLocks/>
          </p:cNvGrpSpPr>
          <p:nvPr/>
        </p:nvGrpSpPr>
        <p:grpSpPr bwMode="auto">
          <a:xfrm>
            <a:off x="1703388" y="981075"/>
            <a:ext cx="1789112" cy="1441450"/>
            <a:chOff x="113" y="618"/>
            <a:chExt cx="1127" cy="908"/>
          </a:xfrm>
        </p:grpSpPr>
        <p:sp>
          <p:nvSpPr>
            <p:cNvPr id="4115" name="AutoShape 9">
              <a:extLst>
                <a:ext uri="{FF2B5EF4-FFF2-40B4-BE49-F238E27FC236}">
                  <a16:creationId xmlns:a16="http://schemas.microsoft.com/office/drawing/2014/main" id="{B6FBC6AE-54FB-4D9E-A525-F5B911F6E73D}"/>
                </a:ext>
              </a:extLst>
            </p:cNvPr>
            <p:cNvSpPr>
              <a:spLocks noChangeArrowheads="1"/>
            </p:cNvSpPr>
            <p:nvPr/>
          </p:nvSpPr>
          <p:spPr bwMode="auto">
            <a:xfrm rot="18178874">
              <a:off x="1053" y="1381"/>
              <a:ext cx="46" cy="244"/>
            </a:xfrm>
            <a:prstGeom prst="roundRect">
              <a:avLst>
                <a:gd name="adj" fmla="val 50000"/>
              </a:avLst>
            </a:prstGeom>
            <a:solidFill>
              <a:schemeClr val="tx1"/>
            </a:solidFill>
            <a:ln>
              <a:noFill/>
            </a:ln>
            <a:extLst>
              <a:ext uri="{91240B29-F687-4F45-9708-019B960494DF}">
                <a14:hiddenLine xmlns:a14="http://schemas.microsoft.com/office/drawing/2010/main" w="25400">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4116" name="Text Box 10">
              <a:extLst>
                <a:ext uri="{FF2B5EF4-FFF2-40B4-BE49-F238E27FC236}">
                  <a16:creationId xmlns:a16="http://schemas.microsoft.com/office/drawing/2014/main" id="{353E2D58-27EA-416D-9448-07AD185AD620}"/>
                </a:ext>
              </a:extLst>
            </p:cNvPr>
            <p:cNvSpPr txBox="1">
              <a:spLocks noChangeArrowheads="1"/>
            </p:cNvSpPr>
            <p:nvPr/>
          </p:nvSpPr>
          <p:spPr bwMode="auto">
            <a:xfrm>
              <a:off x="113" y="618"/>
              <a:ext cx="1127" cy="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50000"/>
                </a:spcBef>
                <a:spcAft>
                  <a:spcPct val="0"/>
                </a:spcAft>
                <a:buNone/>
              </a:pPr>
              <a:r>
                <a:rPr lang="en-GB" altLang="en-US" sz="2400" b="1">
                  <a:solidFill>
                    <a:srgbClr val="000000"/>
                  </a:solidFill>
                </a:rPr>
                <a:t>write-up of science equipment</a:t>
              </a:r>
            </a:p>
          </p:txBody>
        </p:sp>
      </p:grpSp>
      <p:grpSp>
        <p:nvGrpSpPr>
          <p:cNvPr id="5" name="Group 11">
            <a:extLst>
              <a:ext uri="{FF2B5EF4-FFF2-40B4-BE49-F238E27FC236}">
                <a16:creationId xmlns:a16="http://schemas.microsoft.com/office/drawing/2014/main" id="{AA45F4E7-8588-4FF9-BE6B-EE0C2F69658B}"/>
              </a:ext>
            </a:extLst>
          </p:cNvPr>
          <p:cNvGrpSpPr>
            <a:grpSpLocks/>
          </p:cNvGrpSpPr>
          <p:nvPr/>
        </p:nvGrpSpPr>
        <p:grpSpPr bwMode="auto">
          <a:xfrm>
            <a:off x="2135189" y="3995737"/>
            <a:ext cx="2016125" cy="1558924"/>
            <a:chOff x="385" y="2517"/>
            <a:chExt cx="1270" cy="982"/>
          </a:xfrm>
        </p:grpSpPr>
        <p:sp>
          <p:nvSpPr>
            <p:cNvPr id="4113" name="AutoShape 12">
              <a:extLst>
                <a:ext uri="{FF2B5EF4-FFF2-40B4-BE49-F238E27FC236}">
                  <a16:creationId xmlns:a16="http://schemas.microsoft.com/office/drawing/2014/main" id="{77A7F7C1-B984-4A47-876E-064062F19B5F}"/>
                </a:ext>
              </a:extLst>
            </p:cNvPr>
            <p:cNvSpPr>
              <a:spLocks noChangeArrowheads="1"/>
            </p:cNvSpPr>
            <p:nvPr/>
          </p:nvSpPr>
          <p:spPr bwMode="auto">
            <a:xfrm rot="2354279" flipV="1">
              <a:off x="1429" y="2517"/>
              <a:ext cx="44" cy="244"/>
            </a:xfrm>
            <a:prstGeom prst="roundRect">
              <a:avLst>
                <a:gd name="adj" fmla="val 50000"/>
              </a:avLst>
            </a:prstGeom>
            <a:solidFill>
              <a:schemeClr val="tx1"/>
            </a:solidFill>
            <a:ln>
              <a:noFill/>
            </a:ln>
            <a:extLst>
              <a:ext uri="{91240B29-F687-4F45-9708-019B960494DF}">
                <a14:hiddenLine xmlns:a14="http://schemas.microsoft.com/office/drawing/2010/main" w="25400">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4114" name="Text Box 13">
              <a:extLst>
                <a:ext uri="{FF2B5EF4-FFF2-40B4-BE49-F238E27FC236}">
                  <a16:creationId xmlns:a16="http://schemas.microsoft.com/office/drawing/2014/main" id="{B363EFF9-13E0-4053-9535-9D9F3FD9C1DA}"/>
                </a:ext>
              </a:extLst>
            </p:cNvPr>
            <p:cNvSpPr txBox="1">
              <a:spLocks noChangeArrowheads="1"/>
            </p:cNvSpPr>
            <p:nvPr/>
          </p:nvSpPr>
          <p:spPr bwMode="auto">
            <a:xfrm>
              <a:off x="385" y="2976"/>
              <a:ext cx="1270"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fontAlgn="base">
                <a:spcBef>
                  <a:spcPct val="50000"/>
                </a:spcBef>
                <a:spcAft>
                  <a:spcPct val="0"/>
                </a:spcAft>
                <a:buNone/>
              </a:pPr>
              <a:r>
                <a:rPr lang="en-GB" altLang="en-US" sz="2400" b="1">
                  <a:solidFill>
                    <a:srgbClr val="000000"/>
                  </a:solidFill>
                </a:rPr>
                <a:t>science text book</a:t>
              </a:r>
            </a:p>
          </p:txBody>
        </p:sp>
      </p:grpSp>
      <p:grpSp>
        <p:nvGrpSpPr>
          <p:cNvPr id="6" name="Group 14">
            <a:extLst>
              <a:ext uri="{FF2B5EF4-FFF2-40B4-BE49-F238E27FC236}">
                <a16:creationId xmlns:a16="http://schemas.microsoft.com/office/drawing/2014/main" id="{FB46E644-2948-4806-96D4-CF7CC9537523}"/>
              </a:ext>
            </a:extLst>
          </p:cNvPr>
          <p:cNvGrpSpPr>
            <a:grpSpLocks/>
          </p:cNvGrpSpPr>
          <p:nvPr/>
        </p:nvGrpSpPr>
        <p:grpSpPr bwMode="auto">
          <a:xfrm>
            <a:off x="5016500" y="4389439"/>
            <a:ext cx="2520950" cy="2041525"/>
            <a:chOff x="2200" y="2765"/>
            <a:chExt cx="1588" cy="1286"/>
          </a:xfrm>
        </p:grpSpPr>
        <p:sp>
          <p:nvSpPr>
            <p:cNvPr id="4111" name="AutoShape 15">
              <a:extLst>
                <a:ext uri="{FF2B5EF4-FFF2-40B4-BE49-F238E27FC236}">
                  <a16:creationId xmlns:a16="http://schemas.microsoft.com/office/drawing/2014/main" id="{D6B59B2A-4150-43F4-9A18-B1AA75D49EC3}"/>
                </a:ext>
              </a:extLst>
            </p:cNvPr>
            <p:cNvSpPr>
              <a:spLocks noChangeArrowheads="1"/>
            </p:cNvSpPr>
            <p:nvPr/>
          </p:nvSpPr>
          <p:spPr bwMode="auto">
            <a:xfrm rot="21207422" flipV="1">
              <a:off x="2828" y="2765"/>
              <a:ext cx="52" cy="246"/>
            </a:xfrm>
            <a:prstGeom prst="roundRect">
              <a:avLst>
                <a:gd name="adj" fmla="val 50000"/>
              </a:avLst>
            </a:prstGeom>
            <a:solidFill>
              <a:schemeClr val="tx1"/>
            </a:solidFill>
            <a:ln>
              <a:noFill/>
            </a:ln>
            <a:extLst>
              <a:ext uri="{91240B29-F687-4F45-9708-019B960494DF}">
                <a14:hiddenLine xmlns:a14="http://schemas.microsoft.com/office/drawing/2010/main" w="25400">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4112" name="Text Box 16">
              <a:extLst>
                <a:ext uri="{FF2B5EF4-FFF2-40B4-BE49-F238E27FC236}">
                  <a16:creationId xmlns:a16="http://schemas.microsoft.com/office/drawing/2014/main" id="{F8C55724-80D1-4783-807E-B94358F9A2F5}"/>
                </a:ext>
              </a:extLst>
            </p:cNvPr>
            <p:cNvSpPr txBox="1">
              <a:spLocks noChangeArrowheads="1"/>
            </p:cNvSpPr>
            <p:nvPr/>
          </p:nvSpPr>
          <p:spPr bwMode="auto">
            <a:xfrm>
              <a:off x="2200" y="3475"/>
              <a:ext cx="158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2400" b="1">
                  <a:solidFill>
                    <a:srgbClr val="000000"/>
                  </a:solidFill>
                </a:rPr>
                <a:t>technical manual</a:t>
              </a:r>
            </a:p>
            <a:p>
              <a:pPr fontAlgn="base">
                <a:spcBef>
                  <a:spcPct val="0"/>
                </a:spcBef>
                <a:spcAft>
                  <a:spcPct val="0"/>
                </a:spcAft>
                <a:buNone/>
              </a:pPr>
              <a:r>
                <a:rPr lang="en-GB" altLang="en-US" sz="1800" b="1">
                  <a:solidFill>
                    <a:srgbClr val="000000"/>
                  </a:solidFill>
                </a:rPr>
                <a:t>(e.g. for car or washing machine)</a:t>
              </a:r>
            </a:p>
          </p:txBody>
        </p:sp>
      </p:grpSp>
      <p:sp>
        <p:nvSpPr>
          <p:cNvPr id="36881" name="Rectangle 17">
            <a:extLst>
              <a:ext uri="{FF2B5EF4-FFF2-40B4-BE49-F238E27FC236}">
                <a16:creationId xmlns:a16="http://schemas.microsoft.com/office/drawing/2014/main" id="{5CCE612C-42CE-4308-A8DF-82985C9824B6}"/>
              </a:ext>
            </a:extLst>
          </p:cNvPr>
          <p:cNvSpPr>
            <a:spLocks noChangeArrowheads="1"/>
          </p:cNvSpPr>
          <p:nvPr/>
        </p:nvSpPr>
        <p:spPr bwMode="auto">
          <a:xfrm>
            <a:off x="1524000" y="120134"/>
            <a:ext cx="1905000" cy="369332"/>
          </a:xfrm>
          <a:prstGeom prst="rect">
            <a:avLst/>
          </a:prstGeom>
          <a:solidFill>
            <a:srgbClr val="000000"/>
          </a:soli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4104" name="Text Box 18">
            <a:extLst>
              <a:ext uri="{FF2B5EF4-FFF2-40B4-BE49-F238E27FC236}">
                <a16:creationId xmlns:a16="http://schemas.microsoft.com/office/drawing/2014/main" id="{9E905DD0-C866-4E31-913E-7BE86070F9EF}"/>
              </a:ext>
            </a:extLst>
          </p:cNvPr>
          <p:cNvSpPr txBox="1">
            <a:spLocks noChangeArrowheads="1"/>
          </p:cNvSpPr>
          <p:nvPr/>
        </p:nvSpPr>
        <p:spPr bwMode="auto">
          <a:xfrm>
            <a:off x="1524000" y="44450"/>
            <a:ext cx="2286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r>
              <a:rPr lang="en-US" altLang="en-US" sz="1400">
                <a:solidFill>
                  <a:srgbClr val="FFFFFF"/>
                </a:solidFill>
                <a:latin typeface="Gill Sans MT" panose="020B0502020104020203" pitchFamily="34" charset="0"/>
              </a:rPr>
              <a:t>These texts are often ‘explanation texts’…</a:t>
            </a:r>
            <a:endParaRPr lang="en-GB" altLang="en-US" sz="1400">
              <a:solidFill>
                <a:srgbClr val="FFFFFF"/>
              </a:solidFill>
              <a:latin typeface="Gill Sans MT" panose="020B0502020104020203" pitchFamily="34" charset="0"/>
            </a:endParaRPr>
          </a:p>
        </p:txBody>
      </p:sp>
      <p:grpSp>
        <p:nvGrpSpPr>
          <p:cNvPr id="7" name="Group 19">
            <a:extLst>
              <a:ext uri="{FF2B5EF4-FFF2-40B4-BE49-F238E27FC236}">
                <a16:creationId xmlns:a16="http://schemas.microsoft.com/office/drawing/2014/main" id="{7CD755F7-2E0B-4DE0-A5ED-80AFB7558D9E}"/>
              </a:ext>
            </a:extLst>
          </p:cNvPr>
          <p:cNvGrpSpPr>
            <a:grpSpLocks/>
          </p:cNvGrpSpPr>
          <p:nvPr/>
        </p:nvGrpSpPr>
        <p:grpSpPr bwMode="auto">
          <a:xfrm>
            <a:off x="7967663" y="981075"/>
            <a:ext cx="2305050" cy="1149350"/>
            <a:chOff x="4059" y="618"/>
            <a:chExt cx="1452" cy="724"/>
          </a:xfrm>
        </p:grpSpPr>
        <p:sp>
          <p:nvSpPr>
            <p:cNvPr id="4109" name="AutoShape 20">
              <a:extLst>
                <a:ext uri="{FF2B5EF4-FFF2-40B4-BE49-F238E27FC236}">
                  <a16:creationId xmlns:a16="http://schemas.microsoft.com/office/drawing/2014/main" id="{2543B19C-B444-4E43-A37B-315FDF030BD2}"/>
                </a:ext>
              </a:extLst>
            </p:cNvPr>
            <p:cNvSpPr>
              <a:spLocks noChangeArrowheads="1"/>
            </p:cNvSpPr>
            <p:nvPr/>
          </p:nvSpPr>
          <p:spPr bwMode="auto">
            <a:xfrm rot="3669997" flipV="1">
              <a:off x="4432" y="1198"/>
              <a:ext cx="44" cy="244"/>
            </a:xfrm>
            <a:prstGeom prst="roundRect">
              <a:avLst>
                <a:gd name="adj" fmla="val 50000"/>
              </a:avLst>
            </a:prstGeom>
            <a:solidFill>
              <a:schemeClr val="tx1"/>
            </a:solidFill>
            <a:ln>
              <a:noFill/>
            </a:ln>
            <a:extLst>
              <a:ext uri="{91240B29-F687-4F45-9708-019B960494DF}">
                <a14:hiddenLine xmlns:a14="http://schemas.microsoft.com/office/drawing/2010/main" w="25400">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4110" name="Text Box 21">
              <a:extLst>
                <a:ext uri="{FF2B5EF4-FFF2-40B4-BE49-F238E27FC236}">
                  <a16:creationId xmlns:a16="http://schemas.microsoft.com/office/drawing/2014/main" id="{BA35BC9F-F997-4F25-8FC9-43DA3A7C05AB}"/>
                </a:ext>
              </a:extLst>
            </p:cNvPr>
            <p:cNvSpPr txBox="1">
              <a:spLocks noChangeArrowheads="1"/>
            </p:cNvSpPr>
            <p:nvPr/>
          </p:nvSpPr>
          <p:spPr bwMode="auto">
            <a:xfrm>
              <a:off x="4059" y="618"/>
              <a:ext cx="1452"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2400" b="1">
                  <a:solidFill>
                    <a:srgbClr val="000000"/>
                  </a:solidFill>
                </a:rPr>
                <a:t>encyclopaedia </a:t>
              </a:r>
            </a:p>
            <a:p>
              <a:pPr algn="ctr" fontAlgn="base">
                <a:spcBef>
                  <a:spcPct val="0"/>
                </a:spcBef>
                <a:spcAft>
                  <a:spcPct val="0"/>
                </a:spcAft>
                <a:buNone/>
              </a:pPr>
              <a:r>
                <a:rPr lang="en-GB" altLang="en-US" sz="2400" b="1">
                  <a:solidFill>
                    <a:srgbClr val="000000"/>
                  </a:solidFill>
                </a:rPr>
                <a:t>entry</a:t>
              </a:r>
              <a:endParaRPr lang="en-GB" altLang="en-US" sz="1800">
                <a:solidFill>
                  <a:srgbClr val="000000"/>
                </a:solidFill>
              </a:endParaRPr>
            </a:p>
          </p:txBody>
        </p:sp>
      </p:grpSp>
      <p:grpSp>
        <p:nvGrpSpPr>
          <p:cNvPr id="8" name="Group 22">
            <a:extLst>
              <a:ext uri="{FF2B5EF4-FFF2-40B4-BE49-F238E27FC236}">
                <a16:creationId xmlns:a16="http://schemas.microsoft.com/office/drawing/2014/main" id="{E17337BB-AFC8-4D6A-A6E8-976B5BE61E61}"/>
              </a:ext>
            </a:extLst>
          </p:cNvPr>
          <p:cNvGrpSpPr>
            <a:grpSpLocks/>
          </p:cNvGrpSpPr>
          <p:nvPr/>
        </p:nvGrpSpPr>
        <p:grpSpPr bwMode="auto">
          <a:xfrm>
            <a:off x="3249614" y="2070100"/>
            <a:ext cx="5540375" cy="1936750"/>
            <a:chOff x="1087" y="1304"/>
            <a:chExt cx="3490" cy="1220"/>
          </a:xfrm>
        </p:grpSpPr>
        <p:sp>
          <p:nvSpPr>
            <p:cNvPr id="4107" name="Oval 23">
              <a:extLst>
                <a:ext uri="{FF2B5EF4-FFF2-40B4-BE49-F238E27FC236}">
                  <a16:creationId xmlns:a16="http://schemas.microsoft.com/office/drawing/2014/main" id="{BBF9BCE3-353E-42EC-9F3C-2B1AA5C7F203}"/>
                </a:ext>
              </a:extLst>
            </p:cNvPr>
            <p:cNvSpPr>
              <a:spLocks noChangeArrowheads="1"/>
            </p:cNvSpPr>
            <p:nvPr/>
          </p:nvSpPr>
          <p:spPr bwMode="auto">
            <a:xfrm>
              <a:off x="1087" y="1304"/>
              <a:ext cx="3490" cy="1220"/>
            </a:xfrm>
            <a:prstGeom prst="ellipse">
              <a:avLst/>
            </a:prstGeom>
            <a:solidFill>
              <a:schemeClr val="bg1"/>
            </a:solidFill>
            <a:ln w="57150">
              <a:solidFill>
                <a:schemeClr val="tx1"/>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4108" name="Oval 24">
              <a:extLst>
                <a:ext uri="{FF2B5EF4-FFF2-40B4-BE49-F238E27FC236}">
                  <a16:creationId xmlns:a16="http://schemas.microsoft.com/office/drawing/2014/main" id="{CEDD4DA0-0548-4310-BF94-786FD6EA9442}"/>
                </a:ext>
              </a:extLst>
            </p:cNvPr>
            <p:cNvSpPr>
              <a:spLocks noChangeArrowheads="1"/>
            </p:cNvSpPr>
            <p:nvPr/>
          </p:nvSpPr>
          <p:spPr bwMode="auto">
            <a:xfrm>
              <a:off x="1156" y="1372"/>
              <a:ext cx="3357" cy="1084"/>
            </a:xfrm>
            <a:prstGeom prst="ellipse">
              <a:avLst/>
            </a:prstGeom>
            <a:gradFill rotWithShape="0">
              <a:gsLst>
                <a:gs pos="0">
                  <a:srgbClr val="FFFFFF"/>
                </a:gs>
                <a:gs pos="100000">
                  <a:srgbClr val="8F2140">
                    <a:alpha val="46001"/>
                  </a:srgbClr>
                </a:gs>
              </a:gsLst>
              <a:path path="shape">
                <a:fillToRect l="50000" t="50000" r="50000" b="50000"/>
              </a:path>
            </a:gradFill>
            <a:ln>
              <a:noFill/>
            </a:ln>
            <a:extLst>
              <a:ext uri="{91240B29-F687-4F45-9708-019B960494DF}">
                <a14:hiddenLine xmlns:a14="http://schemas.microsoft.com/office/drawing/2010/main" w="38100">
                  <a:solidFill>
                    <a:srgbClr val="000000"/>
                  </a:solidFill>
                  <a:round/>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6000" b="1">
                  <a:solidFill>
                    <a:srgbClr val="000000"/>
                  </a:solidFill>
                </a:rPr>
                <a:t>explanation</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20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10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10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up)">
                                      <p:cBhvr>
                                        <p:cTn id="22" dur="10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up)">
                                      <p:cBhvr>
                                        <p:cTn id="27" dur="10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up)">
                                      <p:cBhvr>
                                        <p:cTn id="32" dur="1000"/>
                                        <p:tgtEl>
                                          <p:spTgt spid="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down)">
                                      <p:cBhvr>
                                        <p:cTn id="37" dur="1000"/>
                                        <p:tgtEl>
                                          <p:spTgt spid="4"/>
                                        </p:tgtEl>
                                      </p:cBhvr>
                                    </p:animEffect>
                                  </p:childTnLst>
                                </p:cTn>
                              </p:par>
                              <p:par>
                                <p:cTn id="38" presetID="47" presetClass="entr" presetSubtype="0" fill="hold" grpId="0" nodeType="withEffect">
                                  <p:stCondLst>
                                    <p:cond delay="600"/>
                                  </p:stCondLst>
                                  <p:childTnLst>
                                    <p:set>
                                      <p:cBhvr>
                                        <p:cTn id="39" dur="1" fill="hold">
                                          <p:stCondLst>
                                            <p:cond delay="0"/>
                                          </p:stCondLst>
                                        </p:cTn>
                                        <p:tgtEl>
                                          <p:spTgt spid="36881"/>
                                        </p:tgtEl>
                                        <p:attrNameLst>
                                          <p:attrName>style.visibility</p:attrName>
                                        </p:attrNameLst>
                                      </p:cBhvr>
                                      <p:to>
                                        <p:strVal val="visible"/>
                                      </p:to>
                                    </p:set>
                                    <p:animEffect transition="in" filter="fade">
                                      <p:cBhvr>
                                        <p:cTn id="40" dur="500"/>
                                        <p:tgtEl>
                                          <p:spTgt spid="36881"/>
                                        </p:tgtEl>
                                      </p:cBhvr>
                                    </p:animEffect>
                                    <p:anim calcmode="lin" valueType="num">
                                      <p:cBhvr>
                                        <p:cTn id="41" dur="500" fill="hold"/>
                                        <p:tgtEl>
                                          <p:spTgt spid="36881"/>
                                        </p:tgtEl>
                                        <p:attrNameLst>
                                          <p:attrName>ppt_x</p:attrName>
                                        </p:attrNameLst>
                                      </p:cBhvr>
                                      <p:tavLst>
                                        <p:tav tm="0">
                                          <p:val>
                                            <p:strVal val="#ppt_x"/>
                                          </p:val>
                                        </p:tav>
                                        <p:tav tm="100000">
                                          <p:val>
                                            <p:strVal val="#ppt_x"/>
                                          </p:val>
                                        </p:tav>
                                      </p:tavLst>
                                    </p:anim>
                                    <p:anim calcmode="lin" valueType="num">
                                      <p:cBhvr>
                                        <p:cTn id="42" dur="500" fill="hold"/>
                                        <p:tgtEl>
                                          <p:spTgt spid="368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8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081DB6F8-2FD7-4BEF-9F5B-C79D4A8FBAEC}"/>
              </a:ext>
            </a:extLst>
          </p:cNvPr>
          <p:cNvGrpSpPr>
            <a:grpSpLocks/>
          </p:cNvGrpSpPr>
          <p:nvPr/>
        </p:nvGrpSpPr>
        <p:grpSpPr bwMode="auto">
          <a:xfrm>
            <a:off x="8713788" y="4906964"/>
            <a:ext cx="1516062" cy="1512887"/>
            <a:chOff x="4529" y="3091"/>
            <a:chExt cx="955" cy="953"/>
          </a:xfrm>
        </p:grpSpPr>
        <p:sp>
          <p:nvSpPr>
            <p:cNvPr id="7237" name="Oval 3">
              <a:extLst>
                <a:ext uri="{FF2B5EF4-FFF2-40B4-BE49-F238E27FC236}">
                  <a16:creationId xmlns:a16="http://schemas.microsoft.com/office/drawing/2014/main" id="{0F70E303-A629-467E-84C4-5F67F3386F43}"/>
                </a:ext>
              </a:extLst>
            </p:cNvPr>
            <p:cNvSpPr>
              <a:spLocks noChangeArrowheads="1"/>
            </p:cNvSpPr>
            <p:nvPr/>
          </p:nvSpPr>
          <p:spPr bwMode="auto">
            <a:xfrm>
              <a:off x="4529" y="3092"/>
              <a:ext cx="952" cy="952"/>
            </a:xfrm>
            <a:prstGeom prst="ellipse">
              <a:avLst/>
            </a:prstGeom>
            <a:noFill/>
            <a:ln w="38100">
              <a:solidFill>
                <a:srgbClr val="8F214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7238" name="AutoShape 4">
              <a:extLst>
                <a:ext uri="{FF2B5EF4-FFF2-40B4-BE49-F238E27FC236}">
                  <a16:creationId xmlns:a16="http://schemas.microsoft.com/office/drawing/2014/main" id="{80D4DC36-62AA-4D86-8D5C-9D45547F7239}"/>
                </a:ext>
              </a:extLst>
            </p:cNvPr>
            <p:cNvSpPr>
              <a:spLocks noChangeArrowheads="1"/>
            </p:cNvSpPr>
            <p:nvPr/>
          </p:nvSpPr>
          <p:spPr bwMode="auto">
            <a:xfrm rot="8704278" flipH="1" flipV="1">
              <a:off x="4705" y="3091"/>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7239" name="AutoShape 5">
              <a:extLst>
                <a:ext uri="{FF2B5EF4-FFF2-40B4-BE49-F238E27FC236}">
                  <a16:creationId xmlns:a16="http://schemas.microsoft.com/office/drawing/2014/main" id="{65718EA0-3203-49B4-9022-ECEF5DBC597F}"/>
                </a:ext>
              </a:extLst>
            </p:cNvPr>
            <p:cNvSpPr>
              <a:spLocks noChangeArrowheads="1"/>
            </p:cNvSpPr>
            <p:nvPr/>
          </p:nvSpPr>
          <p:spPr bwMode="auto">
            <a:xfrm rot="-7495722" flipH="1" flipV="1">
              <a:off x="5348" y="3262"/>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7240" name="AutoShape 6">
              <a:extLst>
                <a:ext uri="{FF2B5EF4-FFF2-40B4-BE49-F238E27FC236}">
                  <a16:creationId xmlns:a16="http://schemas.microsoft.com/office/drawing/2014/main" id="{A4F6C8F4-D34D-4B7F-95B6-60543392FFF0}"/>
                </a:ext>
              </a:extLst>
            </p:cNvPr>
            <p:cNvSpPr>
              <a:spLocks noChangeArrowheads="1"/>
            </p:cNvSpPr>
            <p:nvPr/>
          </p:nvSpPr>
          <p:spPr bwMode="auto">
            <a:xfrm rot="-2554761" flipH="1" flipV="1">
              <a:off x="5193" y="3900"/>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7241" name="AutoShape 7">
              <a:extLst>
                <a:ext uri="{FF2B5EF4-FFF2-40B4-BE49-F238E27FC236}">
                  <a16:creationId xmlns:a16="http://schemas.microsoft.com/office/drawing/2014/main" id="{D5EDA792-629C-43E5-A99C-6076D69C7A4E}"/>
                </a:ext>
              </a:extLst>
            </p:cNvPr>
            <p:cNvSpPr>
              <a:spLocks noChangeArrowheads="1"/>
            </p:cNvSpPr>
            <p:nvPr/>
          </p:nvSpPr>
          <p:spPr bwMode="auto">
            <a:xfrm rot="3602399" flipH="1" flipV="1">
              <a:off x="4532" y="3744"/>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sp>
        <p:nvSpPr>
          <p:cNvPr id="34824" name="Line 8">
            <a:extLst>
              <a:ext uri="{FF2B5EF4-FFF2-40B4-BE49-F238E27FC236}">
                <a16:creationId xmlns:a16="http://schemas.microsoft.com/office/drawing/2014/main" id="{DCB0D0C5-453F-451C-8617-E05E1AB142F7}"/>
              </a:ext>
            </a:extLst>
          </p:cNvPr>
          <p:cNvSpPr>
            <a:spLocks noChangeShapeType="1"/>
          </p:cNvSpPr>
          <p:nvPr/>
        </p:nvSpPr>
        <p:spPr bwMode="auto">
          <a:xfrm>
            <a:off x="4960938" y="2952750"/>
            <a:ext cx="412750" cy="0"/>
          </a:xfrm>
          <a:prstGeom prst="line">
            <a:avLst/>
          </a:prstGeom>
          <a:noFill/>
          <a:ln w="76200">
            <a:solidFill>
              <a:srgbClr val="8F214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34825" name="Oval 9">
            <a:extLst>
              <a:ext uri="{FF2B5EF4-FFF2-40B4-BE49-F238E27FC236}">
                <a16:creationId xmlns:a16="http://schemas.microsoft.com/office/drawing/2014/main" id="{3BAE2DD3-58F9-4D14-89A1-79D29D826CC2}"/>
              </a:ext>
            </a:extLst>
          </p:cNvPr>
          <p:cNvSpPr>
            <a:spLocks noChangeArrowheads="1"/>
          </p:cNvSpPr>
          <p:nvPr/>
        </p:nvSpPr>
        <p:spPr bwMode="auto">
          <a:xfrm>
            <a:off x="4138613" y="2693076"/>
            <a:ext cx="259766" cy="519351"/>
          </a:xfrm>
          <a:prstGeom prst="ellipse">
            <a:avLst/>
          </a:prstGeom>
          <a:noFill/>
          <a:ln w="38100">
            <a:solidFill>
              <a:srgbClr val="8F2140"/>
            </a:solidFill>
            <a:round/>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nvGrpSpPr>
          <p:cNvPr id="3" name="Group 10">
            <a:extLst>
              <a:ext uri="{FF2B5EF4-FFF2-40B4-BE49-F238E27FC236}">
                <a16:creationId xmlns:a16="http://schemas.microsoft.com/office/drawing/2014/main" id="{896FCDE8-255E-4FBE-8762-42B1C2A68E74}"/>
              </a:ext>
            </a:extLst>
          </p:cNvPr>
          <p:cNvGrpSpPr>
            <a:grpSpLocks/>
          </p:cNvGrpSpPr>
          <p:nvPr/>
        </p:nvGrpSpPr>
        <p:grpSpPr bwMode="auto">
          <a:xfrm>
            <a:off x="2208214" y="4652964"/>
            <a:ext cx="2879725" cy="2016125"/>
            <a:chOff x="295" y="2795"/>
            <a:chExt cx="1814" cy="1270"/>
          </a:xfrm>
        </p:grpSpPr>
        <p:sp>
          <p:nvSpPr>
            <p:cNvPr id="7235" name="Rectangle 11">
              <a:extLst>
                <a:ext uri="{FF2B5EF4-FFF2-40B4-BE49-F238E27FC236}">
                  <a16:creationId xmlns:a16="http://schemas.microsoft.com/office/drawing/2014/main" id="{70C96D6C-0664-4B33-9E17-14EE172906B8}"/>
                </a:ext>
              </a:extLst>
            </p:cNvPr>
            <p:cNvSpPr>
              <a:spLocks noChangeArrowheads="1"/>
            </p:cNvSpPr>
            <p:nvPr/>
          </p:nvSpPr>
          <p:spPr bwMode="auto">
            <a:xfrm>
              <a:off x="295" y="2795"/>
              <a:ext cx="1814" cy="1270"/>
            </a:xfrm>
            <a:prstGeom prst="rect">
              <a:avLst/>
            </a:prstGeom>
            <a:solidFill>
              <a:srgbClr val="F6D6DF"/>
            </a:solidFill>
            <a:ln w="38100">
              <a:solidFill>
                <a:schemeClr val="tx1"/>
              </a:solidFill>
              <a:miter lim="800000"/>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fontAlgn="base">
                <a:spcBef>
                  <a:spcPct val="0"/>
                </a:spcBef>
                <a:spcAft>
                  <a:spcPct val="0"/>
                </a:spcAft>
                <a:buNone/>
              </a:pPr>
              <a:endParaRPr lang="en-US" altLang="en-US" sz="2400">
                <a:solidFill>
                  <a:srgbClr val="000000"/>
                </a:solidFill>
              </a:endParaRPr>
            </a:p>
          </p:txBody>
        </p:sp>
        <p:sp>
          <p:nvSpPr>
            <p:cNvPr id="7236" name="Text Box 12">
              <a:extLst>
                <a:ext uri="{FF2B5EF4-FFF2-40B4-BE49-F238E27FC236}">
                  <a16:creationId xmlns:a16="http://schemas.microsoft.com/office/drawing/2014/main" id="{DC1DA845-F471-4346-B3AE-EC41DBF861E5}"/>
                </a:ext>
              </a:extLst>
            </p:cNvPr>
            <p:cNvSpPr txBox="1">
              <a:spLocks noChangeArrowheads="1"/>
            </p:cNvSpPr>
            <p:nvPr/>
          </p:nvSpPr>
          <p:spPr bwMode="auto">
            <a:xfrm>
              <a:off x="382" y="2863"/>
              <a:ext cx="1727" cy="1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15000"/>
                </a:spcBef>
                <a:spcAft>
                  <a:spcPct val="0"/>
                </a:spcAft>
                <a:buNone/>
              </a:pPr>
              <a:r>
                <a:rPr lang="en-GB" altLang="en-US" sz="2400" b="1">
                  <a:solidFill>
                    <a:srgbClr val="000000"/>
                  </a:solidFill>
                </a:rPr>
                <a:t>Probably...</a:t>
              </a:r>
            </a:p>
            <a:p>
              <a:pPr fontAlgn="base">
                <a:spcBef>
                  <a:spcPct val="15000"/>
                </a:spcBef>
                <a:spcAft>
                  <a:spcPct val="0"/>
                </a:spcAft>
                <a:buNone/>
              </a:pPr>
              <a:r>
                <a:rPr lang="en-GB" altLang="en-US" sz="4000" b="1">
                  <a:solidFill>
                    <a:srgbClr val="000000"/>
                  </a:solidFill>
                </a:rPr>
                <a:t>labelled</a:t>
              </a:r>
            </a:p>
            <a:p>
              <a:pPr fontAlgn="base">
                <a:spcBef>
                  <a:spcPct val="0"/>
                </a:spcBef>
                <a:spcAft>
                  <a:spcPct val="0"/>
                </a:spcAft>
                <a:buNone/>
              </a:pPr>
              <a:r>
                <a:rPr lang="en-GB" altLang="en-US" sz="4000" b="1">
                  <a:solidFill>
                    <a:srgbClr val="000000"/>
                  </a:solidFill>
                </a:rPr>
                <a:t>diagram(s)</a:t>
              </a:r>
            </a:p>
          </p:txBody>
        </p:sp>
      </p:grpSp>
      <p:sp>
        <p:nvSpPr>
          <p:cNvPr id="34829" name="Line 13">
            <a:extLst>
              <a:ext uri="{FF2B5EF4-FFF2-40B4-BE49-F238E27FC236}">
                <a16:creationId xmlns:a16="http://schemas.microsoft.com/office/drawing/2014/main" id="{3278F796-6513-486A-8DA5-C43744D0ACF1}"/>
              </a:ext>
            </a:extLst>
          </p:cNvPr>
          <p:cNvSpPr>
            <a:spLocks noChangeShapeType="1"/>
          </p:cNvSpPr>
          <p:nvPr/>
        </p:nvSpPr>
        <p:spPr bwMode="auto">
          <a:xfrm>
            <a:off x="2487613" y="2952750"/>
            <a:ext cx="412750" cy="0"/>
          </a:xfrm>
          <a:prstGeom prst="line">
            <a:avLst/>
          </a:prstGeom>
          <a:noFill/>
          <a:ln w="76200">
            <a:solidFill>
              <a:srgbClr val="8F214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34830" name="Oval 14">
            <a:extLst>
              <a:ext uri="{FF2B5EF4-FFF2-40B4-BE49-F238E27FC236}">
                <a16:creationId xmlns:a16="http://schemas.microsoft.com/office/drawing/2014/main" id="{26489092-1DB9-4805-A59D-3A8F10B8295F}"/>
              </a:ext>
            </a:extLst>
          </p:cNvPr>
          <p:cNvSpPr>
            <a:spLocks noChangeArrowheads="1"/>
          </p:cNvSpPr>
          <p:nvPr/>
        </p:nvSpPr>
        <p:spPr bwMode="auto">
          <a:xfrm>
            <a:off x="1665288" y="2693076"/>
            <a:ext cx="259766" cy="519351"/>
          </a:xfrm>
          <a:prstGeom prst="ellipse">
            <a:avLst/>
          </a:prstGeom>
          <a:noFill/>
          <a:ln w="38100">
            <a:solidFill>
              <a:srgbClr val="8F2140"/>
            </a:solidFill>
            <a:round/>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31" name="Line 15">
            <a:extLst>
              <a:ext uri="{FF2B5EF4-FFF2-40B4-BE49-F238E27FC236}">
                <a16:creationId xmlns:a16="http://schemas.microsoft.com/office/drawing/2014/main" id="{8FE894D0-A463-4686-9638-542451158978}"/>
              </a:ext>
            </a:extLst>
          </p:cNvPr>
          <p:cNvSpPr>
            <a:spLocks noChangeShapeType="1"/>
          </p:cNvSpPr>
          <p:nvPr/>
        </p:nvSpPr>
        <p:spPr bwMode="auto">
          <a:xfrm>
            <a:off x="3724275" y="2952750"/>
            <a:ext cx="412750" cy="0"/>
          </a:xfrm>
          <a:prstGeom prst="line">
            <a:avLst/>
          </a:prstGeom>
          <a:noFill/>
          <a:ln w="76200">
            <a:solidFill>
              <a:srgbClr val="8F214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34832" name="Oval 16">
            <a:extLst>
              <a:ext uri="{FF2B5EF4-FFF2-40B4-BE49-F238E27FC236}">
                <a16:creationId xmlns:a16="http://schemas.microsoft.com/office/drawing/2014/main" id="{58BD3BDC-3257-4E05-BE72-7F8C3699E100}"/>
              </a:ext>
            </a:extLst>
          </p:cNvPr>
          <p:cNvSpPr>
            <a:spLocks noChangeArrowheads="1"/>
          </p:cNvSpPr>
          <p:nvPr/>
        </p:nvSpPr>
        <p:spPr bwMode="auto">
          <a:xfrm>
            <a:off x="2901950" y="2693076"/>
            <a:ext cx="259766" cy="519351"/>
          </a:xfrm>
          <a:prstGeom prst="ellipse">
            <a:avLst/>
          </a:prstGeom>
          <a:noFill/>
          <a:ln w="38100">
            <a:solidFill>
              <a:srgbClr val="8F2140"/>
            </a:solidFill>
            <a:round/>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33" name="Rectangle 17">
            <a:extLst>
              <a:ext uri="{FF2B5EF4-FFF2-40B4-BE49-F238E27FC236}">
                <a16:creationId xmlns:a16="http://schemas.microsoft.com/office/drawing/2014/main" id="{0C0565B7-D5DF-4F7C-B24E-11881D5E61BD}"/>
              </a:ext>
            </a:extLst>
          </p:cNvPr>
          <p:cNvSpPr>
            <a:spLocks noGrp="1" noChangeArrowheads="1"/>
          </p:cNvSpPr>
          <p:nvPr>
            <p:ph type="title"/>
          </p:nvPr>
        </p:nvSpPr>
        <p:spPr>
          <a:xfrm>
            <a:off x="1524000" y="0"/>
            <a:ext cx="9144000" cy="1143000"/>
          </a:xfrm>
        </p:spPr>
        <p:txBody>
          <a:bodyPr/>
          <a:lstStyle/>
          <a:p>
            <a:pPr eaLnBrk="1" hangingPunct="1"/>
            <a:r>
              <a:rPr lang="en-GB" altLang="en-US" sz="4000"/>
              <a:t>Planning and organising explanations</a:t>
            </a:r>
          </a:p>
        </p:txBody>
      </p:sp>
      <p:sp>
        <p:nvSpPr>
          <p:cNvPr id="34834" name="Oval 18">
            <a:extLst>
              <a:ext uri="{FF2B5EF4-FFF2-40B4-BE49-F238E27FC236}">
                <a16:creationId xmlns:a16="http://schemas.microsoft.com/office/drawing/2014/main" id="{43305082-4248-41A0-B7AB-3106131286B6}"/>
              </a:ext>
            </a:extLst>
          </p:cNvPr>
          <p:cNvSpPr>
            <a:spLocks noChangeArrowheads="1"/>
          </p:cNvSpPr>
          <p:nvPr/>
        </p:nvSpPr>
        <p:spPr bwMode="auto">
          <a:xfrm>
            <a:off x="5375275" y="2693076"/>
            <a:ext cx="259766" cy="519351"/>
          </a:xfrm>
          <a:prstGeom prst="ellipse">
            <a:avLst/>
          </a:prstGeom>
          <a:noFill/>
          <a:ln w="38100">
            <a:solidFill>
              <a:srgbClr val="8F2140"/>
            </a:solidFill>
            <a:round/>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35" name="Text Box 19">
            <a:extLst>
              <a:ext uri="{FF2B5EF4-FFF2-40B4-BE49-F238E27FC236}">
                <a16:creationId xmlns:a16="http://schemas.microsoft.com/office/drawing/2014/main" id="{BE299803-03C3-4559-A0C2-33A9109F9137}"/>
              </a:ext>
            </a:extLst>
          </p:cNvPr>
          <p:cNvSpPr txBox="1">
            <a:spLocks noChangeArrowheads="1"/>
          </p:cNvSpPr>
          <p:nvPr/>
        </p:nvSpPr>
        <p:spPr bwMode="auto">
          <a:xfrm>
            <a:off x="1631951" y="1125538"/>
            <a:ext cx="42211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2400" b="1">
                <a:solidFill>
                  <a:srgbClr val="000000"/>
                </a:solidFill>
              </a:rPr>
              <a:t>Simple explanation:</a:t>
            </a:r>
          </a:p>
        </p:txBody>
      </p:sp>
      <p:sp>
        <p:nvSpPr>
          <p:cNvPr id="34836" name="Text Box 20">
            <a:extLst>
              <a:ext uri="{FF2B5EF4-FFF2-40B4-BE49-F238E27FC236}">
                <a16:creationId xmlns:a16="http://schemas.microsoft.com/office/drawing/2014/main" id="{57795B8F-61C8-4C46-8E1E-FAB51204064F}"/>
              </a:ext>
            </a:extLst>
          </p:cNvPr>
          <p:cNvSpPr txBox="1">
            <a:spLocks noChangeArrowheads="1"/>
          </p:cNvSpPr>
          <p:nvPr/>
        </p:nvSpPr>
        <p:spPr bwMode="auto">
          <a:xfrm>
            <a:off x="1631951" y="1557338"/>
            <a:ext cx="42211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pPr>
            <a:r>
              <a:rPr lang="en-GB" altLang="en-US" sz="2400" b="1">
                <a:solidFill>
                  <a:srgbClr val="000000"/>
                </a:solidFill>
              </a:rPr>
              <a:t> a series of logical steps</a:t>
            </a:r>
          </a:p>
        </p:txBody>
      </p:sp>
      <p:sp>
        <p:nvSpPr>
          <p:cNvPr id="34837" name="Text Box 21">
            <a:extLst>
              <a:ext uri="{FF2B5EF4-FFF2-40B4-BE49-F238E27FC236}">
                <a16:creationId xmlns:a16="http://schemas.microsoft.com/office/drawing/2014/main" id="{A3975A07-D3C5-4ACF-81BC-50E6CB30A8F2}"/>
              </a:ext>
            </a:extLst>
          </p:cNvPr>
          <p:cNvSpPr txBox="1">
            <a:spLocks noChangeArrowheads="1"/>
          </p:cNvSpPr>
          <p:nvPr/>
        </p:nvSpPr>
        <p:spPr bwMode="auto">
          <a:xfrm>
            <a:off x="1631951" y="3614739"/>
            <a:ext cx="43211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249238" algn="l"/>
              </a:tabLst>
              <a:defRPr sz="3200">
                <a:solidFill>
                  <a:schemeClr val="tx1"/>
                </a:solidFill>
                <a:latin typeface="Comic Sans MS" panose="030F0702030302020204" pitchFamily="66" charset="0"/>
              </a:defRPr>
            </a:lvl1pPr>
            <a:lvl2pPr marL="742950" indent="-285750">
              <a:spcBef>
                <a:spcPct val="20000"/>
              </a:spcBef>
              <a:buChar char="–"/>
              <a:tabLst>
                <a:tab pos="249238" algn="l"/>
              </a:tabLst>
              <a:defRPr sz="2800">
                <a:solidFill>
                  <a:schemeClr val="tx1"/>
                </a:solidFill>
                <a:latin typeface="Comic Sans MS" panose="030F0702030302020204" pitchFamily="66" charset="0"/>
              </a:defRPr>
            </a:lvl2pPr>
            <a:lvl3pPr marL="1143000" indent="-228600">
              <a:spcBef>
                <a:spcPct val="20000"/>
              </a:spcBef>
              <a:buChar char="•"/>
              <a:tabLst>
                <a:tab pos="249238" algn="l"/>
              </a:tabLst>
              <a:defRPr sz="2400">
                <a:solidFill>
                  <a:schemeClr val="tx1"/>
                </a:solidFill>
                <a:latin typeface="Comic Sans MS" panose="030F0702030302020204" pitchFamily="66" charset="0"/>
              </a:defRPr>
            </a:lvl3pPr>
            <a:lvl4pPr marL="1600200" indent="-228600">
              <a:spcBef>
                <a:spcPct val="20000"/>
              </a:spcBef>
              <a:buChar char="–"/>
              <a:tabLst>
                <a:tab pos="249238" algn="l"/>
              </a:tabLst>
              <a:defRPr sz="2000">
                <a:solidFill>
                  <a:schemeClr val="tx1"/>
                </a:solidFill>
                <a:latin typeface="Comic Sans MS" panose="030F0702030302020204" pitchFamily="66" charset="0"/>
              </a:defRPr>
            </a:lvl4pPr>
            <a:lvl5pPr marL="2057400" indent="-228600">
              <a:spcBef>
                <a:spcPct val="20000"/>
              </a:spcBef>
              <a:buChar char="»"/>
              <a:tabLst>
                <a:tab pos="249238"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249238" algn="l"/>
              </a:tabLst>
              <a:defRPr sz="2000">
                <a:solidFill>
                  <a:schemeClr val="tx1"/>
                </a:solidFill>
                <a:latin typeface="Comic Sans MS" panose="030F0702030302020204" pitchFamily="66" charset="0"/>
              </a:defRPr>
            </a:lvl9pPr>
          </a:lstStyle>
          <a:p>
            <a:pPr fontAlgn="base">
              <a:spcBef>
                <a:spcPct val="0"/>
              </a:spcBef>
              <a:spcAft>
                <a:spcPct val="0"/>
              </a:spcAft>
            </a:pPr>
            <a:r>
              <a:rPr lang="en-GB" altLang="en-US" sz="2400" b="1">
                <a:solidFill>
                  <a:srgbClr val="000000"/>
                </a:solidFill>
              </a:rPr>
              <a:t> possibly other causes and 	effects at each stage.</a:t>
            </a:r>
          </a:p>
        </p:txBody>
      </p:sp>
      <p:sp>
        <p:nvSpPr>
          <p:cNvPr id="34838" name="AutoShape 22">
            <a:extLst>
              <a:ext uri="{FF2B5EF4-FFF2-40B4-BE49-F238E27FC236}">
                <a16:creationId xmlns:a16="http://schemas.microsoft.com/office/drawing/2014/main" id="{86E8F89A-54BE-494D-9E14-37C12ECAE594}"/>
              </a:ext>
            </a:extLst>
          </p:cNvPr>
          <p:cNvSpPr>
            <a:spLocks/>
          </p:cNvSpPr>
          <p:nvPr/>
        </p:nvSpPr>
        <p:spPr bwMode="auto">
          <a:xfrm rot="5400000">
            <a:off x="1889919" y="2034381"/>
            <a:ext cx="431800" cy="1042988"/>
          </a:xfrm>
          <a:prstGeom prst="leftBracket">
            <a:avLst>
              <a:gd name="adj" fmla="val 120772"/>
            </a:avLst>
          </a:prstGeom>
          <a:noFill/>
          <a:ln w="1905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39" name="AutoShape 23">
            <a:extLst>
              <a:ext uri="{FF2B5EF4-FFF2-40B4-BE49-F238E27FC236}">
                <a16:creationId xmlns:a16="http://schemas.microsoft.com/office/drawing/2014/main" id="{06B77F53-CC1D-4D9E-B0C0-10BCA17CA77F}"/>
              </a:ext>
            </a:extLst>
          </p:cNvPr>
          <p:cNvSpPr>
            <a:spLocks/>
          </p:cNvSpPr>
          <p:nvPr/>
        </p:nvSpPr>
        <p:spPr bwMode="auto">
          <a:xfrm rot="5400000">
            <a:off x="3088482" y="2034382"/>
            <a:ext cx="431800" cy="1042987"/>
          </a:xfrm>
          <a:prstGeom prst="leftBracket">
            <a:avLst>
              <a:gd name="adj" fmla="val 120772"/>
            </a:avLst>
          </a:prstGeom>
          <a:noFill/>
          <a:ln w="1905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40" name="AutoShape 24">
            <a:extLst>
              <a:ext uri="{FF2B5EF4-FFF2-40B4-BE49-F238E27FC236}">
                <a16:creationId xmlns:a16="http://schemas.microsoft.com/office/drawing/2014/main" id="{276CA640-A92C-4AE8-9A9C-47398D5BA326}"/>
              </a:ext>
            </a:extLst>
          </p:cNvPr>
          <p:cNvSpPr>
            <a:spLocks/>
          </p:cNvSpPr>
          <p:nvPr/>
        </p:nvSpPr>
        <p:spPr bwMode="auto">
          <a:xfrm rot="5400000">
            <a:off x="4314032" y="2034382"/>
            <a:ext cx="431800" cy="1042987"/>
          </a:xfrm>
          <a:prstGeom prst="leftBracket">
            <a:avLst>
              <a:gd name="adj" fmla="val 120772"/>
            </a:avLst>
          </a:prstGeom>
          <a:noFill/>
          <a:ln w="1905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41" name="AutoShape 25">
            <a:extLst>
              <a:ext uri="{FF2B5EF4-FFF2-40B4-BE49-F238E27FC236}">
                <a16:creationId xmlns:a16="http://schemas.microsoft.com/office/drawing/2014/main" id="{B19EB88E-67C9-4223-96D2-D693D5DB501F}"/>
              </a:ext>
            </a:extLst>
          </p:cNvPr>
          <p:cNvSpPr>
            <a:spLocks/>
          </p:cNvSpPr>
          <p:nvPr/>
        </p:nvSpPr>
        <p:spPr bwMode="auto">
          <a:xfrm rot="5400000">
            <a:off x="5537994" y="2034381"/>
            <a:ext cx="431800" cy="1042988"/>
          </a:xfrm>
          <a:prstGeom prst="leftBracket">
            <a:avLst>
              <a:gd name="adj" fmla="val 120772"/>
            </a:avLst>
          </a:prstGeom>
          <a:noFill/>
          <a:ln w="1905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42" name="WordArt 26">
            <a:extLst>
              <a:ext uri="{FF2B5EF4-FFF2-40B4-BE49-F238E27FC236}">
                <a16:creationId xmlns:a16="http://schemas.microsoft.com/office/drawing/2014/main" id="{66DDA461-2AA0-4A69-B68B-93144EDCFACA}"/>
              </a:ext>
            </a:extLst>
          </p:cNvPr>
          <p:cNvSpPr>
            <a:spLocks noChangeArrowheads="1" noChangeShapeType="1" noTextEdit="1"/>
          </p:cNvSpPr>
          <p:nvPr/>
        </p:nvSpPr>
        <p:spPr bwMode="auto">
          <a:xfrm>
            <a:off x="1631951" y="2260601"/>
            <a:ext cx="1008063" cy="576263"/>
          </a:xfrm>
          <a:prstGeom prst="rect">
            <a:avLst/>
          </a:prstGeom>
        </p:spPr>
        <p:txBody>
          <a:bodyPr spcFirstLastPara="1" wrap="none" fromWordArt="1">
            <a:prstTxWarp prst="textArchUp">
              <a:avLst>
                <a:gd name="adj" fmla="val 11091044"/>
              </a:avLst>
            </a:prstTxWarp>
          </a:bodyPr>
          <a:lstStyle/>
          <a:p>
            <a:pPr algn="ctr" eaLnBrk="0" fontAlgn="base" hangingPunct="0">
              <a:spcBef>
                <a:spcPct val="0"/>
              </a:spcBef>
              <a:spcAft>
                <a:spcPct val="0"/>
              </a:spcAft>
            </a:pPr>
            <a:r>
              <a:rPr lang="en-GB" kern="10">
                <a:ln w="9525">
                  <a:solidFill>
                    <a:srgbClr val="000000"/>
                  </a:solidFill>
                  <a:round/>
                  <a:headEnd/>
                  <a:tailEnd/>
                </a:ln>
                <a:solidFill>
                  <a:srgbClr val="000000"/>
                </a:solidFill>
                <a:latin typeface="Comic Sans MS" panose="030F0702030302020204" pitchFamily="66" charset="0"/>
              </a:rPr>
              <a:t>This happens</a:t>
            </a:r>
          </a:p>
        </p:txBody>
      </p:sp>
      <p:sp>
        <p:nvSpPr>
          <p:cNvPr id="34843" name="WordArt 27">
            <a:extLst>
              <a:ext uri="{FF2B5EF4-FFF2-40B4-BE49-F238E27FC236}">
                <a16:creationId xmlns:a16="http://schemas.microsoft.com/office/drawing/2014/main" id="{6A347E7E-9411-4AC5-A5DD-E64A245E5259}"/>
              </a:ext>
            </a:extLst>
          </p:cNvPr>
          <p:cNvSpPr>
            <a:spLocks noChangeArrowheads="1" noChangeShapeType="1" noTextEdit="1"/>
          </p:cNvSpPr>
          <p:nvPr/>
        </p:nvSpPr>
        <p:spPr bwMode="auto">
          <a:xfrm>
            <a:off x="2952751" y="2260600"/>
            <a:ext cx="720725" cy="287338"/>
          </a:xfrm>
          <a:prstGeom prst="rect">
            <a:avLst/>
          </a:prstGeom>
        </p:spPr>
        <p:txBody>
          <a:bodyPr spcFirstLastPara="1" wrap="none" fromWordArt="1">
            <a:prstTxWarp prst="textArchUp">
              <a:avLst>
                <a:gd name="adj" fmla="val 12871684"/>
              </a:avLst>
            </a:prstTxWarp>
          </a:bodyPr>
          <a:lstStyle/>
          <a:p>
            <a:pPr algn="ctr" eaLnBrk="0" fontAlgn="base" hangingPunct="0">
              <a:spcBef>
                <a:spcPct val="0"/>
              </a:spcBef>
              <a:spcAft>
                <a:spcPct val="0"/>
              </a:spcAft>
            </a:pPr>
            <a:r>
              <a:rPr lang="en-GB" sz="1200" kern="10">
                <a:ln w="9525">
                  <a:solidFill>
                    <a:srgbClr val="000000"/>
                  </a:solidFill>
                  <a:round/>
                  <a:headEnd/>
                  <a:tailEnd/>
                </a:ln>
                <a:solidFill>
                  <a:srgbClr val="000000"/>
                </a:solidFill>
                <a:latin typeface="Comic Sans MS" panose="030F0702030302020204" pitchFamily="66" charset="0"/>
              </a:rPr>
              <a:t>this</a:t>
            </a:r>
          </a:p>
        </p:txBody>
      </p:sp>
      <p:sp>
        <p:nvSpPr>
          <p:cNvPr id="34844" name="WordArt 28">
            <a:extLst>
              <a:ext uri="{FF2B5EF4-FFF2-40B4-BE49-F238E27FC236}">
                <a16:creationId xmlns:a16="http://schemas.microsoft.com/office/drawing/2014/main" id="{0EF44A14-E8CD-496F-99A5-64B2F6ABBC5D}"/>
              </a:ext>
            </a:extLst>
          </p:cNvPr>
          <p:cNvSpPr>
            <a:spLocks noChangeArrowheads="1" noChangeShapeType="1" noTextEdit="1"/>
          </p:cNvSpPr>
          <p:nvPr/>
        </p:nvSpPr>
        <p:spPr bwMode="auto">
          <a:xfrm>
            <a:off x="4151314" y="2260600"/>
            <a:ext cx="720725" cy="287338"/>
          </a:xfrm>
          <a:prstGeom prst="rect">
            <a:avLst/>
          </a:prstGeom>
        </p:spPr>
        <p:txBody>
          <a:bodyPr spcFirstLastPara="1" wrap="none" fromWordArt="1">
            <a:prstTxWarp prst="textArchUp">
              <a:avLst>
                <a:gd name="adj" fmla="val 12871684"/>
              </a:avLst>
            </a:prstTxWarp>
          </a:bodyPr>
          <a:lstStyle/>
          <a:p>
            <a:pPr algn="ctr" eaLnBrk="0" fontAlgn="base" hangingPunct="0">
              <a:spcBef>
                <a:spcPct val="0"/>
              </a:spcBef>
              <a:spcAft>
                <a:spcPct val="0"/>
              </a:spcAft>
            </a:pPr>
            <a:r>
              <a:rPr lang="en-GB" sz="1200" kern="10">
                <a:ln w="9525">
                  <a:solidFill>
                    <a:srgbClr val="000000"/>
                  </a:solidFill>
                  <a:round/>
                  <a:headEnd/>
                  <a:tailEnd/>
                </a:ln>
                <a:solidFill>
                  <a:srgbClr val="000000"/>
                </a:solidFill>
                <a:latin typeface="Comic Sans MS" panose="030F0702030302020204" pitchFamily="66" charset="0"/>
              </a:rPr>
              <a:t>this</a:t>
            </a:r>
          </a:p>
        </p:txBody>
      </p:sp>
      <p:sp>
        <p:nvSpPr>
          <p:cNvPr id="34845" name="WordArt 29">
            <a:extLst>
              <a:ext uri="{FF2B5EF4-FFF2-40B4-BE49-F238E27FC236}">
                <a16:creationId xmlns:a16="http://schemas.microsoft.com/office/drawing/2014/main" id="{1061934C-DB66-4A9A-8EFA-65D0DE5C75E0}"/>
              </a:ext>
            </a:extLst>
          </p:cNvPr>
          <p:cNvSpPr>
            <a:spLocks noChangeArrowheads="1" noChangeShapeType="1" noTextEdit="1"/>
          </p:cNvSpPr>
          <p:nvPr/>
        </p:nvSpPr>
        <p:spPr bwMode="auto">
          <a:xfrm>
            <a:off x="5375276" y="2260600"/>
            <a:ext cx="720725" cy="287338"/>
          </a:xfrm>
          <a:prstGeom prst="rect">
            <a:avLst/>
          </a:prstGeom>
        </p:spPr>
        <p:txBody>
          <a:bodyPr spcFirstLastPara="1" wrap="none" fromWordArt="1">
            <a:prstTxWarp prst="textArchUp">
              <a:avLst>
                <a:gd name="adj" fmla="val 12871684"/>
              </a:avLst>
            </a:prstTxWarp>
          </a:bodyPr>
          <a:lstStyle/>
          <a:p>
            <a:pPr algn="ctr" eaLnBrk="0" fontAlgn="base" hangingPunct="0">
              <a:spcBef>
                <a:spcPct val="0"/>
              </a:spcBef>
              <a:spcAft>
                <a:spcPct val="0"/>
              </a:spcAft>
            </a:pPr>
            <a:r>
              <a:rPr lang="en-GB" sz="1200" kern="10">
                <a:ln w="9525">
                  <a:solidFill>
                    <a:srgbClr val="000000"/>
                  </a:solidFill>
                  <a:round/>
                  <a:headEnd/>
                  <a:tailEnd/>
                </a:ln>
                <a:solidFill>
                  <a:srgbClr val="000000"/>
                </a:solidFill>
                <a:latin typeface="Comic Sans MS" panose="030F0702030302020204" pitchFamily="66" charset="0"/>
              </a:rPr>
              <a:t>this</a:t>
            </a:r>
          </a:p>
        </p:txBody>
      </p:sp>
      <p:sp>
        <p:nvSpPr>
          <p:cNvPr id="34846" name="Text Box 30">
            <a:extLst>
              <a:ext uri="{FF2B5EF4-FFF2-40B4-BE49-F238E27FC236}">
                <a16:creationId xmlns:a16="http://schemas.microsoft.com/office/drawing/2014/main" id="{D289AC52-A702-4E29-BD96-2A52E7E0F163}"/>
              </a:ext>
            </a:extLst>
          </p:cNvPr>
          <p:cNvSpPr txBox="1">
            <a:spLocks noChangeArrowheads="1"/>
          </p:cNvSpPr>
          <p:nvPr/>
        </p:nvSpPr>
        <p:spPr bwMode="auto">
          <a:xfrm>
            <a:off x="2463800" y="3124200"/>
            <a:ext cx="5032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1000">
                <a:solidFill>
                  <a:srgbClr val="000000"/>
                </a:solidFill>
              </a:rPr>
              <a:t>leading to</a:t>
            </a:r>
          </a:p>
        </p:txBody>
      </p:sp>
      <p:sp>
        <p:nvSpPr>
          <p:cNvPr id="34847" name="Text Box 31">
            <a:extLst>
              <a:ext uri="{FF2B5EF4-FFF2-40B4-BE49-F238E27FC236}">
                <a16:creationId xmlns:a16="http://schemas.microsoft.com/office/drawing/2014/main" id="{7167CAEF-4652-4DD4-8847-60D48BACBD08}"/>
              </a:ext>
            </a:extLst>
          </p:cNvPr>
          <p:cNvSpPr txBox="1">
            <a:spLocks noChangeArrowheads="1"/>
          </p:cNvSpPr>
          <p:nvPr/>
        </p:nvSpPr>
        <p:spPr bwMode="auto">
          <a:xfrm>
            <a:off x="3719514" y="3124200"/>
            <a:ext cx="5032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1000">
                <a:solidFill>
                  <a:srgbClr val="000000"/>
                </a:solidFill>
              </a:rPr>
              <a:t>leading to</a:t>
            </a:r>
          </a:p>
        </p:txBody>
      </p:sp>
      <p:sp>
        <p:nvSpPr>
          <p:cNvPr id="34848" name="Text Box 32">
            <a:extLst>
              <a:ext uri="{FF2B5EF4-FFF2-40B4-BE49-F238E27FC236}">
                <a16:creationId xmlns:a16="http://schemas.microsoft.com/office/drawing/2014/main" id="{169BB9FF-4562-43F6-9DCE-13ED98DB0758}"/>
              </a:ext>
            </a:extLst>
          </p:cNvPr>
          <p:cNvSpPr txBox="1">
            <a:spLocks noChangeArrowheads="1"/>
          </p:cNvSpPr>
          <p:nvPr/>
        </p:nvSpPr>
        <p:spPr bwMode="auto">
          <a:xfrm>
            <a:off x="4943475" y="3124200"/>
            <a:ext cx="5032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1000">
                <a:solidFill>
                  <a:srgbClr val="000000"/>
                </a:solidFill>
              </a:rPr>
              <a:t>leading to</a:t>
            </a:r>
          </a:p>
        </p:txBody>
      </p:sp>
      <p:sp>
        <p:nvSpPr>
          <p:cNvPr id="34849" name="Text Box 33">
            <a:extLst>
              <a:ext uri="{FF2B5EF4-FFF2-40B4-BE49-F238E27FC236}">
                <a16:creationId xmlns:a16="http://schemas.microsoft.com/office/drawing/2014/main" id="{B7017C9E-90E8-469F-9A2F-746DEB52B37C}"/>
              </a:ext>
            </a:extLst>
          </p:cNvPr>
          <p:cNvSpPr txBox="1">
            <a:spLocks noChangeArrowheads="1"/>
          </p:cNvSpPr>
          <p:nvPr/>
        </p:nvSpPr>
        <p:spPr bwMode="auto">
          <a:xfrm>
            <a:off x="6311901" y="1125539"/>
            <a:ext cx="422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2400" b="1">
                <a:solidFill>
                  <a:srgbClr val="000000"/>
                </a:solidFill>
              </a:rPr>
              <a:t>More complex explanations</a:t>
            </a:r>
          </a:p>
          <a:p>
            <a:pPr fontAlgn="base">
              <a:spcBef>
                <a:spcPct val="0"/>
              </a:spcBef>
              <a:spcAft>
                <a:spcPct val="0"/>
              </a:spcAft>
              <a:buNone/>
            </a:pPr>
            <a:r>
              <a:rPr lang="en-GB" altLang="en-US" sz="2400" b="1">
                <a:solidFill>
                  <a:srgbClr val="000000"/>
                </a:solidFill>
              </a:rPr>
              <a:t>e.g.</a:t>
            </a:r>
          </a:p>
        </p:txBody>
      </p:sp>
      <p:sp>
        <p:nvSpPr>
          <p:cNvPr id="34850" name="Oval 34">
            <a:extLst>
              <a:ext uri="{FF2B5EF4-FFF2-40B4-BE49-F238E27FC236}">
                <a16:creationId xmlns:a16="http://schemas.microsoft.com/office/drawing/2014/main" id="{7DC8C762-99FC-438B-B7CA-A632893A409E}"/>
              </a:ext>
            </a:extLst>
          </p:cNvPr>
          <p:cNvSpPr>
            <a:spLocks noChangeArrowheads="1"/>
          </p:cNvSpPr>
          <p:nvPr/>
        </p:nvSpPr>
        <p:spPr bwMode="auto">
          <a:xfrm>
            <a:off x="8328026" y="2881313"/>
            <a:ext cx="576263" cy="576262"/>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51" name="Oval 35">
            <a:extLst>
              <a:ext uri="{FF2B5EF4-FFF2-40B4-BE49-F238E27FC236}">
                <a16:creationId xmlns:a16="http://schemas.microsoft.com/office/drawing/2014/main" id="{94557069-5CA0-48C1-BCF6-C21A65EC1827}"/>
              </a:ext>
            </a:extLst>
          </p:cNvPr>
          <p:cNvSpPr>
            <a:spLocks noChangeArrowheads="1"/>
          </p:cNvSpPr>
          <p:nvPr/>
        </p:nvSpPr>
        <p:spPr bwMode="auto">
          <a:xfrm>
            <a:off x="9048751" y="2520951"/>
            <a:ext cx="576263" cy="5762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52" name="Oval 36">
            <a:extLst>
              <a:ext uri="{FF2B5EF4-FFF2-40B4-BE49-F238E27FC236}">
                <a16:creationId xmlns:a16="http://schemas.microsoft.com/office/drawing/2014/main" id="{D7643BE9-C4E1-40B3-8D94-56D3CA13B227}"/>
              </a:ext>
            </a:extLst>
          </p:cNvPr>
          <p:cNvSpPr>
            <a:spLocks noChangeArrowheads="1"/>
          </p:cNvSpPr>
          <p:nvPr/>
        </p:nvSpPr>
        <p:spPr bwMode="auto">
          <a:xfrm>
            <a:off x="9767888" y="2160588"/>
            <a:ext cx="576262" cy="576262"/>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nvGrpSpPr>
          <p:cNvPr id="4" name="Group 37">
            <a:extLst>
              <a:ext uri="{FF2B5EF4-FFF2-40B4-BE49-F238E27FC236}">
                <a16:creationId xmlns:a16="http://schemas.microsoft.com/office/drawing/2014/main" id="{675A6678-144D-44D2-ADA8-F30AAF7FD124}"/>
              </a:ext>
            </a:extLst>
          </p:cNvPr>
          <p:cNvGrpSpPr>
            <a:grpSpLocks/>
          </p:cNvGrpSpPr>
          <p:nvPr/>
        </p:nvGrpSpPr>
        <p:grpSpPr bwMode="auto">
          <a:xfrm>
            <a:off x="8401050" y="2411414"/>
            <a:ext cx="744538" cy="547687"/>
            <a:chOff x="4332" y="1320"/>
            <a:chExt cx="469" cy="345"/>
          </a:xfrm>
        </p:grpSpPr>
        <p:sp>
          <p:nvSpPr>
            <p:cNvPr id="7233" name="Arc 38">
              <a:extLst>
                <a:ext uri="{FF2B5EF4-FFF2-40B4-BE49-F238E27FC236}">
                  <a16:creationId xmlns:a16="http://schemas.microsoft.com/office/drawing/2014/main" id="{F917EB4E-DA07-4065-AFDF-826AF798FDC6}"/>
                </a:ext>
              </a:extLst>
            </p:cNvPr>
            <p:cNvSpPr>
              <a:spLocks/>
            </p:cNvSpPr>
            <p:nvPr/>
          </p:nvSpPr>
          <p:spPr bwMode="auto">
            <a:xfrm flipH="1">
              <a:off x="4332" y="1345"/>
              <a:ext cx="409" cy="320"/>
            </a:xfrm>
            <a:custGeom>
              <a:avLst/>
              <a:gdLst>
                <a:gd name="T0" fmla="*/ 0 w 32502"/>
                <a:gd name="T1" fmla="*/ 0 h 25438"/>
                <a:gd name="T2" fmla="*/ 0 w 32502"/>
                <a:gd name="T3" fmla="*/ 0 h 25438"/>
                <a:gd name="T4" fmla="*/ 0 w 32502"/>
                <a:gd name="T5" fmla="*/ 0 h 25438"/>
                <a:gd name="T6" fmla="*/ 0 60000 65536"/>
                <a:gd name="T7" fmla="*/ 0 60000 65536"/>
                <a:gd name="T8" fmla="*/ 0 60000 65536"/>
                <a:gd name="T9" fmla="*/ 0 w 32502"/>
                <a:gd name="T10" fmla="*/ 0 h 25438"/>
                <a:gd name="T11" fmla="*/ 32502 w 32502"/>
                <a:gd name="T12" fmla="*/ 25438 h 25438"/>
              </a:gdLst>
              <a:ahLst/>
              <a:cxnLst>
                <a:cxn ang="T6">
                  <a:pos x="T0" y="T1"/>
                </a:cxn>
                <a:cxn ang="T7">
                  <a:pos x="T2" y="T3"/>
                </a:cxn>
                <a:cxn ang="T8">
                  <a:pos x="T4" y="T5"/>
                </a:cxn>
              </a:cxnLst>
              <a:rect l="T9" t="T10" r="T11" b="T12"/>
              <a:pathLst>
                <a:path w="32502" h="25438" fill="none" extrusionOk="0">
                  <a:moveTo>
                    <a:pt x="0" y="2953"/>
                  </a:moveTo>
                  <a:cubicBezTo>
                    <a:pt x="3307" y="1019"/>
                    <a:pt x="7070" y="-1"/>
                    <a:pt x="10902" y="0"/>
                  </a:cubicBezTo>
                  <a:cubicBezTo>
                    <a:pt x="22831" y="0"/>
                    <a:pt x="32502" y="9670"/>
                    <a:pt x="32502" y="21600"/>
                  </a:cubicBezTo>
                  <a:cubicBezTo>
                    <a:pt x="32502" y="22887"/>
                    <a:pt x="32386" y="24171"/>
                    <a:pt x="32158" y="25438"/>
                  </a:cubicBezTo>
                </a:path>
                <a:path w="32502" h="25438" stroke="0" extrusionOk="0">
                  <a:moveTo>
                    <a:pt x="0" y="2953"/>
                  </a:moveTo>
                  <a:cubicBezTo>
                    <a:pt x="3307" y="1019"/>
                    <a:pt x="7070" y="-1"/>
                    <a:pt x="10902" y="0"/>
                  </a:cubicBezTo>
                  <a:cubicBezTo>
                    <a:pt x="22831" y="0"/>
                    <a:pt x="32502" y="9670"/>
                    <a:pt x="32502" y="21600"/>
                  </a:cubicBezTo>
                  <a:cubicBezTo>
                    <a:pt x="32502" y="22887"/>
                    <a:pt x="32386" y="24171"/>
                    <a:pt x="32158" y="25438"/>
                  </a:cubicBezTo>
                  <a:lnTo>
                    <a:pt x="10902" y="21600"/>
                  </a:lnTo>
                  <a:lnTo>
                    <a:pt x="0" y="2953"/>
                  </a:lnTo>
                  <a:close/>
                </a:path>
              </a:pathLst>
            </a:custGeom>
            <a:noFill/>
            <a:ln w="28575">
              <a:solidFill>
                <a:srgbClr val="8F214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7234" name="AutoShape 39">
              <a:extLst>
                <a:ext uri="{FF2B5EF4-FFF2-40B4-BE49-F238E27FC236}">
                  <a16:creationId xmlns:a16="http://schemas.microsoft.com/office/drawing/2014/main" id="{5AF12044-C2EA-446E-BA30-C309A28C00E7}"/>
                </a:ext>
              </a:extLst>
            </p:cNvPr>
            <p:cNvSpPr>
              <a:spLocks noChangeArrowheads="1"/>
            </p:cNvSpPr>
            <p:nvPr/>
          </p:nvSpPr>
          <p:spPr bwMode="auto">
            <a:xfrm rot="1866529">
              <a:off x="4665" y="1320"/>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grpSp>
        <p:nvGrpSpPr>
          <p:cNvPr id="5" name="Group 40">
            <a:extLst>
              <a:ext uri="{FF2B5EF4-FFF2-40B4-BE49-F238E27FC236}">
                <a16:creationId xmlns:a16="http://schemas.microsoft.com/office/drawing/2014/main" id="{2383C4D2-D40C-4527-9CAE-330FA64BE016}"/>
              </a:ext>
            </a:extLst>
          </p:cNvPr>
          <p:cNvGrpSpPr>
            <a:grpSpLocks/>
          </p:cNvGrpSpPr>
          <p:nvPr/>
        </p:nvGrpSpPr>
        <p:grpSpPr bwMode="auto">
          <a:xfrm>
            <a:off x="9191625" y="2016125"/>
            <a:ext cx="744538" cy="547688"/>
            <a:chOff x="4332" y="1320"/>
            <a:chExt cx="469" cy="345"/>
          </a:xfrm>
        </p:grpSpPr>
        <p:sp>
          <p:nvSpPr>
            <p:cNvPr id="7231" name="Arc 41">
              <a:extLst>
                <a:ext uri="{FF2B5EF4-FFF2-40B4-BE49-F238E27FC236}">
                  <a16:creationId xmlns:a16="http://schemas.microsoft.com/office/drawing/2014/main" id="{EE14E7D8-DC1A-496A-A8F8-CB62C897CABE}"/>
                </a:ext>
              </a:extLst>
            </p:cNvPr>
            <p:cNvSpPr>
              <a:spLocks/>
            </p:cNvSpPr>
            <p:nvPr/>
          </p:nvSpPr>
          <p:spPr bwMode="auto">
            <a:xfrm flipH="1">
              <a:off x="4332" y="1345"/>
              <a:ext cx="409" cy="320"/>
            </a:xfrm>
            <a:custGeom>
              <a:avLst/>
              <a:gdLst>
                <a:gd name="T0" fmla="*/ 0 w 32502"/>
                <a:gd name="T1" fmla="*/ 0 h 25438"/>
                <a:gd name="T2" fmla="*/ 0 w 32502"/>
                <a:gd name="T3" fmla="*/ 0 h 25438"/>
                <a:gd name="T4" fmla="*/ 0 w 32502"/>
                <a:gd name="T5" fmla="*/ 0 h 25438"/>
                <a:gd name="T6" fmla="*/ 0 60000 65536"/>
                <a:gd name="T7" fmla="*/ 0 60000 65536"/>
                <a:gd name="T8" fmla="*/ 0 60000 65536"/>
                <a:gd name="T9" fmla="*/ 0 w 32502"/>
                <a:gd name="T10" fmla="*/ 0 h 25438"/>
                <a:gd name="T11" fmla="*/ 32502 w 32502"/>
                <a:gd name="T12" fmla="*/ 25438 h 25438"/>
              </a:gdLst>
              <a:ahLst/>
              <a:cxnLst>
                <a:cxn ang="T6">
                  <a:pos x="T0" y="T1"/>
                </a:cxn>
                <a:cxn ang="T7">
                  <a:pos x="T2" y="T3"/>
                </a:cxn>
                <a:cxn ang="T8">
                  <a:pos x="T4" y="T5"/>
                </a:cxn>
              </a:cxnLst>
              <a:rect l="T9" t="T10" r="T11" b="T12"/>
              <a:pathLst>
                <a:path w="32502" h="25438" fill="none" extrusionOk="0">
                  <a:moveTo>
                    <a:pt x="0" y="2953"/>
                  </a:moveTo>
                  <a:cubicBezTo>
                    <a:pt x="3307" y="1019"/>
                    <a:pt x="7070" y="-1"/>
                    <a:pt x="10902" y="0"/>
                  </a:cubicBezTo>
                  <a:cubicBezTo>
                    <a:pt x="22831" y="0"/>
                    <a:pt x="32502" y="9670"/>
                    <a:pt x="32502" y="21600"/>
                  </a:cubicBezTo>
                  <a:cubicBezTo>
                    <a:pt x="32502" y="22887"/>
                    <a:pt x="32386" y="24171"/>
                    <a:pt x="32158" y="25438"/>
                  </a:cubicBezTo>
                </a:path>
                <a:path w="32502" h="25438" stroke="0" extrusionOk="0">
                  <a:moveTo>
                    <a:pt x="0" y="2953"/>
                  </a:moveTo>
                  <a:cubicBezTo>
                    <a:pt x="3307" y="1019"/>
                    <a:pt x="7070" y="-1"/>
                    <a:pt x="10902" y="0"/>
                  </a:cubicBezTo>
                  <a:cubicBezTo>
                    <a:pt x="22831" y="0"/>
                    <a:pt x="32502" y="9670"/>
                    <a:pt x="32502" y="21600"/>
                  </a:cubicBezTo>
                  <a:cubicBezTo>
                    <a:pt x="32502" y="22887"/>
                    <a:pt x="32386" y="24171"/>
                    <a:pt x="32158" y="25438"/>
                  </a:cubicBezTo>
                  <a:lnTo>
                    <a:pt x="10902" y="21600"/>
                  </a:lnTo>
                  <a:lnTo>
                    <a:pt x="0" y="2953"/>
                  </a:lnTo>
                  <a:close/>
                </a:path>
              </a:pathLst>
            </a:custGeom>
            <a:noFill/>
            <a:ln w="28575">
              <a:solidFill>
                <a:srgbClr val="8F214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7232" name="AutoShape 42">
              <a:extLst>
                <a:ext uri="{FF2B5EF4-FFF2-40B4-BE49-F238E27FC236}">
                  <a16:creationId xmlns:a16="http://schemas.microsoft.com/office/drawing/2014/main" id="{C3710E1F-7151-44F0-86EC-F4ED21DE944C}"/>
                </a:ext>
              </a:extLst>
            </p:cNvPr>
            <p:cNvSpPr>
              <a:spLocks noChangeArrowheads="1"/>
            </p:cNvSpPr>
            <p:nvPr/>
          </p:nvSpPr>
          <p:spPr bwMode="auto">
            <a:xfrm rot="1866529">
              <a:off x="4665" y="1320"/>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grpSp>
        <p:nvGrpSpPr>
          <p:cNvPr id="6" name="Group 43">
            <a:extLst>
              <a:ext uri="{FF2B5EF4-FFF2-40B4-BE49-F238E27FC236}">
                <a16:creationId xmlns:a16="http://schemas.microsoft.com/office/drawing/2014/main" id="{733B105C-85B7-4889-8738-52E4D1436DDA}"/>
              </a:ext>
            </a:extLst>
          </p:cNvPr>
          <p:cNvGrpSpPr>
            <a:grpSpLocks/>
          </p:cNvGrpSpPr>
          <p:nvPr/>
        </p:nvGrpSpPr>
        <p:grpSpPr bwMode="auto">
          <a:xfrm flipH="1" flipV="1">
            <a:off x="9551989" y="2665414"/>
            <a:ext cx="744537" cy="547687"/>
            <a:chOff x="4332" y="1320"/>
            <a:chExt cx="469" cy="345"/>
          </a:xfrm>
        </p:grpSpPr>
        <p:sp>
          <p:nvSpPr>
            <p:cNvPr id="7229" name="Arc 44">
              <a:extLst>
                <a:ext uri="{FF2B5EF4-FFF2-40B4-BE49-F238E27FC236}">
                  <a16:creationId xmlns:a16="http://schemas.microsoft.com/office/drawing/2014/main" id="{61C2257E-3D47-43D9-B8E2-06D65DFBCF56}"/>
                </a:ext>
              </a:extLst>
            </p:cNvPr>
            <p:cNvSpPr>
              <a:spLocks/>
            </p:cNvSpPr>
            <p:nvPr/>
          </p:nvSpPr>
          <p:spPr bwMode="auto">
            <a:xfrm flipH="1">
              <a:off x="4332" y="1345"/>
              <a:ext cx="409" cy="320"/>
            </a:xfrm>
            <a:custGeom>
              <a:avLst/>
              <a:gdLst>
                <a:gd name="T0" fmla="*/ 0 w 32502"/>
                <a:gd name="T1" fmla="*/ 0 h 25438"/>
                <a:gd name="T2" fmla="*/ 0 w 32502"/>
                <a:gd name="T3" fmla="*/ 0 h 25438"/>
                <a:gd name="T4" fmla="*/ 0 w 32502"/>
                <a:gd name="T5" fmla="*/ 0 h 25438"/>
                <a:gd name="T6" fmla="*/ 0 60000 65536"/>
                <a:gd name="T7" fmla="*/ 0 60000 65536"/>
                <a:gd name="T8" fmla="*/ 0 60000 65536"/>
                <a:gd name="T9" fmla="*/ 0 w 32502"/>
                <a:gd name="T10" fmla="*/ 0 h 25438"/>
                <a:gd name="T11" fmla="*/ 32502 w 32502"/>
                <a:gd name="T12" fmla="*/ 25438 h 25438"/>
              </a:gdLst>
              <a:ahLst/>
              <a:cxnLst>
                <a:cxn ang="T6">
                  <a:pos x="T0" y="T1"/>
                </a:cxn>
                <a:cxn ang="T7">
                  <a:pos x="T2" y="T3"/>
                </a:cxn>
                <a:cxn ang="T8">
                  <a:pos x="T4" y="T5"/>
                </a:cxn>
              </a:cxnLst>
              <a:rect l="T9" t="T10" r="T11" b="T12"/>
              <a:pathLst>
                <a:path w="32502" h="25438" fill="none" extrusionOk="0">
                  <a:moveTo>
                    <a:pt x="0" y="2953"/>
                  </a:moveTo>
                  <a:cubicBezTo>
                    <a:pt x="3307" y="1019"/>
                    <a:pt x="7070" y="-1"/>
                    <a:pt x="10902" y="0"/>
                  </a:cubicBezTo>
                  <a:cubicBezTo>
                    <a:pt x="22831" y="0"/>
                    <a:pt x="32502" y="9670"/>
                    <a:pt x="32502" y="21600"/>
                  </a:cubicBezTo>
                  <a:cubicBezTo>
                    <a:pt x="32502" y="22887"/>
                    <a:pt x="32386" y="24171"/>
                    <a:pt x="32158" y="25438"/>
                  </a:cubicBezTo>
                </a:path>
                <a:path w="32502" h="25438" stroke="0" extrusionOk="0">
                  <a:moveTo>
                    <a:pt x="0" y="2953"/>
                  </a:moveTo>
                  <a:cubicBezTo>
                    <a:pt x="3307" y="1019"/>
                    <a:pt x="7070" y="-1"/>
                    <a:pt x="10902" y="0"/>
                  </a:cubicBezTo>
                  <a:cubicBezTo>
                    <a:pt x="22831" y="0"/>
                    <a:pt x="32502" y="9670"/>
                    <a:pt x="32502" y="21600"/>
                  </a:cubicBezTo>
                  <a:cubicBezTo>
                    <a:pt x="32502" y="22887"/>
                    <a:pt x="32386" y="24171"/>
                    <a:pt x="32158" y="25438"/>
                  </a:cubicBezTo>
                  <a:lnTo>
                    <a:pt x="10902" y="21600"/>
                  </a:lnTo>
                  <a:lnTo>
                    <a:pt x="0" y="2953"/>
                  </a:lnTo>
                  <a:close/>
                </a:path>
              </a:pathLst>
            </a:custGeom>
            <a:noFill/>
            <a:ln w="28575">
              <a:solidFill>
                <a:srgbClr val="8F214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7230" name="AutoShape 45">
              <a:extLst>
                <a:ext uri="{FF2B5EF4-FFF2-40B4-BE49-F238E27FC236}">
                  <a16:creationId xmlns:a16="http://schemas.microsoft.com/office/drawing/2014/main" id="{B7ACC4AB-D6C8-43CB-A3F4-DF2BB4934051}"/>
                </a:ext>
              </a:extLst>
            </p:cNvPr>
            <p:cNvSpPr>
              <a:spLocks noChangeArrowheads="1"/>
            </p:cNvSpPr>
            <p:nvPr/>
          </p:nvSpPr>
          <p:spPr bwMode="auto">
            <a:xfrm rot="1866529">
              <a:off x="4665" y="1320"/>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grpSp>
        <p:nvGrpSpPr>
          <p:cNvPr id="7" name="Group 46">
            <a:extLst>
              <a:ext uri="{FF2B5EF4-FFF2-40B4-BE49-F238E27FC236}">
                <a16:creationId xmlns:a16="http://schemas.microsoft.com/office/drawing/2014/main" id="{E602945D-BB6E-489C-A671-8A7BE52A7DC3}"/>
              </a:ext>
            </a:extLst>
          </p:cNvPr>
          <p:cNvGrpSpPr>
            <a:grpSpLocks/>
          </p:cNvGrpSpPr>
          <p:nvPr/>
        </p:nvGrpSpPr>
        <p:grpSpPr bwMode="auto">
          <a:xfrm flipH="1" flipV="1">
            <a:off x="8759825" y="3097214"/>
            <a:ext cx="744538" cy="547687"/>
            <a:chOff x="4332" y="1320"/>
            <a:chExt cx="469" cy="345"/>
          </a:xfrm>
        </p:grpSpPr>
        <p:sp>
          <p:nvSpPr>
            <p:cNvPr id="7227" name="Arc 47">
              <a:extLst>
                <a:ext uri="{FF2B5EF4-FFF2-40B4-BE49-F238E27FC236}">
                  <a16:creationId xmlns:a16="http://schemas.microsoft.com/office/drawing/2014/main" id="{5D3E1D36-84A0-4077-92A9-0AFBE599D6DB}"/>
                </a:ext>
              </a:extLst>
            </p:cNvPr>
            <p:cNvSpPr>
              <a:spLocks/>
            </p:cNvSpPr>
            <p:nvPr/>
          </p:nvSpPr>
          <p:spPr bwMode="auto">
            <a:xfrm flipH="1">
              <a:off x="4332" y="1345"/>
              <a:ext cx="409" cy="320"/>
            </a:xfrm>
            <a:custGeom>
              <a:avLst/>
              <a:gdLst>
                <a:gd name="T0" fmla="*/ 0 w 32502"/>
                <a:gd name="T1" fmla="*/ 0 h 25438"/>
                <a:gd name="T2" fmla="*/ 0 w 32502"/>
                <a:gd name="T3" fmla="*/ 0 h 25438"/>
                <a:gd name="T4" fmla="*/ 0 w 32502"/>
                <a:gd name="T5" fmla="*/ 0 h 25438"/>
                <a:gd name="T6" fmla="*/ 0 60000 65536"/>
                <a:gd name="T7" fmla="*/ 0 60000 65536"/>
                <a:gd name="T8" fmla="*/ 0 60000 65536"/>
                <a:gd name="T9" fmla="*/ 0 w 32502"/>
                <a:gd name="T10" fmla="*/ 0 h 25438"/>
                <a:gd name="T11" fmla="*/ 32502 w 32502"/>
                <a:gd name="T12" fmla="*/ 25438 h 25438"/>
              </a:gdLst>
              <a:ahLst/>
              <a:cxnLst>
                <a:cxn ang="T6">
                  <a:pos x="T0" y="T1"/>
                </a:cxn>
                <a:cxn ang="T7">
                  <a:pos x="T2" y="T3"/>
                </a:cxn>
                <a:cxn ang="T8">
                  <a:pos x="T4" y="T5"/>
                </a:cxn>
              </a:cxnLst>
              <a:rect l="T9" t="T10" r="T11" b="T12"/>
              <a:pathLst>
                <a:path w="32502" h="25438" fill="none" extrusionOk="0">
                  <a:moveTo>
                    <a:pt x="0" y="2953"/>
                  </a:moveTo>
                  <a:cubicBezTo>
                    <a:pt x="3307" y="1019"/>
                    <a:pt x="7070" y="-1"/>
                    <a:pt x="10902" y="0"/>
                  </a:cubicBezTo>
                  <a:cubicBezTo>
                    <a:pt x="22831" y="0"/>
                    <a:pt x="32502" y="9670"/>
                    <a:pt x="32502" y="21600"/>
                  </a:cubicBezTo>
                  <a:cubicBezTo>
                    <a:pt x="32502" y="22887"/>
                    <a:pt x="32386" y="24171"/>
                    <a:pt x="32158" y="25438"/>
                  </a:cubicBezTo>
                </a:path>
                <a:path w="32502" h="25438" stroke="0" extrusionOk="0">
                  <a:moveTo>
                    <a:pt x="0" y="2953"/>
                  </a:moveTo>
                  <a:cubicBezTo>
                    <a:pt x="3307" y="1019"/>
                    <a:pt x="7070" y="-1"/>
                    <a:pt x="10902" y="0"/>
                  </a:cubicBezTo>
                  <a:cubicBezTo>
                    <a:pt x="22831" y="0"/>
                    <a:pt x="32502" y="9670"/>
                    <a:pt x="32502" y="21600"/>
                  </a:cubicBezTo>
                  <a:cubicBezTo>
                    <a:pt x="32502" y="22887"/>
                    <a:pt x="32386" y="24171"/>
                    <a:pt x="32158" y="25438"/>
                  </a:cubicBezTo>
                  <a:lnTo>
                    <a:pt x="10902" y="21600"/>
                  </a:lnTo>
                  <a:lnTo>
                    <a:pt x="0" y="2953"/>
                  </a:lnTo>
                  <a:close/>
                </a:path>
              </a:pathLst>
            </a:custGeom>
            <a:noFill/>
            <a:ln w="28575">
              <a:solidFill>
                <a:srgbClr val="8F214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7228" name="AutoShape 48">
              <a:extLst>
                <a:ext uri="{FF2B5EF4-FFF2-40B4-BE49-F238E27FC236}">
                  <a16:creationId xmlns:a16="http://schemas.microsoft.com/office/drawing/2014/main" id="{EB01D05C-2B7F-4095-BB59-1E0AE8C84212}"/>
                </a:ext>
              </a:extLst>
            </p:cNvPr>
            <p:cNvSpPr>
              <a:spLocks noChangeArrowheads="1"/>
            </p:cNvSpPr>
            <p:nvPr/>
          </p:nvSpPr>
          <p:spPr bwMode="auto">
            <a:xfrm rot="1866529">
              <a:off x="4665" y="1320"/>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sp>
        <p:nvSpPr>
          <p:cNvPr id="34865" name="Oval 49">
            <a:extLst>
              <a:ext uri="{FF2B5EF4-FFF2-40B4-BE49-F238E27FC236}">
                <a16:creationId xmlns:a16="http://schemas.microsoft.com/office/drawing/2014/main" id="{A44B1CB6-36B0-4F82-83BA-982505ADC6D8}"/>
              </a:ext>
            </a:extLst>
          </p:cNvPr>
          <p:cNvSpPr>
            <a:spLocks noChangeArrowheads="1"/>
          </p:cNvSpPr>
          <p:nvPr/>
        </p:nvSpPr>
        <p:spPr bwMode="auto">
          <a:xfrm>
            <a:off x="7032626" y="4035426"/>
            <a:ext cx="576263" cy="5762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66" name="Oval 50">
            <a:extLst>
              <a:ext uri="{FF2B5EF4-FFF2-40B4-BE49-F238E27FC236}">
                <a16:creationId xmlns:a16="http://schemas.microsoft.com/office/drawing/2014/main" id="{5F5E7C7A-BF39-48B8-B427-EE750C2834B6}"/>
              </a:ext>
            </a:extLst>
          </p:cNvPr>
          <p:cNvSpPr>
            <a:spLocks noChangeArrowheads="1"/>
          </p:cNvSpPr>
          <p:nvPr/>
        </p:nvSpPr>
        <p:spPr bwMode="auto">
          <a:xfrm>
            <a:off x="9191626" y="4652963"/>
            <a:ext cx="576263" cy="576262"/>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67" name="Oval 51">
            <a:extLst>
              <a:ext uri="{FF2B5EF4-FFF2-40B4-BE49-F238E27FC236}">
                <a16:creationId xmlns:a16="http://schemas.microsoft.com/office/drawing/2014/main" id="{D1323647-F486-47F6-A11D-75E043A192A2}"/>
              </a:ext>
            </a:extLst>
          </p:cNvPr>
          <p:cNvSpPr>
            <a:spLocks noChangeArrowheads="1"/>
          </p:cNvSpPr>
          <p:nvPr/>
        </p:nvSpPr>
        <p:spPr bwMode="auto">
          <a:xfrm>
            <a:off x="9191626" y="6092826"/>
            <a:ext cx="576263" cy="5762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68" name="Oval 52">
            <a:extLst>
              <a:ext uri="{FF2B5EF4-FFF2-40B4-BE49-F238E27FC236}">
                <a16:creationId xmlns:a16="http://schemas.microsoft.com/office/drawing/2014/main" id="{3238F109-2699-4440-9303-23537F1F38A3}"/>
              </a:ext>
            </a:extLst>
          </p:cNvPr>
          <p:cNvSpPr>
            <a:spLocks noChangeArrowheads="1"/>
          </p:cNvSpPr>
          <p:nvPr/>
        </p:nvSpPr>
        <p:spPr bwMode="auto">
          <a:xfrm>
            <a:off x="8502651" y="5373688"/>
            <a:ext cx="576263" cy="576262"/>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69" name="Oval 53">
            <a:extLst>
              <a:ext uri="{FF2B5EF4-FFF2-40B4-BE49-F238E27FC236}">
                <a16:creationId xmlns:a16="http://schemas.microsoft.com/office/drawing/2014/main" id="{44ED4930-37C4-4CBC-B85E-951C4430487E}"/>
              </a:ext>
            </a:extLst>
          </p:cNvPr>
          <p:cNvSpPr>
            <a:spLocks noChangeArrowheads="1"/>
          </p:cNvSpPr>
          <p:nvPr/>
        </p:nvSpPr>
        <p:spPr bwMode="auto">
          <a:xfrm>
            <a:off x="9855201" y="5373688"/>
            <a:ext cx="576263" cy="576262"/>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70" name="Oval 54">
            <a:extLst>
              <a:ext uri="{FF2B5EF4-FFF2-40B4-BE49-F238E27FC236}">
                <a16:creationId xmlns:a16="http://schemas.microsoft.com/office/drawing/2014/main" id="{D762E468-60D8-422F-9976-BC4B577F78CE}"/>
              </a:ext>
            </a:extLst>
          </p:cNvPr>
          <p:cNvSpPr>
            <a:spLocks noChangeArrowheads="1"/>
          </p:cNvSpPr>
          <p:nvPr/>
        </p:nvSpPr>
        <p:spPr bwMode="auto">
          <a:xfrm>
            <a:off x="6167438" y="4035426"/>
            <a:ext cx="576262" cy="5762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71" name="Oval 55">
            <a:extLst>
              <a:ext uri="{FF2B5EF4-FFF2-40B4-BE49-F238E27FC236}">
                <a16:creationId xmlns:a16="http://schemas.microsoft.com/office/drawing/2014/main" id="{683E00C5-34E8-462F-A0E9-951EE1B66461}"/>
              </a:ext>
            </a:extLst>
          </p:cNvPr>
          <p:cNvSpPr>
            <a:spLocks noChangeArrowheads="1"/>
          </p:cNvSpPr>
          <p:nvPr/>
        </p:nvSpPr>
        <p:spPr bwMode="auto">
          <a:xfrm>
            <a:off x="7896226" y="4035426"/>
            <a:ext cx="576263" cy="5762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72" name="AutoShape 56">
            <a:extLst>
              <a:ext uri="{FF2B5EF4-FFF2-40B4-BE49-F238E27FC236}">
                <a16:creationId xmlns:a16="http://schemas.microsoft.com/office/drawing/2014/main" id="{CEA5DA4B-BFD6-4370-8AF0-0B709B6AAAB9}"/>
              </a:ext>
            </a:extLst>
          </p:cNvPr>
          <p:cNvSpPr>
            <a:spLocks noChangeArrowheads="1"/>
          </p:cNvSpPr>
          <p:nvPr/>
        </p:nvSpPr>
        <p:spPr bwMode="auto">
          <a:xfrm>
            <a:off x="6743701" y="4216400"/>
            <a:ext cx="288925" cy="215900"/>
          </a:xfrm>
          <a:prstGeom prst="rightArrow">
            <a:avLst>
              <a:gd name="adj1" fmla="val 29407"/>
              <a:gd name="adj2" fmla="val 78374"/>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34873" name="AutoShape 57">
            <a:extLst>
              <a:ext uri="{FF2B5EF4-FFF2-40B4-BE49-F238E27FC236}">
                <a16:creationId xmlns:a16="http://schemas.microsoft.com/office/drawing/2014/main" id="{D972AB2F-C6DD-48E3-B2AA-E41E9B6E6F73}"/>
              </a:ext>
            </a:extLst>
          </p:cNvPr>
          <p:cNvSpPr>
            <a:spLocks noChangeArrowheads="1"/>
          </p:cNvSpPr>
          <p:nvPr/>
        </p:nvSpPr>
        <p:spPr bwMode="auto">
          <a:xfrm>
            <a:off x="7608889" y="4216400"/>
            <a:ext cx="288925" cy="215900"/>
          </a:xfrm>
          <a:prstGeom prst="rightArrow">
            <a:avLst>
              <a:gd name="adj1" fmla="val 29407"/>
              <a:gd name="adj2" fmla="val 78374"/>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nvGrpSpPr>
          <p:cNvPr id="8" name="Group 58">
            <a:extLst>
              <a:ext uri="{FF2B5EF4-FFF2-40B4-BE49-F238E27FC236}">
                <a16:creationId xmlns:a16="http://schemas.microsoft.com/office/drawing/2014/main" id="{21D44D0A-6F6C-44CA-AF2C-C02A80CB03D8}"/>
              </a:ext>
            </a:extLst>
          </p:cNvPr>
          <p:cNvGrpSpPr>
            <a:grpSpLocks/>
          </p:cNvGrpSpPr>
          <p:nvPr/>
        </p:nvGrpSpPr>
        <p:grpSpPr bwMode="auto">
          <a:xfrm>
            <a:off x="6311901" y="4611689"/>
            <a:ext cx="792163" cy="935037"/>
            <a:chOff x="3152" y="2750"/>
            <a:chExt cx="499" cy="589"/>
          </a:xfrm>
        </p:grpSpPr>
        <p:sp>
          <p:nvSpPr>
            <p:cNvPr id="7225" name="Line 59">
              <a:extLst>
                <a:ext uri="{FF2B5EF4-FFF2-40B4-BE49-F238E27FC236}">
                  <a16:creationId xmlns:a16="http://schemas.microsoft.com/office/drawing/2014/main" id="{C1F1ACD8-EA43-42DD-939E-905D179F89A4}"/>
                </a:ext>
              </a:extLst>
            </p:cNvPr>
            <p:cNvSpPr>
              <a:spLocks noChangeShapeType="1"/>
            </p:cNvSpPr>
            <p:nvPr/>
          </p:nvSpPr>
          <p:spPr bwMode="auto">
            <a:xfrm flipV="1">
              <a:off x="3424" y="2750"/>
              <a:ext cx="227" cy="272"/>
            </a:xfrm>
            <a:prstGeom prst="line">
              <a:avLst/>
            </a:prstGeom>
            <a:noFill/>
            <a:ln w="38100">
              <a:solidFill>
                <a:srgbClr val="8F214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7226" name="Oval 60">
              <a:extLst>
                <a:ext uri="{FF2B5EF4-FFF2-40B4-BE49-F238E27FC236}">
                  <a16:creationId xmlns:a16="http://schemas.microsoft.com/office/drawing/2014/main" id="{2E239781-22C4-4FC4-AF33-6E49C4D34451}"/>
                </a:ext>
              </a:extLst>
            </p:cNvPr>
            <p:cNvSpPr>
              <a:spLocks noChangeArrowheads="1"/>
            </p:cNvSpPr>
            <p:nvPr/>
          </p:nvSpPr>
          <p:spPr bwMode="auto">
            <a:xfrm>
              <a:off x="3152" y="2976"/>
              <a:ext cx="363" cy="3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grpSp>
        <p:nvGrpSpPr>
          <p:cNvPr id="9" name="Group 61">
            <a:extLst>
              <a:ext uri="{FF2B5EF4-FFF2-40B4-BE49-F238E27FC236}">
                <a16:creationId xmlns:a16="http://schemas.microsoft.com/office/drawing/2014/main" id="{4AD555D8-38CA-4D21-B91E-65C72920E360}"/>
              </a:ext>
            </a:extLst>
          </p:cNvPr>
          <p:cNvGrpSpPr>
            <a:grpSpLocks/>
          </p:cNvGrpSpPr>
          <p:nvPr/>
        </p:nvGrpSpPr>
        <p:grpSpPr bwMode="auto">
          <a:xfrm rot="227182">
            <a:off x="6735763" y="4652964"/>
            <a:ext cx="576262" cy="1728787"/>
            <a:chOff x="3424" y="2795"/>
            <a:chExt cx="363" cy="1089"/>
          </a:xfrm>
        </p:grpSpPr>
        <p:sp>
          <p:nvSpPr>
            <p:cNvPr id="7223" name="Oval 62">
              <a:extLst>
                <a:ext uri="{FF2B5EF4-FFF2-40B4-BE49-F238E27FC236}">
                  <a16:creationId xmlns:a16="http://schemas.microsoft.com/office/drawing/2014/main" id="{DE878B53-6EB2-4804-BA10-0BEDB89483C0}"/>
                </a:ext>
              </a:extLst>
            </p:cNvPr>
            <p:cNvSpPr>
              <a:spLocks noChangeArrowheads="1"/>
            </p:cNvSpPr>
            <p:nvPr/>
          </p:nvSpPr>
          <p:spPr bwMode="auto">
            <a:xfrm>
              <a:off x="3424" y="3521"/>
              <a:ext cx="363" cy="3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7224" name="Line 63">
              <a:extLst>
                <a:ext uri="{FF2B5EF4-FFF2-40B4-BE49-F238E27FC236}">
                  <a16:creationId xmlns:a16="http://schemas.microsoft.com/office/drawing/2014/main" id="{0343BF54-85F9-4EBD-A5EB-01EDA1306B8D}"/>
                </a:ext>
              </a:extLst>
            </p:cNvPr>
            <p:cNvSpPr>
              <a:spLocks noChangeShapeType="1"/>
            </p:cNvSpPr>
            <p:nvPr/>
          </p:nvSpPr>
          <p:spPr bwMode="auto">
            <a:xfrm flipV="1">
              <a:off x="3651" y="2795"/>
              <a:ext cx="91" cy="726"/>
            </a:xfrm>
            <a:prstGeom prst="line">
              <a:avLst/>
            </a:prstGeom>
            <a:noFill/>
            <a:ln w="38100">
              <a:solidFill>
                <a:srgbClr val="8F214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grpSp>
      <p:grpSp>
        <p:nvGrpSpPr>
          <p:cNvPr id="10" name="Group 64">
            <a:extLst>
              <a:ext uri="{FF2B5EF4-FFF2-40B4-BE49-F238E27FC236}">
                <a16:creationId xmlns:a16="http://schemas.microsoft.com/office/drawing/2014/main" id="{1C5FD99A-8560-4F3E-80A7-9275914D7654}"/>
              </a:ext>
            </a:extLst>
          </p:cNvPr>
          <p:cNvGrpSpPr>
            <a:grpSpLocks/>
          </p:cNvGrpSpPr>
          <p:nvPr/>
        </p:nvGrpSpPr>
        <p:grpSpPr bwMode="auto">
          <a:xfrm rot="21087122">
            <a:off x="7464426" y="4683126"/>
            <a:ext cx="695325" cy="1044575"/>
            <a:chOff x="3894" y="2750"/>
            <a:chExt cx="438" cy="658"/>
          </a:xfrm>
        </p:grpSpPr>
        <p:sp>
          <p:nvSpPr>
            <p:cNvPr id="7221" name="Oval 65">
              <a:extLst>
                <a:ext uri="{FF2B5EF4-FFF2-40B4-BE49-F238E27FC236}">
                  <a16:creationId xmlns:a16="http://schemas.microsoft.com/office/drawing/2014/main" id="{F548B7B5-1F43-457C-9264-A75DCEF4F549}"/>
                </a:ext>
              </a:extLst>
            </p:cNvPr>
            <p:cNvSpPr>
              <a:spLocks noChangeArrowheads="1"/>
            </p:cNvSpPr>
            <p:nvPr/>
          </p:nvSpPr>
          <p:spPr bwMode="auto">
            <a:xfrm>
              <a:off x="3894" y="3045"/>
              <a:ext cx="363" cy="3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7222" name="Line 66">
              <a:extLst>
                <a:ext uri="{FF2B5EF4-FFF2-40B4-BE49-F238E27FC236}">
                  <a16:creationId xmlns:a16="http://schemas.microsoft.com/office/drawing/2014/main" id="{01E27479-B52D-4455-A077-3852D6532CFD}"/>
                </a:ext>
              </a:extLst>
            </p:cNvPr>
            <p:cNvSpPr>
              <a:spLocks noChangeShapeType="1"/>
            </p:cNvSpPr>
            <p:nvPr/>
          </p:nvSpPr>
          <p:spPr bwMode="auto">
            <a:xfrm flipV="1">
              <a:off x="4150" y="2750"/>
              <a:ext cx="182" cy="317"/>
            </a:xfrm>
            <a:prstGeom prst="line">
              <a:avLst/>
            </a:prstGeom>
            <a:noFill/>
            <a:ln w="38100">
              <a:solidFill>
                <a:srgbClr val="8F214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grpSp>
      <p:sp>
        <p:nvSpPr>
          <p:cNvPr id="34883" name="Text Box 67">
            <a:extLst>
              <a:ext uri="{FF2B5EF4-FFF2-40B4-BE49-F238E27FC236}">
                <a16:creationId xmlns:a16="http://schemas.microsoft.com/office/drawing/2014/main" id="{7EB0DAD6-71E4-4123-A674-E67CDE092F86}"/>
              </a:ext>
            </a:extLst>
          </p:cNvPr>
          <p:cNvSpPr txBox="1">
            <a:spLocks noChangeArrowheads="1"/>
          </p:cNvSpPr>
          <p:nvPr/>
        </p:nvSpPr>
        <p:spPr bwMode="auto">
          <a:xfrm>
            <a:off x="6230939" y="3675063"/>
            <a:ext cx="25288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1800" b="1">
                <a:solidFill>
                  <a:srgbClr val="000000"/>
                </a:solidFill>
              </a:rPr>
              <a:t>More than one cause</a:t>
            </a:r>
          </a:p>
        </p:txBody>
      </p:sp>
      <p:sp>
        <p:nvSpPr>
          <p:cNvPr id="34884" name="Text Box 68">
            <a:extLst>
              <a:ext uri="{FF2B5EF4-FFF2-40B4-BE49-F238E27FC236}">
                <a16:creationId xmlns:a16="http://schemas.microsoft.com/office/drawing/2014/main" id="{9E39F9A5-F5DF-4456-850B-F3E656AA3639}"/>
              </a:ext>
            </a:extLst>
          </p:cNvPr>
          <p:cNvSpPr txBox="1">
            <a:spLocks noChangeArrowheads="1"/>
          </p:cNvSpPr>
          <p:nvPr/>
        </p:nvSpPr>
        <p:spPr bwMode="auto">
          <a:xfrm>
            <a:off x="9048750" y="5516563"/>
            <a:ext cx="863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1800" b="1">
                <a:solidFill>
                  <a:srgbClr val="000000"/>
                </a:solidFill>
              </a:rPr>
              <a:t>Cycle</a:t>
            </a:r>
          </a:p>
        </p:txBody>
      </p:sp>
      <p:sp>
        <p:nvSpPr>
          <p:cNvPr id="34885" name="Text Box 69">
            <a:extLst>
              <a:ext uri="{FF2B5EF4-FFF2-40B4-BE49-F238E27FC236}">
                <a16:creationId xmlns:a16="http://schemas.microsoft.com/office/drawing/2014/main" id="{CEDCF8A2-5AEC-4951-B171-A71D18440FE5}"/>
              </a:ext>
            </a:extLst>
          </p:cNvPr>
          <p:cNvSpPr txBox="1">
            <a:spLocks noChangeArrowheads="1"/>
          </p:cNvSpPr>
          <p:nvPr/>
        </p:nvSpPr>
        <p:spPr bwMode="auto">
          <a:xfrm rot="20369449">
            <a:off x="7680326" y="1916113"/>
            <a:ext cx="23479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1800" b="1">
                <a:solidFill>
                  <a:srgbClr val="000000"/>
                </a:solidFill>
              </a:rPr>
              <a:t>Reversible effects</a:t>
            </a:r>
          </a:p>
        </p:txBody>
      </p:sp>
      <p:sp>
        <p:nvSpPr>
          <p:cNvPr id="34886" name="Line 70">
            <a:extLst>
              <a:ext uri="{FF2B5EF4-FFF2-40B4-BE49-F238E27FC236}">
                <a16:creationId xmlns:a16="http://schemas.microsoft.com/office/drawing/2014/main" id="{B4739050-ED82-4283-A1A9-0579D8BC72CB}"/>
              </a:ext>
            </a:extLst>
          </p:cNvPr>
          <p:cNvSpPr>
            <a:spLocks noChangeShapeType="1"/>
          </p:cNvSpPr>
          <p:nvPr/>
        </p:nvSpPr>
        <p:spPr bwMode="auto">
          <a:xfrm flipH="1" flipV="1">
            <a:off x="2927351" y="2349500"/>
            <a:ext cx="144463" cy="287338"/>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34887" name="Line 71">
            <a:extLst>
              <a:ext uri="{FF2B5EF4-FFF2-40B4-BE49-F238E27FC236}">
                <a16:creationId xmlns:a16="http://schemas.microsoft.com/office/drawing/2014/main" id="{FCE09570-C48F-427F-B038-1B63E8F6D2DF}"/>
              </a:ext>
            </a:extLst>
          </p:cNvPr>
          <p:cNvSpPr>
            <a:spLocks noChangeShapeType="1"/>
          </p:cNvSpPr>
          <p:nvPr/>
        </p:nvSpPr>
        <p:spPr bwMode="auto">
          <a:xfrm flipV="1">
            <a:off x="3575050" y="2349500"/>
            <a:ext cx="217488" cy="287338"/>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34888" name="Line 72">
            <a:extLst>
              <a:ext uri="{FF2B5EF4-FFF2-40B4-BE49-F238E27FC236}">
                <a16:creationId xmlns:a16="http://schemas.microsoft.com/office/drawing/2014/main" id="{43142D4F-8531-42BF-939E-FC5635AC7308}"/>
              </a:ext>
            </a:extLst>
          </p:cNvPr>
          <p:cNvSpPr>
            <a:spLocks noChangeShapeType="1"/>
          </p:cNvSpPr>
          <p:nvPr/>
        </p:nvSpPr>
        <p:spPr bwMode="auto">
          <a:xfrm flipH="1">
            <a:off x="2965451" y="3360738"/>
            <a:ext cx="288925" cy="215900"/>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34889" name="Line 73">
            <a:extLst>
              <a:ext uri="{FF2B5EF4-FFF2-40B4-BE49-F238E27FC236}">
                <a16:creationId xmlns:a16="http://schemas.microsoft.com/office/drawing/2014/main" id="{EC08B37C-A14B-43EA-A76A-5D2C850E0920}"/>
              </a:ext>
            </a:extLst>
          </p:cNvPr>
          <p:cNvSpPr>
            <a:spLocks noChangeShapeType="1"/>
          </p:cNvSpPr>
          <p:nvPr/>
        </p:nvSpPr>
        <p:spPr bwMode="auto">
          <a:xfrm flipH="1">
            <a:off x="4221164" y="3355976"/>
            <a:ext cx="333375" cy="263525"/>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833"/>
                                        </p:tgtEl>
                                        <p:attrNameLst>
                                          <p:attrName>style.visibility</p:attrName>
                                        </p:attrNameLst>
                                      </p:cBhvr>
                                      <p:to>
                                        <p:strVal val="visible"/>
                                      </p:to>
                                    </p:set>
                                    <p:animEffect transition="in" filter="wipe(left)">
                                      <p:cBhvr>
                                        <p:cTn id="7" dur="2000"/>
                                        <p:tgtEl>
                                          <p:spTgt spid="3483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4835"/>
                                        </p:tgtEl>
                                        <p:attrNameLst>
                                          <p:attrName>style.visibility</p:attrName>
                                        </p:attrNameLst>
                                      </p:cBhvr>
                                      <p:to>
                                        <p:strVal val="visible"/>
                                      </p:to>
                                    </p:set>
                                    <p:animEffect transition="in" filter="wipe(left)">
                                      <p:cBhvr>
                                        <p:cTn id="12" dur="1000"/>
                                        <p:tgtEl>
                                          <p:spTgt spid="3483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7" presetClass="entr" presetSubtype="0" fill="hold" grpId="0" nodeType="clickEffect">
                                  <p:stCondLst>
                                    <p:cond delay="0"/>
                                  </p:stCondLst>
                                  <p:iterate type="lt">
                                    <p:tmPct val="101250"/>
                                  </p:iterate>
                                  <p:childTnLst>
                                    <p:set>
                                      <p:cBhvr>
                                        <p:cTn id="16" dur="1" fill="hold">
                                          <p:stCondLst>
                                            <p:cond delay="0"/>
                                          </p:stCondLst>
                                        </p:cTn>
                                        <p:tgtEl>
                                          <p:spTgt spid="34836"/>
                                        </p:tgtEl>
                                        <p:attrNameLst>
                                          <p:attrName>style.visibility</p:attrName>
                                        </p:attrNameLst>
                                      </p:cBhvr>
                                      <p:to>
                                        <p:strVal val="visible"/>
                                      </p:to>
                                    </p:set>
                                    <p:anim calcmode="discrete" valueType="clr">
                                      <p:cBhvr override="childStyle">
                                        <p:cTn id="17" dur="80"/>
                                        <p:tgtEl>
                                          <p:spTgt spid="34836"/>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34836"/>
                                        </p:tgtEl>
                                        <p:attrNameLst>
                                          <p:attrName>fillcolor</p:attrName>
                                        </p:attrNameLst>
                                      </p:cBhvr>
                                      <p:tavLst>
                                        <p:tav tm="0">
                                          <p:val>
                                            <p:clrVal>
                                              <a:schemeClr val="accent2"/>
                                            </p:clrVal>
                                          </p:val>
                                        </p:tav>
                                        <p:tav tm="50000">
                                          <p:val>
                                            <p:clrVal>
                                              <a:schemeClr val="hlink"/>
                                            </p:clrVal>
                                          </p:val>
                                        </p:tav>
                                      </p:tavLst>
                                    </p:anim>
                                    <p:set>
                                      <p:cBhvr>
                                        <p:cTn id="19" dur="80"/>
                                        <p:tgtEl>
                                          <p:spTgt spid="34836"/>
                                        </p:tgtEl>
                                        <p:attrNameLst>
                                          <p:attrName>fill.type</p:attrName>
                                        </p:attrNameLst>
                                      </p:cBhvr>
                                      <p:to>
                                        <p:strVal val="solid"/>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4830"/>
                                        </p:tgtEl>
                                        <p:attrNameLst>
                                          <p:attrName>style.visibility</p:attrName>
                                        </p:attrNameLst>
                                      </p:cBhvr>
                                      <p:to>
                                        <p:strVal val="visible"/>
                                      </p:to>
                                    </p:set>
                                    <p:animEffect transition="in" filter="wipe(left)">
                                      <p:cBhvr>
                                        <p:cTn id="24" dur="1000"/>
                                        <p:tgtEl>
                                          <p:spTgt spid="34830"/>
                                        </p:tgtEl>
                                      </p:cBhvr>
                                    </p:animEffect>
                                  </p:childTnLst>
                                </p:cTn>
                              </p:par>
                            </p:childTnLst>
                          </p:cTn>
                        </p:par>
                        <p:par>
                          <p:cTn id="25" fill="hold" nodeType="afterGroup">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34838"/>
                                        </p:tgtEl>
                                        <p:attrNameLst>
                                          <p:attrName>style.visibility</p:attrName>
                                        </p:attrNameLst>
                                      </p:cBhvr>
                                      <p:to>
                                        <p:strVal val="visible"/>
                                      </p:to>
                                    </p:set>
                                    <p:animEffect transition="in" filter="wipe(left)">
                                      <p:cBhvr>
                                        <p:cTn id="28" dur="1000"/>
                                        <p:tgtEl>
                                          <p:spTgt spid="34838"/>
                                        </p:tgtEl>
                                      </p:cBhvr>
                                    </p:animEffect>
                                  </p:childTnLst>
                                </p:cTn>
                              </p:par>
                            </p:childTnLst>
                          </p:cTn>
                        </p:par>
                        <p:par>
                          <p:cTn id="29" fill="hold" nodeType="afterGroup">
                            <p:stCondLst>
                              <p:cond delay="2000"/>
                            </p:stCondLst>
                            <p:childTnLst>
                              <p:par>
                                <p:cTn id="30" presetID="22" presetClass="entr" presetSubtype="8" fill="hold" nodeType="afterEffect">
                                  <p:stCondLst>
                                    <p:cond delay="0"/>
                                  </p:stCondLst>
                                  <p:childTnLst>
                                    <p:set>
                                      <p:cBhvr>
                                        <p:cTn id="31" dur="1" fill="hold">
                                          <p:stCondLst>
                                            <p:cond delay="0"/>
                                          </p:stCondLst>
                                        </p:cTn>
                                        <p:tgtEl>
                                          <p:spTgt spid="34842"/>
                                        </p:tgtEl>
                                        <p:attrNameLst>
                                          <p:attrName>style.visibility</p:attrName>
                                        </p:attrNameLst>
                                      </p:cBhvr>
                                      <p:to>
                                        <p:strVal val="visible"/>
                                      </p:to>
                                    </p:set>
                                    <p:animEffect transition="in" filter="wipe(left)">
                                      <p:cBhvr>
                                        <p:cTn id="32" dur="1000"/>
                                        <p:tgtEl>
                                          <p:spTgt spid="34842"/>
                                        </p:tgtEl>
                                      </p:cBhvr>
                                    </p:animEffect>
                                  </p:childTnLst>
                                </p:cTn>
                              </p:par>
                            </p:childTnLst>
                          </p:cTn>
                        </p:par>
                        <p:par>
                          <p:cTn id="33" fill="hold" nodeType="afterGroup">
                            <p:stCondLst>
                              <p:cond delay="3000"/>
                            </p:stCondLst>
                            <p:childTnLst>
                              <p:par>
                                <p:cTn id="34" presetID="22" presetClass="entr" presetSubtype="8" fill="hold" nodeType="afterEffect">
                                  <p:stCondLst>
                                    <p:cond delay="0"/>
                                  </p:stCondLst>
                                  <p:childTnLst>
                                    <p:set>
                                      <p:cBhvr>
                                        <p:cTn id="35" dur="1" fill="hold">
                                          <p:stCondLst>
                                            <p:cond delay="0"/>
                                          </p:stCondLst>
                                        </p:cTn>
                                        <p:tgtEl>
                                          <p:spTgt spid="34829"/>
                                        </p:tgtEl>
                                        <p:attrNameLst>
                                          <p:attrName>style.visibility</p:attrName>
                                        </p:attrNameLst>
                                      </p:cBhvr>
                                      <p:to>
                                        <p:strVal val="visible"/>
                                      </p:to>
                                    </p:set>
                                    <p:animEffect transition="in" filter="wipe(left)">
                                      <p:cBhvr>
                                        <p:cTn id="36" dur="500"/>
                                        <p:tgtEl>
                                          <p:spTgt spid="34829"/>
                                        </p:tgtEl>
                                      </p:cBhvr>
                                    </p:animEffect>
                                  </p:childTnLst>
                                </p:cTn>
                              </p:par>
                            </p:childTnLst>
                          </p:cTn>
                        </p:par>
                        <p:par>
                          <p:cTn id="37" fill="hold" nodeType="afterGroup">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34846"/>
                                        </p:tgtEl>
                                        <p:attrNameLst>
                                          <p:attrName>style.visibility</p:attrName>
                                        </p:attrNameLst>
                                      </p:cBhvr>
                                      <p:to>
                                        <p:strVal val="visible"/>
                                      </p:to>
                                    </p:set>
                                    <p:animEffect transition="in" filter="wipe(left)">
                                      <p:cBhvr>
                                        <p:cTn id="40" dur="500"/>
                                        <p:tgtEl>
                                          <p:spTgt spid="34846"/>
                                        </p:tgtEl>
                                      </p:cBhvr>
                                    </p:animEffect>
                                  </p:childTnLst>
                                </p:cTn>
                              </p:par>
                            </p:childTnLst>
                          </p:cTn>
                        </p:par>
                        <p:par>
                          <p:cTn id="41" fill="hold" nodeType="afterGroup">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34832"/>
                                        </p:tgtEl>
                                        <p:attrNameLst>
                                          <p:attrName>style.visibility</p:attrName>
                                        </p:attrNameLst>
                                      </p:cBhvr>
                                      <p:to>
                                        <p:strVal val="visible"/>
                                      </p:to>
                                    </p:set>
                                    <p:animEffect transition="in" filter="wipe(left)">
                                      <p:cBhvr>
                                        <p:cTn id="44" dur="1000"/>
                                        <p:tgtEl>
                                          <p:spTgt spid="34832"/>
                                        </p:tgtEl>
                                      </p:cBhvr>
                                    </p:animEffect>
                                  </p:childTnLst>
                                </p:cTn>
                              </p:par>
                              <p:par>
                                <p:cTn id="45" presetID="22" presetClass="entr" presetSubtype="4" fill="hold" nodeType="withEffect">
                                  <p:stCondLst>
                                    <p:cond delay="500"/>
                                  </p:stCondLst>
                                  <p:childTnLst>
                                    <p:set>
                                      <p:cBhvr>
                                        <p:cTn id="46" dur="1" fill="hold">
                                          <p:stCondLst>
                                            <p:cond delay="0"/>
                                          </p:stCondLst>
                                        </p:cTn>
                                        <p:tgtEl>
                                          <p:spTgt spid="34886"/>
                                        </p:tgtEl>
                                        <p:attrNameLst>
                                          <p:attrName>style.visibility</p:attrName>
                                        </p:attrNameLst>
                                      </p:cBhvr>
                                      <p:to>
                                        <p:strVal val="visible"/>
                                      </p:to>
                                    </p:set>
                                    <p:animEffect transition="in" filter="wipe(down)">
                                      <p:cBhvr>
                                        <p:cTn id="47" dur="500"/>
                                        <p:tgtEl>
                                          <p:spTgt spid="34886"/>
                                        </p:tgtEl>
                                      </p:cBhvr>
                                    </p:animEffect>
                                  </p:childTnLst>
                                </p:cTn>
                              </p:par>
                              <p:par>
                                <p:cTn id="48" presetID="22" presetClass="entr" presetSubtype="4" fill="hold" nodeType="withEffect">
                                  <p:stCondLst>
                                    <p:cond delay="500"/>
                                  </p:stCondLst>
                                  <p:childTnLst>
                                    <p:set>
                                      <p:cBhvr>
                                        <p:cTn id="49" dur="1" fill="hold">
                                          <p:stCondLst>
                                            <p:cond delay="0"/>
                                          </p:stCondLst>
                                        </p:cTn>
                                        <p:tgtEl>
                                          <p:spTgt spid="34887"/>
                                        </p:tgtEl>
                                        <p:attrNameLst>
                                          <p:attrName>style.visibility</p:attrName>
                                        </p:attrNameLst>
                                      </p:cBhvr>
                                      <p:to>
                                        <p:strVal val="visible"/>
                                      </p:to>
                                    </p:set>
                                    <p:animEffect transition="in" filter="wipe(down)">
                                      <p:cBhvr>
                                        <p:cTn id="50" dur="500"/>
                                        <p:tgtEl>
                                          <p:spTgt spid="34887"/>
                                        </p:tgtEl>
                                      </p:cBhvr>
                                    </p:animEffect>
                                  </p:childTnLst>
                                </p:cTn>
                              </p:par>
                              <p:par>
                                <p:cTn id="51" presetID="22" presetClass="entr" presetSubtype="1" fill="hold" nodeType="withEffect">
                                  <p:stCondLst>
                                    <p:cond delay="600"/>
                                  </p:stCondLst>
                                  <p:childTnLst>
                                    <p:set>
                                      <p:cBhvr>
                                        <p:cTn id="52" dur="1" fill="hold">
                                          <p:stCondLst>
                                            <p:cond delay="0"/>
                                          </p:stCondLst>
                                        </p:cTn>
                                        <p:tgtEl>
                                          <p:spTgt spid="34888"/>
                                        </p:tgtEl>
                                        <p:attrNameLst>
                                          <p:attrName>style.visibility</p:attrName>
                                        </p:attrNameLst>
                                      </p:cBhvr>
                                      <p:to>
                                        <p:strVal val="visible"/>
                                      </p:to>
                                    </p:set>
                                    <p:animEffect transition="in" filter="wipe(up)">
                                      <p:cBhvr>
                                        <p:cTn id="53" dur="500"/>
                                        <p:tgtEl>
                                          <p:spTgt spid="34888"/>
                                        </p:tgtEl>
                                      </p:cBhvr>
                                    </p:animEffect>
                                  </p:childTnLst>
                                </p:cTn>
                              </p:par>
                            </p:childTnLst>
                          </p:cTn>
                        </p:par>
                        <p:par>
                          <p:cTn id="54" fill="hold" nodeType="afterGroup">
                            <p:stCondLst>
                              <p:cond delay="5100"/>
                            </p:stCondLst>
                            <p:childTnLst>
                              <p:par>
                                <p:cTn id="55" presetID="22" presetClass="entr" presetSubtype="8" fill="hold" grpId="0" nodeType="afterEffect">
                                  <p:stCondLst>
                                    <p:cond delay="0"/>
                                  </p:stCondLst>
                                  <p:childTnLst>
                                    <p:set>
                                      <p:cBhvr>
                                        <p:cTn id="56" dur="1" fill="hold">
                                          <p:stCondLst>
                                            <p:cond delay="0"/>
                                          </p:stCondLst>
                                        </p:cTn>
                                        <p:tgtEl>
                                          <p:spTgt spid="34839"/>
                                        </p:tgtEl>
                                        <p:attrNameLst>
                                          <p:attrName>style.visibility</p:attrName>
                                        </p:attrNameLst>
                                      </p:cBhvr>
                                      <p:to>
                                        <p:strVal val="visible"/>
                                      </p:to>
                                    </p:set>
                                    <p:animEffect transition="in" filter="wipe(left)">
                                      <p:cBhvr>
                                        <p:cTn id="57" dur="500"/>
                                        <p:tgtEl>
                                          <p:spTgt spid="34839"/>
                                        </p:tgtEl>
                                      </p:cBhvr>
                                    </p:animEffect>
                                  </p:childTnLst>
                                </p:cTn>
                              </p:par>
                            </p:childTnLst>
                          </p:cTn>
                        </p:par>
                        <p:par>
                          <p:cTn id="58" fill="hold" nodeType="afterGroup">
                            <p:stCondLst>
                              <p:cond delay="5600"/>
                            </p:stCondLst>
                            <p:childTnLst>
                              <p:par>
                                <p:cTn id="59" presetID="22" presetClass="entr" presetSubtype="8" fill="hold" nodeType="afterEffect">
                                  <p:stCondLst>
                                    <p:cond delay="0"/>
                                  </p:stCondLst>
                                  <p:childTnLst>
                                    <p:set>
                                      <p:cBhvr>
                                        <p:cTn id="60" dur="1" fill="hold">
                                          <p:stCondLst>
                                            <p:cond delay="0"/>
                                          </p:stCondLst>
                                        </p:cTn>
                                        <p:tgtEl>
                                          <p:spTgt spid="34843"/>
                                        </p:tgtEl>
                                        <p:attrNameLst>
                                          <p:attrName>style.visibility</p:attrName>
                                        </p:attrNameLst>
                                      </p:cBhvr>
                                      <p:to>
                                        <p:strVal val="visible"/>
                                      </p:to>
                                    </p:set>
                                    <p:animEffect transition="in" filter="wipe(left)">
                                      <p:cBhvr>
                                        <p:cTn id="61" dur="1000"/>
                                        <p:tgtEl>
                                          <p:spTgt spid="34843"/>
                                        </p:tgtEl>
                                      </p:cBhvr>
                                    </p:animEffect>
                                  </p:childTnLst>
                                </p:cTn>
                              </p:par>
                            </p:childTnLst>
                          </p:cTn>
                        </p:par>
                        <p:par>
                          <p:cTn id="62" fill="hold" nodeType="afterGroup">
                            <p:stCondLst>
                              <p:cond delay="6600"/>
                            </p:stCondLst>
                            <p:childTnLst>
                              <p:par>
                                <p:cTn id="63" presetID="22" presetClass="entr" presetSubtype="8" fill="hold" nodeType="afterEffect">
                                  <p:stCondLst>
                                    <p:cond delay="0"/>
                                  </p:stCondLst>
                                  <p:childTnLst>
                                    <p:set>
                                      <p:cBhvr>
                                        <p:cTn id="64" dur="1" fill="hold">
                                          <p:stCondLst>
                                            <p:cond delay="0"/>
                                          </p:stCondLst>
                                        </p:cTn>
                                        <p:tgtEl>
                                          <p:spTgt spid="34831"/>
                                        </p:tgtEl>
                                        <p:attrNameLst>
                                          <p:attrName>style.visibility</p:attrName>
                                        </p:attrNameLst>
                                      </p:cBhvr>
                                      <p:to>
                                        <p:strVal val="visible"/>
                                      </p:to>
                                    </p:set>
                                    <p:animEffect transition="in" filter="wipe(left)">
                                      <p:cBhvr>
                                        <p:cTn id="65" dur="500"/>
                                        <p:tgtEl>
                                          <p:spTgt spid="34831"/>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4847"/>
                                        </p:tgtEl>
                                        <p:attrNameLst>
                                          <p:attrName>style.visibility</p:attrName>
                                        </p:attrNameLst>
                                      </p:cBhvr>
                                      <p:to>
                                        <p:strVal val="visible"/>
                                      </p:to>
                                    </p:set>
                                    <p:animEffect transition="in" filter="wipe(left)">
                                      <p:cBhvr>
                                        <p:cTn id="68" dur="500"/>
                                        <p:tgtEl>
                                          <p:spTgt spid="34847"/>
                                        </p:tgtEl>
                                      </p:cBhvr>
                                    </p:animEffect>
                                  </p:childTnLst>
                                </p:cTn>
                              </p:par>
                            </p:childTnLst>
                          </p:cTn>
                        </p:par>
                        <p:par>
                          <p:cTn id="69" fill="hold" nodeType="afterGroup">
                            <p:stCondLst>
                              <p:cond delay="7100"/>
                            </p:stCondLst>
                            <p:childTnLst>
                              <p:par>
                                <p:cTn id="70" presetID="22" presetClass="entr" presetSubtype="8" fill="hold" grpId="0" nodeType="afterEffect">
                                  <p:stCondLst>
                                    <p:cond delay="0"/>
                                  </p:stCondLst>
                                  <p:childTnLst>
                                    <p:set>
                                      <p:cBhvr>
                                        <p:cTn id="71" dur="1" fill="hold">
                                          <p:stCondLst>
                                            <p:cond delay="0"/>
                                          </p:stCondLst>
                                        </p:cTn>
                                        <p:tgtEl>
                                          <p:spTgt spid="34825"/>
                                        </p:tgtEl>
                                        <p:attrNameLst>
                                          <p:attrName>style.visibility</p:attrName>
                                        </p:attrNameLst>
                                      </p:cBhvr>
                                      <p:to>
                                        <p:strVal val="visible"/>
                                      </p:to>
                                    </p:set>
                                    <p:animEffect transition="in" filter="wipe(left)">
                                      <p:cBhvr>
                                        <p:cTn id="72" dur="1000"/>
                                        <p:tgtEl>
                                          <p:spTgt spid="34825"/>
                                        </p:tgtEl>
                                      </p:cBhvr>
                                    </p:animEffect>
                                  </p:childTnLst>
                                </p:cTn>
                              </p:par>
                              <p:par>
                                <p:cTn id="73" presetID="22" presetClass="entr" presetSubtype="1" fill="hold" nodeType="withEffect">
                                  <p:stCondLst>
                                    <p:cond delay="600"/>
                                  </p:stCondLst>
                                  <p:childTnLst>
                                    <p:set>
                                      <p:cBhvr>
                                        <p:cTn id="74" dur="1" fill="hold">
                                          <p:stCondLst>
                                            <p:cond delay="0"/>
                                          </p:stCondLst>
                                        </p:cTn>
                                        <p:tgtEl>
                                          <p:spTgt spid="34889"/>
                                        </p:tgtEl>
                                        <p:attrNameLst>
                                          <p:attrName>style.visibility</p:attrName>
                                        </p:attrNameLst>
                                      </p:cBhvr>
                                      <p:to>
                                        <p:strVal val="visible"/>
                                      </p:to>
                                    </p:set>
                                    <p:animEffect transition="in" filter="wipe(up)">
                                      <p:cBhvr>
                                        <p:cTn id="75" dur="500"/>
                                        <p:tgtEl>
                                          <p:spTgt spid="34889"/>
                                        </p:tgtEl>
                                      </p:cBhvr>
                                    </p:animEffect>
                                  </p:childTnLst>
                                </p:cTn>
                              </p:par>
                            </p:childTnLst>
                          </p:cTn>
                        </p:par>
                        <p:par>
                          <p:cTn id="76" fill="hold" nodeType="afterGroup">
                            <p:stCondLst>
                              <p:cond delay="8200"/>
                            </p:stCondLst>
                            <p:childTnLst>
                              <p:par>
                                <p:cTn id="77" presetID="22" presetClass="entr" presetSubtype="8" fill="hold" grpId="0" nodeType="afterEffect">
                                  <p:stCondLst>
                                    <p:cond delay="0"/>
                                  </p:stCondLst>
                                  <p:childTnLst>
                                    <p:set>
                                      <p:cBhvr>
                                        <p:cTn id="78" dur="1" fill="hold">
                                          <p:stCondLst>
                                            <p:cond delay="0"/>
                                          </p:stCondLst>
                                        </p:cTn>
                                        <p:tgtEl>
                                          <p:spTgt spid="34840"/>
                                        </p:tgtEl>
                                        <p:attrNameLst>
                                          <p:attrName>style.visibility</p:attrName>
                                        </p:attrNameLst>
                                      </p:cBhvr>
                                      <p:to>
                                        <p:strVal val="visible"/>
                                      </p:to>
                                    </p:set>
                                    <p:animEffect transition="in" filter="wipe(left)">
                                      <p:cBhvr>
                                        <p:cTn id="79" dur="500"/>
                                        <p:tgtEl>
                                          <p:spTgt spid="34840"/>
                                        </p:tgtEl>
                                      </p:cBhvr>
                                    </p:animEffect>
                                  </p:childTnLst>
                                </p:cTn>
                              </p:par>
                            </p:childTnLst>
                          </p:cTn>
                        </p:par>
                        <p:par>
                          <p:cTn id="80" fill="hold" nodeType="afterGroup">
                            <p:stCondLst>
                              <p:cond delay="8700"/>
                            </p:stCondLst>
                            <p:childTnLst>
                              <p:par>
                                <p:cTn id="81" presetID="22" presetClass="entr" presetSubtype="8" fill="hold" nodeType="afterEffect">
                                  <p:stCondLst>
                                    <p:cond delay="0"/>
                                  </p:stCondLst>
                                  <p:childTnLst>
                                    <p:set>
                                      <p:cBhvr>
                                        <p:cTn id="82" dur="1" fill="hold">
                                          <p:stCondLst>
                                            <p:cond delay="0"/>
                                          </p:stCondLst>
                                        </p:cTn>
                                        <p:tgtEl>
                                          <p:spTgt spid="34844"/>
                                        </p:tgtEl>
                                        <p:attrNameLst>
                                          <p:attrName>style.visibility</p:attrName>
                                        </p:attrNameLst>
                                      </p:cBhvr>
                                      <p:to>
                                        <p:strVal val="visible"/>
                                      </p:to>
                                    </p:set>
                                    <p:animEffect transition="in" filter="wipe(left)">
                                      <p:cBhvr>
                                        <p:cTn id="83" dur="500"/>
                                        <p:tgtEl>
                                          <p:spTgt spid="34844"/>
                                        </p:tgtEl>
                                      </p:cBhvr>
                                    </p:animEffect>
                                  </p:childTnLst>
                                </p:cTn>
                              </p:par>
                            </p:childTnLst>
                          </p:cTn>
                        </p:par>
                        <p:par>
                          <p:cTn id="84" fill="hold" nodeType="afterGroup">
                            <p:stCondLst>
                              <p:cond delay="9200"/>
                            </p:stCondLst>
                            <p:childTnLst>
                              <p:par>
                                <p:cTn id="85" presetID="22" presetClass="entr" presetSubtype="8" fill="hold" nodeType="afterEffect">
                                  <p:stCondLst>
                                    <p:cond delay="0"/>
                                  </p:stCondLst>
                                  <p:childTnLst>
                                    <p:set>
                                      <p:cBhvr>
                                        <p:cTn id="86" dur="1" fill="hold">
                                          <p:stCondLst>
                                            <p:cond delay="0"/>
                                          </p:stCondLst>
                                        </p:cTn>
                                        <p:tgtEl>
                                          <p:spTgt spid="34824"/>
                                        </p:tgtEl>
                                        <p:attrNameLst>
                                          <p:attrName>style.visibility</p:attrName>
                                        </p:attrNameLst>
                                      </p:cBhvr>
                                      <p:to>
                                        <p:strVal val="visible"/>
                                      </p:to>
                                    </p:set>
                                    <p:animEffect transition="in" filter="wipe(left)">
                                      <p:cBhvr>
                                        <p:cTn id="87" dur="500"/>
                                        <p:tgtEl>
                                          <p:spTgt spid="34824"/>
                                        </p:tgtEl>
                                      </p:cBhvr>
                                    </p:animEffect>
                                  </p:childTnLst>
                                </p:cTn>
                              </p:par>
                            </p:childTnLst>
                          </p:cTn>
                        </p:par>
                        <p:par>
                          <p:cTn id="88" fill="hold" nodeType="afterGroup">
                            <p:stCondLst>
                              <p:cond delay="9700"/>
                            </p:stCondLst>
                            <p:childTnLst>
                              <p:par>
                                <p:cTn id="89" presetID="22" presetClass="entr" presetSubtype="8" fill="hold" grpId="0" nodeType="afterEffect">
                                  <p:stCondLst>
                                    <p:cond delay="0"/>
                                  </p:stCondLst>
                                  <p:childTnLst>
                                    <p:set>
                                      <p:cBhvr>
                                        <p:cTn id="90" dur="1" fill="hold">
                                          <p:stCondLst>
                                            <p:cond delay="0"/>
                                          </p:stCondLst>
                                        </p:cTn>
                                        <p:tgtEl>
                                          <p:spTgt spid="34848"/>
                                        </p:tgtEl>
                                        <p:attrNameLst>
                                          <p:attrName>style.visibility</p:attrName>
                                        </p:attrNameLst>
                                      </p:cBhvr>
                                      <p:to>
                                        <p:strVal val="visible"/>
                                      </p:to>
                                    </p:set>
                                    <p:animEffect transition="in" filter="wipe(left)">
                                      <p:cBhvr>
                                        <p:cTn id="91" dur="500"/>
                                        <p:tgtEl>
                                          <p:spTgt spid="34848"/>
                                        </p:tgtEl>
                                      </p:cBhvr>
                                    </p:animEffect>
                                  </p:childTnLst>
                                </p:cTn>
                              </p:par>
                            </p:childTnLst>
                          </p:cTn>
                        </p:par>
                        <p:par>
                          <p:cTn id="92" fill="hold" nodeType="afterGroup">
                            <p:stCondLst>
                              <p:cond delay="10200"/>
                            </p:stCondLst>
                            <p:childTnLst>
                              <p:par>
                                <p:cTn id="93" presetID="22" presetClass="entr" presetSubtype="8" fill="hold" grpId="0" nodeType="afterEffect">
                                  <p:stCondLst>
                                    <p:cond delay="0"/>
                                  </p:stCondLst>
                                  <p:childTnLst>
                                    <p:set>
                                      <p:cBhvr>
                                        <p:cTn id="94" dur="1" fill="hold">
                                          <p:stCondLst>
                                            <p:cond delay="0"/>
                                          </p:stCondLst>
                                        </p:cTn>
                                        <p:tgtEl>
                                          <p:spTgt spid="34834"/>
                                        </p:tgtEl>
                                        <p:attrNameLst>
                                          <p:attrName>style.visibility</p:attrName>
                                        </p:attrNameLst>
                                      </p:cBhvr>
                                      <p:to>
                                        <p:strVal val="visible"/>
                                      </p:to>
                                    </p:set>
                                    <p:animEffect transition="in" filter="wipe(left)">
                                      <p:cBhvr>
                                        <p:cTn id="95" dur="1000"/>
                                        <p:tgtEl>
                                          <p:spTgt spid="34834"/>
                                        </p:tgtEl>
                                      </p:cBhvr>
                                    </p:animEffect>
                                  </p:childTnLst>
                                </p:cTn>
                              </p:par>
                            </p:childTnLst>
                          </p:cTn>
                        </p:par>
                        <p:par>
                          <p:cTn id="96" fill="hold" nodeType="afterGroup">
                            <p:stCondLst>
                              <p:cond delay="11200"/>
                            </p:stCondLst>
                            <p:childTnLst>
                              <p:par>
                                <p:cTn id="97" presetID="22" presetClass="entr" presetSubtype="8" fill="hold" grpId="0" nodeType="afterEffect">
                                  <p:stCondLst>
                                    <p:cond delay="0"/>
                                  </p:stCondLst>
                                  <p:childTnLst>
                                    <p:set>
                                      <p:cBhvr>
                                        <p:cTn id="98" dur="1" fill="hold">
                                          <p:stCondLst>
                                            <p:cond delay="0"/>
                                          </p:stCondLst>
                                        </p:cTn>
                                        <p:tgtEl>
                                          <p:spTgt spid="34841"/>
                                        </p:tgtEl>
                                        <p:attrNameLst>
                                          <p:attrName>style.visibility</p:attrName>
                                        </p:attrNameLst>
                                      </p:cBhvr>
                                      <p:to>
                                        <p:strVal val="visible"/>
                                      </p:to>
                                    </p:set>
                                    <p:animEffect transition="in" filter="wipe(left)">
                                      <p:cBhvr>
                                        <p:cTn id="99" dur="500"/>
                                        <p:tgtEl>
                                          <p:spTgt spid="34841"/>
                                        </p:tgtEl>
                                      </p:cBhvr>
                                    </p:animEffect>
                                  </p:childTnLst>
                                </p:cTn>
                              </p:par>
                            </p:childTnLst>
                          </p:cTn>
                        </p:par>
                        <p:par>
                          <p:cTn id="100" fill="hold" nodeType="afterGroup">
                            <p:stCondLst>
                              <p:cond delay="11700"/>
                            </p:stCondLst>
                            <p:childTnLst>
                              <p:par>
                                <p:cTn id="101" presetID="22" presetClass="entr" presetSubtype="8" fill="hold" nodeType="afterEffect">
                                  <p:stCondLst>
                                    <p:cond delay="0"/>
                                  </p:stCondLst>
                                  <p:childTnLst>
                                    <p:set>
                                      <p:cBhvr>
                                        <p:cTn id="102" dur="1" fill="hold">
                                          <p:stCondLst>
                                            <p:cond delay="0"/>
                                          </p:stCondLst>
                                        </p:cTn>
                                        <p:tgtEl>
                                          <p:spTgt spid="34845"/>
                                        </p:tgtEl>
                                        <p:attrNameLst>
                                          <p:attrName>style.visibility</p:attrName>
                                        </p:attrNameLst>
                                      </p:cBhvr>
                                      <p:to>
                                        <p:strVal val="visible"/>
                                      </p:to>
                                    </p:set>
                                    <p:animEffect transition="in" filter="wipe(left)">
                                      <p:cBhvr>
                                        <p:cTn id="103" dur="1000"/>
                                        <p:tgtEl>
                                          <p:spTgt spid="34845"/>
                                        </p:tgtEl>
                                      </p:cBhvr>
                                    </p:animEffect>
                                  </p:childTnLst>
                                </p:cTn>
                              </p:par>
                            </p:childTnLst>
                          </p:cTn>
                        </p:par>
                      </p:childTnLst>
                    </p:cTn>
                  </p:par>
                  <p:par>
                    <p:cTn id="104" fill="hold" nodeType="clickPar">
                      <p:stCondLst>
                        <p:cond delay="indefinite"/>
                      </p:stCondLst>
                      <p:childTnLst>
                        <p:par>
                          <p:cTn id="105" fill="hold" nodeType="withGroup">
                            <p:stCondLst>
                              <p:cond delay="0"/>
                            </p:stCondLst>
                            <p:childTnLst>
                              <p:par>
                                <p:cTn id="106" presetID="27" presetClass="entr" presetSubtype="0" fill="hold" grpId="0" nodeType="clickEffect">
                                  <p:stCondLst>
                                    <p:cond delay="0"/>
                                  </p:stCondLst>
                                  <p:iterate type="lt">
                                    <p:tmPct val="60000"/>
                                  </p:iterate>
                                  <p:childTnLst>
                                    <p:set>
                                      <p:cBhvr>
                                        <p:cTn id="107" dur="1" fill="hold">
                                          <p:stCondLst>
                                            <p:cond delay="0"/>
                                          </p:stCondLst>
                                        </p:cTn>
                                        <p:tgtEl>
                                          <p:spTgt spid="34837"/>
                                        </p:tgtEl>
                                        <p:attrNameLst>
                                          <p:attrName>style.visibility</p:attrName>
                                        </p:attrNameLst>
                                      </p:cBhvr>
                                      <p:to>
                                        <p:strVal val="visible"/>
                                      </p:to>
                                    </p:set>
                                    <p:anim calcmode="discrete" valueType="clr">
                                      <p:cBhvr override="childStyle">
                                        <p:cTn id="108" dur="80"/>
                                        <p:tgtEl>
                                          <p:spTgt spid="34837"/>
                                        </p:tgtEl>
                                        <p:attrNameLst>
                                          <p:attrName>style.color</p:attrName>
                                        </p:attrNameLst>
                                      </p:cBhvr>
                                      <p:tavLst>
                                        <p:tav tm="0">
                                          <p:val>
                                            <p:clrVal>
                                              <a:schemeClr val="accent2"/>
                                            </p:clrVal>
                                          </p:val>
                                        </p:tav>
                                        <p:tav tm="50000">
                                          <p:val>
                                            <p:clrVal>
                                              <a:schemeClr val="hlink"/>
                                            </p:clrVal>
                                          </p:val>
                                        </p:tav>
                                      </p:tavLst>
                                    </p:anim>
                                    <p:anim calcmode="discrete" valueType="clr">
                                      <p:cBhvr>
                                        <p:cTn id="109" dur="80"/>
                                        <p:tgtEl>
                                          <p:spTgt spid="34837"/>
                                        </p:tgtEl>
                                        <p:attrNameLst>
                                          <p:attrName>fillcolor</p:attrName>
                                        </p:attrNameLst>
                                      </p:cBhvr>
                                      <p:tavLst>
                                        <p:tav tm="0">
                                          <p:val>
                                            <p:clrVal>
                                              <a:schemeClr val="accent2"/>
                                            </p:clrVal>
                                          </p:val>
                                        </p:tav>
                                        <p:tav tm="50000">
                                          <p:val>
                                            <p:clrVal>
                                              <a:schemeClr val="hlink"/>
                                            </p:clrVal>
                                          </p:val>
                                        </p:tav>
                                      </p:tavLst>
                                    </p:anim>
                                    <p:set>
                                      <p:cBhvr>
                                        <p:cTn id="110" dur="80"/>
                                        <p:tgtEl>
                                          <p:spTgt spid="34837"/>
                                        </p:tgtEl>
                                        <p:attrNameLst>
                                          <p:attrName>fill.type</p:attrName>
                                        </p:attrNameLst>
                                      </p:cBhvr>
                                      <p:to>
                                        <p:strVal val="solid"/>
                                      </p:to>
                                    </p:set>
                                  </p:childTnLst>
                                </p:cTn>
                              </p:par>
                            </p:childTnLst>
                          </p:cTn>
                        </p:par>
                        <p:par>
                          <p:cTn id="111" fill="hold" nodeType="afterGroup">
                            <p:stCondLst>
                              <p:cond delay="2000"/>
                            </p:stCondLst>
                            <p:childTnLst>
                              <p:par>
                                <p:cTn id="112" presetID="9" presetClass="entr" presetSubtype="0" fill="hold" nodeType="afterEffect">
                                  <p:stCondLst>
                                    <p:cond delay="0"/>
                                  </p:stCondLst>
                                  <p:childTnLst>
                                    <p:set>
                                      <p:cBhvr>
                                        <p:cTn id="113" dur="1" fill="hold">
                                          <p:stCondLst>
                                            <p:cond delay="0"/>
                                          </p:stCondLst>
                                        </p:cTn>
                                        <p:tgtEl>
                                          <p:spTgt spid="3"/>
                                        </p:tgtEl>
                                        <p:attrNameLst>
                                          <p:attrName>style.visibility</p:attrName>
                                        </p:attrNameLst>
                                      </p:cBhvr>
                                      <p:to>
                                        <p:strVal val="visible"/>
                                      </p:to>
                                    </p:set>
                                    <p:animEffect transition="in" filter="dissolve">
                                      <p:cBhvr>
                                        <p:cTn id="114" dur="1000"/>
                                        <p:tgtEl>
                                          <p:spTgt spid="3"/>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22" presetClass="entr" presetSubtype="1" fill="hold" grpId="0" nodeType="clickEffect">
                                  <p:stCondLst>
                                    <p:cond delay="0"/>
                                  </p:stCondLst>
                                  <p:childTnLst>
                                    <p:set>
                                      <p:cBhvr>
                                        <p:cTn id="118" dur="1" fill="hold">
                                          <p:stCondLst>
                                            <p:cond delay="0"/>
                                          </p:stCondLst>
                                        </p:cTn>
                                        <p:tgtEl>
                                          <p:spTgt spid="34849"/>
                                        </p:tgtEl>
                                        <p:attrNameLst>
                                          <p:attrName>style.visibility</p:attrName>
                                        </p:attrNameLst>
                                      </p:cBhvr>
                                      <p:to>
                                        <p:strVal val="visible"/>
                                      </p:to>
                                    </p:set>
                                    <p:animEffect transition="in" filter="wipe(up)">
                                      <p:cBhvr>
                                        <p:cTn id="119" dur="1000"/>
                                        <p:tgtEl>
                                          <p:spTgt spid="34849"/>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7" presetClass="entr" presetSubtype="0" fill="hold" nodeType="clickEffect">
                                  <p:stCondLst>
                                    <p:cond delay="0"/>
                                  </p:stCondLst>
                                  <p:iterate type="lt">
                                    <p:tmPct val="50000"/>
                                  </p:iterate>
                                  <p:childTnLst>
                                    <p:set>
                                      <p:cBhvr>
                                        <p:cTn id="123" dur="1" fill="hold">
                                          <p:stCondLst>
                                            <p:cond delay="0"/>
                                          </p:stCondLst>
                                        </p:cTn>
                                        <p:tgtEl>
                                          <p:spTgt spid="34885">
                                            <p:txEl>
                                              <p:pRg st="0" end="0"/>
                                            </p:txEl>
                                          </p:spTgt>
                                        </p:tgtEl>
                                        <p:attrNameLst>
                                          <p:attrName>style.visibility</p:attrName>
                                        </p:attrNameLst>
                                      </p:cBhvr>
                                      <p:to>
                                        <p:strVal val="visible"/>
                                      </p:to>
                                    </p:set>
                                    <p:anim calcmode="discrete" valueType="clr">
                                      <p:cBhvr override="childStyle">
                                        <p:cTn id="124" dur="80"/>
                                        <p:tgtEl>
                                          <p:spTgt spid="34885">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5" dur="80"/>
                                        <p:tgtEl>
                                          <p:spTgt spid="34885">
                                            <p:txEl>
                                              <p:pRg st="0" end="0"/>
                                            </p:txEl>
                                          </p:spTgt>
                                        </p:tgtEl>
                                        <p:attrNameLst>
                                          <p:attrName>fillcolor</p:attrName>
                                        </p:attrNameLst>
                                      </p:cBhvr>
                                      <p:tavLst>
                                        <p:tav tm="0">
                                          <p:val>
                                            <p:clrVal>
                                              <a:schemeClr val="accent2"/>
                                            </p:clrVal>
                                          </p:val>
                                        </p:tav>
                                        <p:tav tm="50000">
                                          <p:val>
                                            <p:clrVal>
                                              <a:schemeClr val="hlink"/>
                                            </p:clrVal>
                                          </p:val>
                                        </p:tav>
                                      </p:tavLst>
                                    </p:anim>
                                    <p:set>
                                      <p:cBhvr>
                                        <p:cTn id="126" dur="80"/>
                                        <p:tgtEl>
                                          <p:spTgt spid="34885">
                                            <p:txEl>
                                              <p:pRg st="0" end="0"/>
                                            </p:txEl>
                                          </p:spTgt>
                                        </p:tgtEl>
                                        <p:attrNameLst>
                                          <p:attrName>fill.type</p:attrName>
                                        </p:attrNameLst>
                                      </p:cBhvr>
                                      <p:to>
                                        <p:strVal val="solid"/>
                                      </p:to>
                                    </p:set>
                                  </p:childTnLst>
                                </p:cTn>
                              </p:par>
                            </p:childTnLst>
                          </p:cTn>
                        </p:par>
                        <p:par>
                          <p:cTn id="127" fill="hold" nodeType="afterGroup">
                            <p:stCondLst>
                              <p:cond delay="720"/>
                            </p:stCondLst>
                            <p:childTnLst>
                              <p:par>
                                <p:cTn id="128" presetID="22" presetClass="entr" presetSubtype="8" fill="hold" grpId="0" nodeType="afterEffect">
                                  <p:stCondLst>
                                    <p:cond delay="0"/>
                                  </p:stCondLst>
                                  <p:childTnLst>
                                    <p:set>
                                      <p:cBhvr>
                                        <p:cTn id="129" dur="1" fill="hold">
                                          <p:stCondLst>
                                            <p:cond delay="0"/>
                                          </p:stCondLst>
                                        </p:cTn>
                                        <p:tgtEl>
                                          <p:spTgt spid="34850"/>
                                        </p:tgtEl>
                                        <p:attrNameLst>
                                          <p:attrName>style.visibility</p:attrName>
                                        </p:attrNameLst>
                                      </p:cBhvr>
                                      <p:to>
                                        <p:strVal val="visible"/>
                                      </p:to>
                                    </p:set>
                                    <p:animEffect transition="in" filter="wipe(left)">
                                      <p:cBhvr>
                                        <p:cTn id="130" dur="500"/>
                                        <p:tgtEl>
                                          <p:spTgt spid="34850"/>
                                        </p:tgtEl>
                                      </p:cBhvr>
                                    </p:animEffect>
                                  </p:childTnLst>
                                </p:cTn>
                              </p:par>
                            </p:childTnLst>
                          </p:cTn>
                        </p:par>
                        <p:par>
                          <p:cTn id="131" fill="hold" nodeType="afterGroup">
                            <p:stCondLst>
                              <p:cond delay="1220"/>
                            </p:stCondLst>
                            <p:childTnLst>
                              <p:par>
                                <p:cTn id="132" presetID="22" presetClass="entr" presetSubtype="8" fill="hold" nodeType="after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wipe(left)">
                                      <p:cBhvr>
                                        <p:cTn id="134" dur="500"/>
                                        <p:tgtEl>
                                          <p:spTgt spid="4"/>
                                        </p:tgtEl>
                                      </p:cBhvr>
                                    </p:animEffect>
                                  </p:childTnLst>
                                </p:cTn>
                              </p:par>
                            </p:childTnLst>
                          </p:cTn>
                        </p:par>
                        <p:par>
                          <p:cTn id="135" fill="hold" nodeType="afterGroup">
                            <p:stCondLst>
                              <p:cond delay="1720"/>
                            </p:stCondLst>
                            <p:childTnLst>
                              <p:par>
                                <p:cTn id="136" presetID="22" presetClass="entr" presetSubtype="8" fill="hold" grpId="0" nodeType="afterEffect">
                                  <p:stCondLst>
                                    <p:cond delay="0"/>
                                  </p:stCondLst>
                                  <p:childTnLst>
                                    <p:set>
                                      <p:cBhvr>
                                        <p:cTn id="137" dur="1" fill="hold">
                                          <p:stCondLst>
                                            <p:cond delay="0"/>
                                          </p:stCondLst>
                                        </p:cTn>
                                        <p:tgtEl>
                                          <p:spTgt spid="34851"/>
                                        </p:tgtEl>
                                        <p:attrNameLst>
                                          <p:attrName>style.visibility</p:attrName>
                                        </p:attrNameLst>
                                      </p:cBhvr>
                                      <p:to>
                                        <p:strVal val="visible"/>
                                      </p:to>
                                    </p:set>
                                    <p:animEffect transition="in" filter="wipe(left)">
                                      <p:cBhvr>
                                        <p:cTn id="138" dur="500"/>
                                        <p:tgtEl>
                                          <p:spTgt spid="34851"/>
                                        </p:tgtEl>
                                      </p:cBhvr>
                                    </p:animEffect>
                                  </p:childTnLst>
                                </p:cTn>
                              </p:par>
                            </p:childTnLst>
                          </p:cTn>
                        </p:par>
                        <p:par>
                          <p:cTn id="139" fill="hold" nodeType="afterGroup">
                            <p:stCondLst>
                              <p:cond delay="2220"/>
                            </p:stCondLst>
                            <p:childTnLst>
                              <p:par>
                                <p:cTn id="140" presetID="22" presetClass="entr" presetSubtype="8" fill="hold" nodeType="after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wipe(left)">
                                      <p:cBhvr>
                                        <p:cTn id="142" dur="500"/>
                                        <p:tgtEl>
                                          <p:spTgt spid="5"/>
                                        </p:tgtEl>
                                      </p:cBhvr>
                                    </p:animEffect>
                                  </p:childTnLst>
                                </p:cTn>
                              </p:par>
                            </p:childTnLst>
                          </p:cTn>
                        </p:par>
                        <p:par>
                          <p:cTn id="143" fill="hold" nodeType="afterGroup">
                            <p:stCondLst>
                              <p:cond delay="2720"/>
                            </p:stCondLst>
                            <p:childTnLst>
                              <p:par>
                                <p:cTn id="144" presetID="22" presetClass="entr" presetSubtype="8" fill="hold" grpId="0" nodeType="afterEffect">
                                  <p:stCondLst>
                                    <p:cond delay="0"/>
                                  </p:stCondLst>
                                  <p:childTnLst>
                                    <p:set>
                                      <p:cBhvr>
                                        <p:cTn id="145" dur="1" fill="hold">
                                          <p:stCondLst>
                                            <p:cond delay="0"/>
                                          </p:stCondLst>
                                        </p:cTn>
                                        <p:tgtEl>
                                          <p:spTgt spid="34852"/>
                                        </p:tgtEl>
                                        <p:attrNameLst>
                                          <p:attrName>style.visibility</p:attrName>
                                        </p:attrNameLst>
                                      </p:cBhvr>
                                      <p:to>
                                        <p:strVal val="visible"/>
                                      </p:to>
                                    </p:set>
                                    <p:animEffect transition="in" filter="wipe(left)">
                                      <p:cBhvr>
                                        <p:cTn id="146" dur="500"/>
                                        <p:tgtEl>
                                          <p:spTgt spid="34852"/>
                                        </p:tgtEl>
                                      </p:cBhvr>
                                    </p:animEffect>
                                  </p:childTnLst>
                                </p:cTn>
                              </p:par>
                            </p:childTnLst>
                          </p:cTn>
                        </p:par>
                        <p:par>
                          <p:cTn id="147" fill="hold" nodeType="afterGroup">
                            <p:stCondLst>
                              <p:cond delay="3220"/>
                            </p:stCondLst>
                            <p:childTnLst>
                              <p:par>
                                <p:cTn id="148" presetID="22" presetClass="entr" presetSubtype="2" fill="hold" nodeType="after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wipe(right)">
                                      <p:cBhvr>
                                        <p:cTn id="150" dur="500"/>
                                        <p:tgtEl>
                                          <p:spTgt spid="6"/>
                                        </p:tgtEl>
                                      </p:cBhvr>
                                    </p:animEffect>
                                  </p:childTnLst>
                                </p:cTn>
                              </p:par>
                            </p:childTnLst>
                          </p:cTn>
                        </p:par>
                        <p:par>
                          <p:cTn id="151" fill="hold" nodeType="afterGroup">
                            <p:stCondLst>
                              <p:cond delay="3720"/>
                            </p:stCondLst>
                            <p:childTnLst>
                              <p:par>
                                <p:cTn id="152" presetID="22" presetClass="entr" presetSubtype="2" fill="hold" nodeType="after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wipe(right)">
                                      <p:cBhvr>
                                        <p:cTn id="154" dur="500"/>
                                        <p:tgtEl>
                                          <p:spTgt spid="7"/>
                                        </p:tgtEl>
                                      </p:cBhvr>
                                    </p:animEffect>
                                  </p:childTnLst>
                                </p:cTn>
                              </p:par>
                            </p:childTnLst>
                          </p:cTn>
                        </p:par>
                      </p:childTnLst>
                    </p:cTn>
                  </p:par>
                  <p:par>
                    <p:cTn id="155" fill="hold" nodeType="clickPar">
                      <p:stCondLst>
                        <p:cond delay="indefinite"/>
                      </p:stCondLst>
                      <p:childTnLst>
                        <p:par>
                          <p:cTn id="156" fill="hold" nodeType="withGroup">
                            <p:stCondLst>
                              <p:cond delay="0"/>
                            </p:stCondLst>
                            <p:childTnLst>
                              <p:par>
                                <p:cTn id="157" presetID="27" presetClass="entr" presetSubtype="0" fill="hold" grpId="0" nodeType="clickEffect">
                                  <p:stCondLst>
                                    <p:cond delay="0"/>
                                  </p:stCondLst>
                                  <p:iterate type="lt">
                                    <p:tmPct val="101667"/>
                                  </p:iterate>
                                  <p:childTnLst>
                                    <p:set>
                                      <p:cBhvr>
                                        <p:cTn id="158" dur="1" fill="hold">
                                          <p:stCondLst>
                                            <p:cond delay="0"/>
                                          </p:stCondLst>
                                        </p:cTn>
                                        <p:tgtEl>
                                          <p:spTgt spid="34883"/>
                                        </p:tgtEl>
                                        <p:attrNameLst>
                                          <p:attrName>style.visibility</p:attrName>
                                        </p:attrNameLst>
                                      </p:cBhvr>
                                      <p:to>
                                        <p:strVal val="visible"/>
                                      </p:to>
                                    </p:set>
                                    <p:anim calcmode="discrete" valueType="clr">
                                      <p:cBhvr override="childStyle">
                                        <p:cTn id="159" dur="80"/>
                                        <p:tgtEl>
                                          <p:spTgt spid="34883"/>
                                        </p:tgtEl>
                                        <p:attrNameLst>
                                          <p:attrName>style.color</p:attrName>
                                        </p:attrNameLst>
                                      </p:cBhvr>
                                      <p:tavLst>
                                        <p:tav tm="0">
                                          <p:val>
                                            <p:clrVal>
                                              <a:schemeClr val="accent2"/>
                                            </p:clrVal>
                                          </p:val>
                                        </p:tav>
                                        <p:tav tm="50000">
                                          <p:val>
                                            <p:clrVal>
                                              <a:schemeClr val="hlink"/>
                                            </p:clrVal>
                                          </p:val>
                                        </p:tav>
                                      </p:tavLst>
                                    </p:anim>
                                    <p:anim calcmode="discrete" valueType="clr">
                                      <p:cBhvr>
                                        <p:cTn id="160" dur="80"/>
                                        <p:tgtEl>
                                          <p:spTgt spid="34883"/>
                                        </p:tgtEl>
                                        <p:attrNameLst>
                                          <p:attrName>fillcolor</p:attrName>
                                        </p:attrNameLst>
                                      </p:cBhvr>
                                      <p:tavLst>
                                        <p:tav tm="0">
                                          <p:val>
                                            <p:clrVal>
                                              <a:schemeClr val="accent2"/>
                                            </p:clrVal>
                                          </p:val>
                                        </p:tav>
                                        <p:tav tm="50000">
                                          <p:val>
                                            <p:clrVal>
                                              <a:schemeClr val="hlink"/>
                                            </p:clrVal>
                                          </p:val>
                                        </p:tav>
                                      </p:tavLst>
                                    </p:anim>
                                    <p:set>
                                      <p:cBhvr>
                                        <p:cTn id="161" dur="80"/>
                                        <p:tgtEl>
                                          <p:spTgt spid="34883"/>
                                        </p:tgtEl>
                                        <p:attrNameLst>
                                          <p:attrName>fill.type</p:attrName>
                                        </p:attrNameLst>
                                      </p:cBhvr>
                                      <p:to>
                                        <p:strVal val="solid"/>
                                      </p:to>
                                    </p:set>
                                  </p:childTnLst>
                                </p:cTn>
                              </p:par>
                            </p:childTnLst>
                          </p:cTn>
                        </p:par>
                        <p:par>
                          <p:cTn id="162" fill="hold" nodeType="afterGroup">
                            <p:stCondLst>
                              <p:cond delay="1300"/>
                            </p:stCondLst>
                            <p:childTnLst>
                              <p:par>
                                <p:cTn id="163" presetID="22" presetClass="entr" presetSubtype="8" fill="hold" grpId="0" nodeType="afterEffect">
                                  <p:stCondLst>
                                    <p:cond delay="0"/>
                                  </p:stCondLst>
                                  <p:childTnLst>
                                    <p:set>
                                      <p:cBhvr>
                                        <p:cTn id="164" dur="1" fill="hold">
                                          <p:stCondLst>
                                            <p:cond delay="0"/>
                                          </p:stCondLst>
                                        </p:cTn>
                                        <p:tgtEl>
                                          <p:spTgt spid="34870"/>
                                        </p:tgtEl>
                                        <p:attrNameLst>
                                          <p:attrName>style.visibility</p:attrName>
                                        </p:attrNameLst>
                                      </p:cBhvr>
                                      <p:to>
                                        <p:strVal val="visible"/>
                                      </p:to>
                                    </p:set>
                                    <p:animEffect transition="in" filter="wipe(left)">
                                      <p:cBhvr>
                                        <p:cTn id="165" dur="500"/>
                                        <p:tgtEl>
                                          <p:spTgt spid="34870"/>
                                        </p:tgtEl>
                                      </p:cBhvr>
                                    </p:animEffect>
                                  </p:childTnLst>
                                </p:cTn>
                              </p:par>
                            </p:childTnLst>
                          </p:cTn>
                        </p:par>
                        <p:par>
                          <p:cTn id="166" fill="hold" nodeType="afterGroup">
                            <p:stCondLst>
                              <p:cond delay="1800"/>
                            </p:stCondLst>
                            <p:childTnLst>
                              <p:par>
                                <p:cTn id="167" presetID="22" presetClass="entr" presetSubtype="8" fill="hold" grpId="0" nodeType="afterEffect">
                                  <p:stCondLst>
                                    <p:cond delay="0"/>
                                  </p:stCondLst>
                                  <p:childTnLst>
                                    <p:set>
                                      <p:cBhvr>
                                        <p:cTn id="168" dur="1" fill="hold">
                                          <p:stCondLst>
                                            <p:cond delay="0"/>
                                          </p:stCondLst>
                                        </p:cTn>
                                        <p:tgtEl>
                                          <p:spTgt spid="34872"/>
                                        </p:tgtEl>
                                        <p:attrNameLst>
                                          <p:attrName>style.visibility</p:attrName>
                                        </p:attrNameLst>
                                      </p:cBhvr>
                                      <p:to>
                                        <p:strVal val="visible"/>
                                      </p:to>
                                    </p:set>
                                    <p:animEffect transition="in" filter="wipe(left)">
                                      <p:cBhvr>
                                        <p:cTn id="169" dur="500"/>
                                        <p:tgtEl>
                                          <p:spTgt spid="34872"/>
                                        </p:tgtEl>
                                      </p:cBhvr>
                                    </p:animEffect>
                                  </p:childTnLst>
                                </p:cTn>
                              </p:par>
                            </p:childTnLst>
                          </p:cTn>
                        </p:par>
                        <p:par>
                          <p:cTn id="170" fill="hold" nodeType="afterGroup">
                            <p:stCondLst>
                              <p:cond delay="2300"/>
                            </p:stCondLst>
                            <p:childTnLst>
                              <p:par>
                                <p:cTn id="171" presetID="22" presetClass="entr" presetSubtype="8" fill="hold" grpId="0" nodeType="afterEffect">
                                  <p:stCondLst>
                                    <p:cond delay="0"/>
                                  </p:stCondLst>
                                  <p:childTnLst>
                                    <p:set>
                                      <p:cBhvr>
                                        <p:cTn id="172" dur="1" fill="hold">
                                          <p:stCondLst>
                                            <p:cond delay="0"/>
                                          </p:stCondLst>
                                        </p:cTn>
                                        <p:tgtEl>
                                          <p:spTgt spid="34865"/>
                                        </p:tgtEl>
                                        <p:attrNameLst>
                                          <p:attrName>style.visibility</p:attrName>
                                        </p:attrNameLst>
                                      </p:cBhvr>
                                      <p:to>
                                        <p:strVal val="visible"/>
                                      </p:to>
                                    </p:set>
                                    <p:animEffect transition="in" filter="wipe(left)">
                                      <p:cBhvr>
                                        <p:cTn id="173" dur="500"/>
                                        <p:tgtEl>
                                          <p:spTgt spid="34865"/>
                                        </p:tgtEl>
                                      </p:cBhvr>
                                    </p:animEffect>
                                  </p:childTnLst>
                                </p:cTn>
                              </p:par>
                            </p:childTnLst>
                          </p:cTn>
                        </p:par>
                        <p:par>
                          <p:cTn id="174" fill="hold" nodeType="afterGroup">
                            <p:stCondLst>
                              <p:cond delay="2800"/>
                            </p:stCondLst>
                            <p:childTnLst>
                              <p:par>
                                <p:cTn id="175" presetID="22" presetClass="entr" presetSubtype="8" fill="hold" grpId="0" nodeType="afterEffect">
                                  <p:stCondLst>
                                    <p:cond delay="0"/>
                                  </p:stCondLst>
                                  <p:childTnLst>
                                    <p:set>
                                      <p:cBhvr>
                                        <p:cTn id="176" dur="1" fill="hold">
                                          <p:stCondLst>
                                            <p:cond delay="0"/>
                                          </p:stCondLst>
                                        </p:cTn>
                                        <p:tgtEl>
                                          <p:spTgt spid="34873"/>
                                        </p:tgtEl>
                                        <p:attrNameLst>
                                          <p:attrName>style.visibility</p:attrName>
                                        </p:attrNameLst>
                                      </p:cBhvr>
                                      <p:to>
                                        <p:strVal val="visible"/>
                                      </p:to>
                                    </p:set>
                                    <p:animEffect transition="in" filter="wipe(left)">
                                      <p:cBhvr>
                                        <p:cTn id="177" dur="500"/>
                                        <p:tgtEl>
                                          <p:spTgt spid="34873"/>
                                        </p:tgtEl>
                                      </p:cBhvr>
                                    </p:animEffect>
                                  </p:childTnLst>
                                </p:cTn>
                              </p:par>
                            </p:childTnLst>
                          </p:cTn>
                        </p:par>
                        <p:par>
                          <p:cTn id="178" fill="hold" nodeType="afterGroup">
                            <p:stCondLst>
                              <p:cond delay="3300"/>
                            </p:stCondLst>
                            <p:childTnLst>
                              <p:par>
                                <p:cTn id="179" presetID="22" presetClass="entr" presetSubtype="8" fill="hold" grpId="0" nodeType="afterEffect">
                                  <p:stCondLst>
                                    <p:cond delay="0"/>
                                  </p:stCondLst>
                                  <p:childTnLst>
                                    <p:set>
                                      <p:cBhvr>
                                        <p:cTn id="180" dur="1" fill="hold">
                                          <p:stCondLst>
                                            <p:cond delay="0"/>
                                          </p:stCondLst>
                                        </p:cTn>
                                        <p:tgtEl>
                                          <p:spTgt spid="34871"/>
                                        </p:tgtEl>
                                        <p:attrNameLst>
                                          <p:attrName>style.visibility</p:attrName>
                                        </p:attrNameLst>
                                      </p:cBhvr>
                                      <p:to>
                                        <p:strVal val="visible"/>
                                      </p:to>
                                    </p:set>
                                    <p:animEffect transition="in" filter="wipe(left)">
                                      <p:cBhvr>
                                        <p:cTn id="181" dur="500"/>
                                        <p:tgtEl>
                                          <p:spTgt spid="34871"/>
                                        </p:tgtEl>
                                      </p:cBhvr>
                                    </p:animEffect>
                                  </p:childTnLst>
                                </p:cTn>
                              </p:par>
                            </p:childTnLst>
                          </p:cTn>
                        </p:par>
                        <p:par>
                          <p:cTn id="182" fill="hold" nodeType="afterGroup">
                            <p:stCondLst>
                              <p:cond delay="3800"/>
                            </p:stCondLst>
                            <p:childTnLst>
                              <p:par>
                                <p:cTn id="183" presetID="22" presetClass="entr" presetSubtype="4" fill="hold" nodeType="afterEffect">
                                  <p:stCondLst>
                                    <p:cond delay="0"/>
                                  </p:stCondLst>
                                  <p:childTnLst>
                                    <p:set>
                                      <p:cBhvr>
                                        <p:cTn id="184" dur="1" fill="hold">
                                          <p:stCondLst>
                                            <p:cond delay="0"/>
                                          </p:stCondLst>
                                        </p:cTn>
                                        <p:tgtEl>
                                          <p:spTgt spid="8"/>
                                        </p:tgtEl>
                                        <p:attrNameLst>
                                          <p:attrName>style.visibility</p:attrName>
                                        </p:attrNameLst>
                                      </p:cBhvr>
                                      <p:to>
                                        <p:strVal val="visible"/>
                                      </p:to>
                                    </p:set>
                                    <p:animEffect transition="in" filter="wipe(down)">
                                      <p:cBhvr>
                                        <p:cTn id="185" dur="500"/>
                                        <p:tgtEl>
                                          <p:spTgt spid="8"/>
                                        </p:tgtEl>
                                      </p:cBhvr>
                                    </p:animEffect>
                                  </p:childTnLst>
                                </p:cTn>
                              </p:par>
                            </p:childTnLst>
                          </p:cTn>
                        </p:par>
                        <p:par>
                          <p:cTn id="186" fill="hold" nodeType="afterGroup">
                            <p:stCondLst>
                              <p:cond delay="4300"/>
                            </p:stCondLst>
                            <p:childTnLst>
                              <p:par>
                                <p:cTn id="187" presetID="22" presetClass="entr" presetSubtype="4" fill="hold" nodeType="afterEffect">
                                  <p:stCondLst>
                                    <p:cond delay="0"/>
                                  </p:stCondLst>
                                  <p:childTnLst>
                                    <p:set>
                                      <p:cBhvr>
                                        <p:cTn id="188" dur="1" fill="hold">
                                          <p:stCondLst>
                                            <p:cond delay="0"/>
                                          </p:stCondLst>
                                        </p:cTn>
                                        <p:tgtEl>
                                          <p:spTgt spid="9"/>
                                        </p:tgtEl>
                                        <p:attrNameLst>
                                          <p:attrName>style.visibility</p:attrName>
                                        </p:attrNameLst>
                                      </p:cBhvr>
                                      <p:to>
                                        <p:strVal val="visible"/>
                                      </p:to>
                                    </p:set>
                                    <p:animEffect transition="in" filter="wipe(down)">
                                      <p:cBhvr>
                                        <p:cTn id="189" dur="500"/>
                                        <p:tgtEl>
                                          <p:spTgt spid="9"/>
                                        </p:tgtEl>
                                      </p:cBhvr>
                                    </p:animEffect>
                                  </p:childTnLst>
                                </p:cTn>
                              </p:par>
                            </p:childTnLst>
                          </p:cTn>
                        </p:par>
                        <p:par>
                          <p:cTn id="190" fill="hold" nodeType="afterGroup">
                            <p:stCondLst>
                              <p:cond delay="4800"/>
                            </p:stCondLst>
                            <p:childTnLst>
                              <p:par>
                                <p:cTn id="191" presetID="22" presetClass="entr" presetSubtype="4" fill="hold" nodeType="afterEffect">
                                  <p:stCondLst>
                                    <p:cond delay="0"/>
                                  </p:stCondLst>
                                  <p:childTnLst>
                                    <p:set>
                                      <p:cBhvr>
                                        <p:cTn id="192" dur="1" fill="hold">
                                          <p:stCondLst>
                                            <p:cond delay="0"/>
                                          </p:stCondLst>
                                        </p:cTn>
                                        <p:tgtEl>
                                          <p:spTgt spid="10"/>
                                        </p:tgtEl>
                                        <p:attrNameLst>
                                          <p:attrName>style.visibility</p:attrName>
                                        </p:attrNameLst>
                                      </p:cBhvr>
                                      <p:to>
                                        <p:strVal val="visible"/>
                                      </p:to>
                                    </p:set>
                                    <p:animEffect transition="in" filter="wipe(down)">
                                      <p:cBhvr>
                                        <p:cTn id="193" dur="500"/>
                                        <p:tgtEl>
                                          <p:spTgt spid="10"/>
                                        </p:tgtEl>
                                      </p:cBhvr>
                                    </p:animEffect>
                                  </p:childTnLst>
                                </p:cTn>
                              </p:par>
                            </p:childTnLst>
                          </p:cTn>
                        </p:par>
                      </p:childTnLst>
                    </p:cTn>
                  </p:par>
                  <p:par>
                    <p:cTn id="194" fill="hold" nodeType="clickPar">
                      <p:stCondLst>
                        <p:cond delay="indefinite"/>
                      </p:stCondLst>
                      <p:childTnLst>
                        <p:par>
                          <p:cTn id="195" fill="hold" nodeType="withGroup">
                            <p:stCondLst>
                              <p:cond delay="0"/>
                            </p:stCondLst>
                            <p:childTnLst>
                              <p:par>
                                <p:cTn id="196" presetID="27" presetClass="entr" presetSubtype="0" fill="hold" nodeType="clickEffect">
                                  <p:stCondLst>
                                    <p:cond delay="0"/>
                                  </p:stCondLst>
                                  <p:iterate type="lt">
                                    <p:tmPct val="225000"/>
                                  </p:iterate>
                                  <p:childTnLst>
                                    <p:set>
                                      <p:cBhvr>
                                        <p:cTn id="197" dur="1" fill="hold">
                                          <p:stCondLst>
                                            <p:cond delay="0"/>
                                          </p:stCondLst>
                                        </p:cTn>
                                        <p:tgtEl>
                                          <p:spTgt spid="34884">
                                            <p:txEl>
                                              <p:pRg st="0" end="0"/>
                                            </p:txEl>
                                          </p:spTgt>
                                        </p:tgtEl>
                                        <p:attrNameLst>
                                          <p:attrName>style.visibility</p:attrName>
                                        </p:attrNameLst>
                                      </p:cBhvr>
                                      <p:to>
                                        <p:strVal val="visible"/>
                                      </p:to>
                                    </p:set>
                                    <p:anim calcmode="discrete" valueType="clr">
                                      <p:cBhvr override="childStyle">
                                        <p:cTn id="198" dur="80"/>
                                        <p:tgtEl>
                                          <p:spTgt spid="3488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9" dur="80"/>
                                        <p:tgtEl>
                                          <p:spTgt spid="34884">
                                            <p:txEl>
                                              <p:pRg st="0" end="0"/>
                                            </p:txEl>
                                          </p:spTgt>
                                        </p:tgtEl>
                                        <p:attrNameLst>
                                          <p:attrName>fillcolor</p:attrName>
                                        </p:attrNameLst>
                                      </p:cBhvr>
                                      <p:tavLst>
                                        <p:tav tm="0">
                                          <p:val>
                                            <p:clrVal>
                                              <a:schemeClr val="accent2"/>
                                            </p:clrVal>
                                          </p:val>
                                        </p:tav>
                                        <p:tav tm="50000">
                                          <p:val>
                                            <p:clrVal>
                                              <a:schemeClr val="hlink"/>
                                            </p:clrVal>
                                          </p:val>
                                        </p:tav>
                                      </p:tavLst>
                                    </p:anim>
                                    <p:set>
                                      <p:cBhvr>
                                        <p:cTn id="200" dur="80"/>
                                        <p:tgtEl>
                                          <p:spTgt spid="34884">
                                            <p:txEl>
                                              <p:pRg st="0" end="0"/>
                                            </p:txEl>
                                          </p:spTgt>
                                        </p:tgtEl>
                                        <p:attrNameLst>
                                          <p:attrName>fill.type</p:attrName>
                                        </p:attrNameLst>
                                      </p:cBhvr>
                                      <p:to>
                                        <p:strVal val="solid"/>
                                      </p:to>
                                    </p:set>
                                  </p:childTnLst>
                                </p:cTn>
                              </p:par>
                            </p:childTnLst>
                          </p:cTn>
                        </p:par>
                        <p:par>
                          <p:cTn id="201" fill="hold" nodeType="afterGroup">
                            <p:stCondLst>
                              <p:cond delay="800"/>
                            </p:stCondLst>
                            <p:childTnLst>
                              <p:par>
                                <p:cTn id="202" presetID="1" presetClass="entr" presetSubtype="0" fill="hold" grpId="0" nodeType="afterEffect">
                                  <p:stCondLst>
                                    <p:cond delay="0"/>
                                  </p:stCondLst>
                                  <p:childTnLst>
                                    <p:set>
                                      <p:cBhvr>
                                        <p:cTn id="203" dur="1" fill="hold">
                                          <p:stCondLst>
                                            <p:cond delay="0"/>
                                          </p:stCondLst>
                                        </p:cTn>
                                        <p:tgtEl>
                                          <p:spTgt spid="34868"/>
                                        </p:tgtEl>
                                        <p:attrNameLst>
                                          <p:attrName>style.visibility</p:attrName>
                                        </p:attrNameLst>
                                      </p:cBhvr>
                                      <p:to>
                                        <p:strVal val="visible"/>
                                      </p:to>
                                    </p:set>
                                  </p:childTnLst>
                                </p:cTn>
                              </p:par>
                            </p:childTnLst>
                          </p:cTn>
                        </p:par>
                        <p:par>
                          <p:cTn id="204" fill="hold" nodeType="afterGroup">
                            <p:stCondLst>
                              <p:cond delay="800"/>
                            </p:stCondLst>
                            <p:childTnLst>
                              <p:par>
                                <p:cTn id="205" presetID="1" presetClass="entr" presetSubtype="0" fill="hold" grpId="0" nodeType="afterEffect">
                                  <p:stCondLst>
                                    <p:cond delay="500"/>
                                  </p:stCondLst>
                                  <p:childTnLst>
                                    <p:set>
                                      <p:cBhvr>
                                        <p:cTn id="206" dur="1" fill="hold">
                                          <p:stCondLst>
                                            <p:cond delay="0"/>
                                          </p:stCondLst>
                                        </p:cTn>
                                        <p:tgtEl>
                                          <p:spTgt spid="34866"/>
                                        </p:tgtEl>
                                        <p:attrNameLst>
                                          <p:attrName>style.visibility</p:attrName>
                                        </p:attrNameLst>
                                      </p:cBhvr>
                                      <p:to>
                                        <p:strVal val="visible"/>
                                      </p:to>
                                    </p:set>
                                  </p:childTnLst>
                                </p:cTn>
                              </p:par>
                            </p:childTnLst>
                          </p:cTn>
                        </p:par>
                        <p:par>
                          <p:cTn id="207" fill="hold" nodeType="afterGroup">
                            <p:stCondLst>
                              <p:cond delay="1300"/>
                            </p:stCondLst>
                            <p:childTnLst>
                              <p:par>
                                <p:cTn id="208" presetID="1" presetClass="entr" presetSubtype="0" fill="hold" grpId="0" nodeType="afterEffect">
                                  <p:stCondLst>
                                    <p:cond delay="500"/>
                                  </p:stCondLst>
                                  <p:childTnLst>
                                    <p:set>
                                      <p:cBhvr>
                                        <p:cTn id="209" dur="1" fill="hold">
                                          <p:stCondLst>
                                            <p:cond delay="0"/>
                                          </p:stCondLst>
                                        </p:cTn>
                                        <p:tgtEl>
                                          <p:spTgt spid="34869"/>
                                        </p:tgtEl>
                                        <p:attrNameLst>
                                          <p:attrName>style.visibility</p:attrName>
                                        </p:attrNameLst>
                                      </p:cBhvr>
                                      <p:to>
                                        <p:strVal val="visible"/>
                                      </p:to>
                                    </p:set>
                                  </p:childTnLst>
                                </p:cTn>
                              </p:par>
                            </p:childTnLst>
                          </p:cTn>
                        </p:par>
                        <p:par>
                          <p:cTn id="210" fill="hold" nodeType="afterGroup">
                            <p:stCondLst>
                              <p:cond delay="1800"/>
                            </p:stCondLst>
                            <p:childTnLst>
                              <p:par>
                                <p:cTn id="211" presetID="1" presetClass="entr" presetSubtype="0" fill="hold" grpId="0" nodeType="afterEffect">
                                  <p:stCondLst>
                                    <p:cond delay="400"/>
                                  </p:stCondLst>
                                  <p:childTnLst>
                                    <p:set>
                                      <p:cBhvr>
                                        <p:cTn id="212" dur="1" fill="hold">
                                          <p:stCondLst>
                                            <p:cond delay="0"/>
                                          </p:stCondLst>
                                        </p:cTn>
                                        <p:tgtEl>
                                          <p:spTgt spid="34867"/>
                                        </p:tgtEl>
                                        <p:attrNameLst>
                                          <p:attrName>style.visibility</p:attrName>
                                        </p:attrNameLst>
                                      </p:cBhvr>
                                      <p:to>
                                        <p:strVal val="visible"/>
                                      </p:to>
                                    </p:set>
                                  </p:childTnLst>
                                </p:cTn>
                              </p:par>
                            </p:childTnLst>
                          </p:cTn>
                        </p:par>
                        <p:par>
                          <p:cTn id="213" fill="hold" nodeType="afterGroup">
                            <p:stCondLst>
                              <p:cond delay="2200"/>
                            </p:stCondLst>
                            <p:childTnLst>
                              <p:par>
                                <p:cTn id="214" presetID="1" presetClass="entr" presetSubtype="0" fill="hold" nodeType="afterEffect">
                                  <p:stCondLst>
                                    <p:cond delay="0"/>
                                  </p:stCondLst>
                                  <p:childTnLst>
                                    <p:set>
                                      <p:cBhvr>
                                        <p:cTn id="215" dur="1" fill="hold">
                                          <p:stCondLst>
                                            <p:cond delay="0"/>
                                          </p:stCondLst>
                                        </p:cTn>
                                        <p:tgtEl>
                                          <p:spTgt spid="2"/>
                                        </p:tgtEl>
                                        <p:attrNameLst>
                                          <p:attrName>style.visibility</p:attrName>
                                        </p:attrNameLst>
                                      </p:cBhvr>
                                      <p:to>
                                        <p:strVal val="visible"/>
                                      </p:to>
                                    </p:set>
                                  </p:childTnLst>
                                </p:cTn>
                              </p:par>
                            </p:childTnLst>
                          </p:cTn>
                        </p:par>
                        <p:par>
                          <p:cTn id="216" fill="hold" nodeType="afterGroup">
                            <p:stCondLst>
                              <p:cond delay="2200"/>
                            </p:stCondLst>
                            <p:childTnLst>
                              <p:par>
                                <p:cTn id="217" presetID="8" presetClass="emph" presetSubtype="0" fill="hold" nodeType="afterEffect">
                                  <p:stCondLst>
                                    <p:cond delay="0"/>
                                  </p:stCondLst>
                                  <p:childTnLst>
                                    <p:animRot by="10800000">
                                      <p:cBhvr>
                                        <p:cTn id="218" dur="1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5" grpId="0" animBg="1"/>
      <p:bldP spid="34830" grpId="0" animBg="1"/>
      <p:bldP spid="34832" grpId="0" animBg="1"/>
      <p:bldP spid="34833" grpId="0"/>
      <p:bldP spid="34834" grpId="0" animBg="1"/>
      <p:bldP spid="34835" grpId="0"/>
      <p:bldP spid="34836" grpId="0"/>
      <p:bldP spid="34837" grpId="0"/>
      <p:bldP spid="34838" grpId="0" animBg="1"/>
      <p:bldP spid="34839" grpId="0" animBg="1"/>
      <p:bldP spid="34840" grpId="0" animBg="1"/>
      <p:bldP spid="34841" grpId="0" animBg="1"/>
      <p:bldP spid="34846" grpId="0"/>
      <p:bldP spid="34847" grpId="0"/>
      <p:bldP spid="34848" grpId="0"/>
      <p:bldP spid="34849" grpId="0"/>
      <p:bldP spid="34850" grpId="0" animBg="1"/>
      <p:bldP spid="34851" grpId="0" animBg="1"/>
      <p:bldP spid="34852" grpId="0" animBg="1"/>
      <p:bldP spid="34865" grpId="0" animBg="1"/>
      <p:bldP spid="34866" grpId="0" animBg="1"/>
      <p:bldP spid="34867" grpId="0" animBg="1"/>
      <p:bldP spid="34868" grpId="0" animBg="1"/>
      <p:bldP spid="34869" grpId="0" animBg="1"/>
      <p:bldP spid="34870" grpId="0" animBg="1"/>
      <p:bldP spid="34871" grpId="0" animBg="1"/>
      <p:bldP spid="34872" grpId="0" animBg="1"/>
      <p:bldP spid="34873" grpId="0" animBg="1"/>
      <p:bldP spid="3488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2">
            <a:extLst>
              <a:ext uri="{FF2B5EF4-FFF2-40B4-BE49-F238E27FC236}">
                <a16:creationId xmlns:a16="http://schemas.microsoft.com/office/drawing/2014/main" id="{66822966-14BC-43B0-BE89-A30CA7386D35}"/>
              </a:ext>
            </a:extLst>
          </p:cNvPr>
          <p:cNvGrpSpPr>
            <a:grpSpLocks/>
          </p:cNvGrpSpPr>
          <p:nvPr/>
        </p:nvGrpSpPr>
        <p:grpSpPr bwMode="auto">
          <a:xfrm>
            <a:off x="2855914" y="1125539"/>
            <a:ext cx="2255837" cy="701675"/>
            <a:chOff x="914" y="935"/>
            <a:chExt cx="1421" cy="442"/>
          </a:xfrm>
        </p:grpSpPr>
        <p:sp>
          <p:nvSpPr>
            <p:cNvPr id="8240" name="Line 35">
              <a:extLst>
                <a:ext uri="{FF2B5EF4-FFF2-40B4-BE49-F238E27FC236}">
                  <a16:creationId xmlns:a16="http://schemas.microsoft.com/office/drawing/2014/main" id="{90267395-7E36-4316-850F-CD1B1CECB44F}"/>
                </a:ext>
              </a:extLst>
            </p:cNvPr>
            <p:cNvSpPr>
              <a:spLocks noChangeShapeType="1"/>
            </p:cNvSpPr>
            <p:nvPr/>
          </p:nvSpPr>
          <p:spPr bwMode="auto">
            <a:xfrm>
              <a:off x="914" y="1064"/>
              <a:ext cx="468" cy="14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8241" name="Text Box 36">
              <a:extLst>
                <a:ext uri="{FF2B5EF4-FFF2-40B4-BE49-F238E27FC236}">
                  <a16:creationId xmlns:a16="http://schemas.microsoft.com/office/drawing/2014/main" id="{7346EDF5-9225-4E6C-A658-3079E1CE5551}"/>
                </a:ext>
              </a:extLst>
            </p:cNvPr>
            <p:cNvSpPr txBox="1">
              <a:spLocks noChangeArrowheads="1"/>
            </p:cNvSpPr>
            <p:nvPr/>
          </p:nvSpPr>
          <p:spPr bwMode="auto">
            <a:xfrm>
              <a:off x="1201" y="935"/>
              <a:ext cx="1134"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2000" b="1">
                  <a:solidFill>
                    <a:srgbClr val="000000"/>
                  </a:solidFill>
                </a:rPr>
                <a:t>defines the process</a:t>
              </a:r>
            </a:p>
          </p:txBody>
        </p:sp>
      </p:grpSp>
      <p:sp>
        <p:nvSpPr>
          <p:cNvPr id="10272" name="AutoShape 32">
            <a:extLst>
              <a:ext uri="{FF2B5EF4-FFF2-40B4-BE49-F238E27FC236}">
                <a16:creationId xmlns:a16="http://schemas.microsoft.com/office/drawing/2014/main" id="{E9F4964F-258E-420B-A083-362E99B4F933}"/>
              </a:ext>
            </a:extLst>
          </p:cNvPr>
          <p:cNvSpPr>
            <a:spLocks noChangeArrowheads="1"/>
          </p:cNvSpPr>
          <p:nvPr/>
        </p:nvSpPr>
        <p:spPr bwMode="auto">
          <a:xfrm rot="20006156">
            <a:off x="3321051" y="3013075"/>
            <a:ext cx="360363" cy="647700"/>
          </a:xfrm>
          <a:prstGeom prst="downArrow">
            <a:avLst>
              <a:gd name="adj1" fmla="val 20704"/>
              <a:gd name="adj2" fmla="val 71362"/>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vert="eaVert"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242" name="Rectangle 2">
            <a:extLst>
              <a:ext uri="{FF2B5EF4-FFF2-40B4-BE49-F238E27FC236}">
                <a16:creationId xmlns:a16="http://schemas.microsoft.com/office/drawing/2014/main" id="{587417EB-1A5C-4395-AD0D-B6E9DA763F30}"/>
              </a:ext>
            </a:extLst>
          </p:cNvPr>
          <p:cNvSpPr>
            <a:spLocks noGrp="1" noChangeArrowheads="1"/>
          </p:cNvSpPr>
          <p:nvPr>
            <p:ph type="title"/>
          </p:nvPr>
        </p:nvSpPr>
        <p:spPr>
          <a:xfrm>
            <a:off x="1524000" y="1"/>
            <a:ext cx="9144000" cy="981075"/>
          </a:xfrm>
        </p:spPr>
        <p:txBody>
          <a:bodyPr/>
          <a:lstStyle/>
          <a:p>
            <a:pPr eaLnBrk="1" hangingPunct="1"/>
            <a:r>
              <a:rPr lang="en-GB" altLang="en-US" sz="4400"/>
              <a:t>Organising explanation text</a:t>
            </a:r>
          </a:p>
        </p:txBody>
      </p:sp>
      <p:sp>
        <p:nvSpPr>
          <p:cNvPr id="10274" name="AutoShape 34">
            <a:extLst>
              <a:ext uri="{FF2B5EF4-FFF2-40B4-BE49-F238E27FC236}">
                <a16:creationId xmlns:a16="http://schemas.microsoft.com/office/drawing/2014/main" id="{D4C70A7E-1480-458A-BF1C-76193E202876}"/>
              </a:ext>
            </a:extLst>
          </p:cNvPr>
          <p:cNvSpPr>
            <a:spLocks noChangeArrowheads="1"/>
          </p:cNvSpPr>
          <p:nvPr/>
        </p:nvSpPr>
        <p:spPr bwMode="auto">
          <a:xfrm rot="20006156">
            <a:off x="2706688" y="1717676"/>
            <a:ext cx="360362" cy="792163"/>
          </a:xfrm>
          <a:prstGeom prst="downArrow">
            <a:avLst>
              <a:gd name="adj1" fmla="val 20704"/>
              <a:gd name="adj2" fmla="val 74893"/>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vert="eaVert"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260" name="AutoShape 20">
            <a:extLst>
              <a:ext uri="{FF2B5EF4-FFF2-40B4-BE49-F238E27FC236}">
                <a16:creationId xmlns:a16="http://schemas.microsoft.com/office/drawing/2014/main" id="{C770A622-879D-4FC2-8FAB-32BDD1C19195}"/>
              </a:ext>
            </a:extLst>
          </p:cNvPr>
          <p:cNvSpPr>
            <a:spLocks noChangeArrowheads="1"/>
          </p:cNvSpPr>
          <p:nvPr/>
        </p:nvSpPr>
        <p:spPr bwMode="auto">
          <a:xfrm rot="20006156">
            <a:off x="1984376" y="1138238"/>
            <a:ext cx="1223963" cy="792162"/>
          </a:xfrm>
          <a:prstGeom prst="downArrow">
            <a:avLst>
              <a:gd name="adj1" fmla="val 57120"/>
              <a:gd name="adj2" fmla="val 100000"/>
            </a:avLst>
          </a:prstGeom>
          <a:solidFill>
            <a:srgbClr val="F6D6DF"/>
          </a:solidFill>
          <a:ln w="38100">
            <a:solidFill>
              <a:srgbClr val="8F2140"/>
            </a:solidFill>
            <a:miter lim="800000"/>
            <a:headEnd/>
            <a:tailEnd/>
          </a:ln>
        </p:spPr>
        <p:txBody>
          <a:bodyPr vert="eaVert"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261" name="AutoShape 21">
            <a:extLst>
              <a:ext uri="{FF2B5EF4-FFF2-40B4-BE49-F238E27FC236}">
                <a16:creationId xmlns:a16="http://schemas.microsoft.com/office/drawing/2014/main" id="{33190039-4761-4636-83F9-0FCC1B2AAC60}"/>
              </a:ext>
            </a:extLst>
          </p:cNvPr>
          <p:cNvSpPr>
            <a:spLocks noChangeArrowheads="1"/>
          </p:cNvSpPr>
          <p:nvPr/>
        </p:nvSpPr>
        <p:spPr bwMode="auto">
          <a:xfrm rot="20006156" flipV="1">
            <a:off x="4503739" y="5929313"/>
            <a:ext cx="936625" cy="622300"/>
          </a:xfrm>
          <a:prstGeom prst="downArrow">
            <a:avLst>
              <a:gd name="adj1" fmla="val 57120"/>
              <a:gd name="adj2" fmla="val 100000"/>
            </a:avLst>
          </a:prstGeom>
          <a:solidFill>
            <a:srgbClr val="F6D6DF"/>
          </a:solidFill>
          <a:ln w="38100">
            <a:solidFill>
              <a:srgbClr val="8F2140"/>
            </a:solidFill>
            <a:miter lim="800000"/>
            <a:headEnd/>
            <a:tailEnd/>
          </a:ln>
        </p:spPr>
        <p:txBody>
          <a:bodyPr vert="eaVert"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262" name="Text Box 22">
            <a:extLst>
              <a:ext uri="{FF2B5EF4-FFF2-40B4-BE49-F238E27FC236}">
                <a16:creationId xmlns:a16="http://schemas.microsoft.com/office/drawing/2014/main" id="{ED33B33A-9942-47B4-BF2A-204D67F650F3}"/>
              </a:ext>
            </a:extLst>
          </p:cNvPr>
          <p:cNvSpPr txBox="1">
            <a:spLocks noChangeArrowheads="1"/>
          </p:cNvSpPr>
          <p:nvPr/>
        </p:nvSpPr>
        <p:spPr bwMode="auto">
          <a:xfrm rot="20006156">
            <a:off x="2090738" y="1190626"/>
            <a:ext cx="863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2000" b="1">
                <a:solidFill>
                  <a:srgbClr val="000000"/>
                </a:solidFill>
              </a:rPr>
              <a:t>Intro</a:t>
            </a:r>
          </a:p>
        </p:txBody>
      </p:sp>
      <p:sp>
        <p:nvSpPr>
          <p:cNvPr id="10263" name="Text Box 23">
            <a:extLst>
              <a:ext uri="{FF2B5EF4-FFF2-40B4-BE49-F238E27FC236}">
                <a16:creationId xmlns:a16="http://schemas.microsoft.com/office/drawing/2014/main" id="{D96C71F4-E16E-4DAC-80A5-F9A8D9DF0369}"/>
              </a:ext>
            </a:extLst>
          </p:cNvPr>
          <p:cNvSpPr txBox="1">
            <a:spLocks noChangeArrowheads="1"/>
          </p:cNvSpPr>
          <p:nvPr/>
        </p:nvSpPr>
        <p:spPr bwMode="auto">
          <a:xfrm rot="20006156">
            <a:off x="4611688" y="6199188"/>
            <a:ext cx="863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1800" b="1">
                <a:solidFill>
                  <a:srgbClr val="000000"/>
                </a:solidFill>
              </a:rPr>
              <a:t>End</a:t>
            </a:r>
          </a:p>
        </p:txBody>
      </p:sp>
      <p:sp>
        <p:nvSpPr>
          <p:cNvPr id="10266" name="Oval 26">
            <a:extLst>
              <a:ext uri="{FF2B5EF4-FFF2-40B4-BE49-F238E27FC236}">
                <a16:creationId xmlns:a16="http://schemas.microsoft.com/office/drawing/2014/main" id="{AD679229-C619-4487-8013-33D0941B316A}"/>
              </a:ext>
            </a:extLst>
          </p:cNvPr>
          <p:cNvSpPr>
            <a:spLocks noChangeArrowheads="1"/>
          </p:cNvSpPr>
          <p:nvPr/>
        </p:nvSpPr>
        <p:spPr bwMode="auto">
          <a:xfrm rot="20006156">
            <a:off x="2851151" y="2438401"/>
            <a:ext cx="792163" cy="7921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267" name="Line 27">
            <a:extLst>
              <a:ext uri="{FF2B5EF4-FFF2-40B4-BE49-F238E27FC236}">
                <a16:creationId xmlns:a16="http://schemas.microsoft.com/office/drawing/2014/main" id="{7571774D-4CBD-4D38-948E-872F6395536B}"/>
              </a:ext>
            </a:extLst>
          </p:cNvPr>
          <p:cNvSpPr>
            <a:spLocks noChangeShapeType="1"/>
          </p:cNvSpPr>
          <p:nvPr/>
        </p:nvSpPr>
        <p:spPr bwMode="auto">
          <a:xfrm rot="20006156" flipH="1" flipV="1">
            <a:off x="2487614" y="2855913"/>
            <a:ext cx="358775" cy="215900"/>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10268" name="Line 28">
            <a:extLst>
              <a:ext uri="{FF2B5EF4-FFF2-40B4-BE49-F238E27FC236}">
                <a16:creationId xmlns:a16="http://schemas.microsoft.com/office/drawing/2014/main" id="{6808AF8F-056E-4347-A690-D4CCAD1CDD42}"/>
              </a:ext>
            </a:extLst>
          </p:cNvPr>
          <p:cNvSpPr>
            <a:spLocks noChangeShapeType="1"/>
          </p:cNvSpPr>
          <p:nvPr/>
        </p:nvSpPr>
        <p:spPr bwMode="auto">
          <a:xfrm rot="20006156" flipV="1">
            <a:off x="3375026" y="2200276"/>
            <a:ext cx="257175" cy="271463"/>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10269" name="Line 29">
            <a:extLst>
              <a:ext uri="{FF2B5EF4-FFF2-40B4-BE49-F238E27FC236}">
                <a16:creationId xmlns:a16="http://schemas.microsoft.com/office/drawing/2014/main" id="{BEDC1B9F-D483-4378-8102-398BEEE7DF91}"/>
              </a:ext>
            </a:extLst>
          </p:cNvPr>
          <p:cNvSpPr>
            <a:spLocks noChangeShapeType="1"/>
          </p:cNvSpPr>
          <p:nvPr/>
        </p:nvSpPr>
        <p:spPr bwMode="auto">
          <a:xfrm rot="20006156">
            <a:off x="4257675" y="3933825"/>
            <a:ext cx="166688" cy="279400"/>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10273" name="AutoShape 33">
            <a:extLst>
              <a:ext uri="{FF2B5EF4-FFF2-40B4-BE49-F238E27FC236}">
                <a16:creationId xmlns:a16="http://schemas.microsoft.com/office/drawing/2014/main" id="{FC874819-5FF1-47B3-8D68-09A9E8A5DDB9}"/>
              </a:ext>
            </a:extLst>
          </p:cNvPr>
          <p:cNvSpPr>
            <a:spLocks noChangeArrowheads="1"/>
          </p:cNvSpPr>
          <p:nvPr/>
        </p:nvSpPr>
        <p:spPr bwMode="auto">
          <a:xfrm rot="20006156">
            <a:off x="3917951" y="4102100"/>
            <a:ext cx="360363" cy="863600"/>
          </a:xfrm>
          <a:prstGeom prst="downArrow">
            <a:avLst>
              <a:gd name="adj1" fmla="val 20704"/>
              <a:gd name="adj2" fmla="val 64316"/>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vert="eaVert"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265" name="Oval 25">
            <a:extLst>
              <a:ext uri="{FF2B5EF4-FFF2-40B4-BE49-F238E27FC236}">
                <a16:creationId xmlns:a16="http://schemas.microsoft.com/office/drawing/2014/main" id="{2035A620-0706-499B-AE39-6ABF73AADB28}"/>
              </a:ext>
            </a:extLst>
          </p:cNvPr>
          <p:cNvSpPr>
            <a:spLocks noChangeArrowheads="1"/>
          </p:cNvSpPr>
          <p:nvPr/>
        </p:nvSpPr>
        <p:spPr bwMode="auto">
          <a:xfrm rot="20006156">
            <a:off x="3422651" y="3606801"/>
            <a:ext cx="792163" cy="7921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270" name="Line 30">
            <a:extLst>
              <a:ext uri="{FF2B5EF4-FFF2-40B4-BE49-F238E27FC236}">
                <a16:creationId xmlns:a16="http://schemas.microsoft.com/office/drawing/2014/main" id="{78BB52CB-5BD1-43F1-A60F-9D0B06ECF969}"/>
              </a:ext>
            </a:extLst>
          </p:cNvPr>
          <p:cNvSpPr>
            <a:spLocks noChangeShapeType="1"/>
          </p:cNvSpPr>
          <p:nvPr/>
        </p:nvSpPr>
        <p:spPr bwMode="auto">
          <a:xfrm rot="20006156" flipH="1" flipV="1">
            <a:off x="3167064" y="4217988"/>
            <a:ext cx="339725" cy="114300"/>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10271" name="Line 31">
            <a:extLst>
              <a:ext uri="{FF2B5EF4-FFF2-40B4-BE49-F238E27FC236}">
                <a16:creationId xmlns:a16="http://schemas.microsoft.com/office/drawing/2014/main" id="{715C3D7D-EC67-4EB1-BDD5-A97786D6D6E4}"/>
              </a:ext>
            </a:extLst>
          </p:cNvPr>
          <p:cNvSpPr>
            <a:spLocks noChangeShapeType="1"/>
          </p:cNvSpPr>
          <p:nvPr/>
        </p:nvSpPr>
        <p:spPr bwMode="auto">
          <a:xfrm rot="20006156">
            <a:off x="4030664" y="3606800"/>
            <a:ext cx="249237" cy="0"/>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grpSp>
        <p:nvGrpSpPr>
          <p:cNvPr id="3" name="Group 69">
            <a:extLst>
              <a:ext uri="{FF2B5EF4-FFF2-40B4-BE49-F238E27FC236}">
                <a16:creationId xmlns:a16="http://schemas.microsoft.com/office/drawing/2014/main" id="{6AB13037-7E8B-4A65-AA67-433349AA5D2B}"/>
              </a:ext>
            </a:extLst>
          </p:cNvPr>
          <p:cNvGrpSpPr>
            <a:grpSpLocks/>
          </p:cNvGrpSpPr>
          <p:nvPr/>
        </p:nvGrpSpPr>
        <p:grpSpPr bwMode="auto">
          <a:xfrm>
            <a:off x="2495551" y="5805489"/>
            <a:ext cx="2233613" cy="719137"/>
            <a:chOff x="612" y="3657"/>
            <a:chExt cx="1407" cy="453"/>
          </a:xfrm>
        </p:grpSpPr>
        <p:sp>
          <p:nvSpPr>
            <p:cNvPr id="8238" name="Line 37">
              <a:extLst>
                <a:ext uri="{FF2B5EF4-FFF2-40B4-BE49-F238E27FC236}">
                  <a16:creationId xmlns:a16="http://schemas.microsoft.com/office/drawing/2014/main" id="{35C1D717-3CF5-4432-A183-F85D72762466}"/>
                </a:ext>
              </a:extLst>
            </p:cNvPr>
            <p:cNvSpPr>
              <a:spLocks noChangeShapeType="1"/>
            </p:cNvSpPr>
            <p:nvPr/>
          </p:nvSpPr>
          <p:spPr bwMode="auto">
            <a:xfrm>
              <a:off x="1474" y="3974"/>
              <a:ext cx="545" cy="13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8239" name="Text Box 38">
              <a:extLst>
                <a:ext uri="{FF2B5EF4-FFF2-40B4-BE49-F238E27FC236}">
                  <a16:creationId xmlns:a16="http://schemas.microsoft.com/office/drawing/2014/main" id="{6C8DDB4A-9187-45B7-BD2A-73A9FBAB8F8C}"/>
                </a:ext>
              </a:extLst>
            </p:cNvPr>
            <p:cNvSpPr txBox="1">
              <a:spLocks noChangeArrowheads="1"/>
            </p:cNvSpPr>
            <p:nvPr/>
          </p:nvSpPr>
          <p:spPr bwMode="auto">
            <a:xfrm>
              <a:off x="612" y="3657"/>
              <a:ext cx="999"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2000" b="1">
                  <a:solidFill>
                    <a:srgbClr val="000000"/>
                  </a:solidFill>
                </a:rPr>
                <a:t>neat last line</a:t>
              </a:r>
            </a:p>
          </p:txBody>
        </p:sp>
      </p:grpSp>
      <p:grpSp>
        <p:nvGrpSpPr>
          <p:cNvPr id="4" name="Group 92">
            <a:extLst>
              <a:ext uri="{FF2B5EF4-FFF2-40B4-BE49-F238E27FC236}">
                <a16:creationId xmlns:a16="http://schemas.microsoft.com/office/drawing/2014/main" id="{359EC2D9-526B-4E2F-8864-646295130699}"/>
              </a:ext>
            </a:extLst>
          </p:cNvPr>
          <p:cNvGrpSpPr>
            <a:grpSpLocks/>
          </p:cNvGrpSpPr>
          <p:nvPr/>
        </p:nvGrpSpPr>
        <p:grpSpPr bwMode="auto">
          <a:xfrm>
            <a:off x="6240464" y="3429000"/>
            <a:ext cx="4319587" cy="1728788"/>
            <a:chOff x="2971" y="2160"/>
            <a:chExt cx="2721" cy="1089"/>
          </a:xfrm>
        </p:grpSpPr>
        <p:sp>
          <p:nvSpPr>
            <p:cNvPr id="8236" name="Text Box 59">
              <a:extLst>
                <a:ext uri="{FF2B5EF4-FFF2-40B4-BE49-F238E27FC236}">
                  <a16:creationId xmlns:a16="http://schemas.microsoft.com/office/drawing/2014/main" id="{2CD74108-7F2D-4B5E-BBA8-EAC88DA9222C}"/>
                </a:ext>
              </a:extLst>
            </p:cNvPr>
            <p:cNvSpPr txBox="1">
              <a:spLocks noChangeArrowheads="1"/>
            </p:cNvSpPr>
            <p:nvPr/>
          </p:nvSpPr>
          <p:spPr bwMode="auto">
            <a:xfrm>
              <a:off x="3016" y="2251"/>
              <a:ext cx="2676" cy="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fontAlgn="base">
                <a:spcBef>
                  <a:spcPct val="0"/>
                </a:spcBef>
                <a:spcAft>
                  <a:spcPct val="0"/>
                </a:spcAft>
                <a:buNone/>
              </a:pPr>
              <a:r>
                <a:rPr lang="en-GB" altLang="en-US" sz="2200" b="1">
                  <a:solidFill>
                    <a:srgbClr val="000000"/>
                  </a:solidFill>
                </a:rPr>
                <a:t>When you have made your</a:t>
              </a:r>
            </a:p>
            <a:p>
              <a:pPr fontAlgn="base">
                <a:spcBef>
                  <a:spcPct val="0"/>
                </a:spcBef>
                <a:spcAft>
                  <a:spcPct val="0"/>
                </a:spcAft>
                <a:buNone/>
              </a:pPr>
              <a:r>
                <a:rPr lang="en-GB" altLang="en-US" sz="2200" b="1">
                  <a:solidFill>
                    <a:srgbClr val="000000"/>
                  </a:solidFill>
                </a:rPr>
                <a:t>flowchart skeleton, each </a:t>
              </a:r>
            </a:p>
            <a:p>
              <a:pPr fontAlgn="base">
                <a:spcBef>
                  <a:spcPct val="0"/>
                </a:spcBef>
                <a:spcAft>
                  <a:spcPct val="0"/>
                </a:spcAft>
                <a:buNone/>
              </a:pPr>
              <a:r>
                <a:rPr lang="en-GB" altLang="en-US" sz="2200" b="1">
                  <a:solidFill>
                    <a:srgbClr val="000000"/>
                  </a:solidFill>
                </a:rPr>
                <a:t>blob gives you one paragraph (or section) in your writing.</a:t>
              </a:r>
            </a:p>
          </p:txBody>
        </p:sp>
        <p:sp>
          <p:nvSpPr>
            <p:cNvPr id="8237" name="Rectangle 60">
              <a:extLst>
                <a:ext uri="{FF2B5EF4-FFF2-40B4-BE49-F238E27FC236}">
                  <a16:creationId xmlns:a16="http://schemas.microsoft.com/office/drawing/2014/main" id="{B2BCB4DF-F649-4C83-8034-977D3ACC0BF1}"/>
                </a:ext>
              </a:extLst>
            </p:cNvPr>
            <p:cNvSpPr>
              <a:spLocks noChangeArrowheads="1"/>
            </p:cNvSpPr>
            <p:nvPr/>
          </p:nvSpPr>
          <p:spPr bwMode="auto">
            <a:xfrm>
              <a:off x="2971" y="2160"/>
              <a:ext cx="2676" cy="1089"/>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sp>
        <p:nvSpPr>
          <p:cNvPr id="10305" name="AutoShape 65">
            <a:extLst>
              <a:ext uri="{FF2B5EF4-FFF2-40B4-BE49-F238E27FC236}">
                <a16:creationId xmlns:a16="http://schemas.microsoft.com/office/drawing/2014/main" id="{05D9B1FB-FDD3-46DC-A6E2-90CB36F107EE}"/>
              </a:ext>
            </a:extLst>
          </p:cNvPr>
          <p:cNvSpPr>
            <a:spLocks noChangeArrowheads="1"/>
          </p:cNvSpPr>
          <p:nvPr/>
        </p:nvSpPr>
        <p:spPr bwMode="auto">
          <a:xfrm rot="20006156">
            <a:off x="4459288" y="5172075"/>
            <a:ext cx="360362" cy="863600"/>
          </a:xfrm>
          <a:prstGeom prst="downArrow">
            <a:avLst>
              <a:gd name="adj1" fmla="val 20704"/>
              <a:gd name="adj2" fmla="val 64317"/>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vert="eaVert"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306" name="Oval 66">
            <a:extLst>
              <a:ext uri="{FF2B5EF4-FFF2-40B4-BE49-F238E27FC236}">
                <a16:creationId xmlns:a16="http://schemas.microsoft.com/office/drawing/2014/main" id="{16997919-7B55-485F-9108-770FBA858050}"/>
              </a:ext>
            </a:extLst>
          </p:cNvPr>
          <p:cNvSpPr>
            <a:spLocks noChangeArrowheads="1"/>
          </p:cNvSpPr>
          <p:nvPr/>
        </p:nvSpPr>
        <p:spPr bwMode="auto">
          <a:xfrm rot="20006156">
            <a:off x="4065588" y="4867276"/>
            <a:ext cx="792162" cy="792163"/>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307" name="Line 67">
            <a:extLst>
              <a:ext uri="{FF2B5EF4-FFF2-40B4-BE49-F238E27FC236}">
                <a16:creationId xmlns:a16="http://schemas.microsoft.com/office/drawing/2014/main" id="{FF14FE96-7331-40EB-9409-5C43DCB4170A}"/>
              </a:ext>
            </a:extLst>
          </p:cNvPr>
          <p:cNvSpPr>
            <a:spLocks noChangeShapeType="1"/>
          </p:cNvSpPr>
          <p:nvPr/>
        </p:nvSpPr>
        <p:spPr bwMode="auto">
          <a:xfrm rot="20006156" flipH="1" flipV="1">
            <a:off x="3756026" y="5448300"/>
            <a:ext cx="339725" cy="114300"/>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10308" name="Line 68">
            <a:extLst>
              <a:ext uri="{FF2B5EF4-FFF2-40B4-BE49-F238E27FC236}">
                <a16:creationId xmlns:a16="http://schemas.microsoft.com/office/drawing/2014/main" id="{A0495582-3BF2-4794-B12D-143C60254D17}"/>
              </a:ext>
            </a:extLst>
          </p:cNvPr>
          <p:cNvSpPr>
            <a:spLocks noChangeShapeType="1"/>
          </p:cNvSpPr>
          <p:nvPr/>
        </p:nvSpPr>
        <p:spPr bwMode="auto">
          <a:xfrm rot="20006156">
            <a:off x="4822825" y="5116513"/>
            <a:ext cx="249238" cy="0"/>
          </a:xfrm>
          <a:prstGeom prst="line">
            <a:avLst/>
          </a:prstGeom>
          <a:noFill/>
          <a:ln w="38100">
            <a:solidFill>
              <a:srgbClr val="8F2140"/>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10312" name="Text Box 72">
            <a:extLst>
              <a:ext uri="{FF2B5EF4-FFF2-40B4-BE49-F238E27FC236}">
                <a16:creationId xmlns:a16="http://schemas.microsoft.com/office/drawing/2014/main" id="{E2CAE1C5-614F-4A06-87EE-2B822F963CC5}"/>
              </a:ext>
            </a:extLst>
          </p:cNvPr>
          <p:cNvSpPr txBox="1">
            <a:spLocks noChangeArrowheads="1"/>
          </p:cNvSpPr>
          <p:nvPr/>
        </p:nvSpPr>
        <p:spPr bwMode="auto">
          <a:xfrm>
            <a:off x="1631951" y="4365626"/>
            <a:ext cx="18002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2000" b="1">
                <a:solidFill>
                  <a:srgbClr val="000000"/>
                </a:solidFill>
              </a:rPr>
              <a:t>the process in logically sequenced steps</a:t>
            </a:r>
          </a:p>
        </p:txBody>
      </p:sp>
      <p:sp>
        <p:nvSpPr>
          <p:cNvPr id="10313" name="Line 73">
            <a:extLst>
              <a:ext uri="{FF2B5EF4-FFF2-40B4-BE49-F238E27FC236}">
                <a16:creationId xmlns:a16="http://schemas.microsoft.com/office/drawing/2014/main" id="{DE765130-2C2D-4CC7-A503-72338E9897CD}"/>
              </a:ext>
            </a:extLst>
          </p:cNvPr>
          <p:cNvSpPr>
            <a:spLocks noChangeShapeType="1"/>
          </p:cNvSpPr>
          <p:nvPr/>
        </p:nvSpPr>
        <p:spPr bwMode="auto">
          <a:xfrm flipV="1">
            <a:off x="2424114" y="3213100"/>
            <a:ext cx="503237" cy="10795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GB">
              <a:solidFill>
                <a:srgbClr val="000000"/>
              </a:solidFill>
              <a:latin typeface="Arial" panose="020B0604020202020204" pitchFamily="34" charset="0"/>
            </a:endParaRPr>
          </a:p>
        </p:txBody>
      </p:sp>
      <p:sp>
        <p:nvSpPr>
          <p:cNvPr id="10314" name="Rectangle 74">
            <a:extLst>
              <a:ext uri="{FF2B5EF4-FFF2-40B4-BE49-F238E27FC236}">
                <a16:creationId xmlns:a16="http://schemas.microsoft.com/office/drawing/2014/main" id="{A4D66957-F4E1-45BA-8A77-BB7E618C9811}"/>
              </a:ext>
            </a:extLst>
          </p:cNvPr>
          <p:cNvSpPr>
            <a:spLocks noChangeArrowheads="1"/>
          </p:cNvSpPr>
          <p:nvPr/>
        </p:nvSpPr>
        <p:spPr bwMode="auto">
          <a:xfrm>
            <a:off x="6096000" y="5734050"/>
            <a:ext cx="4572000" cy="1123950"/>
          </a:xfrm>
          <a:prstGeom prst="rect">
            <a:avLst/>
          </a:prstGeom>
          <a:solidFill>
            <a:schemeClr val="tx1"/>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8219" name="Text Box 75">
            <a:extLst>
              <a:ext uri="{FF2B5EF4-FFF2-40B4-BE49-F238E27FC236}">
                <a16:creationId xmlns:a16="http://schemas.microsoft.com/office/drawing/2014/main" id="{7065F8DF-98F4-499F-BE9F-5B790DD7ADA4}"/>
              </a:ext>
            </a:extLst>
          </p:cNvPr>
          <p:cNvSpPr txBox="1">
            <a:spLocks noChangeArrowheads="1"/>
          </p:cNvSpPr>
          <p:nvPr/>
        </p:nvSpPr>
        <p:spPr bwMode="auto">
          <a:xfrm>
            <a:off x="6167438" y="5870576"/>
            <a:ext cx="439261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r>
              <a:rPr lang="en-US" altLang="en-US" sz="1400">
                <a:solidFill>
                  <a:srgbClr val="FFFFFF"/>
                </a:solidFill>
                <a:latin typeface="Gill Sans MT" panose="020B0502020104020203" pitchFamily="34" charset="0"/>
              </a:rPr>
              <a:t>Explanations can be complicated.  You may have to draft your flow chart several times.  But making the flow chart – and other diagrams – can help you understand the process better.</a:t>
            </a:r>
            <a:endParaRPr lang="en-GB" altLang="en-US" sz="1400">
              <a:solidFill>
                <a:srgbClr val="FFFFFF"/>
              </a:solidFill>
              <a:latin typeface="Gill Sans MT" panose="020B0502020104020203" pitchFamily="34" charset="0"/>
            </a:endParaRPr>
          </a:p>
        </p:txBody>
      </p:sp>
      <p:sp>
        <p:nvSpPr>
          <p:cNvPr id="10316" name="AutoShape 76">
            <a:extLst>
              <a:ext uri="{FF2B5EF4-FFF2-40B4-BE49-F238E27FC236}">
                <a16:creationId xmlns:a16="http://schemas.microsoft.com/office/drawing/2014/main" id="{E9252E54-7D0B-4957-A59B-DD4B4BF11C6A}"/>
              </a:ext>
            </a:extLst>
          </p:cNvPr>
          <p:cNvSpPr>
            <a:spLocks noChangeArrowheads="1"/>
          </p:cNvSpPr>
          <p:nvPr/>
        </p:nvSpPr>
        <p:spPr bwMode="auto">
          <a:xfrm>
            <a:off x="6694489" y="1989139"/>
            <a:ext cx="720725" cy="287337"/>
          </a:xfrm>
          <a:prstGeom prst="rightArrow">
            <a:avLst>
              <a:gd name="adj1" fmla="val 21546"/>
              <a:gd name="adj2" fmla="val 85085"/>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317" name="AutoShape 77">
            <a:extLst>
              <a:ext uri="{FF2B5EF4-FFF2-40B4-BE49-F238E27FC236}">
                <a16:creationId xmlns:a16="http://schemas.microsoft.com/office/drawing/2014/main" id="{17C6D72B-3A77-4725-8D24-390192EAE85F}"/>
              </a:ext>
            </a:extLst>
          </p:cNvPr>
          <p:cNvSpPr>
            <a:spLocks noChangeArrowheads="1"/>
          </p:cNvSpPr>
          <p:nvPr/>
        </p:nvSpPr>
        <p:spPr bwMode="auto">
          <a:xfrm>
            <a:off x="6022975" y="1484314"/>
            <a:ext cx="865188" cy="1296987"/>
          </a:xfrm>
          <a:prstGeom prst="rightArrow">
            <a:avLst>
              <a:gd name="adj1" fmla="val 55907"/>
              <a:gd name="adj2" fmla="val 100000"/>
            </a:avLst>
          </a:prstGeom>
          <a:solidFill>
            <a:srgbClr val="F6D6DF"/>
          </a:solidFill>
          <a:ln w="38100">
            <a:solidFill>
              <a:srgbClr val="8F2140"/>
            </a:solidFill>
            <a:miter lim="800000"/>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nvGrpSpPr>
          <p:cNvPr id="5" name="Group 78">
            <a:extLst>
              <a:ext uri="{FF2B5EF4-FFF2-40B4-BE49-F238E27FC236}">
                <a16:creationId xmlns:a16="http://schemas.microsoft.com/office/drawing/2014/main" id="{60E80545-0076-42CD-8EE4-9EBDFBD8D970}"/>
              </a:ext>
            </a:extLst>
          </p:cNvPr>
          <p:cNvGrpSpPr>
            <a:grpSpLocks/>
          </p:cNvGrpSpPr>
          <p:nvPr/>
        </p:nvGrpSpPr>
        <p:grpSpPr bwMode="auto">
          <a:xfrm>
            <a:off x="7624764" y="1531938"/>
            <a:ext cx="1138237" cy="1135062"/>
            <a:chOff x="4529" y="3091"/>
            <a:chExt cx="955" cy="953"/>
          </a:xfrm>
        </p:grpSpPr>
        <p:sp>
          <p:nvSpPr>
            <p:cNvPr id="8231" name="Oval 79">
              <a:extLst>
                <a:ext uri="{FF2B5EF4-FFF2-40B4-BE49-F238E27FC236}">
                  <a16:creationId xmlns:a16="http://schemas.microsoft.com/office/drawing/2014/main" id="{710E484D-7FD8-4905-92CD-7057478B8587}"/>
                </a:ext>
              </a:extLst>
            </p:cNvPr>
            <p:cNvSpPr>
              <a:spLocks noChangeArrowheads="1"/>
            </p:cNvSpPr>
            <p:nvPr/>
          </p:nvSpPr>
          <p:spPr bwMode="auto">
            <a:xfrm>
              <a:off x="4529" y="3092"/>
              <a:ext cx="952" cy="952"/>
            </a:xfrm>
            <a:prstGeom prst="ellipse">
              <a:avLst/>
            </a:prstGeom>
            <a:noFill/>
            <a:ln w="38100">
              <a:solidFill>
                <a:srgbClr val="8F214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8232" name="AutoShape 80">
              <a:extLst>
                <a:ext uri="{FF2B5EF4-FFF2-40B4-BE49-F238E27FC236}">
                  <a16:creationId xmlns:a16="http://schemas.microsoft.com/office/drawing/2014/main" id="{E23BBB33-773E-4019-BD1E-DD3FBC835783}"/>
                </a:ext>
              </a:extLst>
            </p:cNvPr>
            <p:cNvSpPr>
              <a:spLocks noChangeArrowheads="1"/>
            </p:cNvSpPr>
            <p:nvPr/>
          </p:nvSpPr>
          <p:spPr bwMode="auto">
            <a:xfrm rot="8704278" flipH="1" flipV="1">
              <a:off x="4705" y="3091"/>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8233" name="AutoShape 81">
              <a:extLst>
                <a:ext uri="{FF2B5EF4-FFF2-40B4-BE49-F238E27FC236}">
                  <a16:creationId xmlns:a16="http://schemas.microsoft.com/office/drawing/2014/main" id="{A86FA597-D480-4C67-BA73-3E611D7F25C8}"/>
                </a:ext>
              </a:extLst>
            </p:cNvPr>
            <p:cNvSpPr>
              <a:spLocks noChangeArrowheads="1"/>
            </p:cNvSpPr>
            <p:nvPr/>
          </p:nvSpPr>
          <p:spPr bwMode="auto">
            <a:xfrm rot="-7495722" flipH="1" flipV="1">
              <a:off x="5348" y="3262"/>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8234" name="AutoShape 82">
              <a:extLst>
                <a:ext uri="{FF2B5EF4-FFF2-40B4-BE49-F238E27FC236}">
                  <a16:creationId xmlns:a16="http://schemas.microsoft.com/office/drawing/2014/main" id="{AC2F9089-DEFF-4E85-80FB-0A87907D52AA}"/>
                </a:ext>
              </a:extLst>
            </p:cNvPr>
            <p:cNvSpPr>
              <a:spLocks noChangeArrowheads="1"/>
            </p:cNvSpPr>
            <p:nvPr/>
          </p:nvSpPr>
          <p:spPr bwMode="auto">
            <a:xfrm rot="-2554761" flipH="1" flipV="1">
              <a:off x="5193" y="3900"/>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8235" name="AutoShape 83">
              <a:extLst>
                <a:ext uri="{FF2B5EF4-FFF2-40B4-BE49-F238E27FC236}">
                  <a16:creationId xmlns:a16="http://schemas.microsoft.com/office/drawing/2014/main" id="{3E439A48-A99A-45F7-8858-658E2B1F394C}"/>
                </a:ext>
              </a:extLst>
            </p:cNvPr>
            <p:cNvSpPr>
              <a:spLocks noChangeArrowheads="1"/>
            </p:cNvSpPr>
            <p:nvPr/>
          </p:nvSpPr>
          <p:spPr bwMode="auto">
            <a:xfrm rot="3602399" flipH="1" flipV="1">
              <a:off x="4532" y="3744"/>
              <a:ext cx="136" cy="136"/>
            </a:xfrm>
            <a:prstGeom prst="rightArrow">
              <a:avLst>
                <a:gd name="adj1" fmla="val 47056"/>
                <a:gd name="adj2" fmla="val 100000"/>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grpSp>
      <p:sp>
        <p:nvSpPr>
          <p:cNvPr id="10324" name="Oval 84">
            <a:extLst>
              <a:ext uri="{FF2B5EF4-FFF2-40B4-BE49-F238E27FC236}">
                <a16:creationId xmlns:a16="http://schemas.microsoft.com/office/drawing/2014/main" id="{B58AB998-E923-4A5D-AA13-50AB86E440BD}"/>
              </a:ext>
            </a:extLst>
          </p:cNvPr>
          <p:cNvSpPr>
            <a:spLocks noChangeArrowheads="1"/>
          </p:cNvSpPr>
          <p:nvPr/>
        </p:nvSpPr>
        <p:spPr bwMode="auto">
          <a:xfrm>
            <a:off x="7983538" y="1341438"/>
            <a:ext cx="431800" cy="431800"/>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325" name="Oval 85">
            <a:extLst>
              <a:ext uri="{FF2B5EF4-FFF2-40B4-BE49-F238E27FC236}">
                <a16:creationId xmlns:a16="http://schemas.microsoft.com/office/drawing/2014/main" id="{4FD110FD-080E-4D1F-AD66-7C769324531D}"/>
              </a:ext>
            </a:extLst>
          </p:cNvPr>
          <p:cNvSpPr>
            <a:spLocks noChangeArrowheads="1"/>
          </p:cNvSpPr>
          <p:nvPr/>
        </p:nvSpPr>
        <p:spPr bwMode="auto">
          <a:xfrm>
            <a:off x="7983538" y="2422525"/>
            <a:ext cx="431800" cy="431800"/>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326" name="Oval 86">
            <a:extLst>
              <a:ext uri="{FF2B5EF4-FFF2-40B4-BE49-F238E27FC236}">
                <a16:creationId xmlns:a16="http://schemas.microsoft.com/office/drawing/2014/main" id="{61B6D211-BAFC-4C2A-8939-3738B0D95C96}"/>
              </a:ext>
            </a:extLst>
          </p:cNvPr>
          <p:cNvSpPr>
            <a:spLocks noChangeArrowheads="1"/>
          </p:cNvSpPr>
          <p:nvPr/>
        </p:nvSpPr>
        <p:spPr bwMode="auto">
          <a:xfrm>
            <a:off x="7466013" y="1882775"/>
            <a:ext cx="431800" cy="431800"/>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327" name="Oval 87">
            <a:extLst>
              <a:ext uri="{FF2B5EF4-FFF2-40B4-BE49-F238E27FC236}">
                <a16:creationId xmlns:a16="http://schemas.microsoft.com/office/drawing/2014/main" id="{B336FBC4-457D-4C58-ADD5-8B9925752362}"/>
              </a:ext>
            </a:extLst>
          </p:cNvPr>
          <p:cNvSpPr>
            <a:spLocks noChangeArrowheads="1"/>
          </p:cNvSpPr>
          <p:nvPr/>
        </p:nvSpPr>
        <p:spPr bwMode="auto">
          <a:xfrm>
            <a:off x="8482013" y="1882775"/>
            <a:ext cx="431800" cy="431800"/>
          </a:xfrm>
          <a:prstGeom prst="ellipse">
            <a:avLst/>
          </a:prstGeom>
          <a:solidFill>
            <a:schemeClr val="bg1"/>
          </a:solidFill>
          <a:ln w="38100">
            <a:solidFill>
              <a:srgbClr val="8F2140"/>
            </a:solidFill>
            <a:round/>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328" name="AutoShape 88">
            <a:extLst>
              <a:ext uri="{FF2B5EF4-FFF2-40B4-BE49-F238E27FC236}">
                <a16:creationId xmlns:a16="http://schemas.microsoft.com/office/drawing/2014/main" id="{C472E104-4B30-462E-9ED8-ECC5DF850EA2}"/>
              </a:ext>
            </a:extLst>
          </p:cNvPr>
          <p:cNvSpPr>
            <a:spLocks noChangeArrowheads="1"/>
          </p:cNvSpPr>
          <p:nvPr/>
        </p:nvSpPr>
        <p:spPr bwMode="auto">
          <a:xfrm>
            <a:off x="8905876" y="1989139"/>
            <a:ext cx="720725" cy="287337"/>
          </a:xfrm>
          <a:prstGeom prst="rightArrow">
            <a:avLst>
              <a:gd name="adj1" fmla="val 21546"/>
              <a:gd name="adj2" fmla="val 85085"/>
            </a:avLst>
          </a:prstGeom>
          <a:solidFill>
            <a:srgbClr val="8F2140"/>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329" name="AutoShape 89">
            <a:extLst>
              <a:ext uri="{FF2B5EF4-FFF2-40B4-BE49-F238E27FC236}">
                <a16:creationId xmlns:a16="http://schemas.microsoft.com/office/drawing/2014/main" id="{7544D27E-018C-4F69-872F-3D639BF938A5}"/>
              </a:ext>
            </a:extLst>
          </p:cNvPr>
          <p:cNvSpPr>
            <a:spLocks noChangeArrowheads="1"/>
          </p:cNvSpPr>
          <p:nvPr/>
        </p:nvSpPr>
        <p:spPr bwMode="auto">
          <a:xfrm flipH="1">
            <a:off x="9625014" y="1628776"/>
            <a:ext cx="720725" cy="1008063"/>
          </a:xfrm>
          <a:prstGeom prst="rightArrow">
            <a:avLst>
              <a:gd name="adj1" fmla="val 55907"/>
              <a:gd name="adj2" fmla="val 100000"/>
            </a:avLst>
          </a:prstGeom>
          <a:solidFill>
            <a:srgbClr val="F6D6DF"/>
          </a:solidFill>
          <a:ln w="38100">
            <a:solidFill>
              <a:srgbClr val="8F2140"/>
            </a:solidFill>
            <a:miter lim="800000"/>
            <a:headEnd/>
            <a:tailEnd/>
          </a:ln>
        </p:spPr>
        <p:txBody>
          <a:bodyPr wrap="none"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fontAlgn="base">
              <a:spcBef>
                <a:spcPct val="0"/>
              </a:spcBef>
              <a:spcAft>
                <a:spcPct val="0"/>
              </a:spcAft>
              <a:buNone/>
            </a:pPr>
            <a:endParaRPr lang="en-US" altLang="en-US" sz="1800">
              <a:solidFill>
                <a:srgbClr val="000000"/>
              </a:solidFill>
              <a:latin typeface="Arial" panose="020B0604020202020204" pitchFamily="34" charset="0"/>
            </a:endParaRPr>
          </a:p>
        </p:txBody>
      </p:sp>
      <p:sp>
        <p:nvSpPr>
          <p:cNvPr id="10330" name="Text Box 90">
            <a:extLst>
              <a:ext uri="{FF2B5EF4-FFF2-40B4-BE49-F238E27FC236}">
                <a16:creationId xmlns:a16="http://schemas.microsoft.com/office/drawing/2014/main" id="{7AD2140C-4EA3-468C-A018-DECA0DA94452}"/>
              </a:ext>
            </a:extLst>
          </p:cNvPr>
          <p:cNvSpPr txBox="1">
            <a:spLocks noChangeArrowheads="1"/>
          </p:cNvSpPr>
          <p:nvPr/>
        </p:nvSpPr>
        <p:spPr bwMode="auto">
          <a:xfrm>
            <a:off x="5951538" y="1916114"/>
            <a:ext cx="863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2000" b="1">
                <a:solidFill>
                  <a:srgbClr val="000000"/>
                </a:solidFill>
              </a:rPr>
              <a:t>Intro</a:t>
            </a:r>
          </a:p>
        </p:txBody>
      </p:sp>
      <p:sp>
        <p:nvSpPr>
          <p:cNvPr id="10331" name="Text Box 91">
            <a:extLst>
              <a:ext uri="{FF2B5EF4-FFF2-40B4-BE49-F238E27FC236}">
                <a16:creationId xmlns:a16="http://schemas.microsoft.com/office/drawing/2014/main" id="{3DE5DF7A-FA8B-45BC-AC26-9981E9C59B50}"/>
              </a:ext>
            </a:extLst>
          </p:cNvPr>
          <p:cNvSpPr txBox="1">
            <a:spLocks noChangeArrowheads="1"/>
          </p:cNvSpPr>
          <p:nvPr/>
        </p:nvSpPr>
        <p:spPr bwMode="auto">
          <a:xfrm>
            <a:off x="9625013" y="1989138"/>
            <a:ext cx="863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spcBef>
                <a:spcPct val="20000"/>
              </a:spcBef>
              <a:buChar char="•"/>
              <a:tabLst>
                <a:tab pos="180975" algn="l"/>
              </a:tabLst>
              <a:defRPr sz="3200">
                <a:solidFill>
                  <a:schemeClr val="tx1"/>
                </a:solidFill>
                <a:latin typeface="Comic Sans MS" panose="030F0702030302020204" pitchFamily="66" charset="0"/>
              </a:defRPr>
            </a:lvl1pPr>
            <a:lvl2pPr marL="742950" indent="-285750">
              <a:spcBef>
                <a:spcPct val="20000"/>
              </a:spcBef>
              <a:buChar char="–"/>
              <a:tabLst>
                <a:tab pos="180975" algn="l"/>
              </a:tabLst>
              <a:defRPr sz="2800">
                <a:solidFill>
                  <a:schemeClr val="tx1"/>
                </a:solidFill>
                <a:latin typeface="Comic Sans MS" panose="030F0702030302020204" pitchFamily="66" charset="0"/>
              </a:defRPr>
            </a:lvl2pPr>
            <a:lvl3pPr marL="1143000" indent="-228600">
              <a:spcBef>
                <a:spcPct val="20000"/>
              </a:spcBef>
              <a:buChar char="•"/>
              <a:tabLst>
                <a:tab pos="180975" algn="l"/>
              </a:tabLst>
              <a:defRPr sz="2400">
                <a:solidFill>
                  <a:schemeClr val="tx1"/>
                </a:solidFill>
                <a:latin typeface="Comic Sans MS" panose="030F0702030302020204" pitchFamily="66" charset="0"/>
              </a:defRPr>
            </a:lvl3pPr>
            <a:lvl4pPr marL="1600200" indent="-228600">
              <a:spcBef>
                <a:spcPct val="20000"/>
              </a:spcBef>
              <a:buChar char="–"/>
              <a:tabLst>
                <a:tab pos="180975" algn="l"/>
              </a:tabLst>
              <a:defRPr sz="2000">
                <a:solidFill>
                  <a:schemeClr val="tx1"/>
                </a:solidFill>
                <a:latin typeface="Comic Sans MS" panose="030F0702030302020204" pitchFamily="66" charset="0"/>
              </a:defRPr>
            </a:lvl4pPr>
            <a:lvl5pPr marL="2057400" indent="-228600">
              <a:spcBef>
                <a:spcPct val="20000"/>
              </a:spcBef>
              <a:buChar char="»"/>
              <a:tabLst>
                <a:tab pos="180975" algn="l"/>
              </a:tabLst>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tabLst>
                <a:tab pos="180975" algn="l"/>
              </a:tabLst>
              <a:defRPr sz="2000">
                <a:solidFill>
                  <a:schemeClr val="tx1"/>
                </a:solidFill>
                <a:latin typeface="Comic Sans MS" panose="030F0702030302020204" pitchFamily="66" charset="0"/>
              </a:defRPr>
            </a:lvl9pPr>
          </a:lstStyle>
          <a:p>
            <a:pPr algn="ctr" fontAlgn="base">
              <a:spcBef>
                <a:spcPct val="0"/>
              </a:spcBef>
              <a:spcAft>
                <a:spcPct val="0"/>
              </a:spcAft>
              <a:buNone/>
            </a:pPr>
            <a:r>
              <a:rPr lang="en-GB" altLang="en-US" sz="1800" b="1">
                <a:solidFill>
                  <a:srgbClr val="000000"/>
                </a:solidFill>
              </a:rPr>
              <a:t>End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ipe(left)">
                                      <p:cBhvr>
                                        <p:cTn id="7" dur="10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260"/>
                                        </p:tgtEl>
                                        <p:attrNameLst>
                                          <p:attrName>style.visibility</p:attrName>
                                        </p:attrNameLst>
                                      </p:cBhvr>
                                      <p:to>
                                        <p:strVal val="visible"/>
                                      </p:to>
                                    </p:set>
                                    <p:animEffect transition="in" filter="wipe(left)">
                                      <p:cBhvr>
                                        <p:cTn id="12" dur="500"/>
                                        <p:tgtEl>
                                          <p:spTgt spid="10260"/>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0262"/>
                                        </p:tgtEl>
                                        <p:attrNameLst>
                                          <p:attrName>style.visibility</p:attrName>
                                        </p:attrNameLst>
                                      </p:cBhvr>
                                      <p:to>
                                        <p:strVal val="visible"/>
                                      </p:to>
                                    </p:set>
                                    <p:animEffect transition="in" filter="wipe(left)">
                                      <p:cBhvr>
                                        <p:cTn id="16" dur="500"/>
                                        <p:tgtEl>
                                          <p:spTgt spid="10262"/>
                                        </p:tgtEl>
                                      </p:cBhvr>
                                    </p:animEffect>
                                  </p:childTnLst>
                                </p:cTn>
                              </p:par>
                            </p:childTnLst>
                          </p:cTn>
                        </p:par>
                        <p:par>
                          <p:cTn id="17" fill="hold" nodeType="afterGroup">
                            <p:stCondLst>
                              <p:cond delay="1000"/>
                            </p:stCondLst>
                            <p:childTnLst>
                              <p:par>
                                <p:cTn id="18" presetID="22" presetClass="entr" presetSubtype="8"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1000"/>
                                        <p:tgtEl>
                                          <p:spTgt spid="2"/>
                                        </p:tgtEl>
                                      </p:cBhvr>
                                    </p:animEffect>
                                  </p:childTnLst>
                                </p:cTn>
                              </p:par>
                            </p:childTnLst>
                          </p:cTn>
                        </p:par>
                        <p:par>
                          <p:cTn id="21" fill="hold" nodeType="afterGroup">
                            <p:stCondLst>
                              <p:cond delay="2000"/>
                            </p:stCondLst>
                            <p:childTnLst>
                              <p:par>
                                <p:cTn id="22" presetID="22" presetClass="entr" presetSubtype="1" fill="hold" grpId="0" nodeType="afterEffect">
                                  <p:stCondLst>
                                    <p:cond delay="0"/>
                                  </p:stCondLst>
                                  <p:childTnLst>
                                    <p:set>
                                      <p:cBhvr>
                                        <p:cTn id="23" dur="1" fill="hold">
                                          <p:stCondLst>
                                            <p:cond delay="0"/>
                                          </p:stCondLst>
                                        </p:cTn>
                                        <p:tgtEl>
                                          <p:spTgt spid="10274"/>
                                        </p:tgtEl>
                                        <p:attrNameLst>
                                          <p:attrName>style.visibility</p:attrName>
                                        </p:attrNameLst>
                                      </p:cBhvr>
                                      <p:to>
                                        <p:strVal val="visible"/>
                                      </p:to>
                                    </p:set>
                                    <p:animEffect transition="in" filter="wipe(up)">
                                      <p:cBhvr>
                                        <p:cTn id="24" dur="500"/>
                                        <p:tgtEl>
                                          <p:spTgt spid="10274"/>
                                        </p:tgtEl>
                                      </p:cBhvr>
                                    </p:animEffect>
                                  </p:childTnLst>
                                </p:cTn>
                              </p:par>
                            </p:childTnLst>
                          </p:cTn>
                        </p:par>
                        <p:par>
                          <p:cTn id="25" fill="hold" nodeType="afterGroup">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10266"/>
                                        </p:tgtEl>
                                        <p:attrNameLst>
                                          <p:attrName>style.visibility</p:attrName>
                                        </p:attrNameLst>
                                      </p:cBhvr>
                                      <p:to>
                                        <p:strVal val="visible"/>
                                      </p:to>
                                    </p:set>
                                    <p:animEffect transition="in" filter="wipe(up)">
                                      <p:cBhvr>
                                        <p:cTn id="28" dur="500"/>
                                        <p:tgtEl>
                                          <p:spTgt spid="10266"/>
                                        </p:tgtEl>
                                      </p:cBhvr>
                                    </p:animEffect>
                                  </p:childTnLst>
                                </p:cTn>
                              </p:par>
                              <p:par>
                                <p:cTn id="29" presetID="1" presetClass="entr" presetSubtype="0" fill="hold" nodeType="withEffect">
                                  <p:stCondLst>
                                    <p:cond delay="200"/>
                                  </p:stCondLst>
                                  <p:childTnLst>
                                    <p:set>
                                      <p:cBhvr>
                                        <p:cTn id="30" dur="1" fill="hold">
                                          <p:stCondLst>
                                            <p:cond delay="0"/>
                                          </p:stCondLst>
                                        </p:cTn>
                                        <p:tgtEl>
                                          <p:spTgt spid="10268"/>
                                        </p:tgtEl>
                                        <p:attrNameLst>
                                          <p:attrName>style.visibility</p:attrName>
                                        </p:attrNameLst>
                                      </p:cBhvr>
                                      <p:to>
                                        <p:strVal val="visible"/>
                                      </p:to>
                                    </p:set>
                                  </p:childTnLst>
                                </p:cTn>
                              </p:par>
                              <p:par>
                                <p:cTn id="31" presetID="1" presetClass="entr" presetSubtype="0" fill="hold" nodeType="withEffect">
                                  <p:stCondLst>
                                    <p:cond delay="300"/>
                                  </p:stCondLst>
                                  <p:childTnLst>
                                    <p:set>
                                      <p:cBhvr>
                                        <p:cTn id="32" dur="1" fill="hold">
                                          <p:stCondLst>
                                            <p:cond delay="0"/>
                                          </p:stCondLst>
                                        </p:cTn>
                                        <p:tgtEl>
                                          <p:spTgt spid="10267"/>
                                        </p:tgtEl>
                                        <p:attrNameLst>
                                          <p:attrName>style.visibility</p:attrName>
                                        </p:attrNameLst>
                                      </p:cBhvr>
                                      <p:to>
                                        <p:strVal val="visible"/>
                                      </p:to>
                                    </p:set>
                                  </p:childTnLst>
                                </p:cTn>
                              </p:par>
                            </p:childTnLst>
                          </p:cTn>
                        </p:par>
                        <p:par>
                          <p:cTn id="33" fill="hold" nodeType="afterGroup">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10272"/>
                                        </p:tgtEl>
                                        <p:attrNameLst>
                                          <p:attrName>style.visibility</p:attrName>
                                        </p:attrNameLst>
                                      </p:cBhvr>
                                      <p:to>
                                        <p:strVal val="visible"/>
                                      </p:to>
                                    </p:set>
                                    <p:animEffect transition="in" filter="wipe(up)">
                                      <p:cBhvr>
                                        <p:cTn id="36" dur="500"/>
                                        <p:tgtEl>
                                          <p:spTgt spid="10272"/>
                                        </p:tgtEl>
                                      </p:cBhvr>
                                    </p:animEffect>
                                  </p:childTnLst>
                                </p:cTn>
                              </p:par>
                            </p:childTnLst>
                          </p:cTn>
                        </p:par>
                        <p:par>
                          <p:cTn id="37" fill="hold" nodeType="afterGroup">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0265"/>
                                        </p:tgtEl>
                                        <p:attrNameLst>
                                          <p:attrName>style.visibility</p:attrName>
                                        </p:attrNameLst>
                                      </p:cBhvr>
                                      <p:to>
                                        <p:strVal val="visible"/>
                                      </p:to>
                                    </p:set>
                                    <p:animEffect transition="in" filter="wipe(up)">
                                      <p:cBhvr>
                                        <p:cTn id="40" dur="500"/>
                                        <p:tgtEl>
                                          <p:spTgt spid="10265"/>
                                        </p:tgtEl>
                                      </p:cBhvr>
                                    </p:animEffect>
                                  </p:childTnLst>
                                </p:cTn>
                              </p:par>
                              <p:par>
                                <p:cTn id="41" presetID="1" presetClass="entr" presetSubtype="0" fill="hold" nodeType="withEffect">
                                  <p:stCondLst>
                                    <p:cond delay="200"/>
                                  </p:stCondLst>
                                  <p:childTnLst>
                                    <p:set>
                                      <p:cBhvr>
                                        <p:cTn id="42" dur="1" fill="hold">
                                          <p:stCondLst>
                                            <p:cond delay="0"/>
                                          </p:stCondLst>
                                        </p:cTn>
                                        <p:tgtEl>
                                          <p:spTgt spid="10269"/>
                                        </p:tgtEl>
                                        <p:attrNameLst>
                                          <p:attrName>style.visibility</p:attrName>
                                        </p:attrNameLst>
                                      </p:cBhvr>
                                      <p:to>
                                        <p:strVal val="visible"/>
                                      </p:to>
                                    </p:set>
                                  </p:childTnLst>
                                </p:cTn>
                              </p:par>
                              <p:par>
                                <p:cTn id="43" presetID="1" presetClass="entr" presetSubtype="0" fill="hold" nodeType="withEffect">
                                  <p:stCondLst>
                                    <p:cond delay="200"/>
                                  </p:stCondLst>
                                  <p:childTnLst>
                                    <p:set>
                                      <p:cBhvr>
                                        <p:cTn id="44" dur="1" fill="hold">
                                          <p:stCondLst>
                                            <p:cond delay="0"/>
                                          </p:stCondLst>
                                        </p:cTn>
                                        <p:tgtEl>
                                          <p:spTgt spid="10271"/>
                                        </p:tgtEl>
                                        <p:attrNameLst>
                                          <p:attrName>style.visibility</p:attrName>
                                        </p:attrNameLst>
                                      </p:cBhvr>
                                      <p:to>
                                        <p:strVal val="visible"/>
                                      </p:to>
                                    </p:set>
                                  </p:childTnLst>
                                </p:cTn>
                              </p:par>
                              <p:par>
                                <p:cTn id="45" presetID="1" presetClass="entr" presetSubtype="0" fill="hold" nodeType="withEffect">
                                  <p:stCondLst>
                                    <p:cond delay="200"/>
                                  </p:stCondLst>
                                  <p:childTnLst>
                                    <p:set>
                                      <p:cBhvr>
                                        <p:cTn id="46" dur="1" fill="hold">
                                          <p:stCondLst>
                                            <p:cond delay="0"/>
                                          </p:stCondLst>
                                        </p:cTn>
                                        <p:tgtEl>
                                          <p:spTgt spid="10270"/>
                                        </p:tgtEl>
                                        <p:attrNameLst>
                                          <p:attrName>style.visibility</p:attrName>
                                        </p:attrNameLst>
                                      </p:cBhvr>
                                      <p:to>
                                        <p:strVal val="visible"/>
                                      </p:to>
                                    </p:set>
                                  </p:childTnLst>
                                </p:cTn>
                              </p:par>
                            </p:childTnLst>
                          </p:cTn>
                        </p:par>
                        <p:par>
                          <p:cTn id="47" fill="hold" nodeType="afterGroup">
                            <p:stCondLst>
                              <p:cond delay="4000"/>
                            </p:stCondLst>
                            <p:childTnLst>
                              <p:par>
                                <p:cTn id="48" presetID="22" presetClass="entr" presetSubtype="1" fill="hold" grpId="0" nodeType="afterEffect">
                                  <p:stCondLst>
                                    <p:cond delay="0"/>
                                  </p:stCondLst>
                                  <p:childTnLst>
                                    <p:set>
                                      <p:cBhvr>
                                        <p:cTn id="49" dur="1" fill="hold">
                                          <p:stCondLst>
                                            <p:cond delay="0"/>
                                          </p:stCondLst>
                                        </p:cTn>
                                        <p:tgtEl>
                                          <p:spTgt spid="10273"/>
                                        </p:tgtEl>
                                        <p:attrNameLst>
                                          <p:attrName>style.visibility</p:attrName>
                                        </p:attrNameLst>
                                      </p:cBhvr>
                                      <p:to>
                                        <p:strVal val="visible"/>
                                      </p:to>
                                    </p:set>
                                    <p:animEffect transition="in" filter="wipe(up)">
                                      <p:cBhvr>
                                        <p:cTn id="50" dur="500"/>
                                        <p:tgtEl>
                                          <p:spTgt spid="10273"/>
                                        </p:tgtEl>
                                      </p:cBhvr>
                                    </p:animEffect>
                                  </p:childTnLst>
                                </p:cTn>
                              </p:par>
                            </p:childTnLst>
                          </p:cTn>
                        </p:par>
                        <p:par>
                          <p:cTn id="51" fill="hold" nodeType="afterGroup">
                            <p:stCondLst>
                              <p:cond delay="4500"/>
                            </p:stCondLst>
                            <p:childTnLst>
                              <p:par>
                                <p:cTn id="52" presetID="22" presetClass="entr" presetSubtype="1" fill="hold" grpId="0" nodeType="afterEffect">
                                  <p:stCondLst>
                                    <p:cond delay="0"/>
                                  </p:stCondLst>
                                  <p:childTnLst>
                                    <p:set>
                                      <p:cBhvr>
                                        <p:cTn id="53" dur="1" fill="hold">
                                          <p:stCondLst>
                                            <p:cond delay="0"/>
                                          </p:stCondLst>
                                        </p:cTn>
                                        <p:tgtEl>
                                          <p:spTgt spid="10306"/>
                                        </p:tgtEl>
                                        <p:attrNameLst>
                                          <p:attrName>style.visibility</p:attrName>
                                        </p:attrNameLst>
                                      </p:cBhvr>
                                      <p:to>
                                        <p:strVal val="visible"/>
                                      </p:to>
                                    </p:set>
                                    <p:animEffect transition="in" filter="wipe(up)">
                                      <p:cBhvr>
                                        <p:cTn id="54" dur="500"/>
                                        <p:tgtEl>
                                          <p:spTgt spid="10306"/>
                                        </p:tgtEl>
                                      </p:cBhvr>
                                    </p:animEffect>
                                  </p:childTnLst>
                                </p:cTn>
                              </p:par>
                              <p:par>
                                <p:cTn id="55" presetID="1" presetClass="entr" presetSubtype="0" fill="hold" nodeType="withEffect">
                                  <p:stCondLst>
                                    <p:cond delay="300"/>
                                  </p:stCondLst>
                                  <p:childTnLst>
                                    <p:set>
                                      <p:cBhvr>
                                        <p:cTn id="56" dur="1" fill="hold">
                                          <p:stCondLst>
                                            <p:cond delay="0"/>
                                          </p:stCondLst>
                                        </p:cTn>
                                        <p:tgtEl>
                                          <p:spTgt spid="10307"/>
                                        </p:tgtEl>
                                        <p:attrNameLst>
                                          <p:attrName>style.visibility</p:attrName>
                                        </p:attrNameLst>
                                      </p:cBhvr>
                                      <p:to>
                                        <p:strVal val="visible"/>
                                      </p:to>
                                    </p:set>
                                  </p:childTnLst>
                                </p:cTn>
                              </p:par>
                              <p:par>
                                <p:cTn id="57" presetID="1" presetClass="entr" presetSubtype="0" fill="hold" nodeType="withEffect">
                                  <p:stCondLst>
                                    <p:cond delay="300"/>
                                  </p:stCondLst>
                                  <p:childTnLst>
                                    <p:set>
                                      <p:cBhvr>
                                        <p:cTn id="58" dur="1" fill="hold">
                                          <p:stCondLst>
                                            <p:cond delay="0"/>
                                          </p:stCondLst>
                                        </p:cTn>
                                        <p:tgtEl>
                                          <p:spTgt spid="10308"/>
                                        </p:tgtEl>
                                        <p:attrNameLst>
                                          <p:attrName>style.visibility</p:attrName>
                                        </p:attrNameLst>
                                      </p:cBhvr>
                                      <p:to>
                                        <p:strVal val="visible"/>
                                      </p:to>
                                    </p:set>
                                  </p:childTnLst>
                                </p:cTn>
                              </p:par>
                            </p:childTnLst>
                          </p:cTn>
                        </p:par>
                        <p:par>
                          <p:cTn id="59" fill="hold" nodeType="afterGroup">
                            <p:stCondLst>
                              <p:cond delay="5000"/>
                            </p:stCondLst>
                            <p:childTnLst>
                              <p:par>
                                <p:cTn id="60" presetID="22" presetClass="entr" presetSubtype="1" fill="hold" grpId="0" nodeType="afterEffect">
                                  <p:stCondLst>
                                    <p:cond delay="0"/>
                                  </p:stCondLst>
                                  <p:childTnLst>
                                    <p:set>
                                      <p:cBhvr>
                                        <p:cTn id="61" dur="1" fill="hold">
                                          <p:stCondLst>
                                            <p:cond delay="0"/>
                                          </p:stCondLst>
                                        </p:cTn>
                                        <p:tgtEl>
                                          <p:spTgt spid="10305"/>
                                        </p:tgtEl>
                                        <p:attrNameLst>
                                          <p:attrName>style.visibility</p:attrName>
                                        </p:attrNameLst>
                                      </p:cBhvr>
                                      <p:to>
                                        <p:strVal val="visible"/>
                                      </p:to>
                                    </p:set>
                                    <p:animEffect transition="in" filter="wipe(up)">
                                      <p:cBhvr>
                                        <p:cTn id="62" dur="500"/>
                                        <p:tgtEl>
                                          <p:spTgt spid="10305"/>
                                        </p:tgtEl>
                                      </p:cBhvr>
                                    </p:animEffect>
                                  </p:childTnLst>
                                </p:cTn>
                              </p:par>
                            </p:childTnLst>
                          </p:cTn>
                        </p:par>
                        <p:par>
                          <p:cTn id="63" fill="hold" nodeType="afterGroup">
                            <p:stCondLst>
                              <p:cond delay="5500"/>
                            </p:stCondLst>
                            <p:childTnLst>
                              <p:par>
                                <p:cTn id="64" presetID="22" presetClass="entr" presetSubtype="1" fill="hold" grpId="0" nodeType="afterEffect">
                                  <p:stCondLst>
                                    <p:cond delay="0"/>
                                  </p:stCondLst>
                                  <p:childTnLst>
                                    <p:set>
                                      <p:cBhvr>
                                        <p:cTn id="65" dur="1" fill="hold">
                                          <p:stCondLst>
                                            <p:cond delay="0"/>
                                          </p:stCondLst>
                                        </p:cTn>
                                        <p:tgtEl>
                                          <p:spTgt spid="10261"/>
                                        </p:tgtEl>
                                        <p:attrNameLst>
                                          <p:attrName>style.visibility</p:attrName>
                                        </p:attrNameLst>
                                      </p:cBhvr>
                                      <p:to>
                                        <p:strVal val="visible"/>
                                      </p:to>
                                    </p:set>
                                    <p:animEffect transition="in" filter="wipe(up)">
                                      <p:cBhvr>
                                        <p:cTn id="66" dur="500"/>
                                        <p:tgtEl>
                                          <p:spTgt spid="10261"/>
                                        </p:tgtEl>
                                      </p:cBhvr>
                                    </p:animEffect>
                                  </p:childTnLst>
                                </p:cTn>
                              </p:par>
                            </p:childTnLst>
                          </p:cTn>
                        </p:par>
                        <p:par>
                          <p:cTn id="67" fill="hold" nodeType="afterGroup">
                            <p:stCondLst>
                              <p:cond delay="6000"/>
                            </p:stCondLst>
                            <p:childTnLst>
                              <p:par>
                                <p:cTn id="68" presetID="22" presetClass="entr" presetSubtype="8" fill="hold" grpId="0" nodeType="afterEffect">
                                  <p:stCondLst>
                                    <p:cond delay="0"/>
                                  </p:stCondLst>
                                  <p:childTnLst>
                                    <p:set>
                                      <p:cBhvr>
                                        <p:cTn id="69" dur="1" fill="hold">
                                          <p:stCondLst>
                                            <p:cond delay="0"/>
                                          </p:stCondLst>
                                        </p:cTn>
                                        <p:tgtEl>
                                          <p:spTgt spid="10263"/>
                                        </p:tgtEl>
                                        <p:attrNameLst>
                                          <p:attrName>style.visibility</p:attrName>
                                        </p:attrNameLst>
                                      </p:cBhvr>
                                      <p:to>
                                        <p:strVal val="visible"/>
                                      </p:to>
                                    </p:set>
                                    <p:animEffect transition="in" filter="wipe(left)">
                                      <p:cBhvr>
                                        <p:cTn id="70" dur="1000"/>
                                        <p:tgtEl>
                                          <p:spTgt spid="10263"/>
                                        </p:tgtEl>
                                      </p:cBhvr>
                                    </p:animEffect>
                                  </p:childTnLst>
                                </p:cTn>
                              </p:par>
                            </p:childTnLst>
                          </p:cTn>
                        </p:par>
                        <p:par>
                          <p:cTn id="71" fill="hold" nodeType="afterGroup">
                            <p:stCondLst>
                              <p:cond delay="7000"/>
                            </p:stCondLst>
                            <p:childTnLst>
                              <p:par>
                                <p:cTn id="72" presetID="22" presetClass="entr" presetSubtype="2" fill="hold" nodeType="after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wipe(right)">
                                      <p:cBhvr>
                                        <p:cTn id="74" dur="1000"/>
                                        <p:tgtEl>
                                          <p:spTgt spid="3"/>
                                        </p:tgtEl>
                                      </p:cBhvr>
                                    </p:animEffect>
                                  </p:childTnLst>
                                </p:cTn>
                              </p:par>
                            </p:childTnLst>
                          </p:cTn>
                        </p:par>
                        <p:par>
                          <p:cTn id="75" fill="hold" nodeType="afterGroup">
                            <p:stCondLst>
                              <p:cond delay="8000"/>
                            </p:stCondLst>
                            <p:childTnLst>
                              <p:par>
                                <p:cTn id="76" presetID="27" presetClass="entr" presetSubtype="0" fill="hold" grpId="0" nodeType="afterEffect">
                                  <p:stCondLst>
                                    <p:cond delay="300"/>
                                  </p:stCondLst>
                                  <p:iterate type="lt">
                                    <p:tmPct val="50000"/>
                                  </p:iterate>
                                  <p:childTnLst>
                                    <p:set>
                                      <p:cBhvr>
                                        <p:cTn id="77" dur="1" fill="hold">
                                          <p:stCondLst>
                                            <p:cond delay="0"/>
                                          </p:stCondLst>
                                        </p:cTn>
                                        <p:tgtEl>
                                          <p:spTgt spid="10312"/>
                                        </p:tgtEl>
                                        <p:attrNameLst>
                                          <p:attrName>style.visibility</p:attrName>
                                        </p:attrNameLst>
                                      </p:cBhvr>
                                      <p:to>
                                        <p:strVal val="visible"/>
                                      </p:to>
                                    </p:set>
                                    <p:anim calcmode="discrete" valueType="clr">
                                      <p:cBhvr override="childStyle">
                                        <p:cTn id="78" dur="80"/>
                                        <p:tgtEl>
                                          <p:spTgt spid="10312"/>
                                        </p:tgtEl>
                                        <p:attrNameLst>
                                          <p:attrName>style.color</p:attrName>
                                        </p:attrNameLst>
                                      </p:cBhvr>
                                      <p:tavLst>
                                        <p:tav tm="0">
                                          <p:val>
                                            <p:clrVal>
                                              <a:schemeClr val="accent2"/>
                                            </p:clrVal>
                                          </p:val>
                                        </p:tav>
                                        <p:tav tm="50000">
                                          <p:val>
                                            <p:clrVal>
                                              <a:schemeClr val="hlink"/>
                                            </p:clrVal>
                                          </p:val>
                                        </p:tav>
                                      </p:tavLst>
                                    </p:anim>
                                    <p:anim calcmode="discrete" valueType="clr">
                                      <p:cBhvr>
                                        <p:cTn id="79" dur="80"/>
                                        <p:tgtEl>
                                          <p:spTgt spid="10312"/>
                                        </p:tgtEl>
                                        <p:attrNameLst>
                                          <p:attrName>fillcolor</p:attrName>
                                        </p:attrNameLst>
                                      </p:cBhvr>
                                      <p:tavLst>
                                        <p:tav tm="0">
                                          <p:val>
                                            <p:clrVal>
                                              <a:schemeClr val="accent2"/>
                                            </p:clrVal>
                                          </p:val>
                                        </p:tav>
                                        <p:tav tm="50000">
                                          <p:val>
                                            <p:clrVal>
                                              <a:schemeClr val="hlink"/>
                                            </p:clrVal>
                                          </p:val>
                                        </p:tav>
                                      </p:tavLst>
                                    </p:anim>
                                    <p:set>
                                      <p:cBhvr>
                                        <p:cTn id="80" dur="80"/>
                                        <p:tgtEl>
                                          <p:spTgt spid="10312"/>
                                        </p:tgtEl>
                                        <p:attrNameLst>
                                          <p:attrName>fill.type</p:attrName>
                                        </p:attrNameLst>
                                      </p:cBhvr>
                                      <p:to>
                                        <p:strVal val="solid"/>
                                      </p:to>
                                    </p:set>
                                  </p:childTnLst>
                                </p:cTn>
                              </p:par>
                              <p:par>
                                <p:cTn id="81" presetID="22" presetClass="entr" presetSubtype="4" fill="hold" nodeType="withEffect">
                                  <p:stCondLst>
                                    <p:cond delay="1400"/>
                                  </p:stCondLst>
                                  <p:childTnLst>
                                    <p:set>
                                      <p:cBhvr>
                                        <p:cTn id="82" dur="1" fill="hold">
                                          <p:stCondLst>
                                            <p:cond delay="0"/>
                                          </p:stCondLst>
                                        </p:cTn>
                                        <p:tgtEl>
                                          <p:spTgt spid="10313"/>
                                        </p:tgtEl>
                                        <p:attrNameLst>
                                          <p:attrName>style.visibility</p:attrName>
                                        </p:attrNameLst>
                                      </p:cBhvr>
                                      <p:to>
                                        <p:strVal val="visible"/>
                                      </p:to>
                                    </p:set>
                                    <p:animEffect transition="in" filter="wipe(down)">
                                      <p:cBhvr>
                                        <p:cTn id="83" dur="500"/>
                                        <p:tgtEl>
                                          <p:spTgt spid="10313"/>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10317"/>
                                        </p:tgtEl>
                                        <p:attrNameLst>
                                          <p:attrName>style.visibility</p:attrName>
                                        </p:attrNameLst>
                                      </p:cBhvr>
                                      <p:to>
                                        <p:strVal val="visible"/>
                                      </p:to>
                                    </p:set>
                                    <p:animEffect transition="in" filter="wipe(left)">
                                      <p:cBhvr>
                                        <p:cTn id="88" dur="1000"/>
                                        <p:tgtEl>
                                          <p:spTgt spid="10317"/>
                                        </p:tgtEl>
                                      </p:cBhvr>
                                    </p:animEffect>
                                  </p:childTnLst>
                                </p:cTn>
                              </p:par>
                            </p:childTnLst>
                          </p:cTn>
                        </p:par>
                        <p:par>
                          <p:cTn id="89" fill="hold" nodeType="afterGroup">
                            <p:stCondLst>
                              <p:cond delay="1000"/>
                            </p:stCondLst>
                            <p:childTnLst>
                              <p:par>
                                <p:cTn id="90" presetID="22" presetClass="entr" presetSubtype="8" fill="hold" grpId="0" nodeType="afterEffect">
                                  <p:stCondLst>
                                    <p:cond delay="0"/>
                                  </p:stCondLst>
                                  <p:childTnLst>
                                    <p:set>
                                      <p:cBhvr>
                                        <p:cTn id="91" dur="1" fill="hold">
                                          <p:stCondLst>
                                            <p:cond delay="0"/>
                                          </p:stCondLst>
                                        </p:cTn>
                                        <p:tgtEl>
                                          <p:spTgt spid="10330"/>
                                        </p:tgtEl>
                                        <p:attrNameLst>
                                          <p:attrName>style.visibility</p:attrName>
                                        </p:attrNameLst>
                                      </p:cBhvr>
                                      <p:to>
                                        <p:strVal val="visible"/>
                                      </p:to>
                                    </p:set>
                                    <p:animEffect transition="in" filter="wipe(left)">
                                      <p:cBhvr>
                                        <p:cTn id="92" dur="1000"/>
                                        <p:tgtEl>
                                          <p:spTgt spid="10330"/>
                                        </p:tgtEl>
                                      </p:cBhvr>
                                    </p:animEffect>
                                  </p:childTnLst>
                                </p:cTn>
                              </p:par>
                            </p:childTnLst>
                          </p:cTn>
                        </p:par>
                        <p:par>
                          <p:cTn id="93" fill="hold" nodeType="afterGroup">
                            <p:stCondLst>
                              <p:cond delay="2000"/>
                            </p:stCondLst>
                            <p:childTnLst>
                              <p:par>
                                <p:cTn id="94" presetID="22" presetClass="entr" presetSubtype="8" fill="hold" grpId="0" nodeType="afterEffect">
                                  <p:stCondLst>
                                    <p:cond delay="0"/>
                                  </p:stCondLst>
                                  <p:childTnLst>
                                    <p:set>
                                      <p:cBhvr>
                                        <p:cTn id="95" dur="1" fill="hold">
                                          <p:stCondLst>
                                            <p:cond delay="0"/>
                                          </p:stCondLst>
                                        </p:cTn>
                                        <p:tgtEl>
                                          <p:spTgt spid="10316"/>
                                        </p:tgtEl>
                                        <p:attrNameLst>
                                          <p:attrName>style.visibility</p:attrName>
                                        </p:attrNameLst>
                                      </p:cBhvr>
                                      <p:to>
                                        <p:strVal val="visible"/>
                                      </p:to>
                                    </p:set>
                                    <p:animEffect transition="in" filter="wipe(left)">
                                      <p:cBhvr>
                                        <p:cTn id="96" dur="500"/>
                                        <p:tgtEl>
                                          <p:spTgt spid="10316"/>
                                        </p:tgtEl>
                                      </p:cBhvr>
                                    </p:animEffect>
                                  </p:childTnLst>
                                </p:cTn>
                              </p:par>
                            </p:childTnLst>
                          </p:cTn>
                        </p:par>
                        <p:par>
                          <p:cTn id="97" fill="hold" nodeType="afterGroup">
                            <p:stCondLst>
                              <p:cond delay="2500"/>
                            </p:stCondLst>
                            <p:childTnLst>
                              <p:par>
                                <p:cTn id="98" presetID="1" presetClass="entr" presetSubtype="0" fill="hold" grpId="0" nodeType="afterEffect">
                                  <p:stCondLst>
                                    <p:cond delay="0"/>
                                  </p:stCondLst>
                                  <p:childTnLst>
                                    <p:set>
                                      <p:cBhvr>
                                        <p:cTn id="99" dur="1" fill="hold">
                                          <p:stCondLst>
                                            <p:cond delay="0"/>
                                          </p:stCondLst>
                                        </p:cTn>
                                        <p:tgtEl>
                                          <p:spTgt spid="10326"/>
                                        </p:tgtEl>
                                        <p:attrNameLst>
                                          <p:attrName>style.visibility</p:attrName>
                                        </p:attrNameLst>
                                      </p:cBhvr>
                                      <p:to>
                                        <p:strVal val="visible"/>
                                      </p:to>
                                    </p:set>
                                  </p:childTnLst>
                                </p:cTn>
                              </p:par>
                            </p:childTnLst>
                          </p:cTn>
                        </p:par>
                        <p:par>
                          <p:cTn id="100" fill="hold" nodeType="afterGroup">
                            <p:stCondLst>
                              <p:cond delay="2500"/>
                            </p:stCondLst>
                            <p:childTnLst>
                              <p:par>
                                <p:cTn id="101" presetID="1" presetClass="entr" presetSubtype="0" fill="hold" grpId="0" nodeType="afterEffect">
                                  <p:stCondLst>
                                    <p:cond delay="500"/>
                                  </p:stCondLst>
                                  <p:childTnLst>
                                    <p:set>
                                      <p:cBhvr>
                                        <p:cTn id="102" dur="1" fill="hold">
                                          <p:stCondLst>
                                            <p:cond delay="0"/>
                                          </p:stCondLst>
                                        </p:cTn>
                                        <p:tgtEl>
                                          <p:spTgt spid="10324"/>
                                        </p:tgtEl>
                                        <p:attrNameLst>
                                          <p:attrName>style.visibility</p:attrName>
                                        </p:attrNameLst>
                                      </p:cBhvr>
                                      <p:to>
                                        <p:strVal val="visible"/>
                                      </p:to>
                                    </p:set>
                                  </p:childTnLst>
                                </p:cTn>
                              </p:par>
                            </p:childTnLst>
                          </p:cTn>
                        </p:par>
                        <p:par>
                          <p:cTn id="103" fill="hold" nodeType="afterGroup">
                            <p:stCondLst>
                              <p:cond delay="3000"/>
                            </p:stCondLst>
                            <p:childTnLst>
                              <p:par>
                                <p:cTn id="104" presetID="1" presetClass="entr" presetSubtype="0" fill="hold" grpId="0" nodeType="afterEffect">
                                  <p:stCondLst>
                                    <p:cond delay="500"/>
                                  </p:stCondLst>
                                  <p:childTnLst>
                                    <p:set>
                                      <p:cBhvr>
                                        <p:cTn id="105" dur="1" fill="hold">
                                          <p:stCondLst>
                                            <p:cond delay="0"/>
                                          </p:stCondLst>
                                        </p:cTn>
                                        <p:tgtEl>
                                          <p:spTgt spid="10327"/>
                                        </p:tgtEl>
                                        <p:attrNameLst>
                                          <p:attrName>style.visibility</p:attrName>
                                        </p:attrNameLst>
                                      </p:cBhvr>
                                      <p:to>
                                        <p:strVal val="visible"/>
                                      </p:to>
                                    </p:set>
                                  </p:childTnLst>
                                </p:cTn>
                              </p:par>
                            </p:childTnLst>
                          </p:cTn>
                        </p:par>
                        <p:par>
                          <p:cTn id="106" fill="hold" nodeType="afterGroup">
                            <p:stCondLst>
                              <p:cond delay="3500"/>
                            </p:stCondLst>
                            <p:childTnLst>
                              <p:par>
                                <p:cTn id="107" presetID="1" presetClass="entr" presetSubtype="0" fill="hold" grpId="0" nodeType="afterEffect">
                                  <p:stCondLst>
                                    <p:cond delay="500"/>
                                  </p:stCondLst>
                                  <p:childTnLst>
                                    <p:set>
                                      <p:cBhvr>
                                        <p:cTn id="108" dur="1" fill="hold">
                                          <p:stCondLst>
                                            <p:cond delay="0"/>
                                          </p:stCondLst>
                                        </p:cTn>
                                        <p:tgtEl>
                                          <p:spTgt spid="10325"/>
                                        </p:tgtEl>
                                        <p:attrNameLst>
                                          <p:attrName>style.visibility</p:attrName>
                                        </p:attrNameLst>
                                      </p:cBhvr>
                                      <p:to>
                                        <p:strVal val="visible"/>
                                      </p:to>
                                    </p:set>
                                  </p:childTnLst>
                                </p:cTn>
                              </p:par>
                            </p:childTnLst>
                          </p:cTn>
                        </p:par>
                        <p:par>
                          <p:cTn id="109" fill="hold" nodeType="afterGroup">
                            <p:stCondLst>
                              <p:cond delay="4000"/>
                            </p:stCondLst>
                            <p:childTnLst>
                              <p:par>
                                <p:cTn id="110" presetID="1" presetClass="entr" presetSubtype="0" fill="hold" nodeType="afterEffect">
                                  <p:stCondLst>
                                    <p:cond delay="0"/>
                                  </p:stCondLst>
                                  <p:childTnLst>
                                    <p:set>
                                      <p:cBhvr>
                                        <p:cTn id="111" dur="1" fill="hold">
                                          <p:stCondLst>
                                            <p:cond delay="0"/>
                                          </p:stCondLst>
                                        </p:cTn>
                                        <p:tgtEl>
                                          <p:spTgt spid="5"/>
                                        </p:tgtEl>
                                        <p:attrNameLst>
                                          <p:attrName>style.visibility</p:attrName>
                                        </p:attrNameLst>
                                      </p:cBhvr>
                                      <p:to>
                                        <p:strVal val="visible"/>
                                      </p:to>
                                    </p:set>
                                  </p:childTnLst>
                                </p:cTn>
                              </p:par>
                            </p:childTnLst>
                          </p:cTn>
                        </p:par>
                        <p:par>
                          <p:cTn id="112" fill="hold" nodeType="afterGroup">
                            <p:stCondLst>
                              <p:cond delay="4000"/>
                            </p:stCondLst>
                            <p:childTnLst>
                              <p:par>
                                <p:cTn id="113" presetID="8" presetClass="emph" presetSubtype="0" fill="hold" nodeType="afterEffect">
                                  <p:stCondLst>
                                    <p:cond delay="0"/>
                                  </p:stCondLst>
                                  <p:childTnLst>
                                    <p:animRot by="10800000">
                                      <p:cBhvr>
                                        <p:cTn id="114" dur="2000" fill="hold"/>
                                        <p:tgtEl>
                                          <p:spTgt spid="5"/>
                                        </p:tgtEl>
                                        <p:attrNameLst>
                                          <p:attrName>r</p:attrName>
                                        </p:attrNameLst>
                                      </p:cBhvr>
                                    </p:animRot>
                                  </p:childTnLst>
                                </p:cTn>
                              </p:par>
                            </p:childTnLst>
                          </p:cTn>
                        </p:par>
                        <p:par>
                          <p:cTn id="115" fill="hold" nodeType="afterGroup">
                            <p:stCondLst>
                              <p:cond delay="6000"/>
                            </p:stCondLst>
                            <p:childTnLst>
                              <p:par>
                                <p:cTn id="116" presetID="22" presetClass="entr" presetSubtype="8" fill="hold" grpId="0" nodeType="afterEffect">
                                  <p:stCondLst>
                                    <p:cond delay="0"/>
                                  </p:stCondLst>
                                  <p:childTnLst>
                                    <p:set>
                                      <p:cBhvr>
                                        <p:cTn id="117" dur="1" fill="hold">
                                          <p:stCondLst>
                                            <p:cond delay="0"/>
                                          </p:stCondLst>
                                        </p:cTn>
                                        <p:tgtEl>
                                          <p:spTgt spid="10328"/>
                                        </p:tgtEl>
                                        <p:attrNameLst>
                                          <p:attrName>style.visibility</p:attrName>
                                        </p:attrNameLst>
                                      </p:cBhvr>
                                      <p:to>
                                        <p:strVal val="visible"/>
                                      </p:to>
                                    </p:set>
                                    <p:animEffect transition="in" filter="wipe(left)">
                                      <p:cBhvr>
                                        <p:cTn id="118" dur="500"/>
                                        <p:tgtEl>
                                          <p:spTgt spid="10328"/>
                                        </p:tgtEl>
                                      </p:cBhvr>
                                    </p:animEffect>
                                  </p:childTnLst>
                                </p:cTn>
                              </p:par>
                            </p:childTnLst>
                          </p:cTn>
                        </p:par>
                        <p:par>
                          <p:cTn id="119" fill="hold" nodeType="afterGroup">
                            <p:stCondLst>
                              <p:cond delay="6500"/>
                            </p:stCondLst>
                            <p:childTnLst>
                              <p:par>
                                <p:cTn id="120" presetID="22" presetClass="entr" presetSubtype="8" fill="hold" grpId="0" nodeType="afterEffect">
                                  <p:stCondLst>
                                    <p:cond delay="0"/>
                                  </p:stCondLst>
                                  <p:childTnLst>
                                    <p:set>
                                      <p:cBhvr>
                                        <p:cTn id="121" dur="1" fill="hold">
                                          <p:stCondLst>
                                            <p:cond delay="0"/>
                                          </p:stCondLst>
                                        </p:cTn>
                                        <p:tgtEl>
                                          <p:spTgt spid="10329"/>
                                        </p:tgtEl>
                                        <p:attrNameLst>
                                          <p:attrName>style.visibility</p:attrName>
                                        </p:attrNameLst>
                                      </p:cBhvr>
                                      <p:to>
                                        <p:strVal val="visible"/>
                                      </p:to>
                                    </p:set>
                                    <p:animEffect transition="in" filter="wipe(left)">
                                      <p:cBhvr>
                                        <p:cTn id="122" dur="500"/>
                                        <p:tgtEl>
                                          <p:spTgt spid="10329"/>
                                        </p:tgtEl>
                                      </p:cBhvr>
                                    </p:animEffect>
                                  </p:childTnLst>
                                </p:cTn>
                              </p:par>
                            </p:childTnLst>
                          </p:cTn>
                        </p:par>
                        <p:par>
                          <p:cTn id="123" fill="hold" nodeType="afterGroup">
                            <p:stCondLst>
                              <p:cond delay="7000"/>
                            </p:stCondLst>
                            <p:childTnLst>
                              <p:par>
                                <p:cTn id="124" presetID="22" presetClass="entr" presetSubtype="8" fill="hold" grpId="0" nodeType="afterEffect">
                                  <p:stCondLst>
                                    <p:cond delay="0"/>
                                  </p:stCondLst>
                                  <p:childTnLst>
                                    <p:set>
                                      <p:cBhvr>
                                        <p:cTn id="125" dur="1" fill="hold">
                                          <p:stCondLst>
                                            <p:cond delay="0"/>
                                          </p:stCondLst>
                                        </p:cTn>
                                        <p:tgtEl>
                                          <p:spTgt spid="10331"/>
                                        </p:tgtEl>
                                        <p:attrNameLst>
                                          <p:attrName>style.visibility</p:attrName>
                                        </p:attrNameLst>
                                      </p:cBhvr>
                                      <p:to>
                                        <p:strVal val="visible"/>
                                      </p:to>
                                    </p:set>
                                    <p:animEffect transition="in" filter="wipe(left)">
                                      <p:cBhvr>
                                        <p:cTn id="126" dur="1000"/>
                                        <p:tgtEl>
                                          <p:spTgt spid="10331"/>
                                        </p:tgtEl>
                                      </p:cBhvr>
                                    </p:animEffect>
                                  </p:childTnLst>
                                </p:cTn>
                              </p:par>
                            </p:childTnLst>
                          </p:cTn>
                        </p:par>
                      </p:childTnLst>
                    </p:cTn>
                  </p:par>
                  <p:par>
                    <p:cTn id="127" fill="hold" nodeType="clickPar">
                      <p:stCondLst>
                        <p:cond delay="indefinite"/>
                      </p:stCondLst>
                      <p:childTnLst>
                        <p:par>
                          <p:cTn id="128" fill="hold" nodeType="withGroup">
                            <p:stCondLst>
                              <p:cond delay="0"/>
                            </p:stCondLst>
                            <p:childTnLst>
                              <p:par>
                                <p:cTn id="129" presetID="22" presetClass="entr" presetSubtype="1" fill="hold" nodeType="click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wipe(up)">
                                      <p:cBhvr>
                                        <p:cTn id="131" dur="2000"/>
                                        <p:tgtEl>
                                          <p:spTgt spid="4"/>
                                        </p:tgtEl>
                                      </p:cBhvr>
                                    </p:animEffect>
                                  </p:childTnLst>
                                </p:cTn>
                              </p:par>
                            </p:childTnLst>
                          </p:cTn>
                        </p:par>
                      </p:childTnLst>
                    </p:cTn>
                  </p:par>
                  <p:par>
                    <p:cTn id="132" fill="hold" nodeType="clickPar">
                      <p:stCondLst>
                        <p:cond delay="indefinite"/>
                      </p:stCondLst>
                      <p:childTnLst>
                        <p:par>
                          <p:cTn id="133" fill="hold" nodeType="withGroup">
                            <p:stCondLst>
                              <p:cond delay="0"/>
                            </p:stCondLst>
                            <p:childTnLst>
                              <p:par>
                                <p:cTn id="134" presetID="22" presetClass="entr" presetSubtype="1" fill="hold" grpId="0" nodeType="clickEffect">
                                  <p:stCondLst>
                                    <p:cond delay="0"/>
                                  </p:stCondLst>
                                  <p:childTnLst>
                                    <p:set>
                                      <p:cBhvr>
                                        <p:cTn id="135" dur="1" fill="hold">
                                          <p:stCondLst>
                                            <p:cond delay="0"/>
                                          </p:stCondLst>
                                        </p:cTn>
                                        <p:tgtEl>
                                          <p:spTgt spid="10314"/>
                                        </p:tgtEl>
                                        <p:attrNameLst>
                                          <p:attrName>style.visibility</p:attrName>
                                        </p:attrNameLst>
                                      </p:cBhvr>
                                      <p:to>
                                        <p:strVal val="visible"/>
                                      </p:to>
                                    </p:set>
                                    <p:animEffect transition="in" filter="wipe(up)">
                                      <p:cBhvr>
                                        <p:cTn id="136" dur="1000"/>
                                        <p:tgtEl>
                                          <p:spTgt spid="10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2" grpId="0" animBg="1"/>
      <p:bldP spid="10242" grpId="0" animBg="1"/>
      <p:bldP spid="10274" grpId="0" animBg="1"/>
      <p:bldP spid="10260" grpId="0" animBg="1"/>
      <p:bldP spid="10261" grpId="0" animBg="1"/>
      <p:bldP spid="10262" grpId="0"/>
      <p:bldP spid="10263" grpId="0"/>
      <p:bldP spid="10266" grpId="0" animBg="1"/>
      <p:bldP spid="10273" grpId="0" animBg="1"/>
      <p:bldP spid="10265" grpId="0" animBg="1"/>
      <p:bldP spid="10305" grpId="0" animBg="1"/>
      <p:bldP spid="10306" grpId="0" animBg="1"/>
      <p:bldP spid="10312" grpId="0"/>
      <p:bldP spid="10314" grpId="0" animBg="1"/>
      <p:bldP spid="10316" grpId="0" animBg="1"/>
      <p:bldP spid="10317" grpId="0" animBg="1"/>
      <p:bldP spid="10324" grpId="0" animBg="1"/>
      <p:bldP spid="10325" grpId="0" animBg="1"/>
      <p:bldP spid="10326" grpId="0" animBg="1"/>
      <p:bldP spid="10327" grpId="0" animBg="1"/>
      <p:bldP spid="10328" grpId="0" animBg="1"/>
      <p:bldP spid="10329" grpId="0" animBg="1"/>
      <p:bldP spid="10330" grpId="0"/>
      <p:bldP spid="1033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D9411-E7BB-48A8-B62A-C4615422B7F8}"/>
              </a:ext>
            </a:extLst>
          </p:cNvPr>
          <p:cNvSpPr>
            <a:spLocks noGrp="1"/>
          </p:cNvSpPr>
          <p:nvPr>
            <p:ph type="title"/>
          </p:nvPr>
        </p:nvSpPr>
        <p:spPr/>
        <p:txBody>
          <a:bodyPr/>
          <a:lstStyle/>
          <a:p>
            <a:endParaRPr lang="en-GB" dirty="0"/>
          </a:p>
        </p:txBody>
      </p:sp>
      <p:pic>
        <p:nvPicPr>
          <p:cNvPr id="7" name="Content Placeholder 6">
            <a:extLst>
              <a:ext uri="{FF2B5EF4-FFF2-40B4-BE49-F238E27FC236}">
                <a16:creationId xmlns:a16="http://schemas.microsoft.com/office/drawing/2014/main" id="{405690DB-8F05-4FCC-9506-241BC6D53508}"/>
              </a:ext>
            </a:extLst>
          </p:cNvPr>
          <p:cNvPicPr>
            <a:picLocks noGrp="1" noChangeAspect="1"/>
          </p:cNvPicPr>
          <p:nvPr>
            <p:ph idx="1"/>
          </p:nvPr>
        </p:nvPicPr>
        <p:blipFill>
          <a:blip r:embed="rId2"/>
          <a:stretch>
            <a:fillRect/>
          </a:stretch>
        </p:blipFill>
        <p:spPr>
          <a:xfrm>
            <a:off x="192972" y="4827336"/>
            <a:ext cx="9745435" cy="1800476"/>
          </a:xfrm>
          <a:prstGeom prst="rect">
            <a:avLst/>
          </a:prstGeom>
        </p:spPr>
      </p:pic>
      <p:pic>
        <p:nvPicPr>
          <p:cNvPr id="4" name="Picture 3">
            <a:extLst>
              <a:ext uri="{FF2B5EF4-FFF2-40B4-BE49-F238E27FC236}">
                <a16:creationId xmlns:a16="http://schemas.microsoft.com/office/drawing/2014/main" id="{9B03206A-4155-49B8-914F-F1927F7E3982}"/>
              </a:ext>
            </a:extLst>
          </p:cNvPr>
          <p:cNvPicPr>
            <a:picLocks noChangeAspect="1"/>
          </p:cNvPicPr>
          <p:nvPr/>
        </p:nvPicPr>
        <p:blipFill>
          <a:blip r:embed="rId3"/>
          <a:stretch>
            <a:fillRect/>
          </a:stretch>
        </p:blipFill>
        <p:spPr>
          <a:xfrm>
            <a:off x="838200" y="1591904"/>
            <a:ext cx="9535856" cy="1667108"/>
          </a:xfrm>
          <a:prstGeom prst="rect">
            <a:avLst/>
          </a:prstGeom>
        </p:spPr>
      </p:pic>
      <p:pic>
        <p:nvPicPr>
          <p:cNvPr id="5" name="Picture 4">
            <a:extLst>
              <a:ext uri="{FF2B5EF4-FFF2-40B4-BE49-F238E27FC236}">
                <a16:creationId xmlns:a16="http://schemas.microsoft.com/office/drawing/2014/main" id="{5CD59481-D5D0-4278-B8FC-97067085039C}"/>
              </a:ext>
            </a:extLst>
          </p:cNvPr>
          <p:cNvPicPr>
            <a:picLocks noChangeAspect="1"/>
          </p:cNvPicPr>
          <p:nvPr/>
        </p:nvPicPr>
        <p:blipFill>
          <a:blip r:embed="rId4"/>
          <a:stretch>
            <a:fillRect/>
          </a:stretch>
        </p:blipFill>
        <p:spPr>
          <a:xfrm>
            <a:off x="5561792" y="3598989"/>
            <a:ext cx="5792008" cy="790685"/>
          </a:xfrm>
          <a:prstGeom prst="rect">
            <a:avLst/>
          </a:prstGeom>
        </p:spPr>
      </p:pic>
      <p:pic>
        <p:nvPicPr>
          <p:cNvPr id="6" name="Picture 5">
            <a:extLst>
              <a:ext uri="{FF2B5EF4-FFF2-40B4-BE49-F238E27FC236}">
                <a16:creationId xmlns:a16="http://schemas.microsoft.com/office/drawing/2014/main" id="{90493310-9C06-4167-B9A0-D480E619EEE7}"/>
              </a:ext>
            </a:extLst>
          </p:cNvPr>
          <p:cNvPicPr>
            <a:picLocks noChangeAspect="1"/>
          </p:cNvPicPr>
          <p:nvPr/>
        </p:nvPicPr>
        <p:blipFill>
          <a:blip r:embed="rId5"/>
          <a:stretch>
            <a:fillRect/>
          </a:stretch>
        </p:blipFill>
        <p:spPr>
          <a:xfrm>
            <a:off x="324343" y="230188"/>
            <a:ext cx="7344800" cy="781159"/>
          </a:xfrm>
          <a:prstGeom prst="rect">
            <a:avLst/>
          </a:prstGeom>
        </p:spPr>
      </p:pic>
    </p:spTree>
    <p:extLst>
      <p:ext uri="{BB962C8B-B14F-4D97-AF65-F5344CB8AC3E}">
        <p14:creationId xmlns:p14="http://schemas.microsoft.com/office/powerpoint/2010/main" val="270463901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D9411-E7BB-48A8-B62A-C4615422B7F8}"/>
              </a:ext>
            </a:extLst>
          </p:cNvPr>
          <p:cNvSpPr>
            <a:spLocks noGrp="1"/>
          </p:cNvSpPr>
          <p:nvPr>
            <p:ph type="title"/>
          </p:nvPr>
        </p:nvSpPr>
        <p:spPr/>
        <p:txBody>
          <a:bodyPr/>
          <a:lstStyle/>
          <a:p>
            <a:endParaRPr lang="en-GB" dirty="0"/>
          </a:p>
        </p:txBody>
      </p:sp>
      <p:pic>
        <p:nvPicPr>
          <p:cNvPr id="7" name="Content Placeholder 6">
            <a:extLst>
              <a:ext uri="{FF2B5EF4-FFF2-40B4-BE49-F238E27FC236}">
                <a16:creationId xmlns:a16="http://schemas.microsoft.com/office/drawing/2014/main" id="{405690DB-8F05-4FCC-9506-241BC6D53508}"/>
              </a:ext>
            </a:extLst>
          </p:cNvPr>
          <p:cNvPicPr>
            <a:picLocks noGrp="1" noChangeAspect="1"/>
          </p:cNvPicPr>
          <p:nvPr>
            <p:ph idx="1"/>
          </p:nvPr>
        </p:nvPicPr>
        <p:blipFill>
          <a:blip r:embed="rId2"/>
          <a:stretch>
            <a:fillRect/>
          </a:stretch>
        </p:blipFill>
        <p:spPr>
          <a:xfrm>
            <a:off x="192972" y="4827336"/>
            <a:ext cx="9745435" cy="1800476"/>
          </a:xfrm>
          <a:prstGeom prst="rect">
            <a:avLst/>
          </a:prstGeom>
        </p:spPr>
      </p:pic>
      <p:pic>
        <p:nvPicPr>
          <p:cNvPr id="4" name="Picture 3">
            <a:extLst>
              <a:ext uri="{FF2B5EF4-FFF2-40B4-BE49-F238E27FC236}">
                <a16:creationId xmlns:a16="http://schemas.microsoft.com/office/drawing/2014/main" id="{9B03206A-4155-49B8-914F-F1927F7E3982}"/>
              </a:ext>
            </a:extLst>
          </p:cNvPr>
          <p:cNvPicPr>
            <a:picLocks noChangeAspect="1"/>
          </p:cNvPicPr>
          <p:nvPr/>
        </p:nvPicPr>
        <p:blipFill>
          <a:blip r:embed="rId3"/>
          <a:stretch>
            <a:fillRect/>
          </a:stretch>
        </p:blipFill>
        <p:spPr>
          <a:xfrm>
            <a:off x="838200" y="1591904"/>
            <a:ext cx="9535856" cy="1667108"/>
          </a:xfrm>
          <a:prstGeom prst="rect">
            <a:avLst/>
          </a:prstGeom>
        </p:spPr>
      </p:pic>
      <p:pic>
        <p:nvPicPr>
          <p:cNvPr id="5" name="Picture 4">
            <a:extLst>
              <a:ext uri="{FF2B5EF4-FFF2-40B4-BE49-F238E27FC236}">
                <a16:creationId xmlns:a16="http://schemas.microsoft.com/office/drawing/2014/main" id="{5CD59481-D5D0-4278-B8FC-97067085039C}"/>
              </a:ext>
            </a:extLst>
          </p:cNvPr>
          <p:cNvPicPr>
            <a:picLocks noChangeAspect="1"/>
          </p:cNvPicPr>
          <p:nvPr/>
        </p:nvPicPr>
        <p:blipFill>
          <a:blip r:embed="rId4"/>
          <a:stretch>
            <a:fillRect/>
          </a:stretch>
        </p:blipFill>
        <p:spPr>
          <a:xfrm>
            <a:off x="5561792" y="3598989"/>
            <a:ext cx="5792008" cy="790685"/>
          </a:xfrm>
          <a:prstGeom prst="rect">
            <a:avLst/>
          </a:prstGeom>
        </p:spPr>
      </p:pic>
      <p:pic>
        <p:nvPicPr>
          <p:cNvPr id="6" name="Picture 5">
            <a:extLst>
              <a:ext uri="{FF2B5EF4-FFF2-40B4-BE49-F238E27FC236}">
                <a16:creationId xmlns:a16="http://schemas.microsoft.com/office/drawing/2014/main" id="{90493310-9C06-4167-B9A0-D480E619EEE7}"/>
              </a:ext>
            </a:extLst>
          </p:cNvPr>
          <p:cNvPicPr>
            <a:picLocks noChangeAspect="1"/>
          </p:cNvPicPr>
          <p:nvPr/>
        </p:nvPicPr>
        <p:blipFill>
          <a:blip r:embed="rId5"/>
          <a:stretch>
            <a:fillRect/>
          </a:stretch>
        </p:blipFill>
        <p:spPr>
          <a:xfrm>
            <a:off x="324343" y="230188"/>
            <a:ext cx="7344800" cy="781159"/>
          </a:xfrm>
          <a:prstGeom prst="rect">
            <a:avLst/>
          </a:prstGeom>
        </p:spPr>
      </p:pic>
      <p:sp>
        <p:nvSpPr>
          <p:cNvPr id="3" name="Cloud 2">
            <a:extLst>
              <a:ext uri="{FF2B5EF4-FFF2-40B4-BE49-F238E27FC236}">
                <a16:creationId xmlns:a16="http://schemas.microsoft.com/office/drawing/2014/main" id="{7875E7EA-57FF-4683-A8BF-E909AD145E41}"/>
              </a:ext>
            </a:extLst>
          </p:cNvPr>
          <p:cNvSpPr/>
          <p:nvPr/>
        </p:nvSpPr>
        <p:spPr>
          <a:xfrm>
            <a:off x="324342" y="365125"/>
            <a:ext cx="11674685" cy="612774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latin typeface="XCCW Joined 7a" panose="03050602040000000000" pitchFamily="66" charset="0"/>
              </a:rPr>
              <a:t>Your text is cut up and in the wrong order!</a:t>
            </a:r>
          </a:p>
          <a:p>
            <a:pPr marL="342900" indent="-342900" algn="ctr">
              <a:buAutoNum type="arabicParenR"/>
            </a:pPr>
            <a:r>
              <a:rPr lang="en-GB" sz="3000" dirty="0">
                <a:latin typeface="XCCW Joined 7a" panose="03050602040000000000" pitchFamily="66" charset="0"/>
              </a:rPr>
              <a:t>Put the text in the correct order. How do you know you are right?</a:t>
            </a:r>
          </a:p>
          <a:p>
            <a:pPr marL="342900" indent="-342900" algn="ctr">
              <a:buAutoNum type="arabicParenR"/>
            </a:pPr>
            <a:r>
              <a:rPr lang="en-GB" sz="3000" dirty="0">
                <a:latin typeface="XCCW Joined 7a" panose="03050602040000000000" pitchFamily="66" charset="0"/>
              </a:rPr>
              <a:t>What features of explanation texts can you spot?</a:t>
            </a:r>
          </a:p>
          <a:p>
            <a:pPr marL="342900" indent="-342900" algn="ctr">
              <a:buAutoNum type="arabicParenR"/>
            </a:pPr>
            <a:r>
              <a:rPr lang="en-GB" sz="3000" dirty="0">
                <a:latin typeface="XCCW Joined 7a" panose="03050602040000000000" pitchFamily="66" charset="0"/>
              </a:rPr>
              <a:t>What would this text look like in a planning bubble template?</a:t>
            </a:r>
          </a:p>
        </p:txBody>
      </p:sp>
    </p:spTree>
    <p:extLst>
      <p:ext uri="{BB962C8B-B14F-4D97-AF65-F5344CB8AC3E}">
        <p14:creationId xmlns:p14="http://schemas.microsoft.com/office/powerpoint/2010/main" val="161064487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236A71-97FC-4EC3-BC72-AA760770918B}"/>
              </a:ext>
            </a:extLst>
          </p:cNvPr>
          <p:cNvSpPr>
            <a:spLocks noGrp="1"/>
          </p:cNvSpPr>
          <p:nvPr>
            <p:ph idx="1"/>
          </p:nvPr>
        </p:nvSpPr>
        <p:spPr>
          <a:xfrm>
            <a:off x="838200" y="579549"/>
            <a:ext cx="10515600" cy="5597414"/>
          </a:xfrm>
        </p:spPr>
        <p:txBody>
          <a:bodyPr>
            <a:normAutofit/>
          </a:bodyPr>
          <a:lstStyle/>
          <a:p>
            <a:r>
              <a:rPr lang="en-GB" sz="4000" dirty="0">
                <a:latin typeface="XCCW Joined 7a" panose="03050602040000000000" pitchFamily="66" charset="0"/>
              </a:rPr>
              <a:t>Which parts of explanation texts are most interesting for the reader?</a:t>
            </a:r>
          </a:p>
          <a:p>
            <a:endParaRPr lang="en-GB" sz="4000" dirty="0">
              <a:latin typeface="XCCW Joined 7a" panose="03050602040000000000" pitchFamily="66" charset="0"/>
            </a:endParaRPr>
          </a:p>
          <a:p>
            <a:r>
              <a:rPr lang="en-GB" sz="4000" dirty="0">
                <a:latin typeface="XCCW Joined 7a" panose="03050602040000000000" pitchFamily="66" charset="0"/>
              </a:rPr>
              <a:t>Why?</a:t>
            </a:r>
          </a:p>
          <a:p>
            <a:endParaRPr lang="en-GB" sz="4000" dirty="0">
              <a:latin typeface="XCCW Joined 7a" panose="03050602040000000000" pitchFamily="66" charset="0"/>
            </a:endParaRPr>
          </a:p>
          <a:p>
            <a:r>
              <a:rPr lang="en-GB" sz="4000" dirty="0">
                <a:latin typeface="XCCW Joined 7a" panose="03050602040000000000" pitchFamily="66" charset="0"/>
              </a:rPr>
              <a:t>How do diagrams and pictures help?</a:t>
            </a:r>
          </a:p>
        </p:txBody>
      </p:sp>
    </p:spTree>
    <p:extLst>
      <p:ext uri="{BB962C8B-B14F-4D97-AF65-F5344CB8AC3E}">
        <p14:creationId xmlns:p14="http://schemas.microsoft.com/office/powerpoint/2010/main" val="2252919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0BD41-51E3-46FA-B9E8-160DE9F5220C}"/>
              </a:ext>
            </a:extLst>
          </p:cNvPr>
          <p:cNvSpPr/>
          <p:nvPr/>
        </p:nvSpPr>
        <p:spPr>
          <a:xfrm>
            <a:off x="206062" y="104775"/>
            <a:ext cx="11496675" cy="66484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a:extLst>
              <a:ext uri="{FF2B5EF4-FFF2-40B4-BE49-F238E27FC236}">
                <a16:creationId xmlns:a16="http://schemas.microsoft.com/office/drawing/2014/main" id="{A70F7C41-B872-4BD6-9AB2-EF584B61F54C}"/>
              </a:ext>
            </a:extLst>
          </p:cNvPr>
          <p:cNvCxnSpPr/>
          <p:nvPr/>
        </p:nvCxnSpPr>
        <p:spPr>
          <a:xfrm>
            <a:off x="1644336" y="104775"/>
            <a:ext cx="0" cy="664845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D71C6B77-6837-41F1-BD40-6CF0B11F9154}"/>
              </a:ext>
            </a:extLst>
          </p:cNvPr>
          <p:cNvCxnSpPr/>
          <p:nvPr/>
        </p:nvCxnSpPr>
        <p:spPr>
          <a:xfrm>
            <a:off x="206062" y="14859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DD60CF-2C42-4E2D-8E06-515288D40DA2}"/>
              </a:ext>
            </a:extLst>
          </p:cNvPr>
          <p:cNvSpPr txBox="1"/>
          <p:nvPr/>
        </p:nvSpPr>
        <p:spPr>
          <a:xfrm>
            <a:off x="1644337" y="955676"/>
            <a:ext cx="10058397" cy="1708160"/>
          </a:xfrm>
          <a:prstGeom prst="rect">
            <a:avLst/>
          </a:prstGeom>
          <a:noFill/>
        </p:spPr>
        <p:txBody>
          <a:bodyPr wrap="square">
            <a:spAutoFit/>
          </a:bodyPr>
          <a:lstStyle/>
          <a:p>
            <a:pPr>
              <a:defRPr/>
            </a:pPr>
            <a:r>
              <a:rPr lang="en-GB" sz="3500" b="1" u="sng" dirty="0">
                <a:solidFill>
                  <a:schemeClr val="tx1">
                    <a:lumMod val="65000"/>
                    <a:lumOff val="35000"/>
                  </a:schemeClr>
                </a:solidFill>
                <a:latin typeface="XCCW Joined 7a" panose="03050602040000000000" pitchFamily="66" charset="0"/>
              </a:rPr>
              <a:t>Friday 27th November</a:t>
            </a:r>
          </a:p>
          <a:p>
            <a:pPr>
              <a:defRPr/>
            </a:pPr>
            <a:endParaRPr lang="en-GB" sz="3500" b="1" u="sng" dirty="0">
              <a:solidFill>
                <a:schemeClr val="tx1">
                  <a:lumMod val="65000"/>
                  <a:lumOff val="35000"/>
                </a:schemeClr>
              </a:solidFill>
              <a:latin typeface="XCCW Joined 7a" panose="03050602040000000000" pitchFamily="66" charset="0"/>
            </a:endParaRPr>
          </a:p>
          <a:p>
            <a:pPr>
              <a:defRPr/>
            </a:pPr>
            <a:r>
              <a:rPr lang="en-GB" sz="3500" b="1" u="sng" dirty="0">
                <a:solidFill>
                  <a:schemeClr val="tx1">
                    <a:lumMod val="65000"/>
                    <a:lumOff val="35000"/>
                  </a:schemeClr>
                </a:solidFill>
                <a:latin typeface="XCCW Joined 7a" panose="03050602040000000000" pitchFamily="66" charset="0"/>
              </a:rPr>
              <a:t>LO: To plan a futuristic invention.</a:t>
            </a:r>
          </a:p>
        </p:txBody>
      </p:sp>
      <p:cxnSp>
        <p:nvCxnSpPr>
          <p:cNvPr id="8" name="Straight Connector 7">
            <a:extLst>
              <a:ext uri="{FF2B5EF4-FFF2-40B4-BE49-F238E27FC236}">
                <a16:creationId xmlns:a16="http://schemas.microsoft.com/office/drawing/2014/main" id="{3A6059A7-70BE-4718-8DC3-8B13DC33D7B3}"/>
              </a:ext>
            </a:extLst>
          </p:cNvPr>
          <p:cNvCxnSpPr/>
          <p:nvPr/>
        </p:nvCxnSpPr>
        <p:spPr>
          <a:xfrm>
            <a:off x="206062" y="2554288"/>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DD8746-CA2D-4605-B255-D0D050CF6601}"/>
              </a:ext>
            </a:extLst>
          </p:cNvPr>
          <p:cNvCxnSpPr/>
          <p:nvPr/>
        </p:nvCxnSpPr>
        <p:spPr>
          <a:xfrm>
            <a:off x="206062" y="2028825"/>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12AC91-DCED-499A-9644-BB96572B3F72}"/>
              </a:ext>
            </a:extLst>
          </p:cNvPr>
          <p:cNvCxnSpPr/>
          <p:nvPr/>
        </p:nvCxnSpPr>
        <p:spPr>
          <a:xfrm>
            <a:off x="206062" y="364331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C4CFF26-1D26-4AAB-9940-827848F05FE4}"/>
              </a:ext>
            </a:extLst>
          </p:cNvPr>
          <p:cNvCxnSpPr/>
          <p:nvPr/>
        </p:nvCxnSpPr>
        <p:spPr>
          <a:xfrm>
            <a:off x="206062" y="41719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584FAAF-E489-4637-95E0-8ED9219B0E8F}"/>
              </a:ext>
            </a:extLst>
          </p:cNvPr>
          <p:cNvCxnSpPr/>
          <p:nvPr/>
        </p:nvCxnSpPr>
        <p:spPr>
          <a:xfrm>
            <a:off x="206062" y="309245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94F0DF-54D2-485A-85FE-523FB177181E}"/>
              </a:ext>
            </a:extLst>
          </p:cNvPr>
          <p:cNvCxnSpPr/>
          <p:nvPr/>
        </p:nvCxnSpPr>
        <p:spPr>
          <a:xfrm>
            <a:off x="206062" y="52498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F144836-FB30-4343-BAA6-2EED209ED9E9}"/>
              </a:ext>
            </a:extLst>
          </p:cNvPr>
          <p:cNvCxnSpPr/>
          <p:nvPr/>
        </p:nvCxnSpPr>
        <p:spPr>
          <a:xfrm>
            <a:off x="206062" y="57785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B3E734-B097-4861-B904-501E57F91ECA}"/>
              </a:ext>
            </a:extLst>
          </p:cNvPr>
          <p:cNvCxnSpPr/>
          <p:nvPr/>
        </p:nvCxnSpPr>
        <p:spPr>
          <a:xfrm>
            <a:off x="206062" y="4699000"/>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5C62613-2C08-4AF5-822C-33F6754F91F8}"/>
              </a:ext>
            </a:extLst>
          </p:cNvPr>
          <p:cNvCxnSpPr/>
          <p:nvPr/>
        </p:nvCxnSpPr>
        <p:spPr>
          <a:xfrm>
            <a:off x="206062" y="6291263"/>
            <a:ext cx="1149667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967084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BB6AB-44B4-47D4-8B0D-FF17A4B39324}"/>
              </a:ext>
            </a:extLst>
          </p:cNvPr>
          <p:cNvSpPr>
            <a:spLocks noGrp="1"/>
          </p:cNvSpPr>
          <p:nvPr>
            <p:ph type="title"/>
          </p:nvPr>
        </p:nvSpPr>
        <p:spPr>
          <a:xfrm>
            <a:off x="838200" y="2766218"/>
            <a:ext cx="10515600" cy="1325563"/>
          </a:xfrm>
        </p:spPr>
        <p:txBody>
          <a:bodyPr>
            <a:normAutofit fontScale="90000"/>
          </a:bodyPr>
          <a:lstStyle/>
          <a:p>
            <a:r>
              <a:rPr lang="en-GB" dirty="0">
                <a:hlinkClick r:id="rId2"/>
              </a:rPr>
              <a:t>https://youtu.be/2igRcGxlshA</a:t>
            </a:r>
            <a:r>
              <a:rPr lang="en-GB" dirty="0"/>
              <a:t> </a:t>
            </a:r>
            <a:br>
              <a:rPr lang="en-GB" dirty="0"/>
            </a:br>
            <a:br>
              <a:rPr lang="en-GB" dirty="0"/>
            </a:br>
            <a:r>
              <a:rPr lang="en-GB" dirty="0">
                <a:hlinkClick r:id="rId3"/>
              </a:rPr>
              <a:t>https://www.youtube.com/watch?v=Xc5eqwzEgUo</a:t>
            </a:r>
            <a:r>
              <a:rPr lang="en-GB" dirty="0"/>
              <a:t> </a:t>
            </a:r>
          </a:p>
        </p:txBody>
      </p:sp>
      <p:sp>
        <p:nvSpPr>
          <p:cNvPr id="3" name="Content Placeholder 2">
            <a:extLst>
              <a:ext uri="{FF2B5EF4-FFF2-40B4-BE49-F238E27FC236}">
                <a16:creationId xmlns:a16="http://schemas.microsoft.com/office/drawing/2014/main" id="{B83479BE-30F8-42D4-962D-85741C31E58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828521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E3FF2C9E-AD1E-417C-9A37-27DC762A96E4}"/>
              </a:ext>
            </a:extLst>
          </p:cNvPr>
          <p:cNvSpPr>
            <a:spLocks noGrp="1"/>
          </p:cNvSpPr>
          <p:nvPr>
            <p:ph type="title"/>
          </p:nvPr>
        </p:nvSpPr>
        <p:spPr>
          <a:xfrm>
            <a:off x="2133600" y="228600"/>
            <a:ext cx="8153400" cy="463550"/>
          </a:xfrm>
        </p:spPr>
        <p:txBody>
          <a:bodyPr>
            <a:normAutofit fontScale="90000"/>
          </a:bodyPr>
          <a:lstStyle/>
          <a:p>
            <a:r>
              <a:rPr lang="en-GB" altLang="en-US"/>
              <a:t>Invention pictures</a:t>
            </a:r>
          </a:p>
        </p:txBody>
      </p:sp>
      <p:pic>
        <p:nvPicPr>
          <p:cNvPr id="31747" name="Picture 231" descr="back-to-the-future-hoverboard.jpeg">
            <a:extLst>
              <a:ext uri="{FF2B5EF4-FFF2-40B4-BE49-F238E27FC236}">
                <a16:creationId xmlns:a16="http://schemas.microsoft.com/office/drawing/2014/main" id="{A5642BCF-B461-436E-98B4-502623B6E9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851" y="836614"/>
            <a:ext cx="4143375" cy="232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233" descr="wall-e-flying-chair.jpg">
            <a:extLst>
              <a:ext uri="{FF2B5EF4-FFF2-40B4-BE49-F238E27FC236}">
                <a16:creationId xmlns:a16="http://schemas.microsoft.com/office/drawing/2014/main" id="{6AAC9BD6-19AB-49CD-9E82-F116AD4F85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8747" b="5869"/>
          <a:stretch>
            <a:fillRect/>
          </a:stretch>
        </p:blipFill>
        <p:spPr bwMode="auto">
          <a:xfrm>
            <a:off x="6672263" y="549276"/>
            <a:ext cx="3378200" cy="265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Picture 235" descr="Futurama-Opening-Sequence-Credits.jpg">
            <a:extLst>
              <a:ext uri="{FF2B5EF4-FFF2-40B4-BE49-F238E27FC236}">
                <a16:creationId xmlns:a16="http://schemas.microsoft.com/office/drawing/2014/main" id="{48187C96-3E13-436A-9C99-6CA7B749BF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7292"/>
          <a:stretch>
            <a:fillRect/>
          </a:stretch>
        </p:blipFill>
        <p:spPr bwMode="auto">
          <a:xfrm>
            <a:off x="2135189" y="3644900"/>
            <a:ext cx="4162425" cy="299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0" name="Picture 244" descr="1556958927_1366740867.jpg">
            <a:extLst>
              <a:ext uri="{FF2B5EF4-FFF2-40B4-BE49-F238E27FC236}">
                <a16:creationId xmlns:a16="http://schemas.microsoft.com/office/drawing/2014/main" id="{15C9E3EB-04E9-4FB1-ACCB-BB3F8F55FB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2897" t="6857"/>
          <a:stretch>
            <a:fillRect/>
          </a:stretch>
        </p:blipFill>
        <p:spPr bwMode="auto">
          <a:xfrm>
            <a:off x="6743701" y="3716338"/>
            <a:ext cx="3376613" cy="267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526</TotalTime>
  <Words>2142</Words>
  <Application>Microsoft Office PowerPoint</Application>
  <PresentationFormat>Widescreen</PresentationFormat>
  <Paragraphs>415</Paragraphs>
  <Slides>58</Slides>
  <Notes>2</Notes>
  <HiddenSlides>0</HiddenSlides>
  <MMClips>0</MMClips>
  <ScaleCrop>false</ScaleCrop>
  <HeadingPairs>
    <vt:vector size="8" baseType="variant">
      <vt:variant>
        <vt:lpstr>Fonts Used</vt:lpstr>
      </vt:variant>
      <vt:variant>
        <vt:i4>16</vt:i4>
      </vt:variant>
      <vt:variant>
        <vt:lpstr>Theme</vt:lpstr>
      </vt:variant>
      <vt:variant>
        <vt:i4>3</vt:i4>
      </vt:variant>
      <vt:variant>
        <vt:lpstr>Embedded OLE Servers</vt:lpstr>
      </vt:variant>
      <vt:variant>
        <vt:i4>1</vt:i4>
      </vt:variant>
      <vt:variant>
        <vt:lpstr>Slide Titles</vt:lpstr>
      </vt:variant>
      <vt:variant>
        <vt:i4>58</vt:i4>
      </vt:variant>
    </vt:vector>
  </HeadingPairs>
  <TitlesOfParts>
    <vt:vector size="78" baseType="lpstr">
      <vt:lpstr>ÇlÇr ñæí©</vt:lpstr>
      <vt:lpstr>MS PGothic</vt:lpstr>
      <vt:lpstr>Algerian</vt:lpstr>
      <vt:lpstr>Arial</vt:lpstr>
      <vt:lpstr>Calibri</vt:lpstr>
      <vt:lpstr>Calibri Light</vt:lpstr>
      <vt:lpstr>Comic Sans MS</vt:lpstr>
      <vt:lpstr>Franklin Gothic Book</vt:lpstr>
      <vt:lpstr>Gill Sans MT</vt:lpstr>
      <vt:lpstr>Sassoon Infant Rg</vt:lpstr>
      <vt:lpstr>Times New Roman</vt:lpstr>
      <vt:lpstr>Tw Cen MT</vt:lpstr>
      <vt:lpstr>Twinkl</vt:lpstr>
      <vt:lpstr>Twinkl SemiBold</vt:lpstr>
      <vt:lpstr>Wingdings</vt:lpstr>
      <vt:lpstr>XCCW Joined 7a</vt:lpstr>
      <vt:lpstr>Office Theme</vt:lpstr>
      <vt:lpstr>1_Office Theme</vt:lpstr>
      <vt:lpstr>Custom Design</vt:lpstr>
      <vt:lpstr>Microsoft Clip Gallery</vt:lpstr>
      <vt:lpstr>PowerPoint Presentation</vt:lpstr>
      <vt:lpstr>PowerPoint Presentation</vt:lpstr>
      <vt:lpstr>PowerPoint Presentation</vt:lpstr>
      <vt:lpstr>Publishing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Explanation text</vt:lpstr>
      <vt:lpstr>Explanation writing</vt:lpstr>
      <vt:lpstr>Explanation language features</vt:lpstr>
      <vt:lpstr>Impersonal writing</vt:lpstr>
      <vt:lpstr>Features</vt:lpstr>
      <vt:lpstr>PowerPoint Presentation</vt:lpstr>
      <vt:lpstr>Summarise the texts!</vt:lpstr>
      <vt:lpstr>PowerPoint Presentation</vt:lpstr>
      <vt:lpstr>PowerPoint Presentation</vt:lpstr>
      <vt:lpstr>CAUSE AND EFFECT CONNECTIVES</vt:lpstr>
      <vt:lpstr>CAUSE AND EFFECT CONNECTIVES</vt:lpstr>
      <vt:lpstr>What Do You Notice about the Highlighted Words?</vt:lpstr>
      <vt:lpstr>What Do You Notice about the Highlighted Words?</vt:lpstr>
      <vt:lpstr>Sort the Causal Conjunctions</vt:lpstr>
      <vt:lpstr>When Are Causal Conjunctions Used?</vt:lpstr>
      <vt:lpstr>Is It a Causal Conjunction?</vt:lpstr>
      <vt:lpstr>Connectives game! </vt:lpstr>
      <vt:lpstr>Connectives game! </vt:lpstr>
      <vt:lpstr>Choose a question below, create an causal conjunction sentence with your partner to answer the question!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Explanation text</vt:lpstr>
      <vt:lpstr>PowerPoint Presentation</vt:lpstr>
      <vt:lpstr>Planning and organising explanations</vt:lpstr>
      <vt:lpstr>Organising explanation text</vt:lpstr>
      <vt:lpstr>PowerPoint Presentation</vt:lpstr>
      <vt:lpstr>PowerPoint Presentation</vt:lpstr>
      <vt:lpstr>PowerPoint Presentation</vt:lpstr>
      <vt:lpstr>PowerPoint Presentation</vt:lpstr>
      <vt:lpstr>https://youtu.be/2igRcGxlshA   https://www.youtube.com/watch?v=Xc5eqwzEgUo </vt:lpstr>
      <vt:lpstr>Invention pictures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Byrne</dc:creator>
  <cp:lastModifiedBy>Lucy Byrne</cp:lastModifiedBy>
  <cp:revision>19</cp:revision>
  <dcterms:created xsi:type="dcterms:W3CDTF">2020-11-12T20:27:15Z</dcterms:created>
  <dcterms:modified xsi:type="dcterms:W3CDTF">2020-11-19T22:57:12Z</dcterms:modified>
</cp:coreProperties>
</file>