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6"/>
  </p:notesMasterIdLst>
  <p:sldIdLst>
    <p:sldId id="256" r:id="rId2"/>
    <p:sldId id="300" r:id="rId3"/>
    <p:sldId id="314" r:id="rId4"/>
    <p:sldId id="269" r:id="rId5"/>
    <p:sldId id="270" r:id="rId6"/>
    <p:sldId id="257" r:id="rId7"/>
    <p:sldId id="288" r:id="rId8"/>
    <p:sldId id="266" r:id="rId9"/>
    <p:sldId id="258" r:id="rId10"/>
    <p:sldId id="271" r:id="rId11"/>
    <p:sldId id="318" r:id="rId12"/>
    <p:sldId id="319" r:id="rId13"/>
    <p:sldId id="320" r:id="rId14"/>
    <p:sldId id="321" r:id="rId15"/>
    <p:sldId id="267" r:id="rId16"/>
    <p:sldId id="261" r:id="rId17"/>
    <p:sldId id="263" r:id="rId18"/>
    <p:sldId id="264" r:id="rId19"/>
    <p:sldId id="265" r:id="rId20"/>
    <p:sldId id="259" r:id="rId21"/>
    <p:sldId id="272" r:id="rId22"/>
    <p:sldId id="316" r:id="rId23"/>
    <p:sldId id="317" r:id="rId24"/>
    <p:sldId id="26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47" autoAdjust="0"/>
    <p:restoredTop sz="93537" autoAdjust="0"/>
  </p:normalViewPr>
  <p:slideViewPr>
    <p:cSldViewPr>
      <p:cViewPr varScale="1">
        <p:scale>
          <a:sx n="84" d="100"/>
          <a:sy n="84" d="100"/>
        </p:scale>
        <p:origin x="157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55126"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custScaleY="127130">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704095" y="0"/>
          <a:ext cx="1964158" cy="1056159"/>
        </a:xfrm>
        <a:prstGeom prst="trapezoid">
          <a:avLst>
            <a:gd name="adj" fmla="val 92986"/>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704095" y="0"/>
        <a:ext cx="1964158" cy="1056159"/>
      </dsp:txXfrm>
    </dsp:sp>
    <dsp:sp modelId="{2BA592B7-5AEA-4B41-AAFF-99CC2F351E7B}">
      <dsp:nvSpPr>
        <dsp:cNvPr id="0" name=""/>
        <dsp:cNvSpPr/>
      </dsp:nvSpPr>
      <dsp:spPr>
        <a:xfrm>
          <a:off x="2042906" y="1068006"/>
          <a:ext cx="3230328" cy="680839"/>
        </a:xfrm>
        <a:prstGeom prst="trapezoid">
          <a:avLst>
            <a:gd name="adj" fmla="val 92986"/>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08214" y="1068006"/>
        <a:ext cx="2099713" cy="680839"/>
      </dsp:txXfrm>
    </dsp:sp>
    <dsp:sp modelId="{757098AE-F6B3-4A87-A5DC-13722A00D83E}">
      <dsp:nvSpPr>
        <dsp:cNvPr id="0" name=""/>
        <dsp:cNvSpPr/>
      </dsp:nvSpPr>
      <dsp:spPr>
        <a:xfrm>
          <a:off x="1266169" y="1736999"/>
          <a:ext cx="4840010" cy="865551"/>
        </a:xfrm>
        <a:prstGeom prst="trapezoid">
          <a:avLst>
            <a:gd name="adj" fmla="val 92986"/>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113171" y="1736999"/>
        <a:ext cx="3146006" cy="865551"/>
      </dsp:txXfrm>
    </dsp:sp>
    <dsp:sp modelId="{D74C3C4E-93EE-469B-821E-6315587D3C3C}">
      <dsp:nvSpPr>
        <dsp:cNvPr id="0" name=""/>
        <dsp:cNvSpPr/>
      </dsp:nvSpPr>
      <dsp:spPr>
        <a:xfrm>
          <a:off x="633084" y="2602551"/>
          <a:ext cx="6106180" cy="680839"/>
        </a:xfrm>
        <a:prstGeom prst="trapezoid">
          <a:avLst>
            <a:gd name="adj" fmla="val 92986"/>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01666" y="2602551"/>
        <a:ext cx="3969017" cy="680839"/>
      </dsp:txXfrm>
    </dsp:sp>
    <dsp:sp modelId="{DE5806A3-17B2-4A4C-BF40-3EDA4692F54F}">
      <dsp:nvSpPr>
        <dsp:cNvPr id="0" name=""/>
        <dsp:cNvSpPr/>
      </dsp:nvSpPr>
      <dsp:spPr>
        <a:xfrm>
          <a:off x="0" y="3283391"/>
          <a:ext cx="7372349" cy="680839"/>
        </a:xfrm>
        <a:prstGeom prst="trapezoid">
          <a:avLst>
            <a:gd name="adj" fmla="val 92986"/>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283391"/>
        <a:ext cx="4792027" cy="6808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04/10/2022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9E927E-E2F7-410A-819E-0ABCA94C8DE9}" type="slidenum">
              <a:rPr lang="en-GB" smtClean="0"/>
              <a:t>7</a:t>
            </a:fld>
            <a:endParaRPr lang="en-GB"/>
          </a:p>
        </p:txBody>
      </p:sp>
    </p:spTree>
    <p:extLst>
      <p:ext uri="{BB962C8B-B14F-4D97-AF65-F5344CB8AC3E}">
        <p14:creationId xmlns:p14="http://schemas.microsoft.com/office/powerpoint/2010/main" val="1980844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04/10/2022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04/10/2022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04/10/2022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04/10/2022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04/10/2022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04/10/2022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04/10/2022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04/10/2022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220254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8DA32ED-F43D-41AA-A8BC-F411145C3FC3}" type="datetimeFigureOut">
              <a:rPr lang="en-GB" smtClean="0"/>
              <a:t>04/10/2022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304035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04/10/2022</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2.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8"/>
            <a:ext cx="8496944" cy="2736304"/>
          </a:xfrm>
          <a:solidFill>
            <a:srgbClr val="CC99FF"/>
          </a:solidFill>
          <a:ln w="76200">
            <a:solidFill>
              <a:srgbClr val="7030A0"/>
            </a:solidFill>
          </a:ln>
        </p:spPr>
        <p:txBody>
          <a:bodyPr/>
          <a:lstStyle/>
          <a:p>
            <a:pPr algn="ctr"/>
            <a:r>
              <a:rPr lang="en-GB" b="1" dirty="0">
                <a:solidFill>
                  <a:schemeClr val="tx1"/>
                </a:solidFill>
              </a:rPr>
              <a:t>Welcome</a:t>
            </a:r>
            <a:br>
              <a:rPr lang="en-GB" b="1" dirty="0">
                <a:solidFill>
                  <a:schemeClr val="tx1"/>
                </a:solidFill>
              </a:rPr>
            </a:br>
            <a:r>
              <a:rPr lang="en-GB" b="1" dirty="0">
                <a:solidFill>
                  <a:schemeClr val="tx1"/>
                </a:solidFill>
              </a:rPr>
              <a:t>Reception Skills Workshop</a:t>
            </a:r>
            <a:br>
              <a:rPr lang="en-GB" b="1" dirty="0">
                <a:solidFill>
                  <a:schemeClr val="tx1"/>
                </a:solidFill>
              </a:rPr>
            </a:br>
            <a:br>
              <a:rPr lang="en-GB" b="1" dirty="0">
                <a:solidFill>
                  <a:schemeClr val="tx1"/>
                </a:solidFill>
              </a:rPr>
            </a:br>
            <a:endParaRPr lang="en-GB" b="1" dirty="0">
              <a:solidFill>
                <a:schemeClr val="tx1"/>
              </a:solidFill>
            </a:endParaRPr>
          </a:p>
        </p:txBody>
      </p:sp>
      <p:pic>
        <p:nvPicPr>
          <p:cNvPr id="6" name="Picture 2" descr="LOGO St Philips 2018">
            <a:extLst>
              <a:ext uri="{FF2B5EF4-FFF2-40B4-BE49-F238E27FC236}">
                <a16:creationId xmlns:a16="http://schemas.microsoft.com/office/drawing/2014/main" id="{18D612AE-5F62-4A48-87F2-D24C80F75F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212976"/>
            <a:ext cx="3474005" cy="314268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899A2-FF6C-4497-854B-012FDAFC6180}"/>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F59AF47F-7FBE-4D0B-9B33-D144C97397DE}"/>
              </a:ext>
            </a:extLst>
          </p:cNvPr>
          <p:cNvSpPr>
            <a:spLocks noGrp="1"/>
          </p:cNvSpPr>
          <p:nvPr>
            <p:ph type="body" idx="1"/>
          </p:nvPr>
        </p:nvSpPr>
        <p:spPr/>
        <p:txBody>
          <a:bodyPr/>
          <a:lstStyle/>
          <a:p>
            <a:endParaRPr lang="en-GB"/>
          </a:p>
        </p:txBody>
      </p:sp>
      <p:pic>
        <p:nvPicPr>
          <p:cNvPr id="4" name="Content Placeholder 6">
            <a:extLst>
              <a:ext uri="{FF2B5EF4-FFF2-40B4-BE49-F238E27FC236}">
                <a16:creationId xmlns:a16="http://schemas.microsoft.com/office/drawing/2014/main" id="{B604CBA6-DA0D-411A-A7EF-45969041272A}"/>
              </a:ext>
            </a:extLst>
          </p:cNvPr>
          <p:cNvPicPr>
            <a:picLocks noChangeAspect="1"/>
          </p:cNvPicPr>
          <p:nvPr/>
        </p:nvPicPr>
        <p:blipFill>
          <a:blip r:embed="rId2"/>
          <a:stretch>
            <a:fillRect/>
          </a:stretch>
        </p:blipFill>
        <p:spPr>
          <a:xfrm>
            <a:off x="1323685" y="199837"/>
            <a:ext cx="6669247" cy="654153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269409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712" y="272177"/>
            <a:ext cx="4680520" cy="1143000"/>
          </a:xfrm>
        </p:spPr>
        <p:txBody>
          <a:bodyPr/>
          <a:lstStyle/>
          <a:p>
            <a:pPr marL="0" indent="0">
              <a:buNone/>
            </a:pPr>
            <a:r>
              <a:rPr lang="en-GB"/>
              <a:t>Reception staff</a:t>
            </a:r>
            <a:endParaRPr lang="en-GB" dirty="0"/>
          </a:p>
        </p:txBody>
      </p:sp>
      <p:sp>
        <p:nvSpPr>
          <p:cNvPr id="3" name="TextBox 2"/>
          <p:cNvSpPr txBox="1"/>
          <p:nvPr/>
        </p:nvSpPr>
        <p:spPr>
          <a:xfrm>
            <a:off x="755576" y="1415177"/>
            <a:ext cx="7632847" cy="3046988"/>
          </a:xfrm>
          <a:prstGeom prst="rect">
            <a:avLst/>
          </a:prstGeom>
          <a:noFill/>
        </p:spPr>
        <p:txBody>
          <a:bodyPr wrap="square" rtlCol="0">
            <a:spAutoFit/>
          </a:bodyPr>
          <a:lstStyle/>
          <a:p>
            <a:r>
              <a:rPr lang="en-GB" sz="3200" b="1" u="sng" dirty="0"/>
              <a:t>Teachers</a:t>
            </a:r>
          </a:p>
          <a:p>
            <a:r>
              <a:rPr lang="en-GB" sz="3200" b="1" dirty="0"/>
              <a:t>Miss Samuel and Mrs Parsons</a:t>
            </a:r>
          </a:p>
          <a:p>
            <a:endParaRPr lang="en-GB" sz="3200" b="1" dirty="0"/>
          </a:p>
          <a:p>
            <a:r>
              <a:rPr lang="en-GB" sz="3200" b="1" u="sng" dirty="0"/>
              <a:t>Teaching Assistant</a:t>
            </a:r>
          </a:p>
          <a:p>
            <a:r>
              <a:rPr lang="en-GB" sz="3200" b="1" dirty="0"/>
              <a:t>Mrs </a:t>
            </a:r>
            <a:r>
              <a:rPr lang="en-GB" sz="3200" b="1" dirty="0" err="1"/>
              <a:t>Rimmer</a:t>
            </a:r>
            <a:r>
              <a:rPr lang="en-GB" sz="3200" b="1" dirty="0"/>
              <a:t> </a:t>
            </a:r>
          </a:p>
          <a:p>
            <a:endParaRPr lang="en-GB" sz="3200" b="1" dirty="0"/>
          </a:p>
        </p:txBody>
      </p:sp>
    </p:spTree>
    <p:extLst>
      <p:ext uri="{BB962C8B-B14F-4D97-AF65-F5344CB8AC3E}">
        <p14:creationId xmlns:p14="http://schemas.microsoft.com/office/powerpoint/2010/main" val="3384569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903264"/>
            <a:ext cx="8928992" cy="4652492"/>
          </a:xfrm>
          <a:prstGeom prst="rect">
            <a:avLst/>
          </a:prstGeom>
          <a:noFill/>
        </p:spPr>
        <p:txBody>
          <a:bodyPr wrap="square" rtlCol="0">
            <a:spAutoFit/>
          </a:bodyPr>
          <a:lstStyle/>
          <a:p>
            <a:pPr marL="457200" indent="-457200">
              <a:lnSpc>
                <a:spcPct val="150000"/>
              </a:lnSpc>
              <a:buFont typeface="Wingdings" pitchFamily="2" charset="2"/>
              <a:buChar char="Ø"/>
            </a:pPr>
            <a:r>
              <a:rPr lang="en-GB" sz="3200" dirty="0">
                <a:latin typeface="+mj-lt"/>
              </a:rPr>
              <a:t>Doors open at 8.45 and close at 8.55.</a:t>
            </a:r>
            <a:endParaRPr lang="en-US" sz="3200" dirty="0">
              <a:latin typeface="+mj-lt"/>
            </a:endParaRPr>
          </a:p>
          <a:p>
            <a:pPr marL="457200" indent="-457200">
              <a:lnSpc>
                <a:spcPct val="150000"/>
              </a:lnSpc>
              <a:buFont typeface="Wingdings" pitchFamily="2" charset="2"/>
              <a:buChar char="Ø"/>
            </a:pPr>
            <a:r>
              <a:rPr lang="en-US" sz="3200" dirty="0">
                <a:latin typeface="+mj-lt"/>
              </a:rPr>
              <a:t>Finish at 3.15pm.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Winter uniform option 1</a:t>
            </a:r>
            <a:r>
              <a:rPr lang="en-GB" sz="2600" dirty="0">
                <a:solidFill>
                  <a:schemeClr val="accent1">
                    <a:lumMod val="50000"/>
                  </a:schemeClr>
                </a:solidFill>
              </a:rPr>
              <a:t>           </a:t>
            </a:r>
            <a:r>
              <a:rPr lang="en-GB" sz="2600" u="sng" dirty="0">
                <a:solidFill>
                  <a:schemeClr val="accent1">
                    <a:lumMod val="50000"/>
                  </a:schemeClr>
                </a:solidFill>
              </a:rPr>
              <a:t>Winter uniform option 2</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Thursdays and Fridays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full water bottle each day.</a:t>
            </a:r>
          </a:p>
          <a:p>
            <a:pPr>
              <a:buFont typeface="Arial" panose="020B0604020202020204" pitchFamily="34" charset="0"/>
              <a:buChar char="•"/>
            </a:pPr>
            <a:r>
              <a:rPr lang="en-GB" sz="2600" dirty="0">
                <a:solidFill>
                  <a:schemeClr val="accent1">
                    <a:lumMod val="50000"/>
                  </a:schemeClr>
                </a:solidFill>
              </a:rPr>
              <a:t>Please could the children bring school book bags each day.</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9391" y="285293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01816"/>
            <a:ext cx="4475443" cy="982089"/>
          </a:xfrm>
        </p:spPr>
        <p:txBody>
          <a:bodyPr/>
          <a:lstStyle/>
          <a:p>
            <a:pPr algn="l"/>
            <a:r>
              <a:rPr lang="en-GB" dirty="0"/>
              <a:t>Positive Behaviour </a:t>
            </a:r>
            <a:br>
              <a:rPr lang="en-GB" dirty="0"/>
            </a:br>
            <a:r>
              <a:rPr lang="en-GB" dirty="0"/>
              <a:t>and rewards</a:t>
            </a:r>
          </a:p>
        </p:txBody>
      </p:sp>
      <p:sp>
        <p:nvSpPr>
          <p:cNvPr id="4" name="Text Placeholder 3"/>
          <p:cNvSpPr>
            <a:spLocks noGrp="1"/>
          </p:cNvSpPr>
          <p:nvPr>
            <p:ph type="body" sz="half" idx="2"/>
          </p:nvPr>
        </p:nvSpPr>
        <p:spPr>
          <a:xfrm>
            <a:off x="4644008" y="3429000"/>
            <a:ext cx="4214242" cy="2994178"/>
          </a:xfrm>
        </p:spPr>
        <p:txBody>
          <a:bodyPr>
            <a:normAutofit/>
          </a:bodyPr>
          <a:lstStyle/>
          <a:p>
            <a:pPr marL="342900" indent="-342900">
              <a:buFont typeface="Arial" pitchFamily="34" charset="0"/>
              <a:buChar char="•"/>
            </a:pPr>
            <a:r>
              <a:rPr lang="en-GB" sz="2400" dirty="0"/>
              <a:t>Stickers</a:t>
            </a:r>
          </a:p>
          <a:p>
            <a:pPr marL="342900" indent="-342900">
              <a:buFont typeface="Arial" pitchFamily="34" charset="0"/>
              <a:buChar char="•"/>
            </a:pPr>
            <a:r>
              <a:rPr lang="en-GB" sz="2400" dirty="0"/>
              <a:t>Star of the Week</a:t>
            </a:r>
          </a:p>
          <a:p>
            <a:pPr marL="342900" indent="-342900">
              <a:buFont typeface="Arial" pitchFamily="34" charset="0"/>
              <a:buChar char="•"/>
            </a:pPr>
            <a:r>
              <a:rPr lang="en-GB" sz="2400" dirty="0"/>
              <a:t>Behaviour Buddy </a:t>
            </a:r>
          </a:p>
          <a:p>
            <a:pPr marL="342900" indent="-342900">
              <a:buFont typeface="Arial" pitchFamily="34" charset="0"/>
              <a:buChar char="•"/>
            </a:pPr>
            <a:r>
              <a:rPr lang="en-GB" sz="2400" dirty="0"/>
              <a:t>Handwriting Champion </a:t>
            </a:r>
          </a:p>
          <a:p>
            <a:pPr marL="342900" indent="-342900">
              <a:buFont typeface="Arial" pitchFamily="34" charset="0"/>
              <a:buChar char="•"/>
            </a:pPr>
            <a:r>
              <a:rPr lang="en-GB" sz="2400" dirty="0"/>
              <a:t>Head Teacher Stickers </a:t>
            </a:r>
          </a:p>
          <a:p>
            <a:pPr marL="342900" indent="-342900">
              <a:buFont typeface="Arial" pitchFamily="34" charset="0"/>
              <a:buChar char="•"/>
            </a:pPr>
            <a:r>
              <a:rPr lang="en-GB" sz="2400" dirty="0"/>
              <a:t>You’ve been spotted!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001" y="216732"/>
            <a:ext cx="1860798" cy="17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0263" y="223989"/>
            <a:ext cx="1908867" cy="1908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783" y="216733"/>
            <a:ext cx="3452427" cy="2060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1341636D-02BB-446E-B738-0E6A16ADA4F5}"/>
              </a:ext>
            </a:extLst>
          </p:cNvPr>
          <p:cNvPicPr/>
          <p:nvPr/>
        </p:nvPicPr>
        <p:blipFill>
          <a:blip r:embed="rId6"/>
          <a:stretch>
            <a:fillRect/>
          </a:stretch>
        </p:blipFill>
        <p:spPr>
          <a:xfrm>
            <a:off x="491404" y="4411089"/>
            <a:ext cx="3720555" cy="2236679"/>
          </a:xfrm>
          <a:prstGeom prst="rect">
            <a:avLst/>
          </a:prstGeom>
        </p:spPr>
      </p:pic>
    </p:spTree>
    <p:extLst>
      <p:ext uri="{BB962C8B-B14F-4D97-AF65-F5344CB8AC3E}">
        <p14:creationId xmlns:p14="http://schemas.microsoft.com/office/powerpoint/2010/main" val="530377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70000" lnSpcReduction="20000"/>
          </a:bodyPr>
          <a:lstStyle/>
          <a:p>
            <a:pPr marL="45720" indent="0" algn="ctr">
              <a:buNone/>
            </a:pPr>
            <a:r>
              <a:rPr lang="en-GB" sz="3600" dirty="0">
                <a:solidFill>
                  <a:schemeClr val="accent1">
                    <a:lumMod val="50000"/>
                  </a:schemeClr>
                </a:solidFill>
              </a:rPr>
              <a:t>Homework will be given out on a Friday to be returned the following Wednesday.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Friday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Weekly phonics sounds will be put on the website and in homework books.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3891193"/>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read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1:1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each day. </a:t>
            </a:r>
          </a:p>
        </p:txBody>
      </p:sp>
    </p:spTree>
    <p:extLst>
      <p:ext uri="{BB962C8B-B14F-4D97-AF65-F5344CB8AC3E}">
        <p14:creationId xmlns:p14="http://schemas.microsoft.com/office/powerpoint/2010/main" val="694932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b="1" dirty="0"/>
              <a:t>Phonics</a:t>
            </a:r>
            <a:r>
              <a:rPr lang="en-GB" dirty="0"/>
              <a:t> </a:t>
            </a:r>
          </a:p>
        </p:txBody>
      </p:sp>
      <p:sp>
        <p:nvSpPr>
          <p:cNvPr id="3" name="Content Placeholder 2"/>
          <p:cNvSpPr>
            <a:spLocks noGrp="1"/>
          </p:cNvSpPr>
          <p:nvPr>
            <p:ph idx="1"/>
          </p:nvPr>
        </p:nvSpPr>
        <p:spPr>
          <a:xfrm>
            <a:off x="457200" y="1600200"/>
            <a:ext cx="8229600" cy="4709120"/>
          </a:xfrm>
          <a:solidFill>
            <a:schemeClr val="accent6">
              <a:lumMod val="40000"/>
              <a:lumOff val="60000"/>
            </a:schemeClr>
          </a:solidFill>
        </p:spPr>
        <p:txBody>
          <a:bodyPr>
            <a:normAutofit fontScale="77500" lnSpcReduction="20000"/>
          </a:bodyPr>
          <a:lstStyle/>
          <a:p>
            <a:r>
              <a:rPr lang="en-GB" sz="4300" b="1" dirty="0"/>
              <a:t>What is phonics?</a:t>
            </a:r>
          </a:p>
          <a:p>
            <a:pPr marL="0" indent="0">
              <a:buNone/>
            </a:pPr>
            <a:r>
              <a:rPr lang="en-GB" sz="4300" dirty="0"/>
              <a:t>All words are made up of sounds. We have 26 letters in our alphabet but the English language is made up of 42 sounds.</a:t>
            </a:r>
          </a:p>
          <a:p>
            <a:pPr marL="0" indent="0">
              <a:buNone/>
            </a:pPr>
            <a:r>
              <a:rPr lang="en-GB" sz="4000" dirty="0"/>
              <a:t>    c/a/t       sh/ee/p     ch/i/ck  phonemes</a:t>
            </a:r>
          </a:p>
          <a:p>
            <a:pPr marL="0" indent="0">
              <a:buNone/>
            </a:pPr>
            <a:r>
              <a:rPr lang="en-GB" sz="4000" dirty="0"/>
              <a:t>We use Jolly Phonics to introduce and teach phonics. Fun, interactive, multi-sensory with each sound introduced through a story, a song and an action.</a:t>
            </a:r>
          </a:p>
          <a:p>
            <a:pPr marL="0" indent="0">
              <a:buNone/>
            </a:pPr>
            <a:r>
              <a:rPr lang="en-GB" sz="4000" dirty="0"/>
              <a:t> </a:t>
            </a:r>
            <a:endParaRPr lang="en-GB" sz="2400" b="1" dirty="0"/>
          </a:p>
        </p:txBody>
      </p:sp>
      <p:pic>
        <p:nvPicPr>
          <p:cNvPr id="1026" name="Picture 2" descr="C:\Users\klaassena.SPPS.004\AppData\Local\Microsoft\Windows\Temporary Internet Files\Content.IE5\X3CLS1SY\log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5682952"/>
            <a:ext cx="5616624" cy="1143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Home\AppData\Local\Microsoft\Windows\Temporary Internet Files\Content.IE5\7783T5QF\VOCABULARI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9894" y="385170"/>
            <a:ext cx="1812466" cy="988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737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GB" dirty="0"/>
              <a:t>Today’s sound </a:t>
            </a:r>
          </a:p>
        </p:txBody>
      </p:sp>
      <p:pic>
        <p:nvPicPr>
          <p:cNvPr id="4" name="Picture 3"/>
          <p:cNvPicPr>
            <a:picLocks noChangeAspect="1"/>
          </p:cNvPicPr>
          <p:nvPr/>
        </p:nvPicPr>
        <p:blipFill>
          <a:blip r:embed="rId2"/>
          <a:stretch>
            <a:fillRect/>
          </a:stretch>
        </p:blipFill>
        <p:spPr>
          <a:xfrm>
            <a:off x="457200" y="1417638"/>
            <a:ext cx="8229600" cy="5097462"/>
          </a:xfrm>
          <a:prstGeom prst="rect">
            <a:avLst/>
          </a:prstGeom>
        </p:spPr>
      </p:pic>
    </p:spTree>
    <p:extLst>
      <p:ext uri="{BB962C8B-B14F-4D97-AF65-F5344CB8AC3E}">
        <p14:creationId xmlns:p14="http://schemas.microsoft.com/office/powerpoint/2010/main" val="3426287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8877" y="330531"/>
            <a:ext cx="6512511" cy="1143000"/>
          </a:xfrm>
          <a:solidFill>
            <a:schemeClr val="accent6">
              <a:lumMod val="40000"/>
              <a:lumOff val="60000"/>
            </a:schemeClr>
          </a:solidFill>
        </p:spPr>
        <p:txBody>
          <a:bodyPr/>
          <a:lstStyle/>
          <a:p>
            <a:pPr algn="ctr"/>
            <a:r>
              <a:rPr lang="en-GB" b="1" dirty="0"/>
              <a:t>Daily Phonics </a:t>
            </a:r>
          </a:p>
        </p:txBody>
      </p:sp>
      <p:sp>
        <p:nvSpPr>
          <p:cNvPr id="3" name="Content Placeholder 2"/>
          <p:cNvSpPr>
            <a:spLocks noGrp="1"/>
          </p:cNvSpPr>
          <p:nvPr>
            <p:ph idx="1"/>
          </p:nvPr>
        </p:nvSpPr>
        <p:spPr>
          <a:xfrm>
            <a:off x="1219200" y="2040448"/>
            <a:ext cx="6400800" cy="3474720"/>
          </a:xfrm>
        </p:spPr>
        <p:txBody>
          <a:bodyPr>
            <a:normAutofit fontScale="70000" lnSpcReduction="20000"/>
          </a:bodyPr>
          <a:lstStyle/>
          <a:p>
            <a:r>
              <a:rPr lang="en-GB" dirty="0"/>
              <a:t>First sounds</a:t>
            </a:r>
          </a:p>
          <a:p>
            <a:pPr marL="0" indent="0">
              <a:buNone/>
            </a:pPr>
            <a:r>
              <a:rPr lang="en-GB" sz="6000" dirty="0"/>
              <a:t>s       a       t       p       </a:t>
            </a:r>
            <a:r>
              <a:rPr lang="en-GB" sz="6000" dirty="0" err="1"/>
              <a:t>i</a:t>
            </a:r>
            <a:r>
              <a:rPr lang="en-GB" sz="6000" dirty="0"/>
              <a:t>      n </a:t>
            </a:r>
          </a:p>
          <a:p>
            <a:pPr marL="0" indent="0">
              <a:buNone/>
            </a:pPr>
            <a:r>
              <a:rPr lang="en-GB" sz="6000" dirty="0"/>
              <a:t>			</a:t>
            </a:r>
            <a:r>
              <a:rPr lang="en-GB" sz="6000" b="1" u="sng" dirty="0"/>
              <a:t>Blend </a:t>
            </a:r>
          </a:p>
          <a:p>
            <a:pPr marL="0" indent="0">
              <a:buNone/>
            </a:pPr>
            <a:r>
              <a:rPr lang="en-GB" sz="6000" b="1" dirty="0"/>
              <a:t>sat    pin     nip     sit     pit pat     	pip 		sip </a:t>
            </a:r>
          </a:p>
        </p:txBody>
      </p:sp>
      <p:sp>
        <p:nvSpPr>
          <p:cNvPr id="4" name="AutoShape 2" descr="Image result for sound buttons phase 2"/>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sound buttons phase 2"/>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6515634" y="128697"/>
            <a:ext cx="1564861" cy="1911751"/>
          </a:xfrm>
          <a:prstGeom prst="rect">
            <a:avLst/>
          </a:prstGeom>
        </p:spPr>
      </p:pic>
      <p:pic>
        <p:nvPicPr>
          <p:cNvPr id="7" name="Picture 6"/>
          <p:cNvPicPr>
            <a:picLocks noChangeAspect="1"/>
          </p:cNvPicPr>
          <p:nvPr/>
        </p:nvPicPr>
        <p:blipFill>
          <a:blip r:embed="rId3"/>
          <a:stretch>
            <a:fillRect/>
          </a:stretch>
        </p:blipFill>
        <p:spPr>
          <a:xfrm>
            <a:off x="785554" y="380725"/>
            <a:ext cx="1237058" cy="1042611"/>
          </a:xfrm>
          <a:prstGeom prst="rect">
            <a:avLst/>
          </a:prstGeom>
        </p:spPr>
      </p:pic>
    </p:spTree>
    <p:extLst>
      <p:ext uri="{BB962C8B-B14F-4D97-AF65-F5344CB8AC3E}">
        <p14:creationId xmlns:p14="http://schemas.microsoft.com/office/powerpoint/2010/main" val="1687814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6512511" cy="1143000"/>
          </a:xfrm>
          <a:solidFill>
            <a:schemeClr val="accent6">
              <a:lumMod val="40000"/>
              <a:lumOff val="60000"/>
            </a:schemeClr>
          </a:solidFill>
          <a:ln>
            <a:solidFill>
              <a:schemeClr val="tx1"/>
            </a:solidFill>
          </a:ln>
        </p:spPr>
        <p:txBody>
          <a:bodyPr/>
          <a:lstStyle/>
          <a:p>
            <a:pPr algn="ctr"/>
            <a:r>
              <a:rPr lang="en-GB" dirty="0"/>
              <a:t>Phonics </a:t>
            </a:r>
          </a:p>
        </p:txBody>
      </p:sp>
      <p:sp>
        <p:nvSpPr>
          <p:cNvPr id="3" name="Content Placeholder 2"/>
          <p:cNvSpPr>
            <a:spLocks noGrp="1"/>
          </p:cNvSpPr>
          <p:nvPr>
            <p:ph idx="1"/>
          </p:nvPr>
        </p:nvSpPr>
        <p:spPr>
          <a:xfrm>
            <a:off x="539552" y="2276872"/>
            <a:ext cx="8064896" cy="3680009"/>
          </a:xfrm>
        </p:spPr>
        <p:txBody>
          <a:bodyPr>
            <a:normAutofit fontScale="85000" lnSpcReduction="10000"/>
          </a:bodyPr>
          <a:lstStyle/>
          <a:p>
            <a:r>
              <a:rPr lang="en-GB" dirty="0"/>
              <a:t>Young children learn quickly where an activity is involved and therefore a sound a day is introduced. 4 a week &amp; then blending games &amp; tricky words too.</a:t>
            </a:r>
          </a:p>
          <a:p>
            <a:pPr marL="0" indent="0">
              <a:buNone/>
            </a:pPr>
            <a:r>
              <a:rPr lang="en-GB" sz="6600" dirty="0">
                <a:effectLst>
                  <a:outerShdw blurRad="38100" dist="38100" dir="2700000" algn="tl">
                    <a:srgbClr val="000000">
                      <a:alpha val="43137"/>
                    </a:srgbClr>
                  </a:outerShdw>
                </a:effectLst>
              </a:rPr>
              <a:t>  the   to   my    we  all</a:t>
            </a:r>
          </a:p>
          <a:p>
            <a:endParaRPr lang="en-GB" dirty="0"/>
          </a:p>
          <a:p>
            <a:pPr marL="0" indent="0">
              <a:buNone/>
            </a:pPr>
            <a:r>
              <a:rPr lang="en-GB" dirty="0"/>
              <a:t>When children know some tricky words and sounds and can blend to make words then we start with reading books. We do not rush into this as we don’t want to put children off reading.</a:t>
            </a:r>
          </a:p>
          <a:p>
            <a:pPr marL="0" indent="0">
              <a:buNone/>
            </a:pPr>
            <a:endParaRPr lang="en-GB" dirty="0"/>
          </a:p>
        </p:txBody>
      </p:sp>
      <p:pic>
        <p:nvPicPr>
          <p:cNvPr id="2050" name="Picture 2" descr="C:\Users\Home\AppData\Local\Microsoft\Windows\Temporary Internet Files\Content.IE5\7783T5QF\VOCABULARI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871" y="481202"/>
            <a:ext cx="1824732" cy="995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4359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62863"/>
            <a:ext cx="6512511" cy="1143000"/>
          </a:xfr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a:lstStyle/>
          <a:p>
            <a:r>
              <a:rPr lang="en-GB" dirty="0"/>
              <a:t>Jolly Phonics App</a:t>
            </a:r>
          </a:p>
        </p:txBody>
      </p:sp>
      <p:sp>
        <p:nvSpPr>
          <p:cNvPr id="3" name="Content Placeholder 2"/>
          <p:cNvSpPr>
            <a:spLocks noGrp="1"/>
          </p:cNvSpPr>
          <p:nvPr>
            <p:ph sz="half" idx="2"/>
          </p:nvPr>
        </p:nvSpPr>
        <p:spPr>
          <a:xfrm>
            <a:off x="179512" y="1569429"/>
            <a:ext cx="4317876" cy="4739891"/>
          </a:xfrm>
        </p:spPr>
        <p:txBody>
          <a:bodyPr>
            <a:normAutofit fontScale="92500" lnSpcReduction="20000"/>
          </a:bodyPr>
          <a:lstStyle/>
          <a:p>
            <a:pPr marL="0" indent="0">
              <a:buNone/>
            </a:pPr>
            <a:r>
              <a:rPr lang="en-GB" sz="2900" b="1" dirty="0"/>
              <a:t>Children learn to</a:t>
            </a:r>
          </a:p>
          <a:p>
            <a:r>
              <a:rPr lang="en-GB" sz="2900" dirty="0"/>
              <a:t>– Hear the letter sounds</a:t>
            </a:r>
          </a:p>
          <a:p>
            <a:r>
              <a:rPr lang="en-GB" sz="2900" dirty="0"/>
              <a:t>– Recognize the letter sounds</a:t>
            </a:r>
          </a:p>
          <a:p>
            <a:r>
              <a:rPr lang="en-GB" sz="2900" dirty="0"/>
              <a:t>– See letter formation</a:t>
            </a:r>
          </a:p>
          <a:p>
            <a:r>
              <a:rPr lang="en-GB" sz="2900" dirty="0"/>
              <a:t>– Write the letters themselves</a:t>
            </a:r>
          </a:p>
          <a:p>
            <a:r>
              <a:rPr lang="en-GB" sz="2900" dirty="0"/>
              <a:t>– Blend sounds in words for reading</a:t>
            </a:r>
          </a:p>
          <a:p>
            <a:r>
              <a:rPr lang="en-GB" sz="2900" dirty="0"/>
              <a:t>– Identify sounds in words for spelling</a:t>
            </a:r>
          </a:p>
          <a:p>
            <a:endParaRPr lang="en-GB" dirty="0"/>
          </a:p>
        </p:txBody>
      </p:sp>
      <p:pic>
        <p:nvPicPr>
          <p:cNvPr id="1026" name="Picture 2" descr="The Jolly Phonics Letter Sounds App Splash screen"/>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4355976" y="1542939"/>
            <a:ext cx="4267800" cy="354224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691680" y="6190122"/>
            <a:ext cx="5688632" cy="584775"/>
          </a:xfrm>
          <a:prstGeom prst="rect">
            <a:avLst/>
          </a:prstGeom>
        </p:spPr>
        <p:txBody>
          <a:bodyPr wrap="square">
            <a:spAutoFit/>
          </a:bodyPr>
          <a:lstStyle/>
          <a:p>
            <a:r>
              <a:rPr lang="en-GB" sz="3200" b="1" dirty="0">
                <a:solidFill>
                  <a:srgbClr val="00B050"/>
                </a:solidFill>
              </a:rPr>
              <a:t>http://jollylearning.co.uk/</a:t>
            </a:r>
          </a:p>
        </p:txBody>
      </p:sp>
    </p:spTree>
    <p:extLst>
      <p:ext uri="{BB962C8B-B14F-4D97-AF65-F5344CB8AC3E}">
        <p14:creationId xmlns:p14="http://schemas.microsoft.com/office/powerpoint/2010/main" val="2333084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092" y="1814423"/>
            <a:ext cx="6400800" cy="3474720"/>
          </a:xfrm>
        </p:spPr>
        <p:txBody>
          <a:bodyPr/>
          <a:lstStyle/>
          <a:p>
            <a:r>
              <a:rPr lang="en-GB" dirty="0"/>
              <a:t>NUMBER</a:t>
            </a:r>
          </a:p>
          <a:p>
            <a:pPr marL="0" indent="0">
              <a:buNone/>
            </a:pPr>
            <a:r>
              <a:rPr lang="en-GB" dirty="0"/>
              <a:t>Strong focus on number and developing the children’s understanding of the patterns that underpin early number.</a:t>
            </a:r>
          </a:p>
          <a:p>
            <a:pPr marL="0" indent="0">
              <a:buNone/>
            </a:pPr>
            <a:r>
              <a:rPr lang="en-GB" dirty="0"/>
              <a:t>Numicon</a:t>
            </a:r>
          </a:p>
          <a:p>
            <a:pPr marL="0" indent="0">
              <a:buNone/>
            </a:pPr>
            <a:endParaRPr lang="en-GB" dirty="0"/>
          </a:p>
        </p:txBody>
      </p:sp>
      <p:sp>
        <p:nvSpPr>
          <p:cNvPr id="4" name="Title 1"/>
          <p:cNvSpPr>
            <a:spLocks noGrp="1"/>
          </p:cNvSpPr>
          <p:nvPr>
            <p:ph type="title"/>
          </p:nvPr>
        </p:nvSpPr>
        <p:spPr>
          <a:xfrm>
            <a:off x="1293131" y="323606"/>
            <a:ext cx="6512511" cy="1143000"/>
          </a:xfrm>
          <a:solidFill>
            <a:schemeClr val="accent6">
              <a:lumMod val="40000"/>
              <a:lumOff val="60000"/>
            </a:schemeClr>
          </a:solidFill>
          <a:ln>
            <a:solidFill>
              <a:schemeClr val="tx1"/>
            </a:solidFill>
          </a:ln>
        </p:spPr>
        <p:txBody>
          <a:bodyPr/>
          <a:lstStyle/>
          <a:p>
            <a:pPr algn="ctr"/>
            <a:r>
              <a:rPr lang="en-GB" dirty="0"/>
              <a:t>Maths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7844" y="3505573"/>
            <a:ext cx="2808312" cy="2136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C:\Users\Home\AppData\Local\Microsoft\Windows\Temporary Internet Files\Content.IE5\D0OELYFJ\vector_bubble_numbers_by_sedj-d4dvz0c[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88224" y="365635"/>
            <a:ext cx="1800200" cy="1058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582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291480"/>
            <a:ext cx="6512511" cy="1143000"/>
          </a:xfrm>
          <a:solidFill>
            <a:schemeClr val="accent6">
              <a:lumMod val="40000"/>
              <a:lumOff val="60000"/>
            </a:schemeClr>
          </a:solidFill>
          <a:ln>
            <a:solidFill>
              <a:schemeClr val="tx1"/>
            </a:solidFill>
          </a:ln>
        </p:spPr>
        <p:txBody>
          <a:bodyPr/>
          <a:lstStyle/>
          <a:p>
            <a:pPr algn="ctr"/>
            <a:r>
              <a:rPr lang="en-GB" dirty="0"/>
              <a:t>Maths</a:t>
            </a:r>
          </a:p>
        </p:txBody>
      </p:sp>
      <p:sp>
        <p:nvSpPr>
          <p:cNvPr id="3" name="Content Placeholder 2"/>
          <p:cNvSpPr>
            <a:spLocks noGrp="1"/>
          </p:cNvSpPr>
          <p:nvPr>
            <p:ph sz="half" idx="1"/>
          </p:nvPr>
        </p:nvSpPr>
        <p:spPr>
          <a:xfrm>
            <a:off x="457200" y="1600200"/>
            <a:ext cx="4038600" cy="4709120"/>
          </a:xfrm>
        </p:spPr>
        <p:txBody>
          <a:bodyPr>
            <a:normAutofit fontScale="85000" lnSpcReduction="10000"/>
          </a:bodyPr>
          <a:lstStyle/>
          <a:p>
            <a:r>
              <a:rPr lang="en-GB" dirty="0"/>
              <a:t>Counting groups of objects accurately</a:t>
            </a:r>
          </a:p>
          <a:p>
            <a:endParaRPr lang="en-GB" dirty="0"/>
          </a:p>
          <a:p>
            <a:endParaRPr lang="en-GB" dirty="0"/>
          </a:p>
          <a:p>
            <a:endParaRPr lang="en-GB" dirty="0"/>
          </a:p>
          <a:p>
            <a:endParaRPr lang="en-GB" dirty="0"/>
          </a:p>
          <a:p>
            <a:endParaRPr lang="en-GB" dirty="0"/>
          </a:p>
          <a:p>
            <a:pPr marL="0" indent="0">
              <a:buNone/>
            </a:pPr>
            <a:endParaRPr lang="en-GB" dirty="0"/>
          </a:p>
          <a:p>
            <a:pPr marL="0" indent="0">
              <a:buNone/>
            </a:pPr>
            <a:r>
              <a:rPr lang="en-GB" dirty="0"/>
              <a:t>Last number is the quantity. </a:t>
            </a:r>
          </a:p>
          <a:p>
            <a:pPr marL="0" indent="0">
              <a:buNone/>
            </a:pPr>
            <a:r>
              <a:rPr lang="en-GB" dirty="0"/>
              <a:t>Seen &amp; unseen objects to count</a:t>
            </a:r>
          </a:p>
        </p:txBody>
      </p:sp>
      <p:sp>
        <p:nvSpPr>
          <p:cNvPr id="4" name="Content Placeholder 3"/>
          <p:cNvSpPr>
            <a:spLocks noGrp="1"/>
          </p:cNvSpPr>
          <p:nvPr>
            <p:ph sz="half" idx="2"/>
          </p:nvPr>
        </p:nvSpPr>
        <p:spPr/>
        <p:txBody>
          <a:bodyPr>
            <a:normAutofit fontScale="85000" lnSpcReduction="10000"/>
          </a:bodyPr>
          <a:lstStyle/>
          <a:p>
            <a:r>
              <a:rPr lang="en-GB" dirty="0"/>
              <a:t>Rote counting in order</a:t>
            </a:r>
          </a:p>
          <a:p>
            <a:r>
              <a:rPr lang="en-GB" dirty="0"/>
              <a:t>Starting at 0 and 1 but other numbers too!</a:t>
            </a:r>
          </a:p>
          <a:p>
            <a:pPr marL="0" indent="0">
              <a:buNone/>
            </a:pPr>
            <a:r>
              <a:rPr lang="en-GB" dirty="0"/>
              <a:t>  </a:t>
            </a:r>
            <a:r>
              <a:rPr lang="en-GB" b="1" dirty="0"/>
              <a:t>3 to 19 or 9 to 21</a:t>
            </a:r>
          </a:p>
          <a:p>
            <a:r>
              <a:rPr lang="en-GB" dirty="0"/>
              <a:t>Equally important is counting backwards</a:t>
            </a:r>
          </a:p>
          <a:p>
            <a:pPr marL="0" indent="0" algn="ctr">
              <a:buNone/>
            </a:pPr>
            <a:r>
              <a:rPr lang="en-GB" b="1" dirty="0"/>
              <a:t>20,19,18,17</a:t>
            </a:r>
          </a:p>
          <a:p>
            <a:r>
              <a:rPr lang="en-GB" dirty="0"/>
              <a:t>Crossing the tens 29 then 30 not 20 10</a:t>
            </a:r>
          </a:p>
          <a:p>
            <a:r>
              <a:rPr lang="en-GB" dirty="0"/>
              <a:t> Emphasising </a:t>
            </a:r>
            <a:r>
              <a:rPr lang="en-GB" b="1" dirty="0"/>
              <a:t>teens</a:t>
            </a:r>
            <a:r>
              <a:rPr lang="en-GB" dirty="0"/>
              <a:t> </a:t>
            </a:r>
          </a:p>
          <a:p>
            <a:endParaRPr lang="en-GB" dirty="0"/>
          </a:p>
        </p:txBody>
      </p:sp>
      <p:pic>
        <p:nvPicPr>
          <p:cNvPr id="4098" name="Picture 2" descr="C:\Users\Home\AppData\Local\Microsoft\Windows\Temporary Internet Files\Content.IE5\D0OELYFJ\vector_bubble_numbers_by_sedj-d4dvz0c[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57385" y="336041"/>
            <a:ext cx="1897584" cy="111622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ome\AppData\Local\Microsoft\Windows\Temporary Internet Files\Content.IE5\DIWCQD8P\smile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1640" y="2492896"/>
            <a:ext cx="2160240" cy="211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566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0400" y="260976"/>
            <a:ext cx="6512511" cy="1143000"/>
          </a:xfrm>
          <a:solidFill>
            <a:schemeClr val="accent6">
              <a:lumMod val="40000"/>
              <a:lumOff val="60000"/>
            </a:schemeClr>
          </a:solidFill>
          <a:ln>
            <a:solidFill>
              <a:schemeClr val="tx1"/>
            </a:solidFill>
          </a:ln>
        </p:spPr>
        <p:txBody>
          <a:bodyPr/>
          <a:lstStyle/>
          <a:p>
            <a:pPr algn="ctr"/>
            <a:r>
              <a:rPr lang="en-GB" dirty="0"/>
              <a:t>Maths</a:t>
            </a:r>
          </a:p>
        </p:txBody>
      </p:sp>
      <p:sp>
        <p:nvSpPr>
          <p:cNvPr id="3" name="Content Placeholder 2"/>
          <p:cNvSpPr>
            <a:spLocks noGrp="1"/>
          </p:cNvSpPr>
          <p:nvPr>
            <p:ph sz="half" idx="1"/>
          </p:nvPr>
        </p:nvSpPr>
        <p:spPr/>
        <p:txBody>
          <a:bodyPr/>
          <a:lstStyle/>
          <a:p>
            <a:r>
              <a:rPr lang="en-GB" sz="3200" b="1" dirty="0"/>
              <a:t>Problem solving</a:t>
            </a:r>
          </a:p>
          <a:p>
            <a:r>
              <a:rPr lang="en-GB" dirty="0"/>
              <a:t>Daily practical activities</a:t>
            </a:r>
          </a:p>
          <a:p>
            <a:r>
              <a:rPr lang="en-GB" dirty="0"/>
              <a:t>Encourage ‘have a go’ and ‘I can’ attitude</a:t>
            </a:r>
          </a:p>
          <a:p>
            <a:endParaRPr lang="en-GB" dirty="0"/>
          </a:p>
        </p:txBody>
      </p:sp>
      <p:pic>
        <p:nvPicPr>
          <p:cNvPr id="5" name="Picture 2" descr="C:\Users\Home\AppData\Local\Microsoft\Windows\Temporary Internet Files\Content.IE5\D0OELYFJ\vector_bubble_numbers_by_sedj-d4dvz0c[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345363"/>
            <a:ext cx="1656184" cy="97422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Home\AppData\Local\Microsoft\Windows\Temporary Internet Files\Content.IE5\DIWCQD8P\problem-Problem_solv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flipV="1">
            <a:off x="1382985" y="4293096"/>
            <a:ext cx="2126010"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55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3609" y="52334"/>
            <a:ext cx="6512511" cy="1143000"/>
          </a:xfrm>
          <a:solidFill>
            <a:schemeClr val="accent6">
              <a:lumMod val="40000"/>
              <a:lumOff val="60000"/>
            </a:schemeClr>
          </a:solidFill>
          <a:ln>
            <a:solidFill>
              <a:schemeClr val="tx1"/>
            </a:solidFill>
          </a:ln>
        </p:spPr>
        <p:txBody>
          <a:bodyPr/>
          <a:lstStyle/>
          <a:p>
            <a:pPr algn="ctr"/>
            <a:r>
              <a:rPr lang="en-GB" dirty="0"/>
              <a:t>Other</a:t>
            </a:r>
          </a:p>
        </p:txBody>
      </p:sp>
      <p:sp>
        <p:nvSpPr>
          <p:cNvPr id="3" name="Content Placeholder 2"/>
          <p:cNvSpPr>
            <a:spLocks noGrp="1"/>
          </p:cNvSpPr>
          <p:nvPr>
            <p:ph idx="1"/>
          </p:nvPr>
        </p:nvSpPr>
        <p:spPr>
          <a:xfrm>
            <a:off x="1099659" y="1936694"/>
            <a:ext cx="6400800" cy="3474720"/>
          </a:xfrm>
        </p:spPr>
        <p:txBody>
          <a:bodyPr/>
          <a:lstStyle/>
          <a:p>
            <a:r>
              <a:rPr lang="en-GB" dirty="0"/>
              <a:t>Writing, pencil grip &amp; robot talking</a:t>
            </a:r>
          </a:p>
          <a:p>
            <a:r>
              <a:rPr lang="en-GB" dirty="0"/>
              <a:t>Homework books – Each Friday to be returned the following Wednesday</a:t>
            </a:r>
          </a:p>
          <a:p>
            <a:r>
              <a:rPr lang="en-GB" dirty="0"/>
              <a:t>Children come to school in PE kits – Thursday and Friday</a:t>
            </a:r>
          </a:p>
          <a:p>
            <a:r>
              <a:rPr lang="en-GB" dirty="0"/>
              <a:t>Lunches, water bottles, milk &amp; fruit</a:t>
            </a:r>
          </a:p>
          <a:p>
            <a:r>
              <a:rPr lang="en-GB" dirty="0"/>
              <a:t>Information, newsletters, website, text messages &amp; twitter</a:t>
            </a:r>
          </a:p>
          <a:p>
            <a:endParaRPr lang="en-GB" dirty="0"/>
          </a:p>
        </p:txBody>
      </p:sp>
      <p:pic>
        <p:nvPicPr>
          <p:cNvPr id="5122" name="Picture 2" descr="C:\Users\Home\AppData\Local\Microsoft\Windows\Temporary Internet Files\Content.IE5\LLQYV6CB\5529526696_157a2a1ace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1247174"/>
            <a:ext cx="1211796" cy="908847"/>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Home\AppData\Local\Microsoft\Windows\Temporary Internet Files\Content.IE5\OXPIZWFJ\RCK012_LR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926449">
            <a:off x="7462106" y="1604705"/>
            <a:ext cx="1164468" cy="9315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Home\AppData\Local\Microsoft\Windows\Temporary Internet Files\Content.IE5\D0OELYFJ\que-es-twitter[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0356" y="5301208"/>
            <a:ext cx="967755" cy="72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730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a:buFont typeface="Arial" panose="020B0604020202020204" pitchFamily="34" charset="0"/>
              <a:buChar char="•"/>
            </a:pPr>
            <a:r>
              <a:rPr lang="en-GB" sz="3200" dirty="0"/>
              <a:t>Baseline </a:t>
            </a:r>
          </a:p>
          <a:p>
            <a:pPr>
              <a:buFont typeface="Arial" panose="020B0604020202020204" pitchFamily="34" charset="0"/>
              <a:buChar char="•"/>
            </a:pPr>
            <a:r>
              <a:rPr lang="en-GB" sz="3200" dirty="0"/>
              <a:t>On-going assessment using the EYFS profile</a:t>
            </a:r>
          </a:p>
          <a:p>
            <a:pPr>
              <a:buFont typeface="Arial" panose="020B0604020202020204" pitchFamily="34" charset="0"/>
              <a:buChar char="•"/>
            </a:pPr>
            <a:r>
              <a:rPr lang="en-GB" sz="3200" dirty="0"/>
              <a:t> Parents/carers meetings to discuss development</a:t>
            </a:r>
          </a:p>
          <a:p>
            <a:pPr>
              <a:buFont typeface="Arial" panose="020B0604020202020204" pitchFamily="34" charset="0"/>
              <a:buChar char="•"/>
            </a:pPr>
            <a:r>
              <a:rPr lang="en-GB" sz="3200" dirty="0"/>
              <a:t> End of year written report</a:t>
            </a:r>
          </a:p>
          <a:p>
            <a:pPr>
              <a:buFont typeface="Arial" panose="020B0604020202020204" pitchFamily="34" charset="0"/>
              <a:buChar char="•"/>
            </a:pPr>
            <a:r>
              <a:rPr lang="en-GB" sz="3200" dirty="0"/>
              <a:t>YOU may spot your child doing something amazing – please tell us know so we can celebrate this too.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395536" y="620688"/>
            <a:ext cx="8424936" cy="1349745"/>
          </a:xfrm>
          <a:solidFill>
            <a:schemeClr val="accent1">
              <a:lumMod val="20000"/>
              <a:lumOff val="80000"/>
            </a:schemeClr>
          </a:solidFill>
        </p:spPr>
        <p:txBody>
          <a:bodyPr>
            <a:noAutofit/>
          </a:bodyPr>
          <a:lstStyle/>
          <a:p>
            <a:r>
              <a:rPr lang="en-GB" sz="2800" dirty="0"/>
              <a:t>ST PHILIP’S CE PRIMARY SUPPORT TRIANGLE</a:t>
            </a:r>
            <a:br>
              <a:rPr lang="en-GB" sz="2800" dirty="0"/>
            </a:br>
            <a:r>
              <a:rPr lang="en-GB" sz="28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786069748"/>
              </p:ext>
            </p:extLst>
          </p:nvPr>
        </p:nvGraphicFramePr>
        <p:xfrm>
          <a:off x="1115616" y="1970433"/>
          <a:ext cx="7372350" cy="3964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984776" cy="4176464"/>
          </a:xfrm>
        </p:spPr>
        <p:txBody>
          <a:bodyPr>
            <a:normAutofit fontScale="92500" lnSpcReduction="10000"/>
          </a:bodyPr>
          <a:lstStyle/>
          <a:p>
            <a:r>
              <a:rPr lang="en-GB" dirty="0"/>
              <a:t>Please remember the website holds lots of information and photos of your children.</a:t>
            </a:r>
          </a:p>
          <a:p>
            <a:pPr marL="45720" indent="0">
              <a:buNone/>
            </a:pPr>
            <a:endParaRPr lang="en-GB" dirty="0"/>
          </a:p>
          <a:p>
            <a:r>
              <a:rPr lang="en-GB" dirty="0"/>
              <a:t>Also twitter gives instant updates of what is going on in school.</a:t>
            </a:r>
          </a:p>
          <a:p>
            <a:pPr marL="45720" indent="0">
              <a:buNone/>
            </a:pPr>
            <a:endParaRPr lang="en-GB" dirty="0"/>
          </a:p>
          <a:p>
            <a:r>
              <a:rPr lang="en-GB" dirty="0"/>
              <a:t>Please take care when posting on Social Media – remember not to include names and always ask children’s parents/carers to obtain permission to post. </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799678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a:solidFill>
            <a:schemeClr val="accent6">
              <a:lumMod val="40000"/>
              <a:lumOff val="60000"/>
            </a:schemeClr>
          </a:solidFill>
          <a:ln>
            <a:solidFill>
              <a:schemeClr val="tx1"/>
            </a:solidFill>
          </a:ln>
        </p:spPr>
        <p:txBody>
          <a:bodyPr/>
          <a:lstStyle/>
          <a:p>
            <a:pPr algn="ctr"/>
            <a:r>
              <a:rPr lang="en-GB" dirty="0"/>
              <a:t>Reminders!</a:t>
            </a:r>
          </a:p>
        </p:txBody>
      </p:sp>
      <p:sp>
        <p:nvSpPr>
          <p:cNvPr id="3" name="Content Placeholder 2"/>
          <p:cNvSpPr>
            <a:spLocks noGrp="1"/>
          </p:cNvSpPr>
          <p:nvPr>
            <p:ph idx="1"/>
          </p:nvPr>
        </p:nvSpPr>
        <p:spPr>
          <a:xfrm>
            <a:off x="107504" y="1988840"/>
            <a:ext cx="9036496" cy="4281339"/>
          </a:xfrm>
        </p:spPr>
        <p:txBody>
          <a:bodyPr/>
          <a:lstStyle/>
          <a:p>
            <a:r>
              <a:rPr lang="en-GB" dirty="0"/>
              <a:t>Parents Evening –19.10.22 </a:t>
            </a:r>
          </a:p>
          <a:p>
            <a:r>
              <a:rPr lang="en-GB" dirty="0"/>
              <a:t>Buddy Assembly </a:t>
            </a:r>
            <a:r>
              <a:rPr lang="en-GB"/>
              <a:t>–  20.10.22</a:t>
            </a:r>
            <a:endParaRPr lang="en-GB" dirty="0"/>
          </a:p>
        </p:txBody>
      </p:sp>
      <p:sp>
        <p:nvSpPr>
          <p:cNvPr id="4" name="Title 1">
            <a:extLst>
              <a:ext uri="{FF2B5EF4-FFF2-40B4-BE49-F238E27FC236}">
                <a16:creationId xmlns:a16="http://schemas.microsoft.com/office/drawing/2014/main" id="{0675528C-020A-4292-9776-A99289939546}"/>
              </a:ext>
            </a:extLst>
          </p:cNvPr>
          <p:cNvSpPr txBox="1">
            <a:spLocks/>
          </p:cNvSpPr>
          <p:nvPr/>
        </p:nvSpPr>
        <p:spPr>
          <a:xfrm>
            <a:off x="251520" y="3933056"/>
            <a:ext cx="8229600" cy="1143000"/>
          </a:xfrm>
          <a:prstGeom prst="rect">
            <a:avLst/>
          </a:prstGeom>
          <a:solidFill>
            <a:schemeClr val="accent6">
              <a:lumMod val="40000"/>
              <a:lumOff val="60000"/>
            </a:schemeClr>
          </a:solidFill>
          <a:ln>
            <a:solidFill>
              <a:schemeClr val="tx1"/>
            </a:solidFill>
          </a:ln>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t>Thank you!</a:t>
            </a:r>
          </a:p>
        </p:txBody>
      </p:sp>
    </p:spTree>
    <p:extLst>
      <p:ext uri="{BB962C8B-B14F-4D97-AF65-F5344CB8AC3E}">
        <p14:creationId xmlns:p14="http://schemas.microsoft.com/office/powerpoint/2010/main" val="51409809"/>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3509</TotalTime>
  <Words>1023</Words>
  <Application>Microsoft Office PowerPoint</Application>
  <PresentationFormat>On-screen Show (4:3)</PresentationFormat>
  <Paragraphs>172</Paragraphs>
  <Slides>24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Georgia</vt:lpstr>
      <vt:lpstr>Trebuchet MS</vt:lpstr>
      <vt:lpstr>Wingdings</vt:lpstr>
      <vt:lpstr>Slipstream</vt:lpstr>
      <vt:lpstr>Welcome Reception Skills Workshop  </vt:lpstr>
      <vt:lpstr>PowerPoint Presentation</vt:lpstr>
      <vt:lpstr>PowerPoint Presentation</vt:lpstr>
      <vt:lpstr>Reception staff</vt:lpstr>
      <vt:lpstr>Routines</vt:lpstr>
      <vt:lpstr>Housekeeping!</vt:lpstr>
      <vt:lpstr>Positive Behaviour  and rewards</vt:lpstr>
      <vt:lpstr>Medical</vt:lpstr>
      <vt:lpstr>Homework</vt:lpstr>
      <vt:lpstr>Reading</vt:lpstr>
      <vt:lpstr>Phonics </vt:lpstr>
      <vt:lpstr>Today’s sound </vt:lpstr>
      <vt:lpstr>Daily Phonics </vt:lpstr>
      <vt:lpstr>Phonics </vt:lpstr>
      <vt:lpstr>Jolly Phonics App</vt:lpstr>
      <vt:lpstr>Maths</vt:lpstr>
      <vt:lpstr>Maths</vt:lpstr>
      <vt:lpstr>Maths</vt:lpstr>
      <vt:lpstr>Other</vt:lpstr>
      <vt:lpstr>Curriculum</vt:lpstr>
      <vt:lpstr>Assessment</vt:lpstr>
      <vt:lpstr>ST PHILIP’S CE PRIMARY SUPPORT TRIANGLE SENDCO - Mrs Klaassen</vt:lpstr>
      <vt:lpstr>Website and Twitter</vt:lpstr>
      <vt:lpstr>Reminders!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Heather Parsons</cp:lastModifiedBy>
  <cp:revision>103</cp:revision>
  <dcterms:created xsi:type="dcterms:W3CDTF">2014-09-15T15:29:28Z</dcterms:created>
  <dcterms:modified xsi:type="dcterms:W3CDTF">2022-10-04T19:39:29Z</dcterms:modified>
</cp:coreProperties>
</file>