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68" r:id="rId3"/>
    <p:sldId id="258" r:id="rId4"/>
    <p:sldId id="262" r:id="rId5"/>
    <p:sldId id="263" r:id="rId6"/>
    <p:sldId id="264" r:id="rId7"/>
    <p:sldId id="266" r:id="rId8"/>
    <p:sldId id="265" r:id="rId9"/>
    <p:sldId id="267" r:id="rId10"/>
  </p:sldIdLst>
  <p:sldSz cx="6858000" cy="9906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9E73"/>
    <a:srgbClr val="B49381"/>
    <a:srgbClr val="CD8E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28" autoAdjust="0"/>
    <p:restoredTop sz="94660"/>
  </p:normalViewPr>
  <p:slideViewPr>
    <p:cSldViewPr snapToGrid="0">
      <p:cViewPr varScale="1">
        <p:scale>
          <a:sx n="51" d="100"/>
          <a:sy n="51" d="100"/>
        </p:scale>
        <p:origin x="25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8913D8-7035-154D-9D4E-131B6158959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931E5C-D724-1A45-8047-93DE5F4D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19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EB75-FE2A-A04F-A2C9-18C51E13015A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770313" y="857250"/>
            <a:ext cx="16033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28CD-179B-4246-8659-B3D9E2B8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2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15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9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6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3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4321"/>
            <a:ext cx="5143500" cy="3448756"/>
          </a:xfrm>
        </p:spPr>
        <p:txBody>
          <a:bodyPr anchor="b">
            <a:normAutofit/>
          </a:bodyPr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 algn="ctr">
              <a:buNone/>
              <a:defRPr sz="1575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376B-DD5D-4D40-BD70-E4F711980C57}" type="datetime1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2711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F505-C9AB-3146-A8FE-E3FC18CD068E}" type="datetime1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34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73500"/>
            <a:ext cx="5915025" cy="4118412"/>
          </a:xfrm>
        </p:spPr>
        <p:txBody>
          <a:bodyPr anchor="b">
            <a:normAutofit/>
          </a:bodyPr>
          <a:lstStyle>
            <a:lvl1pPr>
              <a:defRPr sz="3375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76026"/>
            <a:ext cx="5915025" cy="2166937"/>
          </a:xfrm>
        </p:spPr>
        <p:txBody>
          <a:bodyPr anchor="t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B38FA-F95B-054E-BE8D-72A409129234}" type="datetime1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9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5384" y="2641601"/>
            <a:ext cx="2914650" cy="62852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41601"/>
            <a:ext cx="2914650" cy="62852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22F3-EAEE-ED48-9C4E-B4B6B7B47265}" type="datetime1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9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429340"/>
            <a:ext cx="2900363" cy="11926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84" y="3622017"/>
            <a:ext cx="2900363" cy="53163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9340"/>
            <a:ext cx="2914651" cy="1192675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22017"/>
            <a:ext cx="2914651" cy="53163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216C-DC63-0D4D-A16D-6563FD1615A8}" type="datetime1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4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56C76-8ED4-7D45-A6CE-BC74D793368C}" type="datetime1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2201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DB7D-49CD-5341-8AC6-0E45A3A470E7}" type="datetime1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124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1"/>
            <a:ext cx="2211705" cy="2311396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799"/>
            <a:ext cx="2211705" cy="550333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C7183-BCE5-A940-96F7-6CB623A602E0}" type="datetime1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7329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0"/>
            <a:ext cx="2211705" cy="2311400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800"/>
            <a:ext cx="2211705" cy="5503333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CAD9-9D3F-804E-A247-3F518D99BF09}" type="datetime1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8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B692-2C76-3348-A16E-865EEAA55436}" type="datetime1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1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052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0523"/>
            <a:ext cx="4350544" cy="839487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2CCB-A6C3-BE46-8079-7D6C1EF49289}" type="datetime1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974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384" y="528320"/>
            <a:ext cx="5915025" cy="1914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641601"/>
            <a:ext cx="5915025" cy="628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67F8630-C1E8-EF4D-963B-3AFBD814E3CB}" type="datetime1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/>
              <a:t>www.literacyshed.com (C)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7359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Wingdings 2" pitchFamily="18" charset="2"/>
        <a:buChar char="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overnment/publications/key-stage-2-english-reading-test-framewor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Improving key</a:t>
            </a:r>
          </a:p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reading </a:t>
            </a:r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skills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30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648562" y="7315200"/>
            <a:ext cx="2702389" cy="2031352"/>
            <a:chOff x="1261540" y="5520905"/>
            <a:chExt cx="5089412" cy="382564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14350" y="1685925"/>
            <a:ext cx="56583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Vipers is a range of reading prompts based on the 2016 reading content domains found in the National Curriculum Test Framework documents which can be found online here: </a:t>
            </a:r>
            <a:r>
              <a:rPr lang="en-GB" dirty="0">
                <a:hlinkClick r:id="rId4"/>
              </a:rPr>
              <a:t>https://www.gov.uk/government/publications/key-stage-2-english-reading-test-framework</a:t>
            </a:r>
            <a:r>
              <a:rPr lang="en-GB" dirty="0"/>
              <a:t> 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245159"/>
              </p:ext>
            </p:extLst>
          </p:nvPr>
        </p:nvGraphicFramePr>
        <p:xfrm>
          <a:off x="514350" y="3429000"/>
          <a:ext cx="5836601" cy="384556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316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65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13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Vipers heading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Content Domain</a:t>
                      </a:r>
                      <a:r>
                        <a:rPr lang="en-GB" sz="1200" baseline="0" dirty="0"/>
                        <a:t> reference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Content Domain</a:t>
                      </a:r>
                      <a:r>
                        <a:rPr lang="en-GB" sz="1200" baseline="0" dirty="0"/>
                        <a:t> Description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Vocabulary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Give/explain the meaning</a:t>
                      </a:r>
                      <a:r>
                        <a:rPr lang="en-GB" sz="1200" baseline="0" dirty="0"/>
                        <a:t> of words in context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Infer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Make</a:t>
                      </a:r>
                      <a:r>
                        <a:rPr lang="en-GB" sz="1200" baseline="0" dirty="0"/>
                        <a:t> inference from the text/ explain and justify using evidence from the text.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Predict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Predict what might happen from the details stated</a:t>
                      </a:r>
                      <a:r>
                        <a:rPr lang="en-GB" sz="1200" baseline="0" dirty="0"/>
                        <a:t> and implied.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Explain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2f, 2g, 2h,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Identify/explain how information/narrative</a:t>
                      </a:r>
                      <a:r>
                        <a:rPr lang="en-GB" sz="1200" baseline="0" dirty="0"/>
                        <a:t> content is related and contributes to the meaning as a whole. </a:t>
                      </a:r>
                    </a:p>
                    <a:p>
                      <a:r>
                        <a:rPr lang="en-GB" sz="1200" baseline="0" dirty="0"/>
                        <a:t>Identify/explain how meaning is enhanced through choice of words and phrases.</a:t>
                      </a:r>
                    </a:p>
                    <a:p>
                      <a:r>
                        <a:rPr lang="en-GB" sz="1200" baseline="0" dirty="0"/>
                        <a:t>Make comparisons within the text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Retrieve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Retrieve and record key information/key</a:t>
                      </a:r>
                      <a:r>
                        <a:rPr lang="en-GB" sz="1200" baseline="0" dirty="0"/>
                        <a:t> details from fiction and non-fiction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/>
                        <a:t>Summarise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Summarise main ideas from more than one paragraph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973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5"/>
            <a:ext cx="5606511" cy="352053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V</a:t>
            </a:r>
            <a:r>
              <a:rPr lang="en-GB" sz="3600" dirty="0"/>
              <a:t>ocabulary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/>
              <a:t>nfer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/>
              <a:t>redict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/>
              <a:t>xplain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R</a:t>
            </a:r>
            <a:r>
              <a:rPr lang="en-GB" sz="3600" dirty="0"/>
              <a:t>etrieve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S</a:t>
            </a:r>
            <a:r>
              <a:rPr lang="en-GB" sz="3600" dirty="0"/>
              <a:t>ummarise</a:t>
            </a:r>
          </a:p>
        </p:txBody>
      </p:sp>
      <p:sp>
        <p:nvSpPr>
          <p:cNvPr id="2" name="Rectangle 1"/>
          <p:cNvSpPr/>
          <p:nvPr/>
        </p:nvSpPr>
        <p:spPr>
          <a:xfrm>
            <a:off x="1067463" y="679055"/>
            <a:ext cx="446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20598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V</a:t>
            </a:r>
            <a:r>
              <a:rPr lang="en-GB" sz="3600" dirty="0"/>
              <a:t>ocabulary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Find and explain the meaning of words in context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1488" y="4421315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What do the words ...... and </a:t>
            </a:r>
            <a:r>
              <a:rPr lang="mr-IN" dirty="0"/>
              <a:t>……</a:t>
            </a:r>
            <a:r>
              <a:rPr lang="en-GB" dirty="0"/>
              <a:t> suggest about the character, setting and 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word tells you that</a:t>
            </a:r>
            <a:r>
              <a:rPr lang="mr-IN" dirty="0"/>
              <a:t>…</a:t>
            </a:r>
            <a:r>
              <a:rPr lang="en-GB" dirty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keyword tells you about the character/setting/mood?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Find one word in the text which means</a:t>
            </a:r>
            <a:r>
              <a:rPr lang="mr-IN" dirty="0"/>
              <a:t>……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Find and highlight the word that is closest in meaning to</a:t>
            </a:r>
            <a:r>
              <a:rPr lang="mr-IN" dirty="0"/>
              <a:t>……</a:t>
            </a:r>
            <a:r>
              <a:rPr lang="en-GB" dirty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Find a word or phrase which shows/suggests that</a:t>
            </a:r>
            <a:r>
              <a:rPr lang="mr-IN" dirty="0"/>
              <a:t>……</a:t>
            </a:r>
            <a:r>
              <a:rPr lang="en-GB" dirty="0"/>
              <a:t>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r>
              <a:rPr lang="en-GB" sz="4400" b="1">
                <a:solidFill>
                  <a:srgbClr val="FF0000"/>
                </a:solidFill>
              </a:rPr>
              <a:t>V</a:t>
            </a:r>
            <a:r>
              <a:rPr lang="en-GB" sz="3600"/>
              <a:t>ocabulary 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131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/>
              <a:t>nfer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Make and justify inferences using evidence from the text.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Find and copy a group of words which show that</a:t>
            </a:r>
            <a:r>
              <a:rPr lang="mr-IN" dirty="0"/>
              <a:t>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do these words make the reader feel?  How does this paragraph suggest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do the descriptions of </a:t>
            </a:r>
            <a:r>
              <a:rPr lang="mr-IN" dirty="0"/>
              <a:t>……</a:t>
            </a:r>
            <a:r>
              <a:rPr lang="en-GB" dirty="0"/>
              <a:t> show that they are </a:t>
            </a:r>
            <a:r>
              <a:rPr lang="mr-IN" dirty="0"/>
              <a:t>……</a:t>
            </a:r>
            <a:r>
              <a:rPr lang="en-GB" dirty="0"/>
              <a:t>..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can you tell that</a:t>
            </a:r>
            <a:r>
              <a:rPr lang="mr-IN" dirty="0"/>
              <a:t>……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impression of </a:t>
            </a:r>
            <a:r>
              <a:rPr lang="mr-IN" dirty="0"/>
              <a:t>……</a:t>
            </a:r>
            <a:r>
              <a:rPr lang="en-GB" dirty="0"/>
              <a:t> do you get from these paragraphs?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voice might these characters use?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was </a:t>
            </a:r>
            <a:r>
              <a:rPr lang="mr-IN" dirty="0"/>
              <a:t>…</a:t>
            </a:r>
            <a:r>
              <a:rPr lang="en-GB" dirty="0"/>
              <a:t>.  thinking when</a:t>
            </a:r>
            <a:r>
              <a:rPr lang="mr-IN" dirty="0"/>
              <a:t>…</a:t>
            </a:r>
            <a:r>
              <a:rPr lang="en-GB" dirty="0"/>
              <a:t>..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Who is telling </a:t>
            </a:r>
            <a:r>
              <a:rPr lang="en-GB"/>
              <a:t>the story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10250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/>
              <a:t>redict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Predict what might happen from the details given and implied.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From the cover what do you think this text is going to be about?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is happening now?  What happened before this? What will happen after?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does this paragraph suggest will happen next?  What makes you think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Do you think the choice of setting will influence how the plot develops?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Do you think</a:t>
            </a:r>
            <a:r>
              <a:rPr lang="mr-IN" dirty="0"/>
              <a:t>…</a:t>
            </a:r>
            <a:r>
              <a:rPr lang="en-GB" dirty="0"/>
              <a:t> will happen?  Yes, no or maybe?  Explain your answer using evidence from the text. </a:t>
            </a:r>
          </a:p>
        </p:txBody>
      </p:sp>
    </p:spTree>
    <p:extLst>
      <p:ext uri="{BB962C8B-B14F-4D97-AF65-F5344CB8AC3E}">
        <p14:creationId xmlns:p14="http://schemas.microsoft.com/office/powerpoint/2010/main" val="1870951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/>
              <a:t>xplain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9099" y="2701719"/>
            <a:ext cx="59155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how content is related and contributes to the meaning as a whole.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how meaning is enhanced through choice of language.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the themes and patterns that develop across the text. 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/>
              <a:t>Explain how information contributes to the overall experience.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663" y="4055879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846590" y="7464056"/>
            <a:ext cx="2504361" cy="1882496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Why is the text arranged in this way?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structures has the author used?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is the purpose of this text feature?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Is the use of </a:t>
            </a:r>
            <a:r>
              <a:rPr lang="mr-IN" dirty="0"/>
              <a:t>…</a:t>
            </a:r>
            <a:r>
              <a:rPr lang="en-GB" dirty="0"/>
              <a:t>.. effective?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The mood of the character changes throughout the text.  Find and copy the phrases which show this.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is the author’s point of view?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affect does </a:t>
            </a:r>
            <a:r>
              <a:rPr lang="mr-IN" dirty="0"/>
              <a:t>…</a:t>
            </a:r>
            <a:r>
              <a:rPr lang="en-GB" dirty="0"/>
              <a:t>.. have on the audience?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does the author engage the reader here?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words and phrases did </a:t>
            </a:r>
            <a:r>
              <a:rPr lang="mr-IN" dirty="0"/>
              <a:t>…</a:t>
            </a:r>
            <a:r>
              <a:rPr lang="en-GB" dirty="0"/>
              <a:t>.. effectively?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Which section was the most interesting/exciting part?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are these sections linked?</a:t>
            </a:r>
          </a:p>
        </p:txBody>
      </p:sp>
    </p:spTree>
    <p:extLst>
      <p:ext uri="{BB962C8B-B14F-4D97-AF65-F5344CB8AC3E}">
        <p14:creationId xmlns:p14="http://schemas.microsoft.com/office/powerpoint/2010/main" val="513438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R</a:t>
            </a:r>
            <a:r>
              <a:rPr lang="en-GB" sz="3600" dirty="0"/>
              <a:t>etrieve 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Retrieve and record information and identify key details from fiction and non-fiction.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67241" y="7404410"/>
            <a:ext cx="2583710" cy="1942142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How would you describe this story/text? What genre is it?  How do you know?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did</a:t>
            </a:r>
            <a:r>
              <a:rPr lang="mr-IN" dirty="0"/>
              <a:t>…</a:t>
            </a:r>
            <a:r>
              <a:rPr lang="en-GB" dirty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often</a:t>
            </a:r>
            <a:r>
              <a:rPr lang="mr-IN" dirty="0"/>
              <a:t>…</a:t>
            </a:r>
            <a:r>
              <a:rPr lang="en-GB" dirty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Who had</a:t>
            </a:r>
            <a:r>
              <a:rPr lang="mr-IN" dirty="0"/>
              <a:t>…</a:t>
            </a:r>
            <a:r>
              <a:rPr lang="en-GB" dirty="0"/>
              <a:t>?  Who is</a:t>
            </a:r>
            <a:r>
              <a:rPr lang="mr-IN" dirty="0"/>
              <a:t>…</a:t>
            </a:r>
            <a:r>
              <a:rPr lang="en-GB" dirty="0"/>
              <a:t>?  Who did</a:t>
            </a:r>
            <a:r>
              <a:rPr lang="mr-IN" dirty="0"/>
              <a:t>…</a:t>
            </a:r>
            <a:r>
              <a:rPr lang="en-GB" dirty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happened to</a:t>
            </a:r>
            <a:r>
              <a:rPr lang="mr-IN" dirty="0"/>
              <a:t>…</a:t>
            </a:r>
            <a:r>
              <a:rPr lang="en-GB" dirty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does</a:t>
            </a:r>
            <a:r>
              <a:rPr lang="mr-IN" dirty="0"/>
              <a:t>…</a:t>
            </a:r>
            <a:r>
              <a:rPr lang="en-GB" dirty="0"/>
              <a:t>. do?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How </a:t>
            </a:r>
            <a:r>
              <a:rPr lang="mr-IN" dirty="0"/>
              <a:t>…</a:t>
            </a:r>
            <a:r>
              <a:rPr lang="en-GB" dirty="0"/>
              <a:t>.. is </a:t>
            </a:r>
            <a:r>
              <a:rPr lang="mr-IN" dirty="0"/>
              <a:t>……</a:t>
            </a:r>
            <a:r>
              <a:rPr lang="en-GB" dirty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can you learn from </a:t>
            </a:r>
            <a:r>
              <a:rPr lang="mr-IN" dirty="0"/>
              <a:t>……</a:t>
            </a:r>
            <a:r>
              <a:rPr lang="en-GB" dirty="0"/>
              <a:t> from this section?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Give one example of</a:t>
            </a:r>
            <a:r>
              <a:rPr lang="mr-IN" dirty="0"/>
              <a:t>……</a:t>
            </a:r>
            <a:endParaRPr lang="en-GB" dirty="0"/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The story is told from whose perspective? </a:t>
            </a:r>
          </a:p>
        </p:txBody>
      </p:sp>
    </p:spTree>
    <p:extLst>
      <p:ext uri="{BB962C8B-B14F-4D97-AF65-F5344CB8AC3E}">
        <p14:creationId xmlns:p14="http://schemas.microsoft.com/office/powerpoint/2010/main" val="1847319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49161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S</a:t>
            </a:r>
            <a:r>
              <a:rPr lang="en-GB" sz="3600" dirty="0"/>
              <a:t>ummarise</a:t>
            </a:r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www.literacyshed.com (C) 2017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Summarise the main ideas from more than one paragraph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Example questions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341257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/>
              <a:t>Can you number these events 1-5 in the order that they happened?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happened after </a:t>
            </a:r>
            <a:r>
              <a:rPr lang="mr-IN" dirty="0"/>
              <a:t>……</a:t>
            </a:r>
            <a:r>
              <a:rPr lang="en-GB" dirty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What was the first thing that happened in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Can you summarise in a sentence the opening/middle/end of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/>
              <a:t>In what order do these chapter headings come in the story?</a:t>
            </a:r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4904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362</TotalTime>
  <Words>866</Words>
  <Application>Microsoft Office PowerPoint</Application>
  <PresentationFormat>A4 Paper (210x297 mm)</PresentationFormat>
  <Paragraphs>125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Mangal</vt:lpstr>
      <vt:lpstr>Wingdings</vt:lpstr>
      <vt:lpstr>Wingdings 2</vt:lpstr>
      <vt:lpstr>HDOfficeLightV0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Emma Warham</cp:lastModifiedBy>
  <cp:revision>39</cp:revision>
  <cp:lastPrinted>2017-03-20T04:41:16Z</cp:lastPrinted>
  <dcterms:created xsi:type="dcterms:W3CDTF">2015-12-29T20:53:34Z</dcterms:created>
  <dcterms:modified xsi:type="dcterms:W3CDTF">2020-11-04T17:19:50Z</dcterms:modified>
</cp:coreProperties>
</file>