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80" r:id="rId5"/>
    <p:sldId id="301" r:id="rId6"/>
    <p:sldId id="361" r:id="rId7"/>
    <p:sldId id="362" r:id="rId8"/>
    <p:sldId id="360" r:id="rId9"/>
    <p:sldId id="363" r:id="rId10"/>
    <p:sldId id="364" r:id="rId11"/>
    <p:sldId id="365" r:id="rId12"/>
    <p:sldId id="391" r:id="rId13"/>
    <p:sldId id="386" r:id="rId14"/>
    <p:sldId id="368" r:id="rId15"/>
    <p:sldId id="387" r:id="rId16"/>
    <p:sldId id="314" r:id="rId17"/>
    <p:sldId id="370" r:id="rId18"/>
    <p:sldId id="383" r:id="rId19"/>
    <p:sldId id="392" r:id="rId20"/>
    <p:sldId id="393" r:id="rId21"/>
    <p:sldId id="394" r:id="rId22"/>
    <p:sldId id="355" r:id="rId23"/>
    <p:sldId id="39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7FC"/>
    <a:srgbClr val="E7F0F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15E2F0-05E2-4B7B-9A19-5811FBC041D9}" v="60" dt="2019-04-03T11:41:30.8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4m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s://classroomsecrets.co.uk/content-domain-filter/?fwp_contentdomain=4m9" TargetMode="External"/><Relationship Id="rId4" Type="http://schemas.openxmlformats.org/officeDocument/2006/relationships/hyperlink" Target="https://classroomsecrets.co.uk/content-domain-filter/?fwp_contentdomain=4m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Money </a:t>
            </a: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– Using Rounding to Estimate Money</a:t>
            </a:r>
          </a:p>
          <a:p>
            <a:pPr lvl="0" algn="ctr"/>
            <a:endParaRPr lang="en-GB" sz="12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National Curriculum Objectives:</a:t>
            </a:r>
          </a:p>
          <a:p>
            <a:pPr lvl="0" fontAlgn="base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 (4M1)</a:t>
            </a:r>
          </a:p>
          <a:p>
            <a:pPr>
              <a:defRPr/>
            </a:pPr>
            <a:r>
              <a:rPr lang="en-GB" sz="1600" b="1" dirty="0">
                <a:latin typeface="Century Gothic" panose="020B0502020202020204" pitchFamily="34" charset="0"/>
                <a:hlinkClick r:id="rId3"/>
              </a:rPr>
              <a:t>Compare different measures, including money in pounds and pence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 (4M2) </a:t>
            </a:r>
          </a:p>
          <a:p>
            <a:pPr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  <a:hlinkClick r:id="rId4"/>
            </a:endParaRPr>
          </a:p>
          <a:p>
            <a:pPr>
              <a:defRPr/>
            </a:pP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Estimate different measures, including money in pounds and pence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latin typeface="Century Gothic" panose="020B0502020202020204" pitchFamily="34" charset="0"/>
            </a:endParaRPr>
          </a:p>
          <a:p>
            <a:pPr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 (4M9) </a:t>
            </a:r>
          </a:p>
          <a:p>
            <a:pPr>
              <a:defRPr/>
            </a:pPr>
            <a:r>
              <a:rPr lang="en-GB" sz="1600" b="1" dirty="0">
                <a:latin typeface="Century Gothic" panose="020B0502020202020204" pitchFamily="34" charset="0"/>
                <a:hlinkClick r:id="rId5"/>
              </a:rPr>
              <a:t>Calculate different measures, including money in pounds and pence</a:t>
            </a:r>
            <a:r>
              <a:rPr lang="en-GB" sz="1600" b="1" dirty="0">
                <a:latin typeface="Century Gothic" panose="020B0502020202020204" pitchFamily="34" charset="0"/>
              </a:rPr>
              <a:t> 	</a:t>
            </a: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br>
              <a:rPr lang="en-GB" sz="16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172BD9D7-DD16-4523-8A27-03001C5C348A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093B486C-C7FC-4F01-A825-6226AC92EE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4E614348-A7FB-48EF-B5DE-BFEDF2F0ED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764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2 – Money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Using Rounding to Estimate Money</a:t>
            </a:r>
            <a:endParaRPr lang="en-GB" sz="12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2D2C4669-8321-40F8-ADC5-9CFDFFC6BE1E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4B2CAEB2-10E4-4D4B-82A0-5564752BD0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A115D5CB-C1C2-48D5-8EDD-6ABC402EF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Round each number to the nearest 100 and match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to the number line.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EFA64BA-2953-496C-9741-5417B38FA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620493"/>
              </p:ext>
            </p:extLst>
          </p:nvPr>
        </p:nvGraphicFramePr>
        <p:xfrm>
          <a:off x="457200" y="3149224"/>
          <a:ext cx="82296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38302876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0759082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849031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16210526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7232287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03849311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52226311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90986290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311632277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893380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0CDB5533-C676-4849-8AC1-7D69A2AE8216}"/>
              </a:ext>
            </a:extLst>
          </p:cNvPr>
          <p:cNvSpPr txBox="1"/>
          <p:nvPr/>
        </p:nvSpPr>
        <p:spPr>
          <a:xfrm>
            <a:off x="2319325" y="4600817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164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4F91AA-B1BC-4101-87BB-7CA7E070C15C}"/>
              </a:ext>
            </a:extLst>
          </p:cNvPr>
          <p:cNvSpPr txBox="1"/>
          <p:nvPr/>
        </p:nvSpPr>
        <p:spPr>
          <a:xfrm>
            <a:off x="3591534" y="2158082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386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9661116-A582-44A2-831A-AD71CFE3D25A}"/>
              </a:ext>
            </a:extLst>
          </p:cNvPr>
          <p:cNvSpPr txBox="1"/>
          <p:nvPr/>
        </p:nvSpPr>
        <p:spPr>
          <a:xfrm>
            <a:off x="3877727" y="5156929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548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432EF4-AADC-4854-990D-819FB7A34396}"/>
              </a:ext>
            </a:extLst>
          </p:cNvPr>
          <p:cNvSpPr txBox="1"/>
          <p:nvPr/>
        </p:nvSpPr>
        <p:spPr>
          <a:xfrm>
            <a:off x="665151" y="509949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270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4628AE-9BFA-475E-8C45-8F178790B711}"/>
              </a:ext>
            </a:extLst>
          </p:cNvPr>
          <p:cNvSpPr txBox="1"/>
          <p:nvPr/>
        </p:nvSpPr>
        <p:spPr>
          <a:xfrm>
            <a:off x="7368361" y="1974978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575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6D65F4A-109E-493C-BBEC-12BB95FE255A}"/>
              </a:ext>
            </a:extLst>
          </p:cNvPr>
          <p:cNvSpPr txBox="1"/>
          <p:nvPr/>
        </p:nvSpPr>
        <p:spPr>
          <a:xfrm>
            <a:off x="7368361" y="5156928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655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1894A09-704F-4ED2-8996-A7DFC23A2484}"/>
              </a:ext>
            </a:extLst>
          </p:cNvPr>
          <p:cNvSpPr txBox="1"/>
          <p:nvPr/>
        </p:nvSpPr>
        <p:spPr>
          <a:xfrm>
            <a:off x="5611469" y="470017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849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0E929B0-C7FC-40E6-83C3-65CFA24A1460}"/>
              </a:ext>
            </a:extLst>
          </p:cNvPr>
          <p:cNvSpPr txBox="1"/>
          <p:nvPr/>
        </p:nvSpPr>
        <p:spPr>
          <a:xfrm>
            <a:off x="5739881" y="1794192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851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145C430-1204-4532-8F80-4577CD8CDCDD}"/>
              </a:ext>
            </a:extLst>
          </p:cNvPr>
          <p:cNvSpPr txBox="1"/>
          <p:nvPr/>
        </p:nvSpPr>
        <p:spPr>
          <a:xfrm>
            <a:off x="1259151" y="1974977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126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grpSp>
        <p:nvGrpSpPr>
          <p:cNvPr id="20" name="Group 3">
            <a:extLst>
              <a:ext uri="{FF2B5EF4-FFF2-40B4-BE49-F238E27FC236}">
                <a16:creationId xmlns:a16="http://schemas.microsoft.com/office/drawing/2014/main" id="{2346DB04-DCE6-4C1C-B761-CE4C442B5A63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5E1881A4-E4C8-426B-A4BF-F633526892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D61EDCF5-05D4-4742-9688-0FD734127C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653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Round each number to the nearest 100 and match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to the number line.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EFA64BA-2953-496C-9741-5417B38FA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586327"/>
              </p:ext>
            </p:extLst>
          </p:nvPr>
        </p:nvGraphicFramePr>
        <p:xfrm>
          <a:off x="457200" y="3149224"/>
          <a:ext cx="82296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38302876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0759082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849031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16210526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7232287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03849311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52226311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90986290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311632277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893380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0CDB5533-C676-4849-8AC1-7D69A2AE8216}"/>
              </a:ext>
            </a:extLst>
          </p:cNvPr>
          <p:cNvSpPr txBox="1"/>
          <p:nvPr/>
        </p:nvSpPr>
        <p:spPr>
          <a:xfrm>
            <a:off x="1275616" y="265194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164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4F91AA-B1BC-4101-87BB-7CA7E070C15C}"/>
              </a:ext>
            </a:extLst>
          </p:cNvPr>
          <p:cNvSpPr txBox="1"/>
          <p:nvPr/>
        </p:nvSpPr>
        <p:spPr>
          <a:xfrm>
            <a:off x="3141583" y="2685002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386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9661116-A582-44A2-831A-AD71CFE3D25A}"/>
              </a:ext>
            </a:extLst>
          </p:cNvPr>
          <p:cNvSpPr txBox="1"/>
          <p:nvPr/>
        </p:nvSpPr>
        <p:spPr>
          <a:xfrm>
            <a:off x="4090163" y="367911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432EF4-AADC-4854-990D-819FB7A34396}"/>
              </a:ext>
            </a:extLst>
          </p:cNvPr>
          <p:cNvSpPr txBox="1"/>
          <p:nvPr/>
        </p:nvSpPr>
        <p:spPr>
          <a:xfrm>
            <a:off x="2235333" y="3686603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270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4628AE-9BFA-475E-8C45-8F178790B711}"/>
              </a:ext>
            </a:extLst>
          </p:cNvPr>
          <p:cNvSpPr txBox="1"/>
          <p:nvPr/>
        </p:nvSpPr>
        <p:spPr>
          <a:xfrm>
            <a:off x="4976143" y="2707335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575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6D65F4A-109E-493C-BBEC-12BB95FE255A}"/>
              </a:ext>
            </a:extLst>
          </p:cNvPr>
          <p:cNvSpPr txBox="1"/>
          <p:nvPr/>
        </p:nvSpPr>
        <p:spPr>
          <a:xfrm>
            <a:off x="5956609" y="3686603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655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1894A09-704F-4ED2-8996-A7DFC23A2484}"/>
              </a:ext>
            </a:extLst>
          </p:cNvPr>
          <p:cNvSpPr txBox="1"/>
          <p:nvPr/>
        </p:nvSpPr>
        <p:spPr>
          <a:xfrm>
            <a:off x="6831471" y="2680829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849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0E929B0-C7FC-40E6-83C3-65CFA24A1460}"/>
              </a:ext>
            </a:extLst>
          </p:cNvPr>
          <p:cNvSpPr txBox="1"/>
          <p:nvPr/>
        </p:nvSpPr>
        <p:spPr>
          <a:xfrm>
            <a:off x="7766791" y="367911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851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145C430-1204-4532-8F80-4577CD8CDCDD}"/>
              </a:ext>
            </a:extLst>
          </p:cNvPr>
          <p:cNvSpPr txBox="1"/>
          <p:nvPr/>
        </p:nvSpPr>
        <p:spPr>
          <a:xfrm>
            <a:off x="457200" y="367056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126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0" name="Group 3">
            <a:extLst>
              <a:ext uri="{FF2B5EF4-FFF2-40B4-BE49-F238E27FC236}">
                <a16:creationId xmlns:a16="http://schemas.microsoft.com/office/drawing/2014/main" id="{74AF02A0-86F7-4954-9C00-1C44718A44E3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4160F635-3BC0-44A3-87AA-D002297065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A422F54C-972B-4FCF-84F6-EA40AE8C2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9626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pounds does the given amount come in between?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Round the amount to the nearest pound.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CD82017-FC22-441D-B828-3EFFC003056B}"/>
              </a:ext>
            </a:extLst>
          </p:cNvPr>
          <p:cNvGrpSpPr/>
          <p:nvPr/>
        </p:nvGrpSpPr>
        <p:grpSpPr>
          <a:xfrm>
            <a:off x="912631" y="2849207"/>
            <a:ext cx="7318739" cy="979312"/>
            <a:chOff x="912631" y="2849207"/>
            <a:chExt cx="7318739" cy="979312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885F2B5-7DF4-4A1C-A1C1-803F6E71475F}"/>
                </a:ext>
              </a:extLst>
            </p:cNvPr>
            <p:cNvSpPr/>
            <p:nvPr/>
          </p:nvSpPr>
          <p:spPr>
            <a:xfrm>
              <a:off x="912631" y="2849208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6CEE35E-F95B-4A52-B59E-DCDDB24EC86D}"/>
                </a:ext>
              </a:extLst>
            </p:cNvPr>
            <p:cNvSpPr/>
            <p:nvPr/>
          </p:nvSpPr>
          <p:spPr>
            <a:xfrm>
              <a:off x="6692226" y="2849207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3">
            <a:extLst>
              <a:ext uri="{FF2B5EF4-FFF2-40B4-BE49-F238E27FC236}">
                <a16:creationId xmlns:a16="http://schemas.microsoft.com/office/drawing/2014/main" id="{41C8DFF9-58CA-46F7-9138-0875F0E50516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3" name="Picture 4">
              <a:extLst>
                <a:ext uri="{FF2B5EF4-FFF2-40B4-BE49-F238E27FC236}">
                  <a16:creationId xmlns:a16="http://schemas.microsoft.com/office/drawing/2014/main" id="{18B3650D-B828-4D82-A830-93739DA3CA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4" name="Rectangle 5">
              <a:extLst>
                <a:ext uri="{FF2B5EF4-FFF2-40B4-BE49-F238E27FC236}">
                  <a16:creationId xmlns:a16="http://schemas.microsoft.com/office/drawing/2014/main" id="{D5C74BE8-5977-47C2-ACEF-7F210EF304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1C15CFE-2CEE-4FC1-B4E4-FCCFE0F1CEF5}"/>
              </a:ext>
            </a:extLst>
          </p:cNvPr>
          <p:cNvGrpSpPr/>
          <p:nvPr/>
        </p:nvGrpSpPr>
        <p:grpSpPr>
          <a:xfrm>
            <a:off x="1323107" y="1488834"/>
            <a:ext cx="6497787" cy="1295972"/>
            <a:chOff x="1675216" y="1488834"/>
            <a:chExt cx="6497787" cy="129597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DB34D2D-402E-4B07-8A2E-22C3DF75FE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75216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B851BC44-A744-4B5D-BF77-C17CE84C7310}"/>
                </a:ext>
              </a:extLst>
            </p:cNvPr>
            <p:cNvCxnSpPr>
              <a:cxnSpLocks/>
            </p:cNvCxnSpPr>
            <p:nvPr/>
          </p:nvCxnSpPr>
          <p:spPr>
            <a:xfrm>
              <a:off x="6638485" y="1930397"/>
              <a:ext cx="0" cy="51248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9A3FD46-AF70-4F4B-8A7A-A726257A6495}"/>
                </a:ext>
              </a:extLst>
            </p:cNvPr>
            <p:cNvSpPr txBox="1"/>
            <p:nvPr/>
          </p:nvSpPr>
          <p:spPr>
            <a:xfrm>
              <a:off x="5998756" y="1488834"/>
              <a:ext cx="18714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000" b="1" dirty="0">
                  <a:latin typeface="Century Gothic" panose="020B0502020202020204" pitchFamily="34" charset="0"/>
                </a:rPr>
                <a:t>£7.82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7611FCB-08AD-4CCA-A0B5-99AC5122115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73003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B1B98F0-34B8-4A23-90A2-95D1A1A31B34}"/>
                </a:ext>
              </a:extLst>
            </p:cNvPr>
            <p:cNvCxnSpPr/>
            <p:nvPr/>
          </p:nvCxnSpPr>
          <p:spPr>
            <a:xfrm>
              <a:off x="1682203" y="2464630"/>
              <a:ext cx="64908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pounds does the given amount come in between?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Round the amount to the nearest pound.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£8.00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2" name="Group 3">
            <a:extLst>
              <a:ext uri="{FF2B5EF4-FFF2-40B4-BE49-F238E27FC236}">
                <a16:creationId xmlns:a16="http://schemas.microsoft.com/office/drawing/2014/main" id="{410AAFF7-2C75-426B-9F07-A796EA107AEB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3" name="Picture 4">
              <a:extLst>
                <a:ext uri="{FF2B5EF4-FFF2-40B4-BE49-F238E27FC236}">
                  <a16:creationId xmlns:a16="http://schemas.microsoft.com/office/drawing/2014/main" id="{4E95A391-4DDD-4506-887B-A3E5812939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4" name="Rectangle 5">
              <a:extLst>
                <a:ext uri="{FF2B5EF4-FFF2-40B4-BE49-F238E27FC236}">
                  <a16:creationId xmlns:a16="http://schemas.microsoft.com/office/drawing/2014/main" id="{3E0E7307-7835-4125-84E6-713C81C5CB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EA50968-FC28-4564-809B-8E045ECE74D4}"/>
              </a:ext>
            </a:extLst>
          </p:cNvPr>
          <p:cNvGrpSpPr/>
          <p:nvPr/>
        </p:nvGrpSpPr>
        <p:grpSpPr>
          <a:xfrm>
            <a:off x="912631" y="2849207"/>
            <a:ext cx="7318739" cy="979312"/>
            <a:chOff x="912631" y="2849207"/>
            <a:chExt cx="7318739" cy="97931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69003EA-B4CA-416A-971F-494843B74DF8}"/>
                </a:ext>
              </a:extLst>
            </p:cNvPr>
            <p:cNvSpPr/>
            <p:nvPr/>
          </p:nvSpPr>
          <p:spPr>
            <a:xfrm>
              <a:off x="912631" y="2849208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£7.00</a:t>
              </a: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73E01DED-E6C1-4D37-B75C-7F57C628C644}"/>
                </a:ext>
              </a:extLst>
            </p:cNvPr>
            <p:cNvSpPr/>
            <p:nvPr/>
          </p:nvSpPr>
          <p:spPr>
            <a:xfrm>
              <a:off x="6692226" y="2849207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£8.00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3BBF83D-2C90-40EA-9DCC-274E6D8EC72E}"/>
              </a:ext>
            </a:extLst>
          </p:cNvPr>
          <p:cNvGrpSpPr/>
          <p:nvPr/>
        </p:nvGrpSpPr>
        <p:grpSpPr>
          <a:xfrm>
            <a:off x="1323107" y="1488834"/>
            <a:ext cx="6497787" cy="1295972"/>
            <a:chOff x="1675216" y="1488834"/>
            <a:chExt cx="6497787" cy="1295972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4E9E045-CF5D-4DF6-A69B-3B5C20DE91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75216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3882F271-83B9-4B4C-84CE-0B7DF3BD8E0F}"/>
                </a:ext>
              </a:extLst>
            </p:cNvPr>
            <p:cNvCxnSpPr>
              <a:cxnSpLocks/>
            </p:cNvCxnSpPr>
            <p:nvPr/>
          </p:nvCxnSpPr>
          <p:spPr>
            <a:xfrm>
              <a:off x="6638485" y="1930397"/>
              <a:ext cx="0" cy="51248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63AEAAE-5026-42C4-ABCD-90474EB40069}"/>
                </a:ext>
              </a:extLst>
            </p:cNvPr>
            <p:cNvSpPr txBox="1"/>
            <p:nvPr/>
          </p:nvSpPr>
          <p:spPr>
            <a:xfrm>
              <a:off x="5998756" y="1488834"/>
              <a:ext cx="18714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000" b="1" dirty="0">
                  <a:latin typeface="Century Gothic" panose="020B0502020202020204" pitchFamily="34" charset="0"/>
                </a:rPr>
                <a:t>£7.82</a:t>
              </a: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9E79F76-45EA-4BB7-9064-9C5DB35331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73003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369377D-95C2-4B84-A8F9-66E638B73913}"/>
                </a:ext>
              </a:extLst>
            </p:cNvPr>
            <p:cNvCxnSpPr/>
            <p:nvPr/>
          </p:nvCxnSpPr>
          <p:spPr>
            <a:xfrm>
              <a:off x="1682203" y="2464630"/>
              <a:ext cx="64908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1939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amounts to the letters on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E3C01FF6-D931-491E-9B4D-D58DD2629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27240"/>
              </p:ext>
            </p:extLst>
          </p:nvPr>
        </p:nvGraphicFramePr>
        <p:xfrm>
          <a:off x="3145433" y="3731491"/>
          <a:ext cx="2853135" cy="22284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9823">
                  <a:extLst>
                    <a:ext uri="{9D8B030D-6E8A-4147-A177-3AD203B41FA5}">
                      <a16:colId xmlns:a16="http://schemas.microsoft.com/office/drawing/2014/main" val="1690114063"/>
                    </a:ext>
                  </a:extLst>
                </a:gridCol>
                <a:gridCol w="873312">
                  <a:extLst>
                    <a:ext uri="{9D8B030D-6E8A-4147-A177-3AD203B41FA5}">
                      <a16:colId xmlns:a16="http://schemas.microsoft.com/office/drawing/2014/main" val="2455415605"/>
                    </a:ext>
                  </a:extLst>
                </a:gridCol>
              </a:tblGrid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£5.95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7883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559p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54360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£5.05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53485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C0A073CD-1D6F-4165-BD4C-5B7B4E8C52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639071"/>
              </p:ext>
            </p:extLst>
          </p:nvPr>
        </p:nvGraphicFramePr>
        <p:xfrm>
          <a:off x="920283" y="2261164"/>
          <a:ext cx="7303220" cy="1064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322">
                  <a:extLst>
                    <a:ext uri="{9D8B030D-6E8A-4147-A177-3AD203B41FA5}">
                      <a16:colId xmlns:a16="http://schemas.microsoft.com/office/drawing/2014/main" val="330817385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3268210687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9049606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12197501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4237324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30194261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01151579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81847360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293692449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599417620"/>
                    </a:ext>
                  </a:extLst>
                </a:gridCol>
              </a:tblGrid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8551345"/>
                  </a:ext>
                </a:extLst>
              </a:tr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8247090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A3B91378-6C67-4604-B160-89981645A682}"/>
              </a:ext>
            </a:extLst>
          </p:cNvPr>
          <p:cNvSpPr txBox="1"/>
          <p:nvPr/>
        </p:nvSpPr>
        <p:spPr>
          <a:xfrm>
            <a:off x="623270" y="3325676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B607D9-378B-45A3-B156-2B675A630A0C}"/>
              </a:ext>
            </a:extLst>
          </p:cNvPr>
          <p:cNvSpPr txBox="1"/>
          <p:nvPr/>
        </p:nvSpPr>
        <p:spPr>
          <a:xfrm>
            <a:off x="7903239" y="3280495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CFEB70-9E45-4797-BD37-9CFCAE65C4E6}"/>
              </a:ext>
            </a:extLst>
          </p:cNvPr>
          <p:cNvSpPr txBox="1"/>
          <p:nvPr/>
        </p:nvSpPr>
        <p:spPr>
          <a:xfrm>
            <a:off x="1068065" y="1581000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A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CA3D338-78EC-4ED3-8AF0-9CC787006F03}"/>
              </a:ext>
            </a:extLst>
          </p:cNvPr>
          <p:cNvCxnSpPr>
            <a:cxnSpLocks/>
          </p:cNvCxnSpPr>
          <p:nvPr/>
        </p:nvCxnSpPr>
        <p:spPr>
          <a:xfrm>
            <a:off x="1279982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52AB5FD6-2CA2-4FE8-8277-7FB58237FF50}"/>
              </a:ext>
            </a:extLst>
          </p:cNvPr>
          <p:cNvSpPr txBox="1"/>
          <p:nvPr/>
        </p:nvSpPr>
        <p:spPr>
          <a:xfrm>
            <a:off x="7645509" y="1553291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4E67F6E-BC87-48B5-936F-C6066820E649}"/>
              </a:ext>
            </a:extLst>
          </p:cNvPr>
          <p:cNvCxnSpPr>
            <a:cxnSpLocks/>
          </p:cNvCxnSpPr>
          <p:nvPr/>
        </p:nvCxnSpPr>
        <p:spPr>
          <a:xfrm>
            <a:off x="7864018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C7BB4228-8533-44F0-882D-A05A3A7EE931}"/>
              </a:ext>
            </a:extLst>
          </p:cNvPr>
          <p:cNvSpPr txBox="1"/>
          <p:nvPr/>
        </p:nvSpPr>
        <p:spPr>
          <a:xfrm>
            <a:off x="4984246" y="1571764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B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801FC8E0-8314-44BD-877E-005A067272B8}"/>
              </a:ext>
            </a:extLst>
          </p:cNvPr>
          <p:cNvCxnSpPr>
            <a:cxnSpLocks/>
          </p:cNvCxnSpPr>
          <p:nvPr/>
        </p:nvCxnSpPr>
        <p:spPr>
          <a:xfrm>
            <a:off x="5179896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">
            <a:extLst>
              <a:ext uri="{FF2B5EF4-FFF2-40B4-BE49-F238E27FC236}">
                <a16:creationId xmlns:a16="http://schemas.microsoft.com/office/drawing/2014/main" id="{D9C87CA5-1FB3-40C5-8DDE-6D2807E84ABA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843B57EE-4A9A-4385-96AE-6BF7D1EEF8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4C117DF8-5ADD-40C0-8BDF-CA9724889E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9520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amounts to the letters on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E3C01FF6-D931-491E-9B4D-D58DD2629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531140"/>
              </p:ext>
            </p:extLst>
          </p:nvPr>
        </p:nvGraphicFramePr>
        <p:xfrm>
          <a:off x="3145433" y="3731491"/>
          <a:ext cx="2853135" cy="22284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9823">
                  <a:extLst>
                    <a:ext uri="{9D8B030D-6E8A-4147-A177-3AD203B41FA5}">
                      <a16:colId xmlns:a16="http://schemas.microsoft.com/office/drawing/2014/main" val="1690114063"/>
                    </a:ext>
                  </a:extLst>
                </a:gridCol>
                <a:gridCol w="873312">
                  <a:extLst>
                    <a:ext uri="{9D8B030D-6E8A-4147-A177-3AD203B41FA5}">
                      <a16:colId xmlns:a16="http://schemas.microsoft.com/office/drawing/2014/main" val="2455415605"/>
                    </a:ext>
                  </a:extLst>
                </a:gridCol>
              </a:tblGrid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£5.95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7883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559p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54360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£5.05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53485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C0A073CD-1D6F-4165-BD4C-5B7B4E8C52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811635"/>
              </p:ext>
            </p:extLst>
          </p:nvPr>
        </p:nvGraphicFramePr>
        <p:xfrm>
          <a:off x="920390" y="2261164"/>
          <a:ext cx="7303220" cy="1064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322">
                  <a:extLst>
                    <a:ext uri="{9D8B030D-6E8A-4147-A177-3AD203B41FA5}">
                      <a16:colId xmlns:a16="http://schemas.microsoft.com/office/drawing/2014/main" val="330817385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3268210687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9049606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12197501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4237324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30194261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01151579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81847360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293692449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599417620"/>
                    </a:ext>
                  </a:extLst>
                </a:gridCol>
              </a:tblGrid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8551345"/>
                  </a:ext>
                </a:extLst>
              </a:tr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8247090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A3B91378-6C67-4604-B160-89981645A682}"/>
              </a:ext>
            </a:extLst>
          </p:cNvPr>
          <p:cNvSpPr txBox="1"/>
          <p:nvPr/>
        </p:nvSpPr>
        <p:spPr>
          <a:xfrm>
            <a:off x="623270" y="3325676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B607D9-378B-45A3-B156-2B675A630A0C}"/>
              </a:ext>
            </a:extLst>
          </p:cNvPr>
          <p:cNvSpPr txBox="1"/>
          <p:nvPr/>
        </p:nvSpPr>
        <p:spPr>
          <a:xfrm>
            <a:off x="7903239" y="3280495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CFEB70-9E45-4797-BD37-9CFCAE65C4E6}"/>
              </a:ext>
            </a:extLst>
          </p:cNvPr>
          <p:cNvSpPr txBox="1"/>
          <p:nvPr/>
        </p:nvSpPr>
        <p:spPr>
          <a:xfrm>
            <a:off x="1068065" y="1581000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A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CA3D338-78EC-4ED3-8AF0-9CC787006F03}"/>
              </a:ext>
            </a:extLst>
          </p:cNvPr>
          <p:cNvCxnSpPr>
            <a:cxnSpLocks/>
          </p:cNvCxnSpPr>
          <p:nvPr/>
        </p:nvCxnSpPr>
        <p:spPr>
          <a:xfrm>
            <a:off x="1279982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52AB5FD6-2CA2-4FE8-8277-7FB58237FF50}"/>
              </a:ext>
            </a:extLst>
          </p:cNvPr>
          <p:cNvSpPr txBox="1"/>
          <p:nvPr/>
        </p:nvSpPr>
        <p:spPr>
          <a:xfrm>
            <a:off x="7645509" y="1553291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4E67F6E-BC87-48B5-936F-C6066820E649}"/>
              </a:ext>
            </a:extLst>
          </p:cNvPr>
          <p:cNvCxnSpPr>
            <a:cxnSpLocks/>
          </p:cNvCxnSpPr>
          <p:nvPr/>
        </p:nvCxnSpPr>
        <p:spPr>
          <a:xfrm>
            <a:off x="7864018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C7BB4228-8533-44F0-882D-A05A3A7EE931}"/>
              </a:ext>
            </a:extLst>
          </p:cNvPr>
          <p:cNvSpPr txBox="1"/>
          <p:nvPr/>
        </p:nvSpPr>
        <p:spPr>
          <a:xfrm>
            <a:off x="4984246" y="1571764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B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801FC8E0-8314-44BD-877E-005A067272B8}"/>
              </a:ext>
            </a:extLst>
          </p:cNvPr>
          <p:cNvCxnSpPr>
            <a:cxnSpLocks/>
          </p:cNvCxnSpPr>
          <p:nvPr/>
        </p:nvCxnSpPr>
        <p:spPr>
          <a:xfrm>
            <a:off x="5179896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">
            <a:extLst>
              <a:ext uri="{FF2B5EF4-FFF2-40B4-BE49-F238E27FC236}">
                <a16:creationId xmlns:a16="http://schemas.microsoft.com/office/drawing/2014/main" id="{8E6C1937-B0BF-4AE8-A360-0CB16E35A225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FE2FCFF2-B2D3-4AAC-AAC4-0F6CE83BCF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2BF4F8CE-4A2A-4AEC-AB93-B5B2AEF41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9902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3">
            <a:extLst>
              <a:ext uri="{FF2B5EF4-FFF2-40B4-BE49-F238E27FC236}">
                <a16:creationId xmlns:a16="http://schemas.microsoft.com/office/drawing/2014/main" id="{8E6C1937-B0BF-4AE8-A360-0CB16E35A225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FE2FCFF2-B2D3-4AAC-AAC4-0F6CE83BCF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2BF4F8CE-4A2A-4AEC-AB93-B5B2AEF41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752B0A9B-8605-4E4B-8EFC-1A8243A1F9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E639BFF-8030-47DB-91F4-E9F6545B884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items to the rounded totals.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1436A24B-D758-4C95-8E3A-1EB5D7190F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082462"/>
              </p:ext>
            </p:extLst>
          </p:nvPr>
        </p:nvGraphicFramePr>
        <p:xfrm>
          <a:off x="6521104" y="2357199"/>
          <a:ext cx="1643118" cy="2627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118">
                  <a:extLst>
                    <a:ext uri="{9D8B030D-6E8A-4147-A177-3AD203B41FA5}">
                      <a16:colId xmlns:a16="http://schemas.microsoft.com/office/drawing/2014/main" val="2908511168"/>
                    </a:ext>
                  </a:extLst>
                </a:gridCol>
              </a:tblGrid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510874"/>
                  </a:ext>
                </a:extLst>
              </a:tr>
              <a:tr h="350769">
                <a:tc>
                  <a:txBody>
                    <a:bodyPr/>
                    <a:lstStyle/>
                    <a:p>
                      <a:pPr algn="ctr"/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0364266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£7.00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101562"/>
                  </a:ext>
                </a:extLst>
              </a:tr>
              <a:tr h="425973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07634019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£9.00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63876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421A3BC-F7BD-4DBA-A583-5CF90E228B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271326"/>
              </p:ext>
            </p:extLst>
          </p:nvPr>
        </p:nvGraphicFramePr>
        <p:xfrm>
          <a:off x="990042" y="1677234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468p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£1.67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41390C85-1EC8-4A59-8BF7-F27BE0464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476279"/>
              </p:ext>
            </p:extLst>
          </p:nvPr>
        </p:nvGraphicFramePr>
        <p:xfrm>
          <a:off x="990042" y="3056619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225p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£6.89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4A434F9-6FA7-4D28-BFF9-342CE7F63B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882413"/>
              </p:ext>
            </p:extLst>
          </p:nvPr>
        </p:nvGraphicFramePr>
        <p:xfrm>
          <a:off x="978343" y="4457010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£3.44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72p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999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3">
            <a:extLst>
              <a:ext uri="{FF2B5EF4-FFF2-40B4-BE49-F238E27FC236}">
                <a16:creationId xmlns:a16="http://schemas.microsoft.com/office/drawing/2014/main" id="{8E6C1937-B0BF-4AE8-A360-0CB16E35A225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FE2FCFF2-B2D3-4AAC-AAC4-0F6CE83BCF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2BF4F8CE-4A2A-4AEC-AB93-B5B2AEF41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CEC6A1F7-A7AF-4AC9-8289-D1EB053FE7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FF1BD48C-84C6-4F0A-B564-C6712449E3B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items to the rounded totals.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1D4C609F-E5B9-4901-9A05-E15B5ED1E41B}"/>
              </a:ext>
            </a:extLst>
          </p:cNvPr>
          <p:cNvGraphicFramePr>
            <a:graphicFrameLocks noGrp="1"/>
          </p:cNvGraphicFramePr>
          <p:nvPr/>
        </p:nvGraphicFramePr>
        <p:xfrm>
          <a:off x="6521104" y="2357199"/>
          <a:ext cx="1643118" cy="2627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118">
                  <a:extLst>
                    <a:ext uri="{9D8B030D-6E8A-4147-A177-3AD203B41FA5}">
                      <a16:colId xmlns:a16="http://schemas.microsoft.com/office/drawing/2014/main" val="2908511168"/>
                    </a:ext>
                  </a:extLst>
                </a:gridCol>
              </a:tblGrid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£4.00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510874"/>
                  </a:ext>
                </a:extLst>
              </a:tr>
              <a:tr h="350769">
                <a:tc>
                  <a:txBody>
                    <a:bodyPr/>
                    <a:lstStyle/>
                    <a:p>
                      <a:pPr algn="ctr"/>
                      <a:endParaRPr lang="en-GB" sz="1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0364266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£7.00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101562"/>
                  </a:ext>
                </a:extLst>
              </a:tr>
              <a:tr h="425973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07634019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£9.00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63876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4EA0C4B-1402-47F5-922F-DE7C5BA9150A}"/>
              </a:ext>
            </a:extLst>
          </p:cNvPr>
          <p:cNvGraphicFramePr>
            <a:graphicFrameLocks noGrp="1"/>
          </p:cNvGraphicFramePr>
          <p:nvPr/>
        </p:nvGraphicFramePr>
        <p:xfrm>
          <a:off x="990042" y="1677234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468p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£1.67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D2FB5329-CCC7-4EC1-BF8A-3CA77F73EF49}"/>
              </a:ext>
            </a:extLst>
          </p:cNvPr>
          <p:cNvGraphicFramePr>
            <a:graphicFrameLocks noGrp="1"/>
          </p:cNvGraphicFramePr>
          <p:nvPr/>
        </p:nvGraphicFramePr>
        <p:xfrm>
          <a:off x="990042" y="3056619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225p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£6.89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7F3911B0-5D07-4CC5-9A1D-C2228DF207AC}"/>
              </a:ext>
            </a:extLst>
          </p:cNvPr>
          <p:cNvGraphicFramePr>
            <a:graphicFrameLocks noGrp="1"/>
          </p:cNvGraphicFramePr>
          <p:nvPr/>
        </p:nvGraphicFramePr>
        <p:xfrm>
          <a:off x="978343" y="4457010"/>
          <a:ext cx="3977027" cy="1207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8517">
                  <a:extLst>
                    <a:ext uri="{9D8B030D-6E8A-4147-A177-3AD203B41FA5}">
                      <a16:colId xmlns:a16="http://schemas.microsoft.com/office/drawing/2014/main" val="2490771312"/>
                    </a:ext>
                  </a:extLst>
                </a:gridCol>
                <a:gridCol w="1179993">
                  <a:extLst>
                    <a:ext uri="{9D8B030D-6E8A-4147-A177-3AD203B41FA5}">
                      <a16:colId xmlns:a16="http://schemas.microsoft.com/office/drawing/2014/main" val="3319478138"/>
                    </a:ext>
                  </a:extLst>
                </a:gridCol>
                <a:gridCol w="1398517">
                  <a:extLst>
                    <a:ext uri="{9D8B030D-6E8A-4147-A177-3AD203B41FA5}">
                      <a16:colId xmlns:a16="http://schemas.microsoft.com/office/drawing/2014/main" val="887769656"/>
                    </a:ext>
                  </a:extLst>
                </a:gridCol>
              </a:tblGrid>
              <a:tr h="60396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0608963"/>
                  </a:ext>
                </a:extLst>
              </a:tr>
              <a:tr h="603964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£3.44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72p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6239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3068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wants to buy a pair of shorts for £4.54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 a t-shirt for £5.28.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does each amount round to?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has £12.00.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change will he receive approximately?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D3E14D73-45CF-4F27-8725-B26934AD083F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F828B238-038B-4CD2-8BED-CF26FB762C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CC416AD9-BC0D-4B4F-AA54-1B6D4EBBA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6461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wants to buy a pair of shorts for £4.54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 a t-shirt for £5.28.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does each amount round to?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£5.00 and £5.00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has £12.00.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change will he receive approximately?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£12 – £10 = £2.00</a:t>
            </a:r>
            <a:endParaRPr lang="en-GB" sz="2000" b="1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D3E14D73-45CF-4F27-8725-B26934AD083F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F828B238-038B-4CD2-8BED-CF26FB762C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CC416AD9-BC0D-4B4F-AA54-1B6D4EBBA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6196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amount could the arrow be pointing to? 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why.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B14D977-F8FA-4B77-8486-45CEE977A899}"/>
              </a:ext>
            </a:extLst>
          </p:cNvPr>
          <p:cNvCxnSpPr>
            <a:cxnSpLocks/>
          </p:cNvCxnSpPr>
          <p:nvPr/>
        </p:nvCxnSpPr>
        <p:spPr>
          <a:xfrm>
            <a:off x="2554040" y="1552859"/>
            <a:ext cx="0" cy="9096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">
            <a:extLst>
              <a:ext uri="{FF2B5EF4-FFF2-40B4-BE49-F238E27FC236}">
                <a16:creationId xmlns:a16="http://schemas.microsoft.com/office/drawing/2014/main" id="{AC838291-3F8C-45F5-95D5-73C97BC9F42E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4" name="Picture 4">
              <a:extLst>
                <a:ext uri="{FF2B5EF4-FFF2-40B4-BE49-F238E27FC236}">
                  <a16:creationId xmlns:a16="http://schemas.microsoft.com/office/drawing/2014/main" id="{44AB1608-A186-48F2-825E-EB9CBD78B4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613D17D2-D3F8-4521-BCF8-AB81E71A2E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6BADF68F-8DBD-47DF-BCDC-9FAC041B5832}"/>
              </a:ext>
            </a:extLst>
          </p:cNvPr>
          <p:cNvSpPr txBox="1"/>
          <p:nvPr/>
        </p:nvSpPr>
        <p:spPr>
          <a:xfrm>
            <a:off x="1034269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500p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6E9BF72-3486-43BD-B98C-3289ED4E8AC1}"/>
              </a:ext>
            </a:extLst>
          </p:cNvPr>
          <p:cNvSpPr txBox="1"/>
          <p:nvPr/>
        </p:nvSpPr>
        <p:spPr>
          <a:xfrm>
            <a:off x="6837067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600p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2253AC2-A378-47B4-B549-60E5BD176F22}"/>
              </a:ext>
            </a:extLst>
          </p:cNvPr>
          <p:cNvGrpSpPr/>
          <p:nvPr/>
        </p:nvGrpSpPr>
        <p:grpSpPr>
          <a:xfrm>
            <a:off x="1675218" y="2184270"/>
            <a:ext cx="5793565" cy="607470"/>
            <a:chOff x="506672" y="1360789"/>
            <a:chExt cx="2599200" cy="342900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F8645EE-EBB7-4C60-A73D-848AF07FC076}"/>
                </a:ext>
              </a:extLst>
            </p:cNvPr>
            <p:cNvCxnSpPr>
              <a:cxnSpLocks/>
            </p:cNvCxnSpPr>
            <p:nvPr/>
          </p:nvCxnSpPr>
          <p:spPr>
            <a:xfrm>
              <a:off x="5066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EC39DC7-3737-49AB-9AD8-91D2CA15C608}"/>
                </a:ext>
              </a:extLst>
            </p:cNvPr>
            <p:cNvCxnSpPr>
              <a:cxnSpLocks/>
            </p:cNvCxnSpPr>
            <p:nvPr/>
          </p:nvCxnSpPr>
          <p:spPr>
            <a:xfrm>
              <a:off x="31058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1CCB4B4-36CF-4C8F-8018-15C02424C569}"/>
                </a:ext>
              </a:extLst>
            </p:cNvPr>
            <p:cNvCxnSpPr/>
            <p:nvPr/>
          </p:nvCxnSpPr>
          <p:spPr>
            <a:xfrm>
              <a:off x="506672" y="1532239"/>
              <a:ext cx="25992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amount could the arrow be pointing to? 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why.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arrow is pointing to less than a quarter of the way along the number line, so the amount must be less than…</a:t>
            </a:r>
          </a:p>
        </p:txBody>
      </p:sp>
      <p:grpSp>
        <p:nvGrpSpPr>
          <p:cNvPr id="13" name="Group 3">
            <a:extLst>
              <a:ext uri="{FF2B5EF4-FFF2-40B4-BE49-F238E27FC236}">
                <a16:creationId xmlns:a16="http://schemas.microsoft.com/office/drawing/2014/main" id="{8E7D63B1-4CB3-423E-8E82-EA12E720EB9B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33695987-2ED9-456E-B3EE-777387D6ED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4AA67754-B081-4AC8-A7F9-C4CFC91367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11426E1-14D5-430A-B396-B271D67B4DBC}"/>
              </a:ext>
            </a:extLst>
          </p:cNvPr>
          <p:cNvCxnSpPr>
            <a:cxnSpLocks/>
          </p:cNvCxnSpPr>
          <p:nvPr/>
        </p:nvCxnSpPr>
        <p:spPr>
          <a:xfrm>
            <a:off x="2554040" y="1552859"/>
            <a:ext cx="0" cy="9096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BF38CD8-1A45-4C65-A812-9EF8A5EB5160}"/>
              </a:ext>
            </a:extLst>
          </p:cNvPr>
          <p:cNvSpPr txBox="1"/>
          <p:nvPr/>
        </p:nvSpPr>
        <p:spPr>
          <a:xfrm>
            <a:off x="1034269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500p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B5D1D4-74F6-4E08-BB9F-BB970DA57A0A}"/>
              </a:ext>
            </a:extLst>
          </p:cNvPr>
          <p:cNvSpPr txBox="1"/>
          <p:nvPr/>
        </p:nvSpPr>
        <p:spPr>
          <a:xfrm>
            <a:off x="6837067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600p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CDE0F68-F3AC-4D58-83C3-7138209A850C}"/>
              </a:ext>
            </a:extLst>
          </p:cNvPr>
          <p:cNvGrpSpPr/>
          <p:nvPr/>
        </p:nvGrpSpPr>
        <p:grpSpPr>
          <a:xfrm>
            <a:off x="1675218" y="2184270"/>
            <a:ext cx="5793565" cy="607470"/>
            <a:chOff x="506672" y="1360789"/>
            <a:chExt cx="2599200" cy="3429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251AD39-070C-4A19-9E73-CD055FBEDB3A}"/>
                </a:ext>
              </a:extLst>
            </p:cNvPr>
            <p:cNvCxnSpPr>
              <a:cxnSpLocks/>
            </p:cNvCxnSpPr>
            <p:nvPr/>
          </p:nvCxnSpPr>
          <p:spPr>
            <a:xfrm>
              <a:off x="5066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2E1289F-CED1-4524-9507-FD7749AB527F}"/>
                </a:ext>
              </a:extLst>
            </p:cNvPr>
            <p:cNvCxnSpPr>
              <a:cxnSpLocks/>
            </p:cNvCxnSpPr>
            <p:nvPr/>
          </p:nvCxnSpPr>
          <p:spPr>
            <a:xfrm>
              <a:off x="31058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B4ECC9F-7C65-4A63-9072-87682D0EECDF}"/>
                </a:ext>
              </a:extLst>
            </p:cNvPr>
            <p:cNvCxnSpPr/>
            <p:nvPr/>
          </p:nvCxnSpPr>
          <p:spPr>
            <a:xfrm>
              <a:off x="506672" y="1532239"/>
              <a:ext cx="25992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5757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amount could the arrow be pointing to? 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why.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arrow is pointing to less than a quarter of the way along the number line, so the amount must be less than 525p or £5.25. The price could be between £5.10 or 510p and £5.20 or 520p.</a:t>
            </a:r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3">
            <a:extLst>
              <a:ext uri="{FF2B5EF4-FFF2-40B4-BE49-F238E27FC236}">
                <a16:creationId xmlns:a16="http://schemas.microsoft.com/office/drawing/2014/main" id="{8E7D63B1-4CB3-423E-8E82-EA12E720EB9B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33695987-2ED9-456E-B3EE-777387D6ED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4AA67754-B081-4AC8-A7F9-C4CFC91367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D4F2E31-18D2-4177-9D17-79C1133A737A}"/>
              </a:ext>
            </a:extLst>
          </p:cNvPr>
          <p:cNvCxnSpPr>
            <a:cxnSpLocks/>
          </p:cNvCxnSpPr>
          <p:nvPr/>
        </p:nvCxnSpPr>
        <p:spPr>
          <a:xfrm>
            <a:off x="2554040" y="1552859"/>
            <a:ext cx="0" cy="9096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AC948A2-CDDD-482A-9559-5AD5741E7D04}"/>
              </a:ext>
            </a:extLst>
          </p:cNvPr>
          <p:cNvSpPr txBox="1"/>
          <p:nvPr/>
        </p:nvSpPr>
        <p:spPr>
          <a:xfrm>
            <a:off x="1034269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500p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F777FA-CF1F-4A83-A5D2-BE09C907F8C3}"/>
              </a:ext>
            </a:extLst>
          </p:cNvPr>
          <p:cNvSpPr txBox="1"/>
          <p:nvPr/>
        </p:nvSpPr>
        <p:spPr>
          <a:xfrm>
            <a:off x="6837067" y="2897814"/>
            <a:ext cx="12793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600p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127C878-3034-4E03-AC0C-67D6AEE37E9A}"/>
              </a:ext>
            </a:extLst>
          </p:cNvPr>
          <p:cNvGrpSpPr/>
          <p:nvPr/>
        </p:nvGrpSpPr>
        <p:grpSpPr>
          <a:xfrm>
            <a:off x="1675218" y="2184270"/>
            <a:ext cx="5793565" cy="607470"/>
            <a:chOff x="506672" y="1360789"/>
            <a:chExt cx="2599200" cy="3429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3AF055B-6CFB-4238-8A73-7EC0FF9DA9D5}"/>
                </a:ext>
              </a:extLst>
            </p:cNvPr>
            <p:cNvCxnSpPr>
              <a:cxnSpLocks/>
            </p:cNvCxnSpPr>
            <p:nvPr/>
          </p:nvCxnSpPr>
          <p:spPr>
            <a:xfrm>
              <a:off x="5066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5F99BE-F1FE-48FD-88C4-1D08EB7AEA71}"/>
                </a:ext>
              </a:extLst>
            </p:cNvPr>
            <p:cNvCxnSpPr>
              <a:cxnSpLocks/>
            </p:cNvCxnSpPr>
            <p:nvPr/>
          </p:nvCxnSpPr>
          <p:spPr>
            <a:xfrm>
              <a:off x="3105872" y="1360789"/>
              <a:ext cx="0" cy="34290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30450FD-68D0-4BEA-B14A-1593A5D2502C}"/>
                </a:ext>
              </a:extLst>
            </p:cNvPr>
            <p:cNvCxnSpPr/>
            <p:nvPr/>
          </p:nvCxnSpPr>
          <p:spPr>
            <a:xfrm>
              <a:off x="506672" y="1532239"/>
              <a:ext cx="25992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09400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23" name="Group 3">
            <a:extLst>
              <a:ext uri="{FF2B5EF4-FFF2-40B4-BE49-F238E27FC236}">
                <a16:creationId xmlns:a16="http://schemas.microsoft.com/office/drawing/2014/main" id="{F3E5A4CF-2E97-4032-B80D-1AD8EC8A93F8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4" name="Picture 4">
              <a:extLst>
                <a:ext uri="{FF2B5EF4-FFF2-40B4-BE49-F238E27FC236}">
                  <a16:creationId xmlns:a16="http://schemas.microsoft.com/office/drawing/2014/main" id="{E78C5340-90BA-4AC1-B7C7-E3A70F13A2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B2364E93-69E9-4E16-BA2B-BD8D259F9C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0AB3C82-54DE-4CA4-96EC-565DFC63DE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7BE974D-DE94-4117-B642-9BA32ED312BD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Cleo has: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She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 you agree? Explain why.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3AE5B042-2E18-4888-A965-C119C04F52C4}"/>
              </a:ext>
            </a:extLst>
          </p:cNvPr>
          <p:cNvSpPr/>
          <p:nvPr/>
        </p:nvSpPr>
        <p:spPr>
          <a:xfrm>
            <a:off x="2943097" y="3285801"/>
            <a:ext cx="2645682" cy="1150100"/>
          </a:xfrm>
          <a:prstGeom prst="wedgeRoundRectCallout">
            <a:avLst>
              <a:gd name="adj1" fmla="val -58750"/>
              <a:gd name="adj2" fmla="val 102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amount rounds to £3.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61C77C-AB05-4026-8B42-FD0708055C9C}"/>
              </a:ext>
            </a:extLst>
          </p:cNvPr>
          <p:cNvSpPr txBox="1"/>
          <p:nvPr/>
        </p:nvSpPr>
        <p:spPr>
          <a:xfrm>
            <a:off x="1745958" y="1609712"/>
            <a:ext cx="1879182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£2.32</a:t>
            </a:r>
          </a:p>
        </p:txBody>
      </p:sp>
    </p:spTree>
    <p:extLst>
      <p:ext uri="{BB962C8B-B14F-4D97-AF65-F5344CB8AC3E}">
        <p14:creationId xmlns:p14="http://schemas.microsoft.com/office/powerpoint/2010/main" val="2793107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23" name="Group 3">
            <a:extLst>
              <a:ext uri="{FF2B5EF4-FFF2-40B4-BE49-F238E27FC236}">
                <a16:creationId xmlns:a16="http://schemas.microsoft.com/office/drawing/2014/main" id="{F3E5A4CF-2E97-4032-B80D-1AD8EC8A93F8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4" name="Picture 4">
              <a:extLst>
                <a:ext uri="{FF2B5EF4-FFF2-40B4-BE49-F238E27FC236}">
                  <a16:creationId xmlns:a16="http://schemas.microsoft.com/office/drawing/2014/main" id="{E78C5340-90BA-4AC1-B7C7-E3A70F13A2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B2364E93-69E9-4E16-BA2B-BD8D259F9C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0AB3C82-54DE-4CA4-96EC-565DFC63DE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7BE974D-DE94-4117-B642-9BA32ED312BD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Cleo has: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She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 you agree? Explain why.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disagree because…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3AE5B042-2E18-4888-A965-C119C04F52C4}"/>
              </a:ext>
            </a:extLst>
          </p:cNvPr>
          <p:cNvSpPr/>
          <p:nvPr/>
        </p:nvSpPr>
        <p:spPr>
          <a:xfrm>
            <a:off x="2943097" y="3285801"/>
            <a:ext cx="2645682" cy="1150100"/>
          </a:xfrm>
          <a:prstGeom prst="wedgeRoundRectCallout">
            <a:avLst>
              <a:gd name="adj1" fmla="val -58750"/>
              <a:gd name="adj2" fmla="val 102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amount rounds to £3.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61C77C-AB05-4026-8B42-FD0708055C9C}"/>
              </a:ext>
            </a:extLst>
          </p:cNvPr>
          <p:cNvSpPr txBox="1"/>
          <p:nvPr/>
        </p:nvSpPr>
        <p:spPr>
          <a:xfrm>
            <a:off x="1745958" y="1609712"/>
            <a:ext cx="1879182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£2.32</a:t>
            </a:r>
          </a:p>
        </p:txBody>
      </p:sp>
    </p:spTree>
    <p:extLst>
      <p:ext uri="{BB962C8B-B14F-4D97-AF65-F5344CB8AC3E}">
        <p14:creationId xmlns:p14="http://schemas.microsoft.com/office/powerpoint/2010/main" val="4260448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23" name="Group 3">
            <a:extLst>
              <a:ext uri="{FF2B5EF4-FFF2-40B4-BE49-F238E27FC236}">
                <a16:creationId xmlns:a16="http://schemas.microsoft.com/office/drawing/2014/main" id="{F3E5A4CF-2E97-4032-B80D-1AD8EC8A93F8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24" name="Picture 4">
              <a:extLst>
                <a:ext uri="{FF2B5EF4-FFF2-40B4-BE49-F238E27FC236}">
                  <a16:creationId xmlns:a16="http://schemas.microsoft.com/office/drawing/2014/main" id="{E78C5340-90BA-4AC1-B7C7-E3A70F13A2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B2364E93-69E9-4E16-BA2B-BD8D259F9C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0AB3C82-54DE-4CA4-96EC-565DFC63DE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7BE974D-DE94-4117-B642-9BA32ED312BD}"/>
              </a:ext>
            </a:extLst>
          </p:cNvPr>
          <p:cNvSpPr/>
          <p:nvPr/>
        </p:nvSpPr>
        <p:spPr>
          <a:xfrm>
            <a:off x="265176" y="273128"/>
            <a:ext cx="8603521" cy="606445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Cleo has: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She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Do you agree? Explain why.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 disagree because any amount less than £2.50 rounds down to £2.00. £2.32 is less than £2.50 and is nearer to £2.00 than £3.00.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3AE5B042-2E18-4888-A965-C119C04F52C4}"/>
              </a:ext>
            </a:extLst>
          </p:cNvPr>
          <p:cNvSpPr/>
          <p:nvPr/>
        </p:nvSpPr>
        <p:spPr>
          <a:xfrm>
            <a:off x="2943097" y="3285801"/>
            <a:ext cx="2645682" cy="1150100"/>
          </a:xfrm>
          <a:prstGeom prst="wedgeRoundRectCallout">
            <a:avLst>
              <a:gd name="adj1" fmla="val -58750"/>
              <a:gd name="adj2" fmla="val 102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amount rounds to £3.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61C77C-AB05-4026-8B42-FD0708055C9C}"/>
              </a:ext>
            </a:extLst>
          </p:cNvPr>
          <p:cNvSpPr txBox="1"/>
          <p:nvPr/>
        </p:nvSpPr>
        <p:spPr>
          <a:xfrm>
            <a:off x="1745958" y="1609712"/>
            <a:ext cx="1879182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000" b="1" dirty="0">
                <a:latin typeface="Century Gothic" panose="020B0502020202020204" pitchFamily="34" charset="0"/>
              </a:rPr>
              <a:t>£2.32</a:t>
            </a:r>
          </a:p>
        </p:txBody>
      </p:sp>
    </p:spTree>
    <p:extLst>
      <p:ext uri="{BB962C8B-B14F-4D97-AF65-F5344CB8AC3E}">
        <p14:creationId xmlns:p14="http://schemas.microsoft.com/office/powerpoint/2010/main" val="2257469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Kaylum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these digit cards: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all the amounts he can make which round to 500p.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9" name="Group 3">
            <a:extLst>
              <a:ext uri="{FF2B5EF4-FFF2-40B4-BE49-F238E27FC236}">
                <a16:creationId xmlns:a16="http://schemas.microsoft.com/office/drawing/2014/main" id="{34BDA58E-2630-4890-8728-681B8C82D786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F0A7334B-F060-4340-A93F-98382146A2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1456755A-817E-4068-838C-2BA659CB5A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58D503A-9AF6-4879-BA72-4B235ADC3B98}"/>
              </a:ext>
            </a:extLst>
          </p:cNvPr>
          <p:cNvGrpSpPr/>
          <p:nvPr/>
        </p:nvGrpSpPr>
        <p:grpSpPr>
          <a:xfrm>
            <a:off x="2290507" y="2063592"/>
            <a:ext cx="4562986" cy="1403234"/>
            <a:chOff x="309043" y="6936529"/>
            <a:chExt cx="2341533" cy="72008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C19925F-767A-462C-8FBF-CC5E796BB357}"/>
                </a:ext>
              </a:extLst>
            </p:cNvPr>
            <p:cNvGrpSpPr/>
            <p:nvPr/>
          </p:nvGrpSpPr>
          <p:grpSpPr>
            <a:xfrm>
              <a:off x="920912" y="6936529"/>
              <a:ext cx="1729664" cy="720080"/>
              <a:chOff x="823792" y="6936529"/>
              <a:chExt cx="1729664" cy="720080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40557C07-DEB3-4036-8DDB-402293114860}"/>
                  </a:ext>
                </a:extLst>
              </p:cNvPr>
              <p:cNvSpPr/>
              <p:nvPr/>
            </p:nvSpPr>
            <p:spPr>
              <a:xfrm>
                <a:off x="823792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1F24D65C-8DC3-48B3-B6C4-A5170DFA2116}"/>
                  </a:ext>
                </a:extLst>
              </p:cNvPr>
              <p:cNvSpPr/>
              <p:nvPr/>
            </p:nvSpPr>
            <p:spPr>
              <a:xfrm>
                <a:off x="1435661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639E0256-5B7F-4A28-ABF5-32E50AE3A954}"/>
                  </a:ext>
                </a:extLst>
              </p:cNvPr>
              <p:cNvSpPr/>
              <p:nvPr/>
            </p:nvSpPr>
            <p:spPr>
              <a:xfrm>
                <a:off x="2047530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9</a:t>
                </a:r>
              </a:p>
            </p:txBody>
          </p:sp>
        </p:grp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8F2DF2C7-53CE-4E6A-B110-F5FAD0053E21}"/>
                </a:ext>
              </a:extLst>
            </p:cNvPr>
            <p:cNvSpPr/>
            <p:nvPr/>
          </p:nvSpPr>
          <p:spPr>
            <a:xfrm>
              <a:off x="309043" y="6936529"/>
              <a:ext cx="505926" cy="72008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Kaylum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has these digit cards: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all the amounts he can make which round to 500p.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491p      514p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495p      519p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451p      541p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459p      549p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9" name="Group 3">
            <a:extLst>
              <a:ext uri="{FF2B5EF4-FFF2-40B4-BE49-F238E27FC236}">
                <a16:creationId xmlns:a16="http://schemas.microsoft.com/office/drawing/2014/main" id="{34BDA58E-2630-4890-8728-681B8C82D786}"/>
              </a:ext>
            </a:extLst>
          </p:cNvPr>
          <p:cNvGrpSpPr>
            <a:grpSpLocks/>
          </p:cNvGrpSpPr>
          <p:nvPr/>
        </p:nvGrpSpPr>
        <p:grpSpPr bwMode="auto">
          <a:xfrm>
            <a:off x="52388" y="6435725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F0A7334B-F060-4340-A93F-98382146A2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1456755A-817E-4068-838C-2BA659CB5A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58D503A-9AF6-4879-BA72-4B235ADC3B98}"/>
              </a:ext>
            </a:extLst>
          </p:cNvPr>
          <p:cNvGrpSpPr/>
          <p:nvPr/>
        </p:nvGrpSpPr>
        <p:grpSpPr>
          <a:xfrm>
            <a:off x="2290507" y="2063592"/>
            <a:ext cx="4562986" cy="1403234"/>
            <a:chOff x="309043" y="6936529"/>
            <a:chExt cx="2341533" cy="72008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C19925F-767A-462C-8FBF-CC5E796BB357}"/>
                </a:ext>
              </a:extLst>
            </p:cNvPr>
            <p:cNvGrpSpPr/>
            <p:nvPr/>
          </p:nvGrpSpPr>
          <p:grpSpPr>
            <a:xfrm>
              <a:off x="920912" y="6936529"/>
              <a:ext cx="1729664" cy="720080"/>
              <a:chOff x="823792" y="6936529"/>
              <a:chExt cx="1729664" cy="720080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40557C07-DEB3-4036-8DDB-402293114860}"/>
                  </a:ext>
                </a:extLst>
              </p:cNvPr>
              <p:cNvSpPr/>
              <p:nvPr/>
            </p:nvSpPr>
            <p:spPr>
              <a:xfrm>
                <a:off x="823792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1F24D65C-8DC3-48B3-B6C4-A5170DFA2116}"/>
                  </a:ext>
                </a:extLst>
              </p:cNvPr>
              <p:cNvSpPr/>
              <p:nvPr/>
            </p:nvSpPr>
            <p:spPr>
              <a:xfrm>
                <a:off x="1435661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639E0256-5B7F-4A28-ABF5-32E50AE3A954}"/>
                  </a:ext>
                </a:extLst>
              </p:cNvPr>
              <p:cNvSpPr/>
              <p:nvPr/>
            </p:nvSpPr>
            <p:spPr>
              <a:xfrm>
                <a:off x="2047530" y="6936529"/>
                <a:ext cx="505926" cy="720080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9</a:t>
                </a:r>
              </a:p>
            </p:txBody>
          </p:sp>
        </p:grp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8F2DF2C7-53CE-4E6A-B110-F5FAD0053E21}"/>
                </a:ext>
              </a:extLst>
            </p:cNvPr>
            <p:cNvSpPr/>
            <p:nvPr/>
          </p:nvSpPr>
          <p:spPr>
            <a:xfrm>
              <a:off x="309043" y="6936529"/>
              <a:ext cx="505926" cy="72008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20780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27ABDC00-B402-454E-8D61-0CC73D0F8B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86144f90-c7b6-48d0-aae5-f5e9e48cc3df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1395</TotalTime>
  <Words>794</Words>
  <Application>Microsoft Office PowerPoint</Application>
  <PresentationFormat>On-screen Show (4:3)</PresentationFormat>
  <Paragraphs>366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Summer Block 2 PPT Using Rounding to Estimate Money</dc:title>
  <dc:creator>Ashleigh Sobol</dc:creator>
  <cp:lastModifiedBy>Jane Afford</cp:lastModifiedBy>
  <cp:revision>70</cp:revision>
  <dcterms:created xsi:type="dcterms:W3CDTF">2018-03-17T10:08:43Z</dcterms:created>
  <dcterms:modified xsi:type="dcterms:W3CDTF">2020-06-30T16:03:45Z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