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417" r:id="rId5"/>
    <p:sldId id="301" r:id="rId6"/>
    <p:sldId id="425" r:id="rId7"/>
    <p:sldId id="411" r:id="rId8"/>
    <p:sldId id="400" r:id="rId9"/>
    <p:sldId id="418" r:id="rId10"/>
    <p:sldId id="405" r:id="rId11"/>
    <p:sldId id="426" r:id="rId12"/>
    <p:sldId id="382" r:id="rId13"/>
    <p:sldId id="420" r:id="rId14"/>
    <p:sldId id="395" r:id="rId15"/>
    <p:sldId id="407" r:id="rId16"/>
    <p:sldId id="408" r:id="rId17"/>
    <p:sldId id="421" r:id="rId18"/>
    <p:sldId id="422" r:id="rId19"/>
    <p:sldId id="380" r:id="rId20"/>
    <p:sldId id="423" r:id="rId21"/>
    <p:sldId id="415" r:id="rId22"/>
    <p:sldId id="424" r:id="rId2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FF"/>
    <a:srgbClr val="FF3300"/>
    <a:srgbClr val="CC99FF"/>
    <a:srgbClr val="CC66FF"/>
    <a:srgbClr val="DBB7FF"/>
    <a:srgbClr val="BA8CDC"/>
    <a:srgbClr val="FF6699"/>
    <a:srgbClr val="FF3399"/>
    <a:srgbClr val="FF6600"/>
    <a:srgbClr val="FFD7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376FC9D-8A3C-47D0-B930-A61B59E4D188}" v="2" dt="2019-06-10T08:45:01.03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339" autoAdjust="0"/>
    <p:restoredTop sz="94660"/>
  </p:normalViewPr>
  <p:slideViewPr>
    <p:cSldViewPr snapToGrid="0">
      <p:cViewPr varScale="1">
        <p:scale>
          <a:sx n="85" d="100"/>
          <a:sy n="85" d="100"/>
        </p:scale>
        <p:origin x="85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microsoft.com/office/2015/10/relationships/revisionInfo" Target="revisionInfo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8681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6660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169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1389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1331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380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10637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7609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58489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7486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9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43C518-2E58-4E98-8F61-29A47E1D445A}" type="datetimeFigureOut">
              <a:rPr lang="en-GB" smtClean="0"/>
              <a:t>30/06/2020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B0018D-5503-4B9E-8996-530C5B2D4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2411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classroomsecrets.co.uk/content-domain-filter/?fwp_contentdomain=4p2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classroomsecrets.co.uk/content-domain-filter/?fwp_contentdomain=4p3a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Position and Direction – Describe Movement</a:t>
            </a:r>
          </a:p>
          <a:p>
            <a:pPr lvl="0" algn="ctr"/>
            <a:endParaRPr lang="en-GB" sz="1600" b="1" dirty="0">
              <a:solidFill>
                <a:srgbClr val="E7E6E6">
                  <a:lumMod val="25000"/>
                </a:srgbClr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endParaRPr lang="en-GB" sz="12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defRPr/>
            </a:pP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National Curriculum Objectives:</a:t>
            </a:r>
            <a:endParaRPr lang="en-GB" sz="16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lvl="0" fontAlgn="base">
              <a:defRPr/>
            </a:pPr>
            <a:endParaRPr lang="en-GB" sz="1600" b="1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>
                <a:solidFill>
                  <a:prstClr val="black"/>
                </a:solidFill>
                <a:latin typeface="Century Gothic" panose="020B0502020202020204" pitchFamily="34" charset="0"/>
              </a:rPr>
              <a:t>Mathematics </a:t>
            </a:r>
            <a:r>
              <a:rPr lang="en-GB" sz="1600" b="1" dirty="0">
                <a:solidFill>
                  <a:prstClr val="black"/>
                </a:solidFill>
                <a:latin typeface="Century Gothic" panose="020B0502020202020204" pitchFamily="34" charset="0"/>
              </a:rPr>
              <a:t>Year 4: (4P2) </a:t>
            </a:r>
            <a:r>
              <a:rPr lang="en-GB" sz="1600" b="1" dirty="0">
                <a:latin typeface="Century Gothic" panose="020B0502020202020204" pitchFamily="34" charset="0"/>
                <a:hlinkClick r:id="rId3"/>
              </a:rPr>
              <a:t>Describe movements between positions as translations of a given unit to the left/right and up/down</a:t>
            </a:r>
            <a:endParaRPr lang="en-GB" sz="1600" b="1" dirty="0"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fontAlgn="base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en-GB" sz="1600" b="1" dirty="0">
                <a:solidFill>
                  <a:schemeClr val="tx1"/>
                </a:solidFill>
                <a:latin typeface="Century Gothic" panose="020B0502020202020204" pitchFamily="34" charset="0"/>
              </a:rPr>
              <a:t>Mathematics Year 4: (4P3a) </a:t>
            </a:r>
            <a:r>
              <a:rPr lang="en-GB" sz="1600" b="1" dirty="0">
                <a:latin typeface="Century Gothic" panose="020B0502020202020204" pitchFamily="34" charset="0"/>
                <a:hlinkClick r:id="rId4"/>
              </a:rPr>
              <a:t>Describe positions on a 2-D grid as coordinates in the first quadrant</a:t>
            </a:r>
            <a:endParaRPr lang="en-GB" sz="1600" b="1" dirty="0"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6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  <a:p>
            <a:pPr lvl="0" defTabSz="457200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endParaRPr lang="en-GB" sz="1200" b="1" u="sng" dirty="0">
              <a:solidFill>
                <a:prstClr val="black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BB854525-5CE0-49A3-8CE2-C56EEC629D48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ED95F3C2-8DD3-445A-A0EF-EF411972B6B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7A4A5918-5D24-4329-9EE7-A3E165F74CAC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2231967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algn="ctr"/>
            <a:r>
              <a:rPr lang="en-GB" sz="1600" b="1" u="sng" dirty="0">
                <a:solidFill>
                  <a:srgbClr val="E7E6E6">
                    <a:lumMod val="50000"/>
                  </a:srgbClr>
                </a:solidFill>
                <a:latin typeface="Century Gothic" panose="020B0502020202020204" pitchFamily="34" charset="0"/>
              </a:rPr>
              <a:t>Year 4 – Summer Block 6 – Position and Direction</a:t>
            </a:r>
          </a:p>
          <a:p>
            <a:pPr lvl="0" algn="ctr"/>
            <a:endParaRPr lang="en-GB" sz="2000" u="sng" dirty="0">
              <a:solidFill>
                <a:srgbClr val="E7E6E6">
                  <a:lumMod val="50000"/>
                </a:srgbClr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20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4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endParaRPr lang="en-GB" sz="4400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lvl="0" algn="ctr"/>
            <a:r>
              <a:rPr lang="en-GB" sz="54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Step 4: Describe Movement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C1B912F-792D-4307-AAEE-B6EE3AC6EFE1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196A609-6CC4-44DE-9F5D-25352C2AF4F4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CCBDAB04-E84A-4EEE-8D58-17076D06310E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855900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Describe how each of the orange points must move to get to the green point.</a:t>
            </a: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u="sng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0D484BA-DF5E-41AC-9AFC-0453EC573881}"/>
              </a:ext>
            </a:extLst>
          </p:cNvPr>
          <p:cNvGraphicFramePr>
            <a:graphicFrameLocks noGrp="1"/>
          </p:cNvGraphicFramePr>
          <p:nvPr/>
        </p:nvGraphicFramePr>
        <p:xfrm>
          <a:off x="1108478" y="1736342"/>
          <a:ext cx="4234880" cy="423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3488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1470360501"/>
                    </a:ext>
                  </a:extLst>
                </a:gridCol>
              </a:tblGrid>
              <a:tr h="423488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 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211503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515647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  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 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 D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 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  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AE455BD7-478B-49B2-A1B1-02E7C2E060C1}"/>
              </a:ext>
            </a:extLst>
          </p:cNvPr>
          <p:cNvGraphicFramePr>
            <a:graphicFrameLocks noGrp="1"/>
          </p:cNvGraphicFramePr>
          <p:nvPr/>
        </p:nvGraphicFramePr>
        <p:xfrm>
          <a:off x="586055" y="1577039"/>
          <a:ext cx="458778" cy="45401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8778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39746229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25085723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AFE2CD63-CB47-4AE6-B33B-7D9E67B74846}"/>
              </a:ext>
            </a:extLst>
          </p:cNvPr>
          <p:cNvGraphicFramePr>
            <a:graphicFrameLocks noGrp="1"/>
          </p:cNvGraphicFramePr>
          <p:nvPr/>
        </p:nvGraphicFramePr>
        <p:xfrm>
          <a:off x="872161" y="5964027"/>
          <a:ext cx="4686113" cy="3639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7106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7106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7106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60702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60642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85943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57529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6404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3292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0150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58778">
                  <a:extLst>
                    <a:ext uri="{9D8B030D-6E8A-4147-A177-3AD203B41FA5}">
                      <a16:colId xmlns:a16="http://schemas.microsoft.com/office/drawing/2014/main" val="3297455687"/>
                    </a:ext>
                  </a:extLst>
                </a:gridCol>
              </a:tblGrid>
              <a:tr h="36124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9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92E9689C-1FEF-4D5C-A89B-9930994D6DE3}"/>
              </a:ext>
            </a:extLst>
          </p:cNvPr>
          <p:cNvSpPr/>
          <p:nvPr/>
        </p:nvSpPr>
        <p:spPr>
          <a:xfrm>
            <a:off x="1053893" y="1552255"/>
            <a:ext cx="105567" cy="177345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A3547176-AD77-451F-9D10-71C90599EDF4}"/>
              </a:ext>
            </a:extLst>
          </p:cNvPr>
          <p:cNvSpPr/>
          <p:nvPr/>
        </p:nvSpPr>
        <p:spPr>
          <a:xfrm rot="5400000">
            <a:off x="5372263" y="5877469"/>
            <a:ext cx="105567" cy="177345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B4D1DDD-5CC6-4DB5-8812-321FAD6727E8}"/>
              </a:ext>
            </a:extLst>
          </p:cNvPr>
          <p:cNvSpPr/>
          <p:nvPr/>
        </p:nvSpPr>
        <p:spPr>
          <a:xfrm>
            <a:off x="1843856" y="2051386"/>
            <a:ext cx="214587" cy="214587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	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ABA91F1-E472-496B-ABD3-1C4BB00BE6C4}"/>
              </a:ext>
            </a:extLst>
          </p:cNvPr>
          <p:cNvSpPr/>
          <p:nvPr/>
        </p:nvSpPr>
        <p:spPr>
          <a:xfrm>
            <a:off x="4389461" y="2897451"/>
            <a:ext cx="214587" cy="214587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819405F-37E9-48A8-BAC4-00360D93EE45}"/>
              </a:ext>
            </a:extLst>
          </p:cNvPr>
          <p:cNvSpPr/>
          <p:nvPr/>
        </p:nvSpPr>
        <p:spPr>
          <a:xfrm>
            <a:off x="3965903" y="5440423"/>
            <a:ext cx="214587" cy="214587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915618B-4584-4EA1-8816-4A066DC591F7}"/>
              </a:ext>
            </a:extLst>
          </p:cNvPr>
          <p:cNvSpPr/>
          <p:nvPr/>
        </p:nvSpPr>
        <p:spPr>
          <a:xfrm>
            <a:off x="1424124" y="4173819"/>
            <a:ext cx="214587" cy="214587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202DADA-8AA1-44CE-A0C3-1561C471D3C8}"/>
              </a:ext>
            </a:extLst>
          </p:cNvPr>
          <p:cNvSpPr/>
          <p:nvPr/>
        </p:nvSpPr>
        <p:spPr>
          <a:xfrm>
            <a:off x="3118624" y="3348441"/>
            <a:ext cx="214587" cy="214587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BDE28D2-38D5-4820-83A0-17F1C85A82E1}"/>
              </a:ext>
            </a:extLst>
          </p:cNvPr>
          <p:cNvSpPr/>
          <p:nvPr/>
        </p:nvSpPr>
        <p:spPr>
          <a:xfrm>
            <a:off x="5223827" y="3746488"/>
            <a:ext cx="214587" cy="214587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9B848F2-B67E-4D41-B2A4-AD48E0CC9F32}"/>
              </a:ext>
            </a:extLst>
          </p:cNvPr>
          <p:cNvSpPr/>
          <p:nvPr/>
        </p:nvSpPr>
        <p:spPr>
          <a:xfrm>
            <a:off x="3117767" y="4594146"/>
            <a:ext cx="214587" cy="214587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7903D5F-7D14-4AD5-AAA1-B312FE98CDA6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7" name="Picture 2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9D00FBF-6BB9-48F4-963F-B0685C366D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8" name="TextBox 8">
              <a:extLst>
                <a:ext uri="{FF2B5EF4-FFF2-40B4-BE49-F238E27FC236}">
                  <a16:creationId xmlns:a16="http://schemas.microsoft.com/office/drawing/2014/main" id="{40313829-1D25-4831-850B-8F582A708D70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A355F997-9165-46A7-BE0A-6CF02E952920}"/>
              </a:ext>
            </a:extLst>
          </p:cNvPr>
          <p:cNvSpPr txBox="1"/>
          <p:nvPr/>
        </p:nvSpPr>
        <p:spPr>
          <a:xfrm>
            <a:off x="5501559" y="5758978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03EEB4A-25F2-4878-84DF-1D139193208F}"/>
              </a:ext>
            </a:extLst>
          </p:cNvPr>
          <p:cNvSpPr txBox="1"/>
          <p:nvPr/>
        </p:nvSpPr>
        <p:spPr>
          <a:xfrm>
            <a:off x="916929" y="1255724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y</a:t>
            </a:r>
          </a:p>
        </p:txBody>
      </p:sp>
    </p:spTree>
    <p:extLst>
      <p:ext uri="{BB962C8B-B14F-4D97-AF65-F5344CB8AC3E}">
        <p14:creationId xmlns:p14="http://schemas.microsoft.com/office/powerpoint/2010/main" val="19326570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Introduction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bg2">
                    <a:lumMod val="25000"/>
                  </a:schemeClr>
                </a:solidFill>
                <a:latin typeface="Century Gothic" panose="020B0502020202020204" pitchFamily="34" charset="0"/>
              </a:rPr>
              <a:t>Describe how each of the orange points must move to get to the green point.</a:t>
            </a: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u="sng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bg2">
                  <a:lumMod val="25000"/>
                </a:schemeClr>
              </a:solidFill>
              <a:latin typeface="SassoonCRInfantMedium" panose="02000603020000020003" pitchFamily="2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0D484BA-DF5E-41AC-9AFC-0453EC5738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803984"/>
              </p:ext>
            </p:extLst>
          </p:nvPr>
        </p:nvGraphicFramePr>
        <p:xfrm>
          <a:off x="1108478" y="1736342"/>
          <a:ext cx="4234880" cy="42348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23488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23488">
                  <a:extLst>
                    <a:ext uri="{9D8B030D-6E8A-4147-A177-3AD203B41FA5}">
                      <a16:colId xmlns:a16="http://schemas.microsoft.com/office/drawing/2014/main" val="1470360501"/>
                    </a:ext>
                  </a:extLst>
                </a:gridCol>
              </a:tblGrid>
              <a:tr h="423488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 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211503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515647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  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 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 D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 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  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23488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AE455BD7-478B-49B2-A1B1-02E7C2E060C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9987735"/>
              </p:ext>
            </p:extLst>
          </p:nvPr>
        </p:nvGraphicFramePr>
        <p:xfrm>
          <a:off x="586055" y="1577039"/>
          <a:ext cx="458778" cy="45401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8778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39746229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25085723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412740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AFE2CD63-CB47-4AE6-B33B-7D9E67B7484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822525"/>
              </p:ext>
            </p:extLst>
          </p:nvPr>
        </p:nvGraphicFramePr>
        <p:xfrm>
          <a:off x="872161" y="5964027"/>
          <a:ext cx="4686113" cy="3639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7106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7106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7106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60702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60642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85943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57529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26404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23292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01505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58778">
                  <a:extLst>
                    <a:ext uri="{9D8B030D-6E8A-4147-A177-3AD203B41FA5}">
                      <a16:colId xmlns:a16="http://schemas.microsoft.com/office/drawing/2014/main" val="3297455687"/>
                    </a:ext>
                  </a:extLst>
                </a:gridCol>
              </a:tblGrid>
              <a:tr h="36124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9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92E9689C-1FEF-4D5C-A89B-9930994D6DE3}"/>
              </a:ext>
            </a:extLst>
          </p:cNvPr>
          <p:cNvSpPr/>
          <p:nvPr/>
        </p:nvSpPr>
        <p:spPr>
          <a:xfrm>
            <a:off x="1053893" y="1552255"/>
            <a:ext cx="105567" cy="177345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A3547176-AD77-451F-9D10-71C90599EDF4}"/>
              </a:ext>
            </a:extLst>
          </p:cNvPr>
          <p:cNvSpPr/>
          <p:nvPr/>
        </p:nvSpPr>
        <p:spPr>
          <a:xfrm rot="5400000">
            <a:off x="5372263" y="5877469"/>
            <a:ext cx="105567" cy="177345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FB4D1DDD-5CC6-4DB5-8812-321FAD6727E8}"/>
              </a:ext>
            </a:extLst>
          </p:cNvPr>
          <p:cNvSpPr/>
          <p:nvPr/>
        </p:nvSpPr>
        <p:spPr>
          <a:xfrm>
            <a:off x="1843856" y="2051386"/>
            <a:ext cx="214587" cy="214587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SassoonCRInfantMedium" panose="02000603020000020003" pitchFamily="2" charset="0"/>
              </a:rPr>
              <a:t>	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ABA91F1-E472-496B-ABD3-1C4BB00BE6C4}"/>
              </a:ext>
            </a:extLst>
          </p:cNvPr>
          <p:cNvSpPr/>
          <p:nvPr/>
        </p:nvSpPr>
        <p:spPr>
          <a:xfrm>
            <a:off x="4389461" y="2897451"/>
            <a:ext cx="214587" cy="214587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A819405F-37E9-48A8-BAC4-00360D93EE45}"/>
              </a:ext>
            </a:extLst>
          </p:cNvPr>
          <p:cNvSpPr/>
          <p:nvPr/>
        </p:nvSpPr>
        <p:spPr>
          <a:xfrm>
            <a:off x="3965903" y="5440423"/>
            <a:ext cx="214587" cy="214587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915618B-4584-4EA1-8816-4A066DC591F7}"/>
              </a:ext>
            </a:extLst>
          </p:cNvPr>
          <p:cNvSpPr/>
          <p:nvPr/>
        </p:nvSpPr>
        <p:spPr>
          <a:xfrm>
            <a:off x="1424124" y="4173819"/>
            <a:ext cx="214587" cy="214587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B202DADA-8AA1-44CE-A0C3-1561C471D3C8}"/>
              </a:ext>
            </a:extLst>
          </p:cNvPr>
          <p:cNvSpPr/>
          <p:nvPr/>
        </p:nvSpPr>
        <p:spPr>
          <a:xfrm>
            <a:off x="3118624" y="3348441"/>
            <a:ext cx="214587" cy="214587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9BDE28D2-38D5-4820-83A0-17F1C85A82E1}"/>
              </a:ext>
            </a:extLst>
          </p:cNvPr>
          <p:cNvSpPr/>
          <p:nvPr/>
        </p:nvSpPr>
        <p:spPr>
          <a:xfrm>
            <a:off x="5223827" y="3746488"/>
            <a:ext cx="214587" cy="214587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9B848F2-B67E-4D41-B2A4-AD48E0CC9F32}"/>
              </a:ext>
            </a:extLst>
          </p:cNvPr>
          <p:cNvSpPr/>
          <p:nvPr/>
        </p:nvSpPr>
        <p:spPr>
          <a:xfrm>
            <a:off x="3117767" y="4594146"/>
            <a:ext cx="214587" cy="214587"/>
          </a:xfrm>
          <a:prstGeom prst="ellipse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87903D5F-7D14-4AD5-AAA1-B312FE98CDA6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7" name="Picture 26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F9D00FBF-6BB9-48F4-963F-B0685C366D3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8" name="TextBox 8">
              <a:extLst>
                <a:ext uri="{FF2B5EF4-FFF2-40B4-BE49-F238E27FC236}">
                  <a16:creationId xmlns:a16="http://schemas.microsoft.com/office/drawing/2014/main" id="{40313829-1D25-4831-850B-8F582A708D70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sp>
        <p:nvSpPr>
          <p:cNvPr id="29" name="TextBox 28">
            <a:extLst>
              <a:ext uri="{FF2B5EF4-FFF2-40B4-BE49-F238E27FC236}">
                <a16:creationId xmlns:a16="http://schemas.microsoft.com/office/drawing/2014/main" id="{A355F997-9165-46A7-BE0A-6CF02E952920}"/>
              </a:ext>
            </a:extLst>
          </p:cNvPr>
          <p:cNvSpPr txBox="1"/>
          <p:nvPr/>
        </p:nvSpPr>
        <p:spPr>
          <a:xfrm>
            <a:off x="5501559" y="5758978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03EEB4A-25F2-4878-84DF-1D139193208F}"/>
              </a:ext>
            </a:extLst>
          </p:cNvPr>
          <p:cNvSpPr txBox="1"/>
          <p:nvPr/>
        </p:nvSpPr>
        <p:spPr>
          <a:xfrm>
            <a:off x="916929" y="1255724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EBE65B58-B006-42F6-A482-97137427200B}"/>
              </a:ext>
            </a:extLst>
          </p:cNvPr>
          <p:cNvSpPr/>
          <p:nvPr/>
        </p:nvSpPr>
        <p:spPr>
          <a:xfrm>
            <a:off x="5717108" y="2452371"/>
            <a:ext cx="3244487" cy="28028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A: 3 right and 3 down  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B: 3 left and 1 down 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C: 5 left and 1 up 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D: 4 right and 2 up 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E: 3 up </a:t>
            </a:r>
          </a:p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F: 2 left and 5 up </a:t>
            </a:r>
          </a:p>
        </p:txBody>
      </p:sp>
    </p:spTree>
    <p:extLst>
      <p:ext uri="{BB962C8B-B14F-4D97-AF65-F5344CB8AC3E}">
        <p14:creationId xmlns:p14="http://schemas.microsoft.com/office/powerpoint/2010/main" val="226641082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Describe the movement needed for the heart to get to the star.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8FBD711-D380-4E26-865D-B22678295A78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FE77372-E733-4167-A271-6220824FFA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A0FA45FA-A9B2-407E-A373-3DD65FE35505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C65DFAE5-C2C4-49C3-A094-DFDB34F0F8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0994488"/>
              </p:ext>
            </p:extLst>
          </p:nvPr>
        </p:nvGraphicFramePr>
        <p:xfrm>
          <a:off x="1231410" y="1625038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470360501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21150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51564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9C713FBA-16E9-4CDB-A72F-19450F7D54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23938"/>
              </p:ext>
            </p:extLst>
          </p:nvPr>
        </p:nvGraphicFramePr>
        <p:xfrm>
          <a:off x="760174" y="1556786"/>
          <a:ext cx="458778" cy="41758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8778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39746229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25085723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2C8D8871-AE8B-4A21-A7B4-FDD230E8931D}"/>
              </a:ext>
            </a:extLst>
          </p:cNvPr>
          <p:cNvSpPr/>
          <p:nvPr/>
        </p:nvSpPr>
        <p:spPr>
          <a:xfrm>
            <a:off x="1176825" y="1440951"/>
            <a:ext cx="105567" cy="177345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Isosceles Triangle 40">
            <a:extLst>
              <a:ext uri="{FF2B5EF4-FFF2-40B4-BE49-F238E27FC236}">
                <a16:creationId xmlns:a16="http://schemas.microsoft.com/office/drawing/2014/main" id="{2F2210F6-4535-4077-9368-62471CE57444}"/>
              </a:ext>
            </a:extLst>
          </p:cNvPr>
          <p:cNvSpPr/>
          <p:nvPr/>
        </p:nvSpPr>
        <p:spPr>
          <a:xfrm rot="5400000">
            <a:off x="5587299" y="5856587"/>
            <a:ext cx="105567" cy="177345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86E9B54-B9C4-480C-AD17-BD7C33AE5704}"/>
              </a:ext>
            </a:extLst>
          </p:cNvPr>
          <p:cNvSpPr txBox="1"/>
          <p:nvPr/>
        </p:nvSpPr>
        <p:spPr>
          <a:xfrm>
            <a:off x="5693000" y="5742633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21BB4FC-993A-460A-9D71-CF8A2AEB9C82}"/>
              </a:ext>
            </a:extLst>
          </p:cNvPr>
          <p:cNvSpPr txBox="1"/>
          <p:nvPr/>
        </p:nvSpPr>
        <p:spPr>
          <a:xfrm>
            <a:off x="1092746" y="1087515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30" name="Heart 29">
            <a:extLst>
              <a:ext uri="{FF2B5EF4-FFF2-40B4-BE49-F238E27FC236}">
                <a16:creationId xmlns:a16="http://schemas.microsoft.com/office/drawing/2014/main" id="{02573287-2EC2-4C02-AEC5-A7EBFEF3DB33}"/>
              </a:ext>
            </a:extLst>
          </p:cNvPr>
          <p:cNvSpPr/>
          <p:nvPr/>
        </p:nvSpPr>
        <p:spPr>
          <a:xfrm>
            <a:off x="1967253" y="4490982"/>
            <a:ext cx="255135" cy="255135"/>
          </a:xfrm>
          <a:prstGeom prst="hear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E42E336-FECC-497F-B790-7A8506433E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88332716"/>
              </p:ext>
            </p:extLst>
          </p:nvPr>
        </p:nvGraphicFramePr>
        <p:xfrm>
          <a:off x="989564" y="5927570"/>
          <a:ext cx="4817352" cy="3639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9347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49347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49347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70803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73543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96753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70342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8346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5147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12750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71627">
                  <a:extLst>
                    <a:ext uri="{9D8B030D-6E8A-4147-A177-3AD203B41FA5}">
                      <a16:colId xmlns:a16="http://schemas.microsoft.com/office/drawing/2014/main" val="3297455687"/>
                    </a:ext>
                  </a:extLst>
                </a:gridCol>
              </a:tblGrid>
              <a:tr h="36124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17" name="Star: 6 Points 16">
            <a:extLst>
              <a:ext uri="{FF2B5EF4-FFF2-40B4-BE49-F238E27FC236}">
                <a16:creationId xmlns:a16="http://schemas.microsoft.com/office/drawing/2014/main" id="{A83D5D26-FE7A-4976-89BB-DF6C89F7B3B8}"/>
              </a:ext>
            </a:extLst>
          </p:cNvPr>
          <p:cNvSpPr/>
          <p:nvPr/>
        </p:nvSpPr>
        <p:spPr>
          <a:xfrm>
            <a:off x="4122481" y="1908467"/>
            <a:ext cx="264869" cy="291356"/>
          </a:xfrm>
          <a:prstGeom prst="star6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6787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1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Describe the movement needed for the heart to get to the star.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                 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8FBD711-D380-4E26-865D-B22678295A78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FE77372-E733-4167-A271-6220824FFA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A0FA45FA-A9B2-407E-A373-3DD65FE35505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C65DFAE5-C2C4-49C3-A094-DFDB34F0F845}"/>
              </a:ext>
            </a:extLst>
          </p:cNvPr>
          <p:cNvGraphicFramePr>
            <a:graphicFrameLocks noGrp="1"/>
          </p:cNvGraphicFramePr>
          <p:nvPr/>
        </p:nvGraphicFramePr>
        <p:xfrm>
          <a:off x="1231410" y="1625038"/>
          <a:ext cx="4320000" cy="432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470360501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21150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51564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9C713FBA-16E9-4CDB-A72F-19450F7D5449}"/>
              </a:ext>
            </a:extLst>
          </p:cNvPr>
          <p:cNvGraphicFramePr>
            <a:graphicFrameLocks noGrp="1"/>
          </p:cNvGraphicFramePr>
          <p:nvPr/>
        </p:nvGraphicFramePr>
        <p:xfrm>
          <a:off x="760174" y="1556786"/>
          <a:ext cx="458778" cy="417585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8778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39746229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25085723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379623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2C8D8871-AE8B-4A21-A7B4-FDD230E8931D}"/>
              </a:ext>
            </a:extLst>
          </p:cNvPr>
          <p:cNvSpPr/>
          <p:nvPr/>
        </p:nvSpPr>
        <p:spPr>
          <a:xfrm>
            <a:off x="1176825" y="1440951"/>
            <a:ext cx="105567" cy="177345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Isosceles Triangle 40">
            <a:extLst>
              <a:ext uri="{FF2B5EF4-FFF2-40B4-BE49-F238E27FC236}">
                <a16:creationId xmlns:a16="http://schemas.microsoft.com/office/drawing/2014/main" id="{2F2210F6-4535-4077-9368-62471CE57444}"/>
              </a:ext>
            </a:extLst>
          </p:cNvPr>
          <p:cNvSpPr/>
          <p:nvPr/>
        </p:nvSpPr>
        <p:spPr>
          <a:xfrm rot="5400000">
            <a:off x="5587299" y="5856587"/>
            <a:ext cx="105567" cy="177345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86E9B54-B9C4-480C-AD17-BD7C33AE5704}"/>
              </a:ext>
            </a:extLst>
          </p:cNvPr>
          <p:cNvSpPr txBox="1"/>
          <p:nvPr/>
        </p:nvSpPr>
        <p:spPr>
          <a:xfrm>
            <a:off x="5693000" y="5742633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21BB4FC-993A-460A-9D71-CF8A2AEB9C82}"/>
              </a:ext>
            </a:extLst>
          </p:cNvPr>
          <p:cNvSpPr txBox="1"/>
          <p:nvPr/>
        </p:nvSpPr>
        <p:spPr>
          <a:xfrm>
            <a:off x="1092746" y="1087515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30" name="Heart 29">
            <a:extLst>
              <a:ext uri="{FF2B5EF4-FFF2-40B4-BE49-F238E27FC236}">
                <a16:creationId xmlns:a16="http://schemas.microsoft.com/office/drawing/2014/main" id="{02573287-2EC2-4C02-AEC5-A7EBFEF3DB33}"/>
              </a:ext>
            </a:extLst>
          </p:cNvPr>
          <p:cNvSpPr/>
          <p:nvPr/>
        </p:nvSpPr>
        <p:spPr>
          <a:xfrm>
            <a:off x="1967253" y="4490982"/>
            <a:ext cx="255135" cy="255135"/>
          </a:xfrm>
          <a:prstGeom prst="heart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E42E336-FECC-497F-B790-7A8506433EA9}"/>
              </a:ext>
            </a:extLst>
          </p:cNvPr>
          <p:cNvGraphicFramePr>
            <a:graphicFrameLocks noGrp="1"/>
          </p:cNvGraphicFramePr>
          <p:nvPr/>
        </p:nvGraphicFramePr>
        <p:xfrm>
          <a:off x="989564" y="5927570"/>
          <a:ext cx="4817352" cy="3639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9347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49347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49347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70803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73543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96753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70342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8346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5147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12750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71627">
                  <a:extLst>
                    <a:ext uri="{9D8B030D-6E8A-4147-A177-3AD203B41FA5}">
                      <a16:colId xmlns:a16="http://schemas.microsoft.com/office/drawing/2014/main" val="3297455687"/>
                    </a:ext>
                  </a:extLst>
                </a:gridCol>
              </a:tblGrid>
              <a:tr h="36124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17" name="Star: 6 Points 16">
            <a:extLst>
              <a:ext uri="{FF2B5EF4-FFF2-40B4-BE49-F238E27FC236}">
                <a16:creationId xmlns:a16="http://schemas.microsoft.com/office/drawing/2014/main" id="{A83D5D26-FE7A-4976-89BB-DF6C89F7B3B8}"/>
              </a:ext>
            </a:extLst>
          </p:cNvPr>
          <p:cNvSpPr/>
          <p:nvPr/>
        </p:nvSpPr>
        <p:spPr>
          <a:xfrm>
            <a:off x="4122481" y="1908467"/>
            <a:ext cx="264869" cy="291356"/>
          </a:xfrm>
          <a:prstGeom prst="star6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4F5591B-1393-4362-977E-17491F76D331}"/>
              </a:ext>
            </a:extLst>
          </p:cNvPr>
          <p:cNvSpPr txBox="1"/>
          <p:nvPr/>
        </p:nvSpPr>
        <p:spPr>
          <a:xfrm>
            <a:off x="5850255" y="2736502"/>
            <a:ext cx="27919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5 squares right and 6 squares up.</a:t>
            </a:r>
          </a:p>
        </p:txBody>
      </p:sp>
    </p:spTree>
    <p:extLst>
      <p:ext uri="{BB962C8B-B14F-4D97-AF65-F5344CB8AC3E}">
        <p14:creationId xmlns:p14="http://schemas.microsoft.com/office/powerpoint/2010/main" val="2296621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Translate point A 6 left and 4 up. What are the new coordinates?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8FBD711-D380-4E26-865D-B22678295A78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FE77372-E733-4167-A271-6220824FFA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A0FA45FA-A9B2-407E-A373-3DD65FE35505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C65DFAE5-C2C4-49C3-A094-DFDB34F0F8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8060590"/>
              </p:ext>
            </p:extLst>
          </p:nvPr>
        </p:nvGraphicFramePr>
        <p:xfrm>
          <a:off x="2647618" y="1625038"/>
          <a:ext cx="4284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47036050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2115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51564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9C713FBA-16E9-4CDB-A72F-19450F7D54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9860082"/>
              </p:ext>
            </p:extLst>
          </p:nvPr>
        </p:nvGraphicFramePr>
        <p:xfrm>
          <a:off x="2176382" y="1440951"/>
          <a:ext cx="458778" cy="43426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8778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373677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39746229"/>
                  </a:ext>
                </a:extLst>
              </a:tr>
              <a:tr h="451201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25085723"/>
                  </a:ext>
                </a:extLst>
              </a:tr>
              <a:tr h="373677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73677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8901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73677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12885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8901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7805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8901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38901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2C8D8871-AE8B-4A21-A7B4-FDD230E8931D}"/>
              </a:ext>
            </a:extLst>
          </p:cNvPr>
          <p:cNvSpPr/>
          <p:nvPr/>
        </p:nvSpPr>
        <p:spPr>
          <a:xfrm>
            <a:off x="2593033" y="1440951"/>
            <a:ext cx="105567" cy="177345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Isosceles Triangle 40">
            <a:extLst>
              <a:ext uri="{FF2B5EF4-FFF2-40B4-BE49-F238E27FC236}">
                <a16:creationId xmlns:a16="http://schemas.microsoft.com/office/drawing/2014/main" id="{2F2210F6-4535-4077-9368-62471CE57444}"/>
              </a:ext>
            </a:extLst>
          </p:cNvPr>
          <p:cNvSpPr/>
          <p:nvPr/>
        </p:nvSpPr>
        <p:spPr>
          <a:xfrm rot="5400000">
            <a:off x="7003507" y="5496365"/>
            <a:ext cx="105567" cy="177345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86E9B54-B9C4-480C-AD17-BD7C33AE5704}"/>
              </a:ext>
            </a:extLst>
          </p:cNvPr>
          <p:cNvSpPr txBox="1"/>
          <p:nvPr/>
        </p:nvSpPr>
        <p:spPr>
          <a:xfrm>
            <a:off x="7109208" y="5382411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21BB4FC-993A-460A-9D71-CF8A2AEB9C82}"/>
              </a:ext>
            </a:extLst>
          </p:cNvPr>
          <p:cNvSpPr txBox="1"/>
          <p:nvPr/>
        </p:nvSpPr>
        <p:spPr>
          <a:xfrm>
            <a:off x="2456069" y="1144420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y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E42E336-FECC-497F-B790-7A8506433E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2165079"/>
              </p:ext>
            </p:extLst>
          </p:nvPr>
        </p:nvGraphicFramePr>
        <p:xfrm>
          <a:off x="2405773" y="5569764"/>
          <a:ext cx="4739190" cy="3639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2056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372751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511361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64787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6586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19547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703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50476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0306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383241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61775">
                  <a:extLst>
                    <a:ext uri="{9D8B030D-6E8A-4147-A177-3AD203B41FA5}">
                      <a16:colId xmlns:a16="http://schemas.microsoft.com/office/drawing/2014/main" val="3297455687"/>
                    </a:ext>
                  </a:extLst>
                </a:gridCol>
              </a:tblGrid>
              <a:tr h="36124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18" name="Oval 17">
            <a:extLst>
              <a:ext uri="{FF2B5EF4-FFF2-40B4-BE49-F238E27FC236}">
                <a16:creationId xmlns:a16="http://schemas.microsoft.com/office/drawing/2014/main" id="{C3A6F21C-F7A1-4D98-80B0-39E09EC07BC6}"/>
              </a:ext>
            </a:extLst>
          </p:cNvPr>
          <p:cNvSpPr/>
          <p:nvPr/>
        </p:nvSpPr>
        <p:spPr>
          <a:xfrm>
            <a:off x="5548003" y="3907999"/>
            <a:ext cx="180000" cy="180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4906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2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lvl="0" algn="ctr" defTabSz="68580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Translate point A 6 left and 4 up. What are the new coordinates?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8FBD711-D380-4E26-865D-B22678295A78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FE77372-E733-4167-A271-6220824FFA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A0FA45FA-A9B2-407E-A373-3DD65FE35505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C65DFAE5-C2C4-49C3-A094-DFDB34F0F845}"/>
              </a:ext>
            </a:extLst>
          </p:cNvPr>
          <p:cNvGraphicFramePr>
            <a:graphicFrameLocks noGrp="1"/>
          </p:cNvGraphicFramePr>
          <p:nvPr/>
        </p:nvGraphicFramePr>
        <p:xfrm>
          <a:off x="2647618" y="1625038"/>
          <a:ext cx="4284000" cy="396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1470360501"/>
                    </a:ext>
                  </a:extLst>
                </a:gridCol>
              </a:tblGrid>
              <a:tr h="396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211503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51564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  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96000"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8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9C713FBA-16E9-4CDB-A72F-19450F7D5449}"/>
              </a:ext>
            </a:extLst>
          </p:cNvPr>
          <p:cNvGraphicFramePr>
            <a:graphicFrameLocks noGrp="1"/>
          </p:cNvGraphicFramePr>
          <p:nvPr/>
        </p:nvGraphicFramePr>
        <p:xfrm>
          <a:off x="2176382" y="1440951"/>
          <a:ext cx="458778" cy="434265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58778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373677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39746229"/>
                  </a:ext>
                </a:extLst>
              </a:tr>
              <a:tr h="451201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25085723"/>
                  </a:ext>
                </a:extLst>
              </a:tr>
              <a:tr h="373677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73677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8901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73677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412885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8901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427805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8901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389014">
                <a:tc>
                  <a:txBody>
                    <a:bodyPr/>
                    <a:lstStyle/>
                    <a:p>
                      <a:pPr algn="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9639" marR="89639" marT="44819" marB="44819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2C8D8871-AE8B-4A21-A7B4-FDD230E8931D}"/>
              </a:ext>
            </a:extLst>
          </p:cNvPr>
          <p:cNvSpPr/>
          <p:nvPr/>
        </p:nvSpPr>
        <p:spPr>
          <a:xfrm>
            <a:off x="2593033" y="1440951"/>
            <a:ext cx="105567" cy="177345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Isosceles Triangle 40">
            <a:extLst>
              <a:ext uri="{FF2B5EF4-FFF2-40B4-BE49-F238E27FC236}">
                <a16:creationId xmlns:a16="http://schemas.microsoft.com/office/drawing/2014/main" id="{2F2210F6-4535-4077-9368-62471CE57444}"/>
              </a:ext>
            </a:extLst>
          </p:cNvPr>
          <p:cNvSpPr/>
          <p:nvPr/>
        </p:nvSpPr>
        <p:spPr>
          <a:xfrm rot="5400000">
            <a:off x="7003507" y="5496365"/>
            <a:ext cx="105567" cy="177345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86E9B54-B9C4-480C-AD17-BD7C33AE5704}"/>
              </a:ext>
            </a:extLst>
          </p:cNvPr>
          <p:cNvSpPr txBox="1"/>
          <p:nvPr/>
        </p:nvSpPr>
        <p:spPr>
          <a:xfrm>
            <a:off x="7109208" y="5382411"/>
            <a:ext cx="3145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21BB4FC-993A-460A-9D71-CF8A2AEB9C82}"/>
              </a:ext>
            </a:extLst>
          </p:cNvPr>
          <p:cNvSpPr txBox="1"/>
          <p:nvPr/>
        </p:nvSpPr>
        <p:spPr>
          <a:xfrm>
            <a:off x="2456069" y="1144420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y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E42E336-FECC-497F-B790-7A8506433EA9}"/>
              </a:ext>
            </a:extLst>
          </p:cNvPr>
          <p:cNvGraphicFramePr>
            <a:graphicFrameLocks noGrp="1"/>
          </p:cNvGraphicFramePr>
          <p:nvPr/>
        </p:nvGraphicFramePr>
        <p:xfrm>
          <a:off x="2405773" y="5569764"/>
          <a:ext cx="4739190" cy="3639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42056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372751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511361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64787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46586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419547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43703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450476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430306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383241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61775">
                  <a:extLst>
                    <a:ext uri="{9D8B030D-6E8A-4147-A177-3AD203B41FA5}">
                      <a16:colId xmlns:a16="http://schemas.microsoft.com/office/drawing/2014/main" val="3297455687"/>
                    </a:ext>
                  </a:extLst>
                </a:gridCol>
              </a:tblGrid>
              <a:tr h="361242"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8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9639" marR="89639" marT="44819" marB="44819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18" name="Oval 17">
            <a:extLst>
              <a:ext uri="{FF2B5EF4-FFF2-40B4-BE49-F238E27FC236}">
                <a16:creationId xmlns:a16="http://schemas.microsoft.com/office/drawing/2014/main" id="{C3A6F21C-F7A1-4D98-80B0-39E09EC07BC6}"/>
              </a:ext>
            </a:extLst>
          </p:cNvPr>
          <p:cNvSpPr/>
          <p:nvPr/>
        </p:nvSpPr>
        <p:spPr>
          <a:xfrm>
            <a:off x="5548003" y="3907999"/>
            <a:ext cx="180000" cy="180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57BD90E-475F-4A0D-ACD3-EC36ADB85A15}"/>
              </a:ext>
            </a:extLst>
          </p:cNvPr>
          <p:cNvSpPr/>
          <p:nvPr/>
        </p:nvSpPr>
        <p:spPr>
          <a:xfrm>
            <a:off x="2955912" y="2328135"/>
            <a:ext cx="180000" cy="180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92823DF-A5ED-4595-82C9-EAA3B48AD607}"/>
              </a:ext>
            </a:extLst>
          </p:cNvPr>
          <p:cNvSpPr/>
          <p:nvPr/>
        </p:nvSpPr>
        <p:spPr>
          <a:xfrm>
            <a:off x="3069183" y="2402987"/>
            <a:ext cx="7489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solidFill>
                  <a:srgbClr val="FF0000"/>
                </a:solidFill>
                <a:latin typeface="Century Gothic" panose="020B0502020202020204" pitchFamily="34" charset="0"/>
              </a:rPr>
              <a:t>(1, 8)</a:t>
            </a:r>
          </a:p>
        </p:txBody>
      </p:sp>
    </p:spTree>
    <p:extLst>
      <p:ext uri="{BB962C8B-B14F-4D97-AF65-F5344CB8AC3E}">
        <p14:creationId xmlns:p14="http://schemas.microsoft.com/office/powerpoint/2010/main" val="16117052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point is plotted on a grid at (5, 8).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It is translated 3 left and 4 down.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are the new coordinates?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Century Gothic" panose="020B0502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960C788-6E31-42F9-BABC-3F0E5188401B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5DDB13A-CAFC-4233-82C0-29F34322A0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C92A6D76-6E63-4C8F-B14E-3CDC08FD53F5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40164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3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A point is plotted on a grid at (5, 8).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It is translated 3 left and 4 down.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What are the new coordinates?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(2, 4)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960C788-6E31-42F9-BABC-3F0E5188401B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95DDB13A-CAFC-4233-82C0-29F34322A0D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C92A6D76-6E63-4C8F-B14E-3CDC08FD53F5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167630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Rebecca has plotted a point on a grid at (2, 5).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It is translated to (9, 7).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is it translated?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C9A7C71-75D8-4186-B8A4-5DF5A1E2C6C8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B149830-FEA7-4244-89F2-EDAC4C2204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6DE5DCB2-2E90-4DA1-B87B-E6E69B99A3D7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359467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Varied Fluency 4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Rebecca has plotted a point on a grid at (2, 5). 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It is translated to (9, 7).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How is it translated?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r>
              <a:rPr lang="en-GB" sz="24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7 right and 2 up </a:t>
            </a: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u="sng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4C9A7C71-75D8-4186-B8A4-5DF5A1E2C6C8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9" name="Picture 8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6B149830-FEA7-4244-89F2-EDAC4C22044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0" name="TextBox 8">
              <a:extLst>
                <a:ext uri="{FF2B5EF4-FFF2-40B4-BE49-F238E27FC236}">
                  <a16:creationId xmlns:a16="http://schemas.microsoft.com/office/drawing/2014/main" id="{6DE5DCB2-2E90-4DA1-B87B-E6E69B99A3D7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147072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heart has been translated. Its starting coordinates were (3, 9).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Kate says it has moved 3 right and 4 down.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Explain.</a:t>
            </a: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8FBD711-D380-4E26-865D-B22678295A78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FE77372-E733-4167-A271-6220824FFA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A0FA45FA-A9B2-407E-A373-3DD65FE35505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C65DFAE5-C2C4-49C3-A094-DFDB34F0F84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296503"/>
              </p:ext>
            </p:extLst>
          </p:nvPr>
        </p:nvGraphicFramePr>
        <p:xfrm>
          <a:off x="2834457" y="1900288"/>
          <a:ext cx="3240000" cy="32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470360501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2115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  </a:t>
                      </a:r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51564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9C713FBA-16E9-4CDB-A72F-19450F7D54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40765"/>
              </p:ext>
            </p:extLst>
          </p:nvPr>
        </p:nvGraphicFramePr>
        <p:xfrm>
          <a:off x="2436513" y="1630854"/>
          <a:ext cx="417071" cy="36436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7071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390371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39746229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25085723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2C8D8871-AE8B-4A21-A7B4-FDD230E8931D}"/>
              </a:ext>
            </a:extLst>
          </p:cNvPr>
          <p:cNvSpPr/>
          <p:nvPr/>
        </p:nvSpPr>
        <p:spPr>
          <a:xfrm>
            <a:off x="2792001" y="1739065"/>
            <a:ext cx="95970" cy="16122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Isosceles Triangle 40">
            <a:extLst>
              <a:ext uri="{FF2B5EF4-FFF2-40B4-BE49-F238E27FC236}">
                <a16:creationId xmlns:a16="http://schemas.microsoft.com/office/drawing/2014/main" id="{2F2210F6-4535-4077-9368-62471CE57444}"/>
              </a:ext>
            </a:extLst>
          </p:cNvPr>
          <p:cNvSpPr/>
          <p:nvPr/>
        </p:nvSpPr>
        <p:spPr>
          <a:xfrm rot="5400000">
            <a:off x="6109917" y="5057004"/>
            <a:ext cx="95970" cy="16122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86E9B54-B9C4-480C-AD17-BD7C33AE5704}"/>
              </a:ext>
            </a:extLst>
          </p:cNvPr>
          <p:cNvSpPr txBox="1"/>
          <p:nvPr/>
        </p:nvSpPr>
        <p:spPr>
          <a:xfrm>
            <a:off x="6231938" y="4921752"/>
            <a:ext cx="285918" cy="3357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21BB4FC-993A-460A-9D71-CF8A2AEB9C82}"/>
              </a:ext>
            </a:extLst>
          </p:cNvPr>
          <p:cNvSpPr txBox="1"/>
          <p:nvPr/>
        </p:nvSpPr>
        <p:spPr>
          <a:xfrm>
            <a:off x="2645048" y="1437598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y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E42E336-FECC-497F-B790-7A8506433EA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1241802"/>
              </p:ext>
            </p:extLst>
          </p:nvPr>
        </p:nvGraphicFramePr>
        <p:xfrm>
          <a:off x="2674668" y="5128090"/>
          <a:ext cx="3654768" cy="3308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2697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7798">
                  <a:extLst>
                    <a:ext uri="{9D8B030D-6E8A-4147-A177-3AD203B41FA5}">
                      <a16:colId xmlns:a16="http://schemas.microsoft.com/office/drawing/2014/main" val="3297455687"/>
                    </a:ext>
                  </a:extLst>
                </a:gridCol>
              </a:tblGrid>
              <a:tr h="330871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17" name="Heart 16">
            <a:extLst>
              <a:ext uri="{FF2B5EF4-FFF2-40B4-BE49-F238E27FC236}">
                <a16:creationId xmlns:a16="http://schemas.microsoft.com/office/drawing/2014/main" id="{F3296E92-3286-4033-B770-23A22DA2CF74}"/>
              </a:ext>
            </a:extLst>
          </p:cNvPr>
          <p:cNvSpPr/>
          <p:nvPr/>
        </p:nvSpPr>
        <p:spPr>
          <a:xfrm>
            <a:off x="5319536" y="3090154"/>
            <a:ext cx="210855" cy="210855"/>
          </a:xfrm>
          <a:prstGeom prst="heart">
            <a:avLst/>
          </a:prstGeom>
          <a:solidFill>
            <a:srgbClr val="33CCFF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9166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heart has been translated. Its starting coordinates were (3, 9).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Kate says it has moved 3 right and 4 down.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Explain.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Kate is incorrect because…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8FBD711-D380-4E26-865D-B22678295A78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FE77372-E733-4167-A271-6220824FFA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A0FA45FA-A9B2-407E-A373-3DD65FE35505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C65DFAE5-C2C4-49C3-A094-DFDB34F0F845}"/>
              </a:ext>
            </a:extLst>
          </p:cNvPr>
          <p:cNvGraphicFramePr>
            <a:graphicFrameLocks noGrp="1"/>
          </p:cNvGraphicFramePr>
          <p:nvPr/>
        </p:nvGraphicFramePr>
        <p:xfrm>
          <a:off x="2834457" y="1900288"/>
          <a:ext cx="3240000" cy="32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470360501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2115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  </a:t>
                      </a:r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51564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9C713FBA-16E9-4CDB-A72F-19450F7D5449}"/>
              </a:ext>
            </a:extLst>
          </p:cNvPr>
          <p:cNvGraphicFramePr>
            <a:graphicFrameLocks noGrp="1"/>
          </p:cNvGraphicFramePr>
          <p:nvPr/>
        </p:nvGraphicFramePr>
        <p:xfrm>
          <a:off x="2436513" y="1630854"/>
          <a:ext cx="417071" cy="36436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7071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390371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39746229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25085723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2C8D8871-AE8B-4A21-A7B4-FDD230E8931D}"/>
              </a:ext>
            </a:extLst>
          </p:cNvPr>
          <p:cNvSpPr/>
          <p:nvPr/>
        </p:nvSpPr>
        <p:spPr>
          <a:xfrm>
            <a:off x="2792001" y="1739065"/>
            <a:ext cx="95970" cy="16122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Isosceles Triangle 40">
            <a:extLst>
              <a:ext uri="{FF2B5EF4-FFF2-40B4-BE49-F238E27FC236}">
                <a16:creationId xmlns:a16="http://schemas.microsoft.com/office/drawing/2014/main" id="{2F2210F6-4535-4077-9368-62471CE57444}"/>
              </a:ext>
            </a:extLst>
          </p:cNvPr>
          <p:cNvSpPr/>
          <p:nvPr/>
        </p:nvSpPr>
        <p:spPr>
          <a:xfrm rot="5400000">
            <a:off x="6109917" y="5057004"/>
            <a:ext cx="95970" cy="16122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86E9B54-B9C4-480C-AD17-BD7C33AE5704}"/>
              </a:ext>
            </a:extLst>
          </p:cNvPr>
          <p:cNvSpPr txBox="1"/>
          <p:nvPr/>
        </p:nvSpPr>
        <p:spPr>
          <a:xfrm>
            <a:off x="6231938" y="4921752"/>
            <a:ext cx="285918" cy="3357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21BB4FC-993A-460A-9D71-CF8A2AEB9C82}"/>
              </a:ext>
            </a:extLst>
          </p:cNvPr>
          <p:cNvSpPr txBox="1"/>
          <p:nvPr/>
        </p:nvSpPr>
        <p:spPr>
          <a:xfrm>
            <a:off x="2645048" y="1437598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y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E42E336-FECC-497F-B790-7A8506433EA9}"/>
              </a:ext>
            </a:extLst>
          </p:cNvPr>
          <p:cNvGraphicFramePr>
            <a:graphicFrameLocks noGrp="1"/>
          </p:cNvGraphicFramePr>
          <p:nvPr/>
        </p:nvGraphicFramePr>
        <p:xfrm>
          <a:off x="2674668" y="5128090"/>
          <a:ext cx="3654768" cy="3308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2697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7798">
                  <a:extLst>
                    <a:ext uri="{9D8B030D-6E8A-4147-A177-3AD203B41FA5}">
                      <a16:colId xmlns:a16="http://schemas.microsoft.com/office/drawing/2014/main" val="3297455687"/>
                    </a:ext>
                  </a:extLst>
                </a:gridCol>
              </a:tblGrid>
              <a:tr h="330871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17" name="Heart 16">
            <a:extLst>
              <a:ext uri="{FF2B5EF4-FFF2-40B4-BE49-F238E27FC236}">
                <a16:creationId xmlns:a16="http://schemas.microsoft.com/office/drawing/2014/main" id="{F3296E92-3286-4033-B770-23A22DA2CF74}"/>
              </a:ext>
            </a:extLst>
          </p:cNvPr>
          <p:cNvSpPr/>
          <p:nvPr/>
        </p:nvSpPr>
        <p:spPr>
          <a:xfrm>
            <a:off x="5319536" y="3090154"/>
            <a:ext cx="210855" cy="210855"/>
          </a:xfrm>
          <a:prstGeom prst="heart">
            <a:avLst/>
          </a:prstGeom>
          <a:solidFill>
            <a:srgbClr val="33CCFF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086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Reasoning 1 </a:t>
            </a: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The heart has been translated. Its starting coordinates were (3, 9).</a:t>
            </a: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Kate says it has moved 3 right and 4 down. 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12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36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Is she correct? Explain.</a:t>
            </a:r>
          </a:p>
          <a:p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Kate is incorrect because the heart has moved 5 right and 3 down.</a:t>
            </a: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1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400" dirty="0">
              <a:solidFill>
                <a:schemeClr val="tx1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18FBD711-D380-4E26-865D-B22678295A78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13" name="Picture 12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FE77372-E733-4167-A271-6220824FFA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14" name="TextBox 8">
              <a:extLst>
                <a:ext uri="{FF2B5EF4-FFF2-40B4-BE49-F238E27FC236}">
                  <a16:creationId xmlns:a16="http://schemas.microsoft.com/office/drawing/2014/main" id="{A0FA45FA-A9B2-407E-A373-3DD65FE35505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C65DFAE5-C2C4-49C3-A094-DFDB34F0F845}"/>
              </a:ext>
            </a:extLst>
          </p:cNvPr>
          <p:cNvGraphicFramePr>
            <a:graphicFrameLocks noGrp="1"/>
          </p:cNvGraphicFramePr>
          <p:nvPr/>
        </p:nvGraphicFramePr>
        <p:xfrm>
          <a:off x="2834457" y="1900288"/>
          <a:ext cx="3240000" cy="324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4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324000">
                  <a:extLst>
                    <a:ext uri="{9D8B030D-6E8A-4147-A177-3AD203B41FA5}">
                      <a16:colId xmlns:a16="http://schemas.microsoft.com/office/drawing/2014/main" val="1470360501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211503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  </a:t>
                      </a:r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51564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24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9C713FBA-16E9-4CDB-A72F-19450F7D5449}"/>
              </a:ext>
            </a:extLst>
          </p:cNvPr>
          <p:cNvGraphicFramePr>
            <a:graphicFrameLocks noGrp="1"/>
          </p:cNvGraphicFramePr>
          <p:nvPr/>
        </p:nvGraphicFramePr>
        <p:xfrm>
          <a:off x="2436513" y="1630854"/>
          <a:ext cx="417071" cy="36436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7071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390371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39746229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25085723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2849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sp>
        <p:nvSpPr>
          <p:cNvPr id="40" name="Isosceles Triangle 39">
            <a:extLst>
              <a:ext uri="{FF2B5EF4-FFF2-40B4-BE49-F238E27FC236}">
                <a16:creationId xmlns:a16="http://schemas.microsoft.com/office/drawing/2014/main" id="{2C8D8871-AE8B-4A21-A7B4-FDD230E8931D}"/>
              </a:ext>
            </a:extLst>
          </p:cNvPr>
          <p:cNvSpPr/>
          <p:nvPr/>
        </p:nvSpPr>
        <p:spPr>
          <a:xfrm>
            <a:off x="2792001" y="1739065"/>
            <a:ext cx="95970" cy="16122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Isosceles Triangle 40">
            <a:extLst>
              <a:ext uri="{FF2B5EF4-FFF2-40B4-BE49-F238E27FC236}">
                <a16:creationId xmlns:a16="http://schemas.microsoft.com/office/drawing/2014/main" id="{2F2210F6-4535-4077-9368-62471CE57444}"/>
              </a:ext>
            </a:extLst>
          </p:cNvPr>
          <p:cNvSpPr/>
          <p:nvPr/>
        </p:nvSpPr>
        <p:spPr>
          <a:xfrm rot="5400000">
            <a:off x="6109917" y="5057004"/>
            <a:ext cx="95970" cy="16122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786E9B54-B9C4-480C-AD17-BD7C33AE5704}"/>
              </a:ext>
            </a:extLst>
          </p:cNvPr>
          <p:cNvSpPr txBox="1"/>
          <p:nvPr/>
        </p:nvSpPr>
        <p:spPr>
          <a:xfrm>
            <a:off x="6231938" y="4921752"/>
            <a:ext cx="285918" cy="3357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321BB4FC-993A-460A-9D71-CF8A2AEB9C82}"/>
              </a:ext>
            </a:extLst>
          </p:cNvPr>
          <p:cNvSpPr txBox="1"/>
          <p:nvPr/>
        </p:nvSpPr>
        <p:spPr>
          <a:xfrm>
            <a:off x="2645048" y="1437598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y</a:t>
            </a: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8E42E336-FECC-497F-B790-7A8506433EA9}"/>
              </a:ext>
            </a:extLst>
          </p:cNvPr>
          <p:cNvGraphicFramePr>
            <a:graphicFrameLocks noGrp="1"/>
          </p:cNvGraphicFramePr>
          <p:nvPr/>
        </p:nvGraphicFramePr>
        <p:xfrm>
          <a:off x="2674668" y="5128090"/>
          <a:ext cx="3654768" cy="3308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2697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322697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27798">
                  <a:extLst>
                    <a:ext uri="{9D8B030D-6E8A-4147-A177-3AD203B41FA5}">
                      <a16:colId xmlns:a16="http://schemas.microsoft.com/office/drawing/2014/main" val="3297455687"/>
                    </a:ext>
                  </a:extLst>
                </a:gridCol>
              </a:tblGrid>
              <a:tr h="330871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17" name="Heart 16">
            <a:extLst>
              <a:ext uri="{FF2B5EF4-FFF2-40B4-BE49-F238E27FC236}">
                <a16:creationId xmlns:a16="http://schemas.microsoft.com/office/drawing/2014/main" id="{F3296E92-3286-4033-B770-23A22DA2CF74}"/>
              </a:ext>
            </a:extLst>
          </p:cNvPr>
          <p:cNvSpPr/>
          <p:nvPr/>
        </p:nvSpPr>
        <p:spPr>
          <a:xfrm>
            <a:off x="5319536" y="3090154"/>
            <a:ext cx="210855" cy="210855"/>
          </a:xfrm>
          <a:prstGeom prst="heart">
            <a:avLst/>
          </a:prstGeom>
          <a:solidFill>
            <a:srgbClr val="33CCFF"/>
          </a:solidFill>
          <a:ln>
            <a:solidFill>
              <a:srgbClr val="33CC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8761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Points A and B make exactly the same translations. Write the translations made and the coordinates of the start and finish positions of each point. </a:t>
            </a:r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F97C5FC2-7EB7-431D-B24B-C51AE8512E7A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6" name="Picture 2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35DAE31-47A6-43C8-8E86-67855F6D2F9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7" name="TextBox 8">
              <a:extLst>
                <a:ext uri="{FF2B5EF4-FFF2-40B4-BE49-F238E27FC236}">
                  <a16:creationId xmlns:a16="http://schemas.microsoft.com/office/drawing/2014/main" id="{5CAA8EA4-C235-4CE9-A8C9-A228E940E76A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8921FBA0-50C3-4855-86FB-62A519F2B2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830348"/>
              </p:ext>
            </p:extLst>
          </p:nvPr>
        </p:nvGraphicFramePr>
        <p:xfrm>
          <a:off x="769638" y="1900362"/>
          <a:ext cx="417071" cy="40142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7071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83662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39746229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25085723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sp>
        <p:nvSpPr>
          <p:cNvPr id="38" name="Isosceles Triangle 37">
            <a:extLst>
              <a:ext uri="{FF2B5EF4-FFF2-40B4-BE49-F238E27FC236}">
                <a16:creationId xmlns:a16="http://schemas.microsoft.com/office/drawing/2014/main" id="{768B8C73-D8D5-4ED8-A41C-75BBBC45D2D8}"/>
              </a:ext>
            </a:extLst>
          </p:cNvPr>
          <p:cNvSpPr/>
          <p:nvPr/>
        </p:nvSpPr>
        <p:spPr>
          <a:xfrm>
            <a:off x="1125126" y="2008573"/>
            <a:ext cx="95970" cy="16122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B14E0495-0234-46ED-9B89-33D287C180B2}"/>
              </a:ext>
            </a:extLst>
          </p:cNvPr>
          <p:cNvSpPr/>
          <p:nvPr/>
        </p:nvSpPr>
        <p:spPr>
          <a:xfrm rot="5400000">
            <a:off x="5122568" y="5683346"/>
            <a:ext cx="95970" cy="16122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197F9DC-0A23-49C3-B043-10EA2B17D6A2}"/>
              </a:ext>
            </a:extLst>
          </p:cNvPr>
          <p:cNvSpPr txBox="1"/>
          <p:nvPr/>
        </p:nvSpPr>
        <p:spPr>
          <a:xfrm>
            <a:off x="5291671" y="5548094"/>
            <a:ext cx="285918" cy="3357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9D8A510-FEA4-4C34-B0F0-C843B26A6E9F}"/>
              </a:ext>
            </a:extLst>
          </p:cNvPr>
          <p:cNvSpPr txBox="1"/>
          <p:nvPr/>
        </p:nvSpPr>
        <p:spPr>
          <a:xfrm>
            <a:off x="978173" y="170710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y</a:t>
            </a:r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6515949D-CFE1-41D8-A80B-4634B1B65D5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288576"/>
              </p:ext>
            </p:extLst>
          </p:nvPr>
        </p:nvGraphicFramePr>
        <p:xfrm>
          <a:off x="969416" y="5766399"/>
          <a:ext cx="4356000" cy="3308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97455687"/>
                    </a:ext>
                  </a:extLst>
                </a:gridCol>
              </a:tblGrid>
              <a:tr h="330871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4AD636EB-9294-449E-8963-0E4311FF76B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66374401"/>
              </p:ext>
            </p:extLst>
          </p:nvPr>
        </p:nvGraphicFramePr>
        <p:xfrm>
          <a:off x="1167582" y="2169796"/>
          <a:ext cx="392727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2727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147036050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2115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  </a:t>
                      </a:r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  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51564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  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  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  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21" name="Oval 20">
            <a:extLst>
              <a:ext uri="{FF2B5EF4-FFF2-40B4-BE49-F238E27FC236}">
                <a16:creationId xmlns:a16="http://schemas.microsoft.com/office/drawing/2014/main" id="{A14A77D8-DABC-4B5A-9BBC-7AE061A2F6AE}"/>
              </a:ext>
            </a:extLst>
          </p:cNvPr>
          <p:cNvSpPr/>
          <p:nvPr/>
        </p:nvSpPr>
        <p:spPr>
          <a:xfrm>
            <a:off x="2255617" y="2796382"/>
            <a:ext cx="180000" cy="180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7BC09AA-DCC8-4521-8C68-3C2517DDB707}"/>
              </a:ext>
            </a:extLst>
          </p:cNvPr>
          <p:cNvSpPr/>
          <p:nvPr/>
        </p:nvSpPr>
        <p:spPr>
          <a:xfrm>
            <a:off x="3434581" y="3515575"/>
            <a:ext cx="180000" cy="180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9C3176AB-F69B-498C-9703-4208CC45499D}"/>
              </a:ext>
            </a:extLst>
          </p:cNvPr>
          <p:cNvSpPr/>
          <p:nvPr/>
        </p:nvSpPr>
        <p:spPr>
          <a:xfrm>
            <a:off x="1861134" y="3517161"/>
            <a:ext cx="180000" cy="180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1A8FAD4-4B88-4366-84CB-195DAC160A7E}"/>
              </a:ext>
            </a:extLst>
          </p:cNvPr>
          <p:cNvSpPr/>
          <p:nvPr/>
        </p:nvSpPr>
        <p:spPr>
          <a:xfrm>
            <a:off x="3041217" y="4239313"/>
            <a:ext cx="180000" cy="180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6910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1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Points A and B make exactly the same translations. Write the translations made and the coordinates of the start and finish positions of each point. </a:t>
            </a:r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000" u="sng" dirty="0">
              <a:solidFill>
                <a:schemeClr val="bg2">
                  <a:lumMod val="50000"/>
                </a:schemeClr>
              </a:solidFill>
              <a:latin typeface="SassoonCRInfantMedium" panose="02000603020000020003" pitchFamily="2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F97C5FC2-7EB7-431D-B24B-C51AE8512E7A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6" name="Picture 2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35DAE31-47A6-43C8-8E86-67855F6D2F9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7" name="TextBox 8">
              <a:extLst>
                <a:ext uri="{FF2B5EF4-FFF2-40B4-BE49-F238E27FC236}">
                  <a16:creationId xmlns:a16="http://schemas.microsoft.com/office/drawing/2014/main" id="{5CAA8EA4-C235-4CE9-A8C9-A228E940E76A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8921FBA0-50C3-4855-86FB-62A519F2B2AA}"/>
              </a:ext>
            </a:extLst>
          </p:cNvPr>
          <p:cNvGraphicFramePr>
            <a:graphicFrameLocks noGrp="1"/>
          </p:cNvGraphicFramePr>
          <p:nvPr/>
        </p:nvGraphicFramePr>
        <p:xfrm>
          <a:off x="769638" y="1900362"/>
          <a:ext cx="417071" cy="40142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7071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83662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39746229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25085723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sp>
        <p:nvSpPr>
          <p:cNvPr id="38" name="Isosceles Triangle 37">
            <a:extLst>
              <a:ext uri="{FF2B5EF4-FFF2-40B4-BE49-F238E27FC236}">
                <a16:creationId xmlns:a16="http://schemas.microsoft.com/office/drawing/2014/main" id="{768B8C73-D8D5-4ED8-A41C-75BBBC45D2D8}"/>
              </a:ext>
            </a:extLst>
          </p:cNvPr>
          <p:cNvSpPr/>
          <p:nvPr/>
        </p:nvSpPr>
        <p:spPr>
          <a:xfrm>
            <a:off x="1125126" y="2008573"/>
            <a:ext cx="95970" cy="16122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B14E0495-0234-46ED-9B89-33D287C180B2}"/>
              </a:ext>
            </a:extLst>
          </p:cNvPr>
          <p:cNvSpPr/>
          <p:nvPr/>
        </p:nvSpPr>
        <p:spPr>
          <a:xfrm rot="5400000">
            <a:off x="5122568" y="5683346"/>
            <a:ext cx="95970" cy="16122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197F9DC-0A23-49C3-B043-10EA2B17D6A2}"/>
              </a:ext>
            </a:extLst>
          </p:cNvPr>
          <p:cNvSpPr txBox="1"/>
          <p:nvPr/>
        </p:nvSpPr>
        <p:spPr>
          <a:xfrm>
            <a:off x="5291671" y="5548094"/>
            <a:ext cx="285918" cy="3357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9D8A510-FEA4-4C34-B0F0-C843B26A6E9F}"/>
              </a:ext>
            </a:extLst>
          </p:cNvPr>
          <p:cNvSpPr txBox="1"/>
          <p:nvPr/>
        </p:nvSpPr>
        <p:spPr>
          <a:xfrm>
            <a:off x="978173" y="170710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y</a:t>
            </a:r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6515949D-CFE1-41D8-A80B-4634B1B65D59}"/>
              </a:ext>
            </a:extLst>
          </p:cNvPr>
          <p:cNvGraphicFramePr>
            <a:graphicFrameLocks noGrp="1"/>
          </p:cNvGraphicFramePr>
          <p:nvPr/>
        </p:nvGraphicFramePr>
        <p:xfrm>
          <a:off x="969416" y="5766399"/>
          <a:ext cx="4356000" cy="3308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6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396000">
                  <a:extLst>
                    <a:ext uri="{9D8B030D-6E8A-4147-A177-3AD203B41FA5}">
                      <a16:colId xmlns:a16="http://schemas.microsoft.com/office/drawing/2014/main" val="3297455687"/>
                    </a:ext>
                  </a:extLst>
                </a:gridCol>
              </a:tblGrid>
              <a:tr h="330871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4AD636EB-9294-449E-8963-0E4311FF76BC}"/>
              </a:ext>
            </a:extLst>
          </p:cNvPr>
          <p:cNvGraphicFramePr>
            <a:graphicFrameLocks noGrp="1"/>
          </p:cNvGraphicFramePr>
          <p:nvPr/>
        </p:nvGraphicFramePr>
        <p:xfrm>
          <a:off x="1167582" y="2169796"/>
          <a:ext cx="392727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92727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392727">
                  <a:extLst>
                    <a:ext uri="{9D8B030D-6E8A-4147-A177-3AD203B41FA5}">
                      <a16:colId xmlns:a16="http://schemas.microsoft.com/office/drawing/2014/main" val="147036050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2115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600" b="1" dirty="0">
                          <a:solidFill>
                            <a:srgbClr val="FF0000"/>
                          </a:solidFill>
                          <a:latin typeface="Century Gothic" panose="020B0502020202020204" pitchFamily="34" charset="0"/>
                        </a:rPr>
                        <a:t>   </a:t>
                      </a:r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  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51564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  B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  C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  D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sp>
        <p:nvSpPr>
          <p:cNvPr id="21" name="Oval 20">
            <a:extLst>
              <a:ext uri="{FF2B5EF4-FFF2-40B4-BE49-F238E27FC236}">
                <a16:creationId xmlns:a16="http://schemas.microsoft.com/office/drawing/2014/main" id="{A14A77D8-DABC-4B5A-9BBC-7AE061A2F6AE}"/>
              </a:ext>
            </a:extLst>
          </p:cNvPr>
          <p:cNvSpPr/>
          <p:nvPr/>
        </p:nvSpPr>
        <p:spPr>
          <a:xfrm>
            <a:off x="2255617" y="2796382"/>
            <a:ext cx="180000" cy="180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7BC09AA-DCC8-4521-8C68-3C2517DDB707}"/>
              </a:ext>
            </a:extLst>
          </p:cNvPr>
          <p:cNvSpPr/>
          <p:nvPr/>
        </p:nvSpPr>
        <p:spPr>
          <a:xfrm>
            <a:off x="3434581" y="3515575"/>
            <a:ext cx="180000" cy="180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9C3176AB-F69B-498C-9703-4208CC45499D}"/>
              </a:ext>
            </a:extLst>
          </p:cNvPr>
          <p:cNvSpPr/>
          <p:nvPr/>
        </p:nvSpPr>
        <p:spPr>
          <a:xfrm>
            <a:off x="1861134" y="3517161"/>
            <a:ext cx="180000" cy="180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11A8FAD4-4B88-4366-84CB-195DAC160A7E}"/>
              </a:ext>
            </a:extLst>
          </p:cNvPr>
          <p:cNvSpPr/>
          <p:nvPr/>
        </p:nvSpPr>
        <p:spPr>
          <a:xfrm>
            <a:off x="3041217" y="4239313"/>
            <a:ext cx="180000" cy="180000"/>
          </a:xfrm>
          <a:prstGeom prst="ellipse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D224637-4EA1-45C7-8F0D-DAAA71F6716F}"/>
              </a:ext>
            </a:extLst>
          </p:cNvPr>
          <p:cNvSpPr txBox="1"/>
          <p:nvPr/>
        </p:nvSpPr>
        <p:spPr>
          <a:xfrm>
            <a:off x="5325416" y="2300333"/>
            <a:ext cx="333449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They have both moved 3 squares right and 2 squares down. </a:t>
            </a: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A (3, 8) has moved to C (6, 6).</a:t>
            </a:r>
          </a:p>
          <a:p>
            <a:pPr algn="ctr"/>
            <a:endParaRPr lang="en-GB" sz="2000" b="1" dirty="0">
              <a:solidFill>
                <a:srgbClr val="FF0000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B (2, 6) has moved to D (5, 4).</a:t>
            </a:r>
          </a:p>
        </p:txBody>
      </p:sp>
    </p:spTree>
    <p:extLst>
      <p:ext uri="{BB962C8B-B14F-4D97-AF65-F5344CB8AC3E}">
        <p14:creationId xmlns:p14="http://schemas.microsoft.com/office/powerpoint/2010/main" val="25628971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Star A has been translated three times. Match each numbered point to the correct translation statement.</a:t>
            </a:r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F97C5FC2-7EB7-431D-B24B-C51AE8512E7A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6" name="Picture 2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35DAE31-47A6-43C8-8E86-67855F6D2F9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7" name="TextBox 8">
              <a:extLst>
                <a:ext uri="{FF2B5EF4-FFF2-40B4-BE49-F238E27FC236}">
                  <a16:creationId xmlns:a16="http://schemas.microsoft.com/office/drawing/2014/main" id="{5CAA8EA4-C235-4CE9-A8C9-A228E940E76A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BA96D0AF-8FF0-44B0-8992-8776B6D6E37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1598166"/>
              </p:ext>
            </p:extLst>
          </p:nvPr>
        </p:nvGraphicFramePr>
        <p:xfrm>
          <a:off x="919932" y="2169796"/>
          <a:ext cx="360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7036050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 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2115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 2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 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51564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 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8921FBA0-50C3-4855-86FB-62A519F2B2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266887"/>
              </p:ext>
            </p:extLst>
          </p:nvPr>
        </p:nvGraphicFramePr>
        <p:xfrm>
          <a:off x="521988" y="1900362"/>
          <a:ext cx="417071" cy="40142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7071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83662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39746229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25085723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sp>
        <p:nvSpPr>
          <p:cNvPr id="38" name="Isosceles Triangle 37">
            <a:extLst>
              <a:ext uri="{FF2B5EF4-FFF2-40B4-BE49-F238E27FC236}">
                <a16:creationId xmlns:a16="http://schemas.microsoft.com/office/drawing/2014/main" id="{768B8C73-D8D5-4ED8-A41C-75BBBC45D2D8}"/>
              </a:ext>
            </a:extLst>
          </p:cNvPr>
          <p:cNvSpPr/>
          <p:nvPr/>
        </p:nvSpPr>
        <p:spPr>
          <a:xfrm>
            <a:off x="877476" y="2008573"/>
            <a:ext cx="95970" cy="16122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B14E0495-0234-46ED-9B89-33D287C180B2}"/>
              </a:ext>
            </a:extLst>
          </p:cNvPr>
          <p:cNvSpPr/>
          <p:nvPr/>
        </p:nvSpPr>
        <p:spPr>
          <a:xfrm rot="5400000">
            <a:off x="4550873" y="5679359"/>
            <a:ext cx="95970" cy="16122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197F9DC-0A23-49C3-B043-10EA2B17D6A2}"/>
              </a:ext>
            </a:extLst>
          </p:cNvPr>
          <p:cNvSpPr txBox="1"/>
          <p:nvPr/>
        </p:nvSpPr>
        <p:spPr>
          <a:xfrm>
            <a:off x="4652277" y="5544107"/>
            <a:ext cx="285918" cy="3357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9D8A510-FEA4-4C34-B0F0-C843B26A6E9F}"/>
              </a:ext>
            </a:extLst>
          </p:cNvPr>
          <p:cNvSpPr txBox="1"/>
          <p:nvPr/>
        </p:nvSpPr>
        <p:spPr>
          <a:xfrm>
            <a:off x="730523" y="170710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y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6C8EE6FE-96E0-4D40-B118-8CD92B9DE79E}"/>
              </a:ext>
            </a:extLst>
          </p:cNvPr>
          <p:cNvGrpSpPr/>
          <p:nvPr/>
        </p:nvGrpSpPr>
        <p:grpSpPr>
          <a:xfrm>
            <a:off x="5042241" y="2888095"/>
            <a:ext cx="3457643" cy="2165648"/>
            <a:chOff x="2144139" y="7113240"/>
            <a:chExt cx="1155098" cy="1351910"/>
          </a:xfrm>
        </p:grpSpPr>
        <p:sp>
          <p:nvSpPr>
            <p:cNvPr id="21" name="Rectangle: Rounded Corners 20">
              <a:extLst>
                <a:ext uri="{FF2B5EF4-FFF2-40B4-BE49-F238E27FC236}">
                  <a16:creationId xmlns:a16="http://schemas.microsoft.com/office/drawing/2014/main" id="{4C596A51-639C-4E6E-B4D6-260DCF92710F}"/>
                </a:ext>
              </a:extLst>
            </p:cNvPr>
            <p:cNvSpPr/>
            <p:nvPr/>
          </p:nvSpPr>
          <p:spPr>
            <a:xfrm>
              <a:off x="2144139" y="7113240"/>
              <a:ext cx="1155098" cy="415806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A. 2 left and 6 up</a:t>
              </a:r>
            </a:p>
          </p:txBody>
        </p:sp>
        <p:sp>
          <p:nvSpPr>
            <p:cNvPr id="22" name="Rectangle: Rounded Corners 21">
              <a:extLst>
                <a:ext uri="{FF2B5EF4-FFF2-40B4-BE49-F238E27FC236}">
                  <a16:creationId xmlns:a16="http://schemas.microsoft.com/office/drawing/2014/main" id="{FA310802-AD72-4155-B2B9-17FF106350BC}"/>
                </a:ext>
              </a:extLst>
            </p:cNvPr>
            <p:cNvSpPr/>
            <p:nvPr/>
          </p:nvSpPr>
          <p:spPr>
            <a:xfrm>
              <a:off x="2144139" y="7581292"/>
              <a:ext cx="1155098" cy="415806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B. 4 right and 1 up </a:t>
              </a:r>
            </a:p>
          </p:txBody>
        </p:sp>
        <p:sp>
          <p:nvSpPr>
            <p:cNvPr id="23" name="Rectangle: Rounded Corners 22">
              <a:extLst>
                <a:ext uri="{FF2B5EF4-FFF2-40B4-BE49-F238E27FC236}">
                  <a16:creationId xmlns:a16="http://schemas.microsoft.com/office/drawing/2014/main" id="{78486508-011E-413F-9EEB-8FB867DF6521}"/>
                </a:ext>
              </a:extLst>
            </p:cNvPr>
            <p:cNvSpPr/>
            <p:nvPr/>
          </p:nvSpPr>
          <p:spPr>
            <a:xfrm>
              <a:off x="2144139" y="8049344"/>
              <a:ext cx="1155098" cy="415806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000" b="1" dirty="0">
                  <a:solidFill>
                    <a:schemeClr val="tx1"/>
                  </a:solidFill>
                  <a:latin typeface="Century Gothic" panose="020B0502020202020204" pitchFamily="34" charset="0"/>
                </a:rPr>
                <a:t>C. 5 right and 7 up</a:t>
              </a:r>
            </a:p>
          </p:txBody>
        </p:sp>
      </p:grpSp>
      <p:sp>
        <p:nvSpPr>
          <p:cNvPr id="24" name="Star: 5 Points 23">
            <a:extLst>
              <a:ext uri="{FF2B5EF4-FFF2-40B4-BE49-F238E27FC236}">
                <a16:creationId xmlns:a16="http://schemas.microsoft.com/office/drawing/2014/main" id="{AC4EDAED-ED6D-4360-8B1F-41A4763F0EAD}"/>
              </a:ext>
            </a:extLst>
          </p:cNvPr>
          <p:cNvSpPr/>
          <p:nvPr/>
        </p:nvSpPr>
        <p:spPr>
          <a:xfrm>
            <a:off x="1848726" y="4909265"/>
            <a:ext cx="288000" cy="288000"/>
          </a:xfrm>
          <a:prstGeom prst="star5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Star: 5 Points 27">
            <a:extLst>
              <a:ext uri="{FF2B5EF4-FFF2-40B4-BE49-F238E27FC236}">
                <a16:creationId xmlns:a16="http://schemas.microsoft.com/office/drawing/2014/main" id="{7BE997A0-F16D-435B-9F07-AD29FA4E762D}"/>
              </a:ext>
            </a:extLst>
          </p:cNvPr>
          <p:cNvSpPr/>
          <p:nvPr/>
        </p:nvSpPr>
        <p:spPr>
          <a:xfrm>
            <a:off x="3659075" y="2382276"/>
            <a:ext cx="288000" cy="288000"/>
          </a:xfrm>
          <a:prstGeom prst="star5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Star: 5 Points 28">
            <a:extLst>
              <a:ext uri="{FF2B5EF4-FFF2-40B4-BE49-F238E27FC236}">
                <a16:creationId xmlns:a16="http://schemas.microsoft.com/office/drawing/2014/main" id="{C3057774-A006-4E70-952B-B395EBD22E42}"/>
              </a:ext>
            </a:extLst>
          </p:cNvPr>
          <p:cNvSpPr/>
          <p:nvPr/>
        </p:nvSpPr>
        <p:spPr>
          <a:xfrm>
            <a:off x="3296000" y="4542399"/>
            <a:ext cx="288000" cy="28800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Star: 5 Points 29">
            <a:extLst>
              <a:ext uri="{FF2B5EF4-FFF2-40B4-BE49-F238E27FC236}">
                <a16:creationId xmlns:a16="http://schemas.microsoft.com/office/drawing/2014/main" id="{53C6FEAF-4556-4C77-B91F-09710B572194}"/>
              </a:ext>
            </a:extLst>
          </p:cNvPr>
          <p:cNvSpPr/>
          <p:nvPr/>
        </p:nvSpPr>
        <p:spPr>
          <a:xfrm>
            <a:off x="1139974" y="2744095"/>
            <a:ext cx="288000" cy="28800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AE562671-71F3-42D3-9B93-390930C1300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4717942"/>
              </p:ext>
            </p:extLst>
          </p:nvPr>
        </p:nvGraphicFramePr>
        <p:xfrm>
          <a:off x="764126" y="5771564"/>
          <a:ext cx="4004587" cy="325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3584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363268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343901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53584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353584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53584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353584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353584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353584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353584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68746">
                  <a:extLst>
                    <a:ext uri="{9D8B030D-6E8A-4147-A177-3AD203B41FA5}">
                      <a16:colId xmlns:a16="http://schemas.microsoft.com/office/drawing/2014/main" val="3297455687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9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621036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D9426B6B-94AA-4D9B-BC63-8F0BC9ED51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5252A847-DE45-4FA3-A1F8-EEBEB845FF8E}"/>
              </a:ext>
            </a:extLst>
          </p:cNvPr>
          <p:cNvSpPr/>
          <p:nvPr/>
        </p:nvSpPr>
        <p:spPr>
          <a:xfrm>
            <a:off x="275304" y="272387"/>
            <a:ext cx="8593393" cy="6057245"/>
          </a:xfrm>
          <a:prstGeom prst="rect">
            <a:avLst/>
          </a:prstGeom>
          <a:solidFill>
            <a:schemeClr val="bg1">
              <a:alpha val="82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600" b="1" u="sng" dirty="0">
                <a:solidFill>
                  <a:schemeClr val="bg2">
                    <a:lumMod val="50000"/>
                  </a:schemeClr>
                </a:solidFill>
                <a:latin typeface="Century Gothic" panose="020B0502020202020204" pitchFamily="34" charset="0"/>
              </a:rPr>
              <a:t>Problem Solving 2</a:t>
            </a:r>
          </a:p>
          <a:p>
            <a:pPr algn="ctr"/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lvl="0" defTabSz="514350">
              <a:defRPr/>
            </a:pPr>
            <a:r>
              <a:rPr lang="en-GB" sz="2000" b="1" dirty="0">
                <a:solidFill>
                  <a:schemeClr val="tx1"/>
                </a:solidFill>
                <a:latin typeface="Century Gothic" panose="020B0502020202020204" pitchFamily="34" charset="0"/>
              </a:rPr>
              <a:t>Star A has been translated three times. Match each numbered point to the correct translation statement.</a:t>
            </a:r>
            <a:endParaRPr lang="en-GB" sz="2000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2800" dirty="0">
              <a:solidFill>
                <a:srgbClr val="FF0000"/>
              </a:solidFill>
              <a:latin typeface="SassoonCRInfantMedium" panose="02000603020000020003" pitchFamily="2" charset="0"/>
            </a:endParaRPr>
          </a:p>
        </p:txBody>
      </p:sp>
      <p:grpSp>
        <p:nvGrpSpPr>
          <p:cNvPr id="25" name="Group 24">
            <a:extLst>
              <a:ext uri="{FF2B5EF4-FFF2-40B4-BE49-F238E27FC236}">
                <a16:creationId xmlns:a16="http://schemas.microsoft.com/office/drawing/2014/main" id="{F97C5FC2-7EB7-431D-B24B-C51AE8512E7A}"/>
              </a:ext>
            </a:extLst>
          </p:cNvPr>
          <p:cNvGrpSpPr/>
          <p:nvPr/>
        </p:nvGrpSpPr>
        <p:grpSpPr>
          <a:xfrm>
            <a:off x="27814" y="6454317"/>
            <a:ext cx="1231337" cy="403587"/>
            <a:chOff x="27814" y="6454317"/>
            <a:chExt cx="1231337" cy="403587"/>
          </a:xfrm>
        </p:grpSpPr>
        <p:pic>
          <p:nvPicPr>
            <p:cNvPr id="26" name="Picture 25" descr="A close up of a sign&#10;&#10;Description generated with high confidence">
              <a:extLst>
                <a:ext uri="{FF2B5EF4-FFF2-40B4-BE49-F238E27FC236}">
                  <a16:creationId xmlns:a16="http://schemas.microsoft.com/office/drawing/2014/main" id="{B35DAE31-47A6-43C8-8E86-67855F6D2F9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8139" y="6454317"/>
              <a:ext cx="1174025" cy="278902"/>
            </a:xfrm>
            <a:prstGeom prst="rect">
              <a:avLst/>
            </a:prstGeom>
          </p:spPr>
        </p:pic>
        <p:sp>
          <p:nvSpPr>
            <p:cNvPr id="27" name="TextBox 8">
              <a:extLst>
                <a:ext uri="{FF2B5EF4-FFF2-40B4-BE49-F238E27FC236}">
                  <a16:creationId xmlns:a16="http://schemas.microsoft.com/office/drawing/2014/main" id="{5CAA8EA4-C235-4CE9-A8C9-A228E940E76A}"/>
                </a:ext>
              </a:extLst>
            </p:cNvPr>
            <p:cNvSpPr txBox="1"/>
            <p:nvPr/>
          </p:nvSpPr>
          <p:spPr>
            <a:xfrm>
              <a:off x="27814" y="6688627"/>
              <a:ext cx="1231337" cy="1692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>
              <a:defPPr>
                <a:defRPr lang="en-GB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Arial" charset="0"/>
                  <a:ea typeface="+mn-ea"/>
                  <a:cs typeface="Arial" charset="0"/>
                </a:defRPr>
              </a:lvl9pPr>
            </a:lstStyle>
            <a:p>
              <a:r>
                <a:rPr lang="en-GB" altLang="en-US" sz="500" b="1" dirty="0">
                  <a:latin typeface="Century Gothic" panose="020B0502020202020204" pitchFamily="34" charset="0"/>
                </a:rPr>
                <a:t>© Classroom Secrets Limited 2018</a:t>
              </a:r>
            </a:p>
          </p:txBody>
        </p:sp>
      </p:grpSp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BA96D0AF-8FF0-44B0-8992-8776B6D6E372}"/>
              </a:ext>
            </a:extLst>
          </p:cNvPr>
          <p:cNvGraphicFramePr>
            <a:graphicFrameLocks noGrp="1"/>
          </p:cNvGraphicFramePr>
          <p:nvPr/>
        </p:nvGraphicFramePr>
        <p:xfrm>
          <a:off x="919932" y="2169796"/>
          <a:ext cx="3600000" cy="3600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60000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360000">
                  <a:extLst>
                    <a:ext uri="{9D8B030D-6E8A-4147-A177-3AD203B41FA5}">
                      <a16:colId xmlns:a16="http://schemas.microsoft.com/office/drawing/2014/main" val="1470360501"/>
                    </a:ext>
                  </a:extLst>
                </a:gridCol>
              </a:tblGrid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 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0211503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 2</a:t>
                      </a: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 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951564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 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 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60000"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600" b="1" dirty="0">
                        <a:latin typeface="Century Gothic" panose="020B0502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aphicFrame>
        <p:nvGraphicFramePr>
          <p:cNvPr id="37" name="Table 36">
            <a:extLst>
              <a:ext uri="{FF2B5EF4-FFF2-40B4-BE49-F238E27FC236}">
                <a16:creationId xmlns:a16="http://schemas.microsoft.com/office/drawing/2014/main" id="{8921FBA0-50C3-4855-86FB-62A519F2B2AA}"/>
              </a:ext>
            </a:extLst>
          </p:cNvPr>
          <p:cNvGraphicFramePr>
            <a:graphicFrameLocks noGrp="1"/>
          </p:cNvGraphicFramePr>
          <p:nvPr/>
        </p:nvGraphicFramePr>
        <p:xfrm>
          <a:off x="521988" y="1900362"/>
          <a:ext cx="417071" cy="40142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17071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</a:tblGrid>
              <a:tr h="483662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39746229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9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525085723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691291687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369592796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267796248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75986800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260575277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10955106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00781661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  <a:tr h="353063">
                <a:tc>
                  <a:txBody>
                    <a:bodyPr/>
                    <a:lstStyle/>
                    <a:p>
                      <a:pPr algn="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1490" marR="81490" marT="40745" marB="40745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118028746"/>
                  </a:ext>
                </a:extLst>
              </a:tr>
            </a:tbl>
          </a:graphicData>
        </a:graphic>
      </p:graphicFrame>
      <p:sp>
        <p:nvSpPr>
          <p:cNvPr id="38" name="Isosceles Triangle 37">
            <a:extLst>
              <a:ext uri="{FF2B5EF4-FFF2-40B4-BE49-F238E27FC236}">
                <a16:creationId xmlns:a16="http://schemas.microsoft.com/office/drawing/2014/main" id="{768B8C73-D8D5-4ED8-A41C-75BBBC45D2D8}"/>
              </a:ext>
            </a:extLst>
          </p:cNvPr>
          <p:cNvSpPr/>
          <p:nvPr/>
        </p:nvSpPr>
        <p:spPr>
          <a:xfrm>
            <a:off x="877476" y="2008573"/>
            <a:ext cx="95970" cy="16122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Isosceles Triangle 38">
            <a:extLst>
              <a:ext uri="{FF2B5EF4-FFF2-40B4-BE49-F238E27FC236}">
                <a16:creationId xmlns:a16="http://schemas.microsoft.com/office/drawing/2014/main" id="{B14E0495-0234-46ED-9B89-33D287C180B2}"/>
              </a:ext>
            </a:extLst>
          </p:cNvPr>
          <p:cNvSpPr/>
          <p:nvPr/>
        </p:nvSpPr>
        <p:spPr>
          <a:xfrm rot="5400000">
            <a:off x="4550873" y="5679359"/>
            <a:ext cx="95970" cy="161223"/>
          </a:xfrm>
          <a:prstGeom prst="triangl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197F9DC-0A23-49C3-B043-10EA2B17D6A2}"/>
              </a:ext>
            </a:extLst>
          </p:cNvPr>
          <p:cNvSpPr txBox="1"/>
          <p:nvPr/>
        </p:nvSpPr>
        <p:spPr>
          <a:xfrm>
            <a:off x="4652277" y="5544107"/>
            <a:ext cx="285918" cy="3357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x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9D8A510-FEA4-4C34-B0F0-C843B26A6E9F}"/>
              </a:ext>
            </a:extLst>
          </p:cNvPr>
          <p:cNvSpPr txBox="1"/>
          <p:nvPr/>
        </p:nvSpPr>
        <p:spPr>
          <a:xfrm>
            <a:off x="730523" y="1707106"/>
            <a:ext cx="3193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>
                <a:latin typeface="Century Gothic" panose="020B0502020202020204" pitchFamily="34" charset="0"/>
              </a:rPr>
              <a:t>y</a:t>
            </a:r>
          </a:p>
        </p:txBody>
      </p:sp>
      <p:sp>
        <p:nvSpPr>
          <p:cNvPr id="24" name="Star: 5 Points 23">
            <a:extLst>
              <a:ext uri="{FF2B5EF4-FFF2-40B4-BE49-F238E27FC236}">
                <a16:creationId xmlns:a16="http://schemas.microsoft.com/office/drawing/2014/main" id="{AC4EDAED-ED6D-4360-8B1F-41A4763F0EAD}"/>
              </a:ext>
            </a:extLst>
          </p:cNvPr>
          <p:cNvSpPr/>
          <p:nvPr/>
        </p:nvSpPr>
        <p:spPr>
          <a:xfrm>
            <a:off x="1848726" y="4909265"/>
            <a:ext cx="288000" cy="288000"/>
          </a:xfrm>
          <a:prstGeom prst="star5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Star: 5 Points 27">
            <a:extLst>
              <a:ext uri="{FF2B5EF4-FFF2-40B4-BE49-F238E27FC236}">
                <a16:creationId xmlns:a16="http://schemas.microsoft.com/office/drawing/2014/main" id="{7BE997A0-F16D-435B-9F07-AD29FA4E762D}"/>
              </a:ext>
            </a:extLst>
          </p:cNvPr>
          <p:cNvSpPr/>
          <p:nvPr/>
        </p:nvSpPr>
        <p:spPr>
          <a:xfrm>
            <a:off x="3659075" y="2382276"/>
            <a:ext cx="288000" cy="288000"/>
          </a:xfrm>
          <a:prstGeom prst="star5">
            <a:avLst/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Star: 5 Points 28">
            <a:extLst>
              <a:ext uri="{FF2B5EF4-FFF2-40B4-BE49-F238E27FC236}">
                <a16:creationId xmlns:a16="http://schemas.microsoft.com/office/drawing/2014/main" id="{C3057774-A006-4E70-952B-B395EBD22E42}"/>
              </a:ext>
            </a:extLst>
          </p:cNvPr>
          <p:cNvSpPr/>
          <p:nvPr/>
        </p:nvSpPr>
        <p:spPr>
          <a:xfrm>
            <a:off x="3296000" y="4542399"/>
            <a:ext cx="288000" cy="28800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Star: 5 Points 29">
            <a:extLst>
              <a:ext uri="{FF2B5EF4-FFF2-40B4-BE49-F238E27FC236}">
                <a16:creationId xmlns:a16="http://schemas.microsoft.com/office/drawing/2014/main" id="{53C6FEAF-4556-4C77-B91F-09710B572194}"/>
              </a:ext>
            </a:extLst>
          </p:cNvPr>
          <p:cNvSpPr/>
          <p:nvPr/>
        </p:nvSpPr>
        <p:spPr>
          <a:xfrm>
            <a:off x="1139974" y="2744095"/>
            <a:ext cx="288000" cy="288000"/>
          </a:xfrm>
          <a:prstGeom prst="star5">
            <a:avLst>
              <a:gd name="adj" fmla="val 19098"/>
              <a:gd name="hf" fmla="val 105146"/>
              <a:gd name="vf" fmla="val 110557"/>
            </a:avLst>
          </a:prstGeom>
          <a:solidFill>
            <a:srgbClr val="00B0F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AE562671-71F3-42D3-9B93-390930C1300C}"/>
              </a:ext>
            </a:extLst>
          </p:cNvPr>
          <p:cNvGraphicFramePr>
            <a:graphicFrameLocks noGrp="1"/>
          </p:cNvGraphicFramePr>
          <p:nvPr/>
        </p:nvGraphicFramePr>
        <p:xfrm>
          <a:off x="764126" y="5771564"/>
          <a:ext cx="4004587" cy="32533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53584">
                  <a:extLst>
                    <a:ext uri="{9D8B030D-6E8A-4147-A177-3AD203B41FA5}">
                      <a16:colId xmlns:a16="http://schemas.microsoft.com/office/drawing/2014/main" val="3883518335"/>
                    </a:ext>
                  </a:extLst>
                </a:gridCol>
                <a:gridCol w="363268">
                  <a:extLst>
                    <a:ext uri="{9D8B030D-6E8A-4147-A177-3AD203B41FA5}">
                      <a16:colId xmlns:a16="http://schemas.microsoft.com/office/drawing/2014/main" val="3480714097"/>
                    </a:ext>
                  </a:extLst>
                </a:gridCol>
                <a:gridCol w="343901">
                  <a:extLst>
                    <a:ext uri="{9D8B030D-6E8A-4147-A177-3AD203B41FA5}">
                      <a16:colId xmlns:a16="http://schemas.microsoft.com/office/drawing/2014/main" val="1905278313"/>
                    </a:ext>
                  </a:extLst>
                </a:gridCol>
                <a:gridCol w="353584">
                  <a:extLst>
                    <a:ext uri="{9D8B030D-6E8A-4147-A177-3AD203B41FA5}">
                      <a16:colId xmlns:a16="http://schemas.microsoft.com/office/drawing/2014/main" val="3029545667"/>
                    </a:ext>
                  </a:extLst>
                </a:gridCol>
                <a:gridCol w="353584">
                  <a:extLst>
                    <a:ext uri="{9D8B030D-6E8A-4147-A177-3AD203B41FA5}">
                      <a16:colId xmlns:a16="http://schemas.microsoft.com/office/drawing/2014/main" val="3640327066"/>
                    </a:ext>
                  </a:extLst>
                </a:gridCol>
                <a:gridCol w="353584">
                  <a:extLst>
                    <a:ext uri="{9D8B030D-6E8A-4147-A177-3AD203B41FA5}">
                      <a16:colId xmlns:a16="http://schemas.microsoft.com/office/drawing/2014/main" val="4248195943"/>
                    </a:ext>
                  </a:extLst>
                </a:gridCol>
                <a:gridCol w="353584">
                  <a:extLst>
                    <a:ext uri="{9D8B030D-6E8A-4147-A177-3AD203B41FA5}">
                      <a16:colId xmlns:a16="http://schemas.microsoft.com/office/drawing/2014/main" val="3405635281"/>
                    </a:ext>
                  </a:extLst>
                </a:gridCol>
                <a:gridCol w="353584">
                  <a:extLst>
                    <a:ext uri="{9D8B030D-6E8A-4147-A177-3AD203B41FA5}">
                      <a16:colId xmlns:a16="http://schemas.microsoft.com/office/drawing/2014/main" val="342913658"/>
                    </a:ext>
                  </a:extLst>
                </a:gridCol>
                <a:gridCol w="353584">
                  <a:extLst>
                    <a:ext uri="{9D8B030D-6E8A-4147-A177-3AD203B41FA5}">
                      <a16:colId xmlns:a16="http://schemas.microsoft.com/office/drawing/2014/main" val="2472532012"/>
                    </a:ext>
                  </a:extLst>
                </a:gridCol>
                <a:gridCol w="353584">
                  <a:extLst>
                    <a:ext uri="{9D8B030D-6E8A-4147-A177-3AD203B41FA5}">
                      <a16:colId xmlns:a16="http://schemas.microsoft.com/office/drawing/2014/main" val="3803264161"/>
                    </a:ext>
                  </a:extLst>
                </a:gridCol>
                <a:gridCol w="468746">
                  <a:extLst>
                    <a:ext uri="{9D8B030D-6E8A-4147-A177-3AD203B41FA5}">
                      <a16:colId xmlns:a16="http://schemas.microsoft.com/office/drawing/2014/main" val="3297455687"/>
                    </a:ext>
                  </a:extLst>
                </a:gridCol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0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2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3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4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5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6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7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8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 9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600" b="1" dirty="0">
                          <a:latin typeface="Century Gothic" panose="020B0502020202020204" pitchFamily="34" charset="0"/>
                        </a:rPr>
                        <a:t>10</a:t>
                      </a:r>
                    </a:p>
                  </a:txBody>
                  <a:tcPr marL="81490" marR="81490" marT="40745" marB="40745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7377637"/>
                  </a:ext>
                </a:extLst>
              </a:tr>
            </a:tbl>
          </a:graphicData>
        </a:graphic>
      </p:graphicFrame>
      <p:grpSp>
        <p:nvGrpSpPr>
          <p:cNvPr id="33" name="Group 32">
            <a:extLst>
              <a:ext uri="{FF2B5EF4-FFF2-40B4-BE49-F238E27FC236}">
                <a16:creationId xmlns:a16="http://schemas.microsoft.com/office/drawing/2014/main" id="{3BE84DC9-3B02-4435-B0B0-E2637EE82EA9}"/>
              </a:ext>
            </a:extLst>
          </p:cNvPr>
          <p:cNvGrpSpPr/>
          <p:nvPr/>
        </p:nvGrpSpPr>
        <p:grpSpPr>
          <a:xfrm>
            <a:off x="5042241" y="2888095"/>
            <a:ext cx="3457643" cy="2165648"/>
            <a:chOff x="2144139" y="7113240"/>
            <a:chExt cx="1155098" cy="1351910"/>
          </a:xfrm>
        </p:grpSpPr>
        <p:sp>
          <p:nvSpPr>
            <p:cNvPr id="34" name="Rectangle: Rounded Corners 33">
              <a:extLst>
                <a:ext uri="{FF2B5EF4-FFF2-40B4-BE49-F238E27FC236}">
                  <a16:creationId xmlns:a16="http://schemas.microsoft.com/office/drawing/2014/main" id="{FEFA6064-E881-4B74-8D8A-306199EA94B1}"/>
                </a:ext>
              </a:extLst>
            </p:cNvPr>
            <p:cNvSpPr/>
            <p:nvPr/>
          </p:nvSpPr>
          <p:spPr>
            <a:xfrm>
              <a:off x="2144139" y="7113240"/>
              <a:ext cx="1155098" cy="415806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2A. 2 left and 6 up</a:t>
              </a:r>
            </a:p>
          </p:txBody>
        </p:sp>
        <p:sp>
          <p:nvSpPr>
            <p:cNvPr id="35" name="Rectangle: Rounded Corners 34">
              <a:extLst>
                <a:ext uri="{FF2B5EF4-FFF2-40B4-BE49-F238E27FC236}">
                  <a16:creationId xmlns:a16="http://schemas.microsoft.com/office/drawing/2014/main" id="{D20BBC5C-D43D-4585-B512-146F30304BFB}"/>
                </a:ext>
              </a:extLst>
            </p:cNvPr>
            <p:cNvSpPr/>
            <p:nvPr/>
          </p:nvSpPr>
          <p:spPr>
            <a:xfrm>
              <a:off x="2144139" y="7581292"/>
              <a:ext cx="1155098" cy="415806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3B. 4 right and 1 up </a:t>
              </a:r>
            </a:p>
          </p:txBody>
        </p:sp>
        <p:sp>
          <p:nvSpPr>
            <p:cNvPr id="42" name="Rectangle: Rounded Corners 41">
              <a:extLst>
                <a:ext uri="{FF2B5EF4-FFF2-40B4-BE49-F238E27FC236}">
                  <a16:creationId xmlns:a16="http://schemas.microsoft.com/office/drawing/2014/main" id="{15AA5E08-F969-4D19-8CE4-AD7AE15BA660}"/>
                </a:ext>
              </a:extLst>
            </p:cNvPr>
            <p:cNvSpPr/>
            <p:nvPr/>
          </p:nvSpPr>
          <p:spPr>
            <a:xfrm>
              <a:off x="2144139" y="8049344"/>
              <a:ext cx="1155098" cy="415806"/>
            </a:xfrm>
            <a:prstGeom prst="round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0" rtlCol="0" anchor="ctr"/>
            <a:lstStyle/>
            <a:p>
              <a:pPr algn="ctr"/>
              <a:r>
                <a:rPr lang="en-GB" sz="2000" b="1" dirty="0">
                  <a:solidFill>
                    <a:srgbClr val="FF0000"/>
                  </a:solidFill>
                  <a:latin typeface="Century Gothic" panose="020B0502020202020204" pitchFamily="34" charset="0"/>
                </a:rPr>
                <a:t>1C. 5 right and 7 up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1914124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FAF844F8D8A5418E98F34D21016ED8" ma:contentTypeVersion="17" ma:contentTypeDescription="Create a new document." ma:contentTypeScope="" ma:versionID="571e11c5eb0f57803ce0a807acb8b90a">
  <xsd:schema xmlns:xsd="http://www.w3.org/2001/XMLSchema" xmlns:xs="http://www.w3.org/2001/XMLSchema" xmlns:p="http://schemas.microsoft.com/office/2006/metadata/properties" xmlns:ns1="http://schemas.microsoft.com/sharepoint/v3" xmlns:ns2="86144f90-c7b6-48d0-aae5-f5e9e48cc3df" xmlns:ns3="0f0ae0ff-29c4-4766-b250-c1a9bee8d430" targetNamespace="http://schemas.microsoft.com/office/2006/metadata/properties" ma:root="true" ma:fieldsID="23555bd6f297cf4c0acd9aacdfd8cc7f" ns1:_="" ns2:_="" ns3:_="">
    <xsd:import namespace="http://schemas.microsoft.com/sharepoint/v3"/>
    <xsd:import namespace="86144f90-c7b6-48d0-aae5-f5e9e48cc3df"/>
    <xsd:import namespace="0f0ae0ff-29c4-4766-b250-c1a9bee8d430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2:TaxKeywordTaxHTField" minOccurs="0"/>
                <xsd:element ref="ns2:TaxCatchAll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EventHashCode" minOccurs="0"/>
                <xsd:element ref="ns3:MediaServiceGenerationTim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description="" ma:hidden="true" ma:internalName="_ip_UnifiedCompliancePolicyProperties">
      <xsd:simpleType>
        <xsd:restriction base="dms:Note"/>
      </xsd:simpleType>
    </xsd:element>
    <xsd:element name="_ip_UnifiedCompliancePolicyUIAction" ma:index="21" nillable="true" ma:displayName="Unified Compliance Policy UI Action" ma:description="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144f90-c7b6-48d0-aae5-f5e9e48cc3df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  <xsd:element name="TaxKeywordTaxHTField" ma:index="13" nillable="true" ma:taxonomy="true" ma:internalName="TaxKeywordTaxHTField" ma:taxonomyFieldName="TaxKeyword" ma:displayName="Enterprise Keywords" ma:fieldId="{23f27201-bee3-471e-b2e7-b64fd8b7ca38}" ma:taxonomyMulti="true" ma:sspId="00000000-0000-0000-0000-000000000000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description="" ma:hidden="true" ma:list="{22ec0cf8-456d-4606-8852-2ed8c6b517f4}" ma:internalName="TaxCatchAll" ma:showField="CatchAllData" ma:web="86144f90-c7b6-48d0-aae5-f5e9e48cc3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f0ae0ff-29c4-4766-b250-c1a9bee8d4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5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6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7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8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9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2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2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24" nillable="true" ma:displayName="MediaServiceGenerationTime" ma:hidden="true" ma:internalName="MediaServiceGenerationTim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TaxKeywordTaxHTField xmlns="86144f90-c7b6-48d0-aae5-f5e9e48cc3df">
      <Terms xmlns="http://schemas.microsoft.com/office/infopath/2007/PartnerControls"/>
    </TaxKeywordTaxHTField>
    <_ip_UnifiedCompliancePolicyProperties xmlns="http://schemas.microsoft.com/sharepoint/v3" xsi:nil="true"/>
    <TaxCatchAll xmlns="86144f90-c7b6-48d0-aae5-f5e9e48cc3df"/>
  </documentManagement>
</p:properties>
</file>

<file path=customXml/itemProps1.xml><?xml version="1.0" encoding="utf-8"?>
<ds:datastoreItem xmlns:ds="http://schemas.openxmlformats.org/officeDocument/2006/customXml" ds:itemID="{D564C409-584D-4D2C-8A87-3D28FCC129B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6144f90-c7b6-48d0-aae5-f5e9e48cc3df"/>
    <ds:schemaRef ds:uri="0f0ae0ff-29c4-4766-b250-c1a9bee8d43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8BE7001C-4FE1-4FF1-8D32-419BDEA7C0F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EF8F11D-A449-4684-B8E0-461263A2E192}">
  <ds:schemaRefs>
    <ds:schemaRef ds:uri="http://schemas.microsoft.com/office/2006/metadata/properties"/>
    <ds:schemaRef ds:uri="http://schemas.microsoft.com/sharepoint/v3"/>
    <ds:schemaRef ds:uri="http://purl.org/dc/terms/"/>
    <ds:schemaRef ds:uri="http://schemas.microsoft.com/office/2006/documentManagement/types"/>
    <ds:schemaRef ds:uri="http://schemas.microsoft.com/office/infopath/2007/PartnerControls"/>
    <ds:schemaRef ds:uri="86144f90-c7b6-48d0-aae5-f5e9e48cc3df"/>
    <ds:schemaRef ds:uri="http://schemas.openxmlformats.org/package/2006/metadata/core-properties"/>
    <ds:schemaRef ds:uri="http://purl.org/dc/elements/1.1/"/>
    <ds:schemaRef ds:uri="0f0ae0ff-29c4-4766-b250-c1a9bee8d430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3609</TotalTime>
  <Words>1146</Words>
  <Application>Microsoft Office PowerPoint</Application>
  <PresentationFormat>On-screen Show (4:3)</PresentationFormat>
  <Paragraphs>716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Century Gothic</vt:lpstr>
      <vt:lpstr>SassoonCRInfantMedium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4 Describe Movement PPT</dc:title>
  <dc:creator>Ashleigh Sobol</dc:creator>
  <cp:lastModifiedBy>Jane Afford</cp:lastModifiedBy>
  <cp:revision>133</cp:revision>
  <dcterms:created xsi:type="dcterms:W3CDTF">2018-03-17T10:08:43Z</dcterms:created>
  <dcterms:modified xsi:type="dcterms:W3CDTF">2020-06-30T20:13:49Z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0x01010060FAF844F8D8A5418E98F34D21016ED8</vt:lpwstr>
  </property>
  <property fmtid="{D5CDD505-2E9C-101B-9397-08002B2CF9AE}" pid="3" name="TaxKeyword">
    <vt:lpwstr/>
  </property>
</Properties>
</file>