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82" r:id="rId2"/>
    <p:sldId id="263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6" r:id="rId12"/>
    <p:sldId id="277" r:id="rId13"/>
    <p:sldId id="278" r:id="rId14"/>
    <p:sldId id="279" r:id="rId15"/>
    <p:sldId id="281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Tuffy" panose="020B0603060100000000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charset="0"/>
      <p:bold r:id="rId30"/>
    </p:embeddedFont>
    <p:embeddedFont>
      <p:font typeface="XCCW Joined 7a" panose="03050602040000000000" pitchFamily="66" charset="0"/>
      <p:regular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D1A5"/>
    <a:srgbClr val="8EAC3D"/>
    <a:srgbClr val="FEE469"/>
    <a:srgbClr val="FF7E00"/>
    <a:srgbClr val="A21770"/>
    <a:srgbClr val="3399FF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17"/>
        <p:guide orient="horz" pos="3997"/>
        <p:guide pos="5465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mp3"/><Relationship Id="rId13" Type="http://schemas.openxmlformats.org/officeDocument/2006/relationships/image" Target="../media/image4.png"/><Relationship Id="rId3" Type="http://schemas.microsoft.com/office/2007/relationships/media" Target="../media/media6.mp3"/><Relationship Id="rId7" Type="http://schemas.microsoft.com/office/2007/relationships/media" Target="../media/media12.mp3"/><Relationship Id="rId12" Type="http://schemas.openxmlformats.org/officeDocument/2006/relationships/image" Target="../media/image6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audio" Target="../media/media11.mp3"/><Relationship Id="rId11" Type="http://schemas.openxmlformats.org/officeDocument/2006/relationships/slideLayout" Target="../slideLayouts/slideLayout2.xml"/><Relationship Id="rId5" Type="http://schemas.microsoft.com/office/2007/relationships/media" Target="../media/media11.mp3"/><Relationship Id="rId10" Type="http://schemas.openxmlformats.org/officeDocument/2006/relationships/audio" Target="../media/media2.mp3"/><Relationship Id="rId4" Type="http://schemas.openxmlformats.org/officeDocument/2006/relationships/audio" Target="../media/media6.mp3"/><Relationship Id="rId9" Type="http://schemas.microsoft.com/office/2007/relationships/media" Target="../media/media2.mp3"/><Relationship Id="rId1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p3"/><Relationship Id="rId13" Type="http://schemas.openxmlformats.org/officeDocument/2006/relationships/image" Target="../media/image4.png"/><Relationship Id="rId3" Type="http://schemas.microsoft.com/office/2007/relationships/media" Target="../media/media13.mp3"/><Relationship Id="rId7" Type="http://schemas.microsoft.com/office/2007/relationships/media" Target="../media/media14.mp3"/><Relationship Id="rId12" Type="http://schemas.openxmlformats.org/officeDocument/2006/relationships/image" Target="../media/image6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audio" Target="../media/media8.mp3"/><Relationship Id="rId11" Type="http://schemas.openxmlformats.org/officeDocument/2006/relationships/slideLayout" Target="../slideLayouts/slideLayout2.xml"/><Relationship Id="rId5" Type="http://schemas.microsoft.com/office/2007/relationships/media" Target="../media/media8.mp3"/><Relationship Id="rId10" Type="http://schemas.openxmlformats.org/officeDocument/2006/relationships/audio" Target="../media/media2.mp3"/><Relationship Id="rId4" Type="http://schemas.openxmlformats.org/officeDocument/2006/relationships/audio" Target="../media/media13.mp3"/><Relationship Id="rId9" Type="http://schemas.microsoft.com/office/2007/relationships/media" Target="../media/media2.mp3"/><Relationship Id="rId1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B2087-2F1F-4B52-B7D2-209BD46A6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XCCW Joined 7a" panose="03050602040000000000" pitchFamily="66" charset="0"/>
              </a:rPr>
              <a:t>Telling the time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C39EA-A980-4702-9C7C-A95D590A26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XCCW Joined 7a" panose="03050602040000000000" pitchFamily="66" charset="0"/>
              </a:rPr>
              <a:t>…</a:t>
            </a:r>
            <a:r>
              <a:rPr lang="en-GB" sz="4000" dirty="0" err="1">
                <a:latin typeface="XCCW Joined 7a" panose="03050602040000000000" pitchFamily="66" charset="0"/>
              </a:rPr>
              <a:t>heure</a:t>
            </a:r>
            <a:r>
              <a:rPr lang="en-GB" sz="4000" dirty="0">
                <a:latin typeface="XCCW Joined 7a" panose="03050602040000000000" pitchFamily="66" charset="0"/>
              </a:rPr>
              <a:t>(s) et </a:t>
            </a:r>
          </a:p>
          <a:p>
            <a:pPr marL="0" indent="0">
              <a:buNone/>
            </a:pPr>
            <a:r>
              <a:rPr lang="en-GB" sz="4000" dirty="0">
                <a:latin typeface="XCCW Joined 7a" panose="03050602040000000000" pitchFamily="66" charset="0"/>
              </a:rPr>
              <a:t>…</a:t>
            </a:r>
            <a:r>
              <a:rPr lang="en-GB" sz="4000" dirty="0" err="1">
                <a:latin typeface="XCCW Joined 7a" panose="03050602040000000000" pitchFamily="66" charset="0"/>
              </a:rPr>
              <a:t>heure</a:t>
            </a:r>
            <a:r>
              <a:rPr lang="en-GB" sz="4000" dirty="0">
                <a:latin typeface="XCCW Joined 7a" panose="03050602040000000000" pitchFamily="66" charset="0"/>
              </a:rPr>
              <a:t>(s) et </a:t>
            </a:r>
            <a:r>
              <a:rPr lang="en-GB" sz="4000" dirty="0" err="1">
                <a:latin typeface="XCCW Joined 7a" panose="03050602040000000000" pitchFamily="66" charset="0"/>
              </a:rPr>
              <a:t>demie</a:t>
            </a:r>
            <a:endParaRPr lang="en-GB" sz="4000" dirty="0">
              <a:latin typeface="XCCW Joined 7a" panose="03050602040000000000" pitchFamily="66" charset="0"/>
            </a:endParaRPr>
          </a:p>
          <a:p>
            <a:pPr marL="0" indent="0">
              <a:buNone/>
            </a:pPr>
            <a:endParaRPr lang="en-GB" sz="4000" dirty="0">
              <a:latin typeface="XCCW Joined 7a" panose="03050602040000000000" pitchFamily="66" charset="0"/>
            </a:endParaRPr>
          </a:p>
          <a:p>
            <a:pPr marL="0" indent="0">
              <a:buNone/>
            </a:pPr>
            <a:r>
              <a:rPr lang="en-GB" sz="4000" dirty="0">
                <a:latin typeface="XCCW Joined 7a" panose="03050602040000000000" pitchFamily="66" charset="0"/>
              </a:rPr>
              <a:t>O’clock and half Past</a:t>
            </a:r>
          </a:p>
        </p:txBody>
      </p:sp>
    </p:spTree>
    <p:extLst>
      <p:ext uri="{BB962C8B-B14F-4D97-AF65-F5344CB8AC3E}">
        <p14:creationId xmlns:p14="http://schemas.microsoft.com/office/powerpoint/2010/main" val="705189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XCCW Joined 7a" panose="03050602040000000000" pitchFamily="66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XCCW Joined 7a" panose="03050602040000000000" pitchFamily="66" charset="0"/>
              </a:rPr>
              <a:t>Learning objective: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latin typeface="XCCW Joined 7a" panose="03050602040000000000" pitchFamily="66" charset="0"/>
                <a:ea typeface="Times New Roman" panose="02020603050405020304" pitchFamily="18" charset="0"/>
              </a:rPr>
              <a:t>To say and write a sentence to tell the time</a:t>
            </a:r>
            <a:r>
              <a:rPr lang="en-GB" kern="1400" dirty="0">
                <a:solidFill>
                  <a:srgbClr val="00B050"/>
                </a:solidFill>
                <a:latin typeface="XCCW Joined 7a" panose="03050602040000000000" pitchFamily="66" charset="0"/>
                <a:ea typeface="Times New Roman" panose="02020603050405020304" pitchFamily="18" charset="0"/>
              </a:rPr>
              <a:t>.</a:t>
            </a:r>
            <a:endParaRPr lang="en-GB" sz="3200" dirty="0">
              <a:latin typeface="XCCW Joined 7a" panose="03050602040000000000" pitchFamily="66" charset="0"/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XCCW Joined 7a" panose="03050602040000000000" pitchFamily="66" charset="0"/>
              </a:rPr>
              <a:t>I can say and write a sentence to tell the time – o’clock.</a:t>
            </a:r>
          </a:p>
          <a:p>
            <a:pPr marL="0" indent="0">
              <a:buNone/>
            </a:pPr>
            <a:endParaRPr lang="en-GB" dirty="0">
              <a:latin typeface="XCCW Joined 7a" panose="03050602040000000000" pitchFamily="66" charset="0"/>
            </a:endParaRPr>
          </a:p>
          <a:p>
            <a:r>
              <a:rPr lang="en-GB" dirty="0">
                <a:latin typeface="XCCW Joined 7a" panose="03050602040000000000" pitchFamily="66" charset="0"/>
              </a:rPr>
              <a:t>I can say and write a sentence to tell the time – half past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676588" y="5474190"/>
            <a:ext cx="3065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dirty="0" err="1">
                <a:latin typeface="XCCW Joined 7a" panose="03050602040000000000" pitchFamily="66" charset="0"/>
              </a:rPr>
              <a:t>une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b="1" u="sng" dirty="0" err="1">
                <a:latin typeface="XCCW Joined 7a" panose="03050602040000000000" pitchFamily="66" charset="0"/>
              </a:rPr>
              <a:t>heure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572000" y="2867025"/>
            <a:ext cx="376238" cy="6000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itle 5"/>
          <p:cNvSpPr>
            <a:spLocks noGrp="1"/>
          </p:cNvSpPr>
          <p:nvPr>
            <p:ph type="title"/>
          </p:nvPr>
        </p:nvSpPr>
        <p:spPr>
          <a:xfrm>
            <a:off x="1060913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XCCW Joined 7a" panose="03050602040000000000" pitchFamily="66" charset="0"/>
              </a:rPr>
              <a:t>Quelle </a:t>
            </a:r>
            <a:r>
              <a:rPr lang="en-GB" sz="2800" dirty="0" err="1">
                <a:latin typeface="XCCW Joined 7a" panose="03050602040000000000" pitchFamily="66" charset="0"/>
              </a:rPr>
              <a:t>heure</a:t>
            </a:r>
            <a:r>
              <a:rPr lang="en-GB" sz="2800" dirty="0">
                <a:latin typeface="XCCW Joined 7a" panose="03050602040000000000" pitchFamily="66" charset="0"/>
              </a:rPr>
              <a:t> </a:t>
            </a:r>
            <a:r>
              <a:rPr lang="en-GB" sz="2800" dirty="0" err="1">
                <a:latin typeface="XCCW Joined 7a" panose="03050602040000000000" pitchFamily="66" charset="0"/>
              </a:rPr>
              <a:t>est-il</a:t>
            </a:r>
            <a:r>
              <a:rPr lang="en-GB" sz="2800" dirty="0">
                <a:latin typeface="XCCW Joined 7a" panose="03050602040000000000" pitchFamily="66" charset="0"/>
              </a:rPr>
              <a:t>?</a:t>
            </a:r>
            <a:br>
              <a:rPr lang="en-GB" sz="2800" dirty="0">
                <a:latin typeface="XCCW Joined 7a" panose="03050602040000000000" pitchFamily="66" charset="0"/>
              </a:rPr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6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un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302" y="55302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est une heu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854419" y="1634842"/>
            <a:ext cx="609600" cy="609600"/>
          </a:xfrm>
          <a:prstGeom prst="rect">
            <a:avLst/>
          </a:prstGeom>
        </p:spPr>
      </p:pic>
      <p:pic>
        <p:nvPicPr>
          <p:cNvPr id="16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342" y="130508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854419" y="9345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7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7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902226" y="5472418"/>
            <a:ext cx="2839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cinq 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dirty="0">
                <a:latin typeface="XCCW Joined 7a" panose="03050602040000000000" pitchFamily="66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49378" y="3402668"/>
            <a:ext cx="346472" cy="6100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Quelle </a:t>
            </a:r>
            <a:r>
              <a:rPr lang="en-GB" dirty="0" err="1">
                <a:latin typeface="XCCW Joined 7a" panose="03050602040000000000" pitchFamily="66" charset="0"/>
              </a:rPr>
              <a:t>heure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dirty="0" err="1">
                <a:latin typeface="XCCW Joined 7a" panose="03050602040000000000" pitchFamily="66" charset="0"/>
              </a:rPr>
              <a:t>est-il</a:t>
            </a:r>
            <a:r>
              <a:rPr lang="en-GB" dirty="0">
                <a:latin typeface="XCCW Joined 7a" panose="03050602040000000000" pitchFamily="66" charset="0"/>
              </a:rPr>
              <a:t>?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2400" dirty="0">
                <a:latin typeface="XCCW Joined 7a" panose="03050602040000000000" pitchFamily="66" charset="0"/>
              </a:rPr>
              <a:t>What’s the Time?</a:t>
            </a:r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inq heur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est cinq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091878" y="2125564"/>
            <a:ext cx="609600" cy="609600"/>
          </a:xfrm>
          <a:prstGeom prst="rect">
            <a:avLst/>
          </a:prstGeom>
        </p:spPr>
      </p:pic>
      <p:pic>
        <p:nvPicPr>
          <p:cNvPr id="15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091878" y="13609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0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6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193580" y="5508075"/>
            <a:ext cx="3886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dix 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dirty="0">
                <a:latin typeface="XCCW Joined 7a" panose="03050602040000000000" pitchFamily="66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4062714" y="3159889"/>
            <a:ext cx="509285" cy="2881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>
                <a:latin typeface="XCCW Joined 7a" panose="03050602040000000000" pitchFamily="66" charset="0"/>
              </a:rPr>
              <a:t>Quelle </a:t>
            </a:r>
            <a:r>
              <a:rPr lang="en-GB" b="0" dirty="0" err="1">
                <a:latin typeface="XCCW Joined 7a" panose="03050602040000000000" pitchFamily="66" charset="0"/>
              </a:rPr>
              <a:t>heure</a:t>
            </a:r>
            <a:r>
              <a:rPr lang="en-GB" b="0" dirty="0">
                <a:latin typeface="XCCW Joined 7a" panose="03050602040000000000" pitchFamily="66" charset="0"/>
              </a:rPr>
              <a:t> </a:t>
            </a:r>
            <a:r>
              <a:rPr lang="en-GB" b="0" dirty="0" err="1">
                <a:latin typeface="XCCW Joined 7a" panose="03050602040000000000" pitchFamily="66" charset="0"/>
              </a:rPr>
              <a:t>est-il</a:t>
            </a:r>
            <a:r>
              <a:rPr lang="en-GB" b="0" dirty="0">
                <a:latin typeface="XCCW Joined 7a" panose="03050602040000000000" pitchFamily="66" charset="0"/>
              </a:rPr>
              <a:t>?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  <a:endParaRPr lang="en-GB" sz="2800" b="0" dirty="0"/>
          </a:p>
        </p:txBody>
      </p:sp>
      <p:pic>
        <p:nvPicPr>
          <p:cNvPr id="20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dix heur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780" y="556668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est dix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300223" y="1368664"/>
            <a:ext cx="609600" cy="609600"/>
          </a:xfrm>
          <a:prstGeom prst="rect">
            <a:avLst/>
          </a:prstGeom>
        </p:spPr>
      </p:pic>
      <p:pic>
        <p:nvPicPr>
          <p:cNvPr id="14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179" y="136866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300223" y="6121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58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7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146852" y="5472418"/>
            <a:ext cx="3595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sept 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dirty="0">
                <a:latin typeface="XCCW Joined 7a" panose="03050602040000000000" pitchFamily="66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237908" y="3433049"/>
            <a:ext cx="346472" cy="6100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Quelle </a:t>
            </a:r>
            <a:r>
              <a:rPr lang="en-GB" dirty="0" err="1">
                <a:latin typeface="XCCW Joined 7a" panose="03050602040000000000" pitchFamily="66" charset="0"/>
              </a:rPr>
              <a:t>heure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dirty="0" err="1">
                <a:latin typeface="XCCW Joined 7a" panose="03050602040000000000" pitchFamily="66" charset="0"/>
              </a:rPr>
              <a:t>est-il</a:t>
            </a:r>
            <a:r>
              <a:rPr lang="en-GB" dirty="0">
                <a:latin typeface="XCCW Joined 7a" panose="03050602040000000000" pitchFamily="66" charset="0"/>
              </a:rPr>
              <a:t>?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  <a:endParaRPr lang="en-GB" sz="2800" dirty="0"/>
          </a:p>
        </p:txBody>
      </p:sp>
      <p:pic>
        <p:nvPicPr>
          <p:cNvPr id="15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sept heure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164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est sept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72901" y="1283563"/>
            <a:ext cx="609600" cy="609600"/>
          </a:xfrm>
          <a:prstGeom prst="rect">
            <a:avLst/>
          </a:prstGeom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2406" y="13761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72901" y="48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0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7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696278" y="5458004"/>
            <a:ext cx="5327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dirty="0" err="1">
                <a:latin typeface="XCCW Joined 7a" panose="03050602040000000000" pitchFamily="66" charset="0"/>
              </a:rPr>
              <a:t>quatre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b="1" dirty="0">
                <a:latin typeface="XCCW Joined 7a" panose="03050602040000000000" pitchFamily="66" charset="0"/>
              </a:rPr>
              <a:t> </a:t>
            </a:r>
            <a:r>
              <a:rPr lang="en-GB" dirty="0">
                <a:latin typeface="XCCW Joined 7a" panose="03050602040000000000" pitchFamily="66" charset="0"/>
              </a:rPr>
              <a:t>et </a:t>
            </a:r>
            <a:r>
              <a:rPr lang="en-GB" dirty="0" err="1">
                <a:latin typeface="XCCW Joined 7a" panose="03050602040000000000" pitchFamily="66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1387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76760" y="3410189"/>
            <a:ext cx="437200" cy="53554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/>
              <a:t>Quelle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br>
              <a:rPr lang="en-GB" dirty="0"/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  <a:endParaRPr lang="en-GB" sz="2800" b="0" dirty="0"/>
          </a:p>
        </p:txBody>
      </p:sp>
      <p:pic>
        <p:nvPicPr>
          <p:cNvPr id="16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atre et demi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490" y="55302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est quatre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07461" y="1383376"/>
            <a:ext cx="609600" cy="609600"/>
          </a:xfrm>
          <a:prstGeom prst="rect">
            <a:avLst/>
          </a:prstGeom>
        </p:spPr>
      </p:pic>
      <p:pic>
        <p:nvPicPr>
          <p:cNvPr id="19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741" y="1383376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07461" y="6493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7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2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2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2266123" y="5466523"/>
            <a:ext cx="405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dirty="0" err="1">
                <a:latin typeface="XCCW Joined 7a" panose="03050602040000000000" pitchFamily="66" charset="0"/>
              </a:rPr>
              <a:t>neuf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b="1" dirty="0">
                <a:latin typeface="XCCW Joined 7a" panose="03050602040000000000" pitchFamily="66" charset="0"/>
              </a:rPr>
              <a:t> </a:t>
            </a:r>
            <a:r>
              <a:rPr lang="en-GB" dirty="0">
                <a:latin typeface="XCCW Joined 7a" panose="03050602040000000000" pitchFamily="66" charset="0"/>
              </a:rPr>
              <a:t>et </a:t>
            </a:r>
            <a:r>
              <a:rPr lang="en-GB" dirty="0" err="1">
                <a:latin typeface="XCCW Joined 7a" panose="03050602040000000000" pitchFamily="66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3902390" y="3291840"/>
            <a:ext cx="674370" cy="1371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Quelle </a:t>
            </a:r>
            <a:r>
              <a:rPr lang="en-GB" dirty="0" err="1">
                <a:latin typeface="XCCW Joined 7a" panose="03050602040000000000" pitchFamily="66" charset="0"/>
              </a:rPr>
              <a:t>heure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dirty="0" err="1">
                <a:latin typeface="XCCW Joined 7a" panose="03050602040000000000" pitchFamily="66" charset="0"/>
              </a:rPr>
              <a:t>est-il</a:t>
            </a:r>
            <a:r>
              <a:rPr lang="en-GB" dirty="0">
                <a:latin typeface="XCCW Joined 7a" panose="03050602040000000000" pitchFamily="66" charset="0"/>
              </a:rPr>
              <a:t>?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  <a:endParaRPr lang="en-GB" sz="2800" dirty="0"/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neuf et demi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017" y="557868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est neuf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61326" y="1195568"/>
            <a:ext cx="609600" cy="609600"/>
          </a:xfrm>
          <a:prstGeom prst="rect">
            <a:avLst/>
          </a:prstGeom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9018" y="137178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61326" y="434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64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9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9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Quelle </a:t>
            </a:r>
            <a:r>
              <a:rPr lang="en-GB" dirty="0" err="1">
                <a:latin typeface="XCCW Joined 7a" panose="03050602040000000000" pitchFamily="66" charset="0"/>
              </a:rPr>
              <a:t>heure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dirty="0" err="1">
                <a:latin typeface="XCCW Joined 7a" panose="03050602040000000000" pitchFamily="66" charset="0"/>
              </a:rPr>
              <a:t>est-il</a:t>
            </a:r>
            <a:r>
              <a:rPr lang="en-GB" dirty="0">
                <a:latin typeface="XCCW Joined 7a" panose="03050602040000000000" pitchFamily="66" charset="0"/>
              </a:rPr>
              <a:t>?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2425148" y="5466523"/>
            <a:ext cx="4399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dirty="0" err="1">
                <a:latin typeface="XCCW Joined 7a" panose="03050602040000000000" pitchFamily="66" charset="0"/>
              </a:rPr>
              <a:t>onze</a:t>
            </a:r>
            <a:r>
              <a:rPr lang="en-GB" dirty="0">
                <a:latin typeface="XCCW Joined 7a" panose="03050602040000000000" pitchFamily="66" charset="0"/>
              </a:rPr>
              <a:t> 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b="1" dirty="0">
                <a:latin typeface="XCCW Joined 7a" panose="03050602040000000000" pitchFamily="66" charset="0"/>
              </a:rPr>
              <a:t> </a:t>
            </a:r>
            <a:r>
              <a:rPr lang="en-GB" dirty="0">
                <a:latin typeface="XCCW Joined 7a" panose="03050602040000000000" pitchFamily="66" charset="0"/>
              </a:rPr>
              <a:t>et </a:t>
            </a:r>
            <a:r>
              <a:rPr lang="en-GB" dirty="0" err="1">
                <a:latin typeface="XCCW Joined 7a" panose="03050602040000000000" pitchFamily="66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4381500" y="2748320"/>
            <a:ext cx="187640" cy="6806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nze et demi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6352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est onze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41408" y="1283563"/>
            <a:ext cx="609600" cy="609600"/>
          </a:xfrm>
          <a:prstGeom prst="rect">
            <a:avLst/>
          </a:prstGeom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179" y="14446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41408" y="5380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1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6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6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465263" y="5457455"/>
            <a:ext cx="5955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trois 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b="1" dirty="0">
                <a:latin typeface="XCCW Joined 7a" panose="03050602040000000000" pitchFamily="66" charset="0"/>
              </a:rPr>
              <a:t> </a:t>
            </a:r>
            <a:r>
              <a:rPr lang="en-GB" dirty="0">
                <a:latin typeface="XCCW Joined 7a" panose="03050602040000000000" pitchFamily="66" charset="0"/>
              </a:rPr>
              <a:t>et </a:t>
            </a:r>
            <a:r>
              <a:rPr lang="en-GB" dirty="0" err="1">
                <a:latin typeface="XCCW Joined 7a" panose="03050602040000000000" pitchFamily="66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96409" y="3419891"/>
            <a:ext cx="592811" cy="2453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>
                <a:latin typeface="XCCW Joined 7a" panose="03050602040000000000" pitchFamily="66" charset="0"/>
              </a:rPr>
              <a:t>Quelle </a:t>
            </a:r>
            <a:r>
              <a:rPr lang="en-GB" b="0" dirty="0" err="1">
                <a:latin typeface="XCCW Joined 7a" panose="03050602040000000000" pitchFamily="66" charset="0"/>
              </a:rPr>
              <a:t>heure</a:t>
            </a:r>
            <a:r>
              <a:rPr lang="en-GB" b="0" dirty="0">
                <a:latin typeface="XCCW Joined 7a" panose="03050602040000000000" pitchFamily="66" charset="0"/>
              </a:rPr>
              <a:t> </a:t>
            </a:r>
            <a:r>
              <a:rPr lang="en-GB" b="0" dirty="0" err="1">
                <a:latin typeface="XCCW Joined 7a" panose="03050602040000000000" pitchFamily="66" charset="0"/>
              </a:rPr>
              <a:t>est-il</a:t>
            </a:r>
            <a:r>
              <a:rPr lang="en-GB" b="0" dirty="0">
                <a:latin typeface="XCCW Joined 7a" panose="03050602040000000000" pitchFamily="66" charset="0"/>
              </a:rPr>
              <a:t>?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  <a:endParaRPr lang="en-GB" sz="2800" b="0" dirty="0"/>
          </a:p>
        </p:txBody>
      </p:sp>
      <p:pic>
        <p:nvPicPr>
          <p:cNvPr id="17" name="Play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trois et demi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205" y="558427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est trois heures et demi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03453" y="1139825"/>
            <a:ext cx="609600" cy="609600"/>
          </a:xfrm>
          <a:prstGeom prst="rect">
            <a:avLst/>
          </a:prstGeom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161" y="141663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03453" y="419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3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/>
          <p:cNvSpPr/>
          <p:nvPr/>
        </p:nvSpPr>
        <p:spPr>
          <a:xfrm>
            <a:off x="755650" y="1790700"/>
            <a:ext cx="7632700" cy="3231373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755650" y="5112856"/>
            <a:ext cx="7632700" cy="97996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>
                <a:latin typeface="XCCW Joined 7a" panose="03050602040000000000" pitchFamily="66" charset="0"/>
              </a:rPr>
              <a:t>Quelle </a:t>
            </a:r>
            <a:r>
              <a:rPr lang="en-GB" b="0" dirty="0" err="1">
                <a:latin typeface="XCCW Joined 7a" panose="03050602040000000000" pitchFamily="66" charset="0"/>
              </a:rPr>
              <a:t>heure</a:t>
            </a:r>
            <a:r>
              <a:rPr lang="en-GB" b="0" dirty="0">
                <a:latin typeface="XCCW Joined 7a" panose="03050602040000000000" pitchFamily="66" charset="0"/>
              </a:rPr>
              <a:t> </a:t>
            </a:r>
            <a:r>
              <a:rPr lang="en-GB" b="0" dirty="0" err="1">
                <a:latin typeface="XCCW Joined 7a" panose="03050602040000000000" pitchFamily="66" charset="0"/>
              </a:rPr>
              <a:t>est-il</a:t>
            </a:r>
            <a:r>
              <a:rPr lang="en-GB" b="0" dirty="0">
                <a:latin typeface="XCCW Joined 7a" panose="03050602040000000000" pitchFamily="66" charset="0"/>
              </a:rPr>
              <a:t>?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  <a:endParaRPr lang="en-GB" sz="2800" b="0" dirty="0"/>
          </a:p>
        </p:txBody>
      </p:sp>
      <p:grpSp>
        <p:nvGrpSpPr>
          <p:cNvPr id="57" name="Group 56"/>
          <p:cNvGrpSpPr/>
          <p:nvPr/>
        </p:nvGrpSpPr>
        <p:grpSpPr>
          <a:xfrm>
            <a:off x="1034380" y="2425442"/>
            <a:ext cx="1519145" cy="1516414"/>
            <a:chOff x="755650" y="1812371"/>
            <a:chExt cx="1815059" cy="181179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1812371"/>
              <a:ext cx="1815059" cy="1811796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663099" y="2190750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>
              <a:off x="1311266" y="2781227"/>
              <a:ext cx="312629" cy="16504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612044" y="271826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26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1723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42888" y="2733835"/>
              <a:ext cx="350481" cy="28320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71173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4752142" y="2425442"/>
            <a:ext cx="1519145" cy="1516414"/>
            <a:chOff x="5042677" y="1805840"/>
            <a:chExt cx="1815059" cy="1811796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2677" y="1805840"/>
              <a:ext cx="1815059" cy="1811796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>
              <a:off x="5950126" y="271691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>
              <a:off x="5657850" y="2738277"/>
              <a:ext cx="321232" cy="2787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899069" y="271141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2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952575" y="2181438"/>
              <a:ext cx="386769" cy="631769"/>
              <a:chOff x="7952575" y="2181438"/>
              <a:chExt cx="386769" cy="631769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 flipV="1">
                <a:off x="8003632" y="2181438"/>
                <a:ext cx="161" cy="54309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V="1">
                <a:off x="7986962" y="2545555"/>
                <a:ext cx="352382" cy="226979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711098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909443" y="3981663"/>
            <a:ext cx="176901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7a" panose="03050602040000000000" pitchFamily="66" charset="0"/>
              </a:rPr>
              <a:t>Il </a:t>
            </a:r>
            <a:r>
              <a:rPr lang="en-GB" sz="1600" dirty="0" err="1">
                <a:latin typeface="XCCW Joined 7a" panose="03050602040000000000" pitchFamily="66" charset="0"/>
              </a:rPr>
              <a:t>est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dirty="0" err="1">
                <a:latin typeface="XCCW Joined 7a" panose="03050602040000000000" pitchFamily="66" charset="0"/>
              </a:rPr>
              <a:t>huit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b="1" u="sng" dirty="0" err="1">
                <a:latin typeface="XCCW Joined 7a" panose="03050602040000000000" pitchFamily="66" charset="0"/>
              </a:rPr>
              <a:t>heures</a:t>
            </a:r>
            <a:r>
              <a:rPr lang="en-GB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81663"/>
            <a:ext cx="20187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7a" panose="03050602040000000000" pitchFamily="66" charset="0"/>
              </a:rPr>
              <a:t>Il </a:t>
            </a:r>
            <a:r>
              <a:rPr lang="en-GB" sz="1600" dirty="0" err="1">
                <a:latin typeface="XCCW Joined 7a" panose="03050602040000000000" pitchFamily="66" charset="0"/>
              </a:rPr>
              <a:t>est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dirty="0" err="1">
                <a:latin typeface="XCCW Joined 7a" panose="03050602040000000000" pitchFamily="66" charset="0"/>
              </a:rPr>
              <a:t>quatre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b="1" u="sng" dirty="0" err="1">
                <a:latin typeface="XCCW Joined 7a" panose="03050602040000000000" pitchFamily="66" charset="0"/>
              </a:rPr>
              <a:t>heures</a:t>
            </a:r>
            <a:r>
              <a:rPr lang="en-GB" sz="1600" dirty="0">
                <a:latin typeface="XCCW Joined 7a" panose="03050602040000000000" pitchFamily="66" charset="0"/>
              </a:rPr>
              <a:t> et </a:t>
            </a:r>
            <a:r>
              <a:rPr lang="en-GB" sz="1600" dirty="0" err="1">
                <a:latin typeface="XCCW Joined 7a" panose="03050602040000000000" pitchFamily="66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81663"/>
            <a:ext cx="2018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7a" panose="03050602040000000000" pitchFamily="66" charset="0"/>
              </a:rPr>
              <a:t>Il </a:t>
            </a:r>
            <a:r>
              <a:rPr lang="en-GB" sz="1600" dirty="0" err="1">
                <a:latin typeface="XCCW Joined 7a" panose="03050602040000000000" pitchFamily="66" charset="0"/>
              </a:rPr>
              <a:t>est</a:t>
            </a:r>
            <a:r>
              <a:rPr lang="en-GB" sz="1600" dirty="0">
                <a:latin typeface="XCCW Joined 7a" panose="03050602040000000000" pitchFamily="66" charset="0"/>
              </a:rPr>
              <a:t> sept </a:t>
            </a:r>
            <a:r>
              <a:rPr lang="en-GB" sz="1600" b="1" u="sng" dirty="0" err="1">
                <a:latin typeface="XCCW Joined 7a" panose="03050602040000000000" pitchFamily="66" charset="0"/>
              </a:rPr>
              <a:t>heures</a:t>
            </a:r>
            <a:r>
              <a:rPr lang="en-GB" sz="1600" dirty="0">
                <a:latin typeface="XCCW Joined 7a" panose="03050602040000000000" pitchFamily="66" charset="0"/>
              </a:rPr>
              <a:t> et </a:t>
            </a:r>
            <a:r>
              <a:rPr lang="en-GB" sz="1600" dirty="0" err="1">
                <a:latin typeface="XCCW Joined 7a" panose="03050602040000000000" pitchFamily="66" charset="0"/>
              </a:rPr>
              <a:t>demie</a:t>
            </a:r>
            <a:r>
              <a:rPr lang="en-GB" sz="1600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81663"/>
            <a:ext cx="20187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7a" panose="03050602040000000000" pitchFamily="66" charset="0"/>
              </a:rPr>
              <a:t>Il </a:t>
            </a:r>
            <a:r>
              <a:rPr lang="en-GB" sz="1600" dirty="0" err="1">
                <a:latin typeface="XCCW Joined 7a" panose="03050602040000000000" pitchFamily="66" charset="0"/>
              </a:rPr>
              <a:t>est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dirty="0" err="1">
                <a:latin typeface="XCCW Joined 7a" panose="03050602040000000000" pitchFamily="66" charset="0"/>
              </a:rPr>
              <a:t>deux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b="1" u="sng" dirty="0" err="1">
                <a:latin typeface="XCCW Joined 7a" panose="03050602040000000000" pitchFamily="66" charset="0"/>
              </a:rPr>
              <a:t>heures</a:t>
            </a:r>
            <a:r>
              <a:rPr lang="en-GB" sz="1600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Can you read the times in French?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499412" y="5196700"/>
            <a:ext cx="6152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.................................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258957" y="5632325"/>
            <a:ext cx="6970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.................................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dirty="0">
                <a:latin typeface="XCCW Joined 7a" panose="03050602040000000000" pitchFamily="66" charset="0"/>
              </a:rPr>
              <a:t> et </a:t>
            </a:r>
            <a:r>
              <a:rPr lang="en-GB" dirty="0" err="1">
                <a:latin typeface="XCCW Joined 7a" panose="03050602040000000000" pitchFamily="66" charset="0"/>
              </a:rPr>
              <a:t>demie</a:t>
            </a:r>
            <a:r>
              <a:rPr lang="en-GB" dirty="0">
                <a:latin typeface="XCCW Joined 7a" panose="03050602040000000000" pitchFamily="66" charset="0"/>
              </a:rPr>
              <a:t>.</a:t>
            </a:r>
          </a:p>
        </p:txBody>
      </p:sp>
      <p:pic>
        <p:nvPicPr>
          <p:cNvPr id="74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hui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quatre demi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574" y="462606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sept demi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829" y="451923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deux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l est huit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57154" y="2199860"/>
            <a:ext cx="609600" cy="609600"/>
          </a:xfrm>
          <a:prstGeom prst="rect">
            <a:avLst/>
          </a:prstGeom>
        </p:spPr>
      </p:pic>
      <p:pic>
        <p:nvPicPr>
          <p:cNvPr id="3" name="Il est quatre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57154" y="2929620"/>
            <a:ext cx="609600" cy="609600"/>
          </a:xfrm>
          <a:prstGeom prst="rect">
            <a:avLst/>
          </a:prstGeom>
        </p:spPr>
      </p:pic>
      <p:pic>
        <p:nvPicPr>
          <p:cNvPr id="4" name="Il est sept heures et dem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57154" y="3659380"/>
            <a:ext cx="609600" cy="609600"/>
          </a:xfrm>
          <a:prstGeom prst="rect">
            <a:avLst/>
          </a:prstGeom>
        </p:spPr>
      </p:pic>
      <p:pic>
        <p:nvPicPr>
          <p:cNvPr id="5" name="Il est deux heures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54842" y="4310974"/>
            <a:ext cx="609600" cy="609600"/>
          </a:xfrm>
          <a:prstGeom prst="rect">
            <a:avLst/>
          </a:prstGeom>
        </p:spPr>
      </p:pic>
      <p:pic>
        <p:nvPicPr>
          <p:cNvPr id="46" name="quelle heur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167" y="1396621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57154" y="10287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33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2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7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2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26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32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7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2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31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755650" y="1790700"/>
            <a:ext cx="7632700" cy="3231373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755650" y="5112856"/>
            <a:ext cx="7632700" cy="97996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>
                <a:latin typeface="XCCW Joined 7a" panose="03050602040000000000" pitchFamily="66" charset="0"/>
              </a:rPr>
              <a:t>Quelle </a:t>
            </a:r>
            <a:r>
              <a:rPr lang="en-GB" b="0" dirty="0" err="1">
                <a:latin typeface="XCCW Joined 7a" panose="03050602040000000000" pitchFamily="66" charset="0"/>
              </a:rPr>
              <a:t>heure</a:t>
            </a:r>
            <a:r>
              <a:rPr lang="en-GB" b="0" dirty="0">
                <a:latin typeface="XCCW Joined 7a" panose="03050602040000000000" pitchFamily="66" charset="0"/>
              </a:rPr>
              <a:t> </a:t>
            </a:r>
            <a:r>
              <a:rPr lang="en-GB" b="0" dirty="0" err="1">
                <a:latin typeface="XCCW Joined 7a" panose="03050602040000000000" pitchFamily="66" charset="0"/>
              </a:rPr>
              <a:t>est-il</a:t>
            </a:r>
            <a:r>
              <a:rPr lang="en-GB" b="0" dirty="0">
                <a:latin typeface="XCCW Joined 7a" panose="03050602040000000000" pitchFamily="66" charset="0"/>
              </a:rPr>
              <a:t>?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2800" dirty="0">
                <a:latin typeface="XCCW Joined 7a" panose="03050602040000000000" pitchFamily="66" charset="0"/>
              </a:rPr>
              <a:t>What’s the Time?</a:t>
            </a:r>
            <a:endParaRPr lang="en-GB" sz="2800" b="0" dirty="0"/>
          </a:p>
        </p:txBody>
      </p:sp>
      <p:grpSp>
        <p:nvGrpSpPr>
          <p:cNvPr id="8" name="Group 7"/>
          <p:cNvGrpSpPr/>
          <p:nvPr/>
        </p:nvGrpSpPr>
        <p:grpSpPr>
          <a:xfrm>
            <a:off x="925898" y="2425442"/>
            <a:ext cx="1519145" cy="1516414"/>
            <a:chOff x="1034448" y="2555914"/>
            <a:chExt cx="1519145" cy="151641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4448" y="2555914"/>
              <a:ext cx="1519145" cy="1516414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793953" y="2872605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1540811" y="3169199"/>
              <a:ext cx="238752" cy="18048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751222" y="3314120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763637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1723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77026" y="2733835"/>
              <a:ext cx="119087" cy="40926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71173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2212" y="2425442"/>
            <a:ext cx="1519145" cy="1516414"/>
            <a:chOff x="4752212" y="2425442"/>
            <a:chExt cx="1519145" cy="151641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52212" y="2425442"/>
              <a:ext cx="1519145" cy="1516414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>
              <a:off x="5511648" y="3193578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 flipV="1">
              <a:off x="5424488" y="2890838"/>
              <a:ext cx="90060" cy="33527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468984" y="3183381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9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605576" y="2711098"/>
              <a:ext cx="449108" cy="555274"/>
              <a:chOff x="7605576" y="2711098"/>
              <a:chExt cx="449108" cy="555274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>
                <a:off x="8009321" y="2723281"/>
                <a:ext cx="161" cy="543091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H="1">
                <a:off x="7605576" y="2757432"/>
                <a:ext cx="401491" cy="55775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711098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817334" y="3979188"/>
            <a:ext cx="1769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7a" panose="03050602040000000000" pitchFamily="66" charset="0"/>
              </a:rPr>
              <a:t>Il </a:t>
            </a:r>
            <a:r>
              <a:rPr lang="en-GB" sz="1600" dirty="0" err="1">
                <a:latin typeface="XCCW Joined 7a" panose="03050602040000000000" pitchFamily="66" charset="0"/>
              </a:rPr>
              <a:t>est</a:t>
            </a:r>
            <a:r>
              <a:rPr lang="en-GB" sz="1600" dirty="0">
                <a:latin typeface="XCCW Joined 7a" panose="03050602040000000000" pitchFamily="66" charset="0"/>
              </a:rPr>
              <a:t> dix </a:t>
            </a:r>
            <a:r>
              <a:rPr lang="en-GB" sz="1600" b="1" u="sng" dirty="0" err="1">
                <a:latin typeface="XCCW Joined 7a" panose="03050602040000000000" pitchFamily="66" charset="0"/>
              </a:rPr>
              <a:t>heures</a:t>
            </a:r>
            <a:r>
              <a:rPr lang="en-GB" sz="1600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286356" y="3967761"/>
            <a:ext cx="2233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7a" panose="03050602040000000000" pitchFamily="66" charset="0"/>
              </a:rPr>
              <a:t>Il </a:t>
            </a:r>
            <a:r>
              <a:rPr lang="en-GB" sz="1600" dirty="0" err="1">
                <a:latin typeface="XCCW Joined 7a" panose="03050602040000000000" pitchFamily="66" charset="0"/>
              </a:rPr>
              <a:t>est</a:t>
            </a:r>
            <a:r>
              <a:rPr lang="en-GB" sz="1600" dirty="0">
                <a:latin typeface="XCCW Joined 7a" panose="03050602040000000000" pitchFamily="66" charset="0"/>
              </a:rPr>
              <a:t> cinq </a:t>
            </a:r>
            <a:r>
              <a:rPr lang="en-GB" sz="1600" b="1" u="sng" dirty="0" err="1">
                <a:latin typeface="XCCW Joined 7a" panose="03050602040000000000" pitchFamily="66" charset="0"/>
              </a:rPr>
              <a:t>heures</a:t>
            </a:r>
            <a:r>
              <a:rPr lang="en-GB" sz="1600" dirty="0">
                <a:latin typeface="XCCW Joined 7a" panose="03050602040000000000" pitchFamily="66" charset="0"/>
              </a:rPr>
              <a:t> et </a:t>
            </a:r>
            <a:r>
              <a:rPr lang="en-GB" sz="1600" dirty="0" err="1">
                <a:latin typeface="XCCW Joined 7a" panose="03050602040000000000" pitchFamily="66" charset="0"/>
              </a:rPr>
              <a:t>demie</a:t>
            </a:r>
            <a:r>
              <a:rPr lang="en-GB" sz="1600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87610" y="3967761"/>
            <a:ext cx="2233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7a" panose="03050602040000000000" pitchFamily="66" charset="0"/>
              </a:rPr>
              <a:t>Il </a:t>
            </a:r>
            <a:r>
              <a:rPr lang="en-GB" sz="1600" dirty="0" err="1">
                <a:latin typeface="XCCW Joined 7a" panose="03050602040000000000" pitchFamily="66" charset="0"/>
              </a:rPr>
              <a:t>est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dirty="0" err="1">
                <a:latin typeface="XCCW Joined 7a" panose="03050602040000000000" pitchFamily="66" charset="0"/>
              </a:rPr>
              <a:t>onze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</a:p>
          <a:p>
            <a:pPr algn="ctr"/>
            <a:r>
              <a:rPr lang="en-GB" sz="1600" b="1" u="sng" dirty="0" err="1">
                <a:latin typeface="XCCW Joined 7a" panose="03050602040000000000" pitchFamily="66" charset="0"/>
              </a:rPr>
              <a:t>heures</a:t>
            </a:r>
            <a:r>
              <a:rPr lang="en-GB" sz="1600" dirty="0">
                <a:latin typeface="XCCW Joined 7a" panose="03050602040000000000" pitchFamily="66" charset="0"/>
              </a:rPr>
              <a:t> et </a:t>
            </a:r>
            <a:r>
              <a:rPr lang="en-GB" sz="1600" dirty="0" err="1">
                <a:latin typeface="XCCW Joined 7a" panose="03050602040000000000" pitchFamily="66" charset="0"/>
              </a:rPr>
              <a:t>demie</a:t>
            </a:r>
            <a:r>
              <a:rPr lang="en-GB" sz="1600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3469" y="3967761"/>
            <a:ext cx="21086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latin typeface="XCCW Joined 7a" panose="03050602040000000000" pitchFamily="66" charset="0"/>
              </a:rPr>
              <a:t>Il </a:t>
            </a:r>
            <a:r>
              <a:rPr lang="en-GB" sz="1600" dirty="0" err="1">
                <a:latin typeface="XCCW Joined 7a" panose="03050602040000000000" pitchFamily="66" charset="0"/>
              </a:rPr>
              <a:t>est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dirty="0" err="1">
                <a:latin typeface="XCCW Joined 7a" panose="03050602040000000000" pitchFamily="66" charset="0"/>
              </a:rPr>
              <a:t>huit</a:t>
            </a:r>
            <a:r>
              <a:rPr lang="en-GB" sz="1600" dirty="0">
                <a:latin typeface="XCCW Joined 7a" panose="03050602040000000000" pitchFamily="66" charset="0"/>
              </a:rPr>
              <a:t> </a:t>
            </a:r>
            <a:r>
              <a:rPr lang="en-GB" sz="1600" b="1" u="sng" dirty="0" err="1">
                <a:latin typeface="XCCW Joined 7a" panose="03050602040000000000" pitchFamily="66" charset="0"/>
              </a:rPr>
              <a:t>heures</a:t>
            </a:r>
            <a:r>
              <a:rPr lang="en-GB" sz="1600" dirty="0">
                <a:latin typeface="XCCW Joined 7a" panose="03050602040000000000" pitchFamily="66" charset="0"/>
              </a:rPr>
              <a:t> et </a:t>
            </a:r>
            <a:r>
              <a:rPr lang="en-GB" sz="1600" dirty="0" err="1">
                <a:latin typeface="XCCW Joined 7a" panose="03050602040000000000" pitchFamily="66" charset="0"/>
              </a:rPr>
              <a:t>demie</a:t>
            </a:r>
            <a:r>
              <a:rPr lang="en-GB" sz="1600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Now try these times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1192696" y="5199608"/>
            <a:ext cx="54688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.................................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dirty="0">
                <a:latin typeface="XCCW Joined 7a" panose="03050602040000000000" pitchFamily="66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909443" y="5626541"/>
            <a:ext cx="7220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XCCW Joined 7a" panose="03050602040000000000" pitchFamily="66" charset="0"/>
              </a:rPr>
              <a:t>Il </a:t>
            </a:r>
            <a:r>
              <a:rPr lang="en-GB" dirty="0" err="1">
                <a:latin typeface="XCCW Joined 7a" panose="03050602040000000000" pitchFamily="66" charset="0"/>
              </a:rPr>
              <a:t>est</a:t>
            </a:r>
            <a:r>
              <a:rPr lang="en-GB" dirty="0">
                <a:latin typeface="XCCW Joined 7a" panose="03050602040000000000" pitchFamily="66" charset="0"/>
              </a:rPr>
              <a:t> .................................</a:t>
            </a:r>
            <a:r>
              <a:rPr lang="en-GB" b="1" u="sng" dirty="0" err="1">
                <a:latin typeface="XCCW Joined 7a" panose="03050602040000000000" pitchFamily="66" charset="0"/>
              </a:rPr>
              <a:t>heures</a:t>
            </a:r>
            <a:r>
              <a:rPr lang="en-GB" dirty="0">
                <a:latin typeface="XCCW Joined 7a" panose="03050602040000000000" pitchFamily="66" charset="0"/>
              </a:rPr>
              <a:t> et </a:t>
            </a:r>
            <a:r>
              <a:rPr lang="en-GB" dirty="0" err="1">
                <a:latin typeface="XCCW Joined 7a" panose="03050602040000000000" pitchFamily="66" charset="0"/>
              </a:rPr>
              <a:t>demie</a:t>
            </a:r>
            <a:r>
              <a:rPr lang="en-GB" dirty="0">
                <a:latin typeface="XCCW Joined 7a" panose="03050602040000000000" pitchFamily="66" charset="0"/>
              </a:rPr>
              <a:t>.</a:t>
            </a:r>
          </a:p>
        </p:txBody>
      </p:sp>
      <p:pic>
        <p:nvPicPr>
          <p:cNvPr id="41" name="Play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dix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cinq demi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716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onz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huit demi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l est dix heur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80304" y="1991041"/>
            <a:ext cx="609600" cy="609600"/>
          </a:xfrm>
          <a:prstGeom prst="rect">
            <a:avLst/>
          </a:prstGeom>
        </p:spPr>
      </p:pic>
      <p:pic>
        <p:nvPicPr>
          <p:cNvPr id="3" name="Il est cinq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82071" y="2672100"/>
            <a:ext cx="609600" cy="609600"/>
          </a:xfrm>
          <a:prstGeom prst="rect">
            <a:avLst/>
          </a:prstGeom>
        </p:spPr>
      </p:pic>
      <p:pic>
        <p:nvPicPr>
          <p:cNvPr id="5" name="Il est onze heures et dem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82071" y="3403279"/>
            <a:ext cx="609600" cy="609600"/>
          </a:xfrm>
          <a:prstGeom prst="rect">
            <a:avLst/>
          </a:prstGeom>
        </p:spPr>
      </p:pic>
      <p:pic>
        <p:nvPicPr>
          <p:cNvPr id="12" name="Il est huit heures et demi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82071" y="4161636"/>
            <a:ext cx="609600" cy="609600"/>
          </a:xfrm>
          <a:prstGeom prst="rect">
            <a:avLst/>
          </a:prstGeom>
        </p:spPr>
      </p:pic>
      <p:pic>
        <p:nvPicPr>
          <p:cNvPr id="54" name="quelle heure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920" y="139198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Quelle heure est-il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1076428" y="8836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9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6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35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27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24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365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35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31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799771"/>
            <a:ext cx="7632700" cy="4293054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0" dirty="0" err="1">
                <a:latin typeface="XCCW Joined 7a" panose="03050602040000000000" pitchFamily="66" charset="0"/>
              </a:rPr>
              <a:t>Allez</a:t>
            </a:r>
            <a:r>
              <a:rPr lang="en-GB" sz="4400" b="0" dirty="0">
                <a:latin typeface="XCCW Joined 7a" panose="03050602040000000000" pitchFamily="66" charset="0"/>
              </a:rPr>
              <a:t>-y !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sz="3100" b="0" dirty="0">
                <a:latin typeface="XCCW Joined 7a" panose="03050602040000000000" pitchFamily="66" charset="0"/>
              </a:rPr>
              <a:t>Off You Go!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250" y="1992454"/>
            <a:ext cx="2766217" cy="39128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992454"/>
            <a:ext cx="2766217" cy="39128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42789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I can say and write a sentence to tell the time</a:t>
            </a:r>
            <a:r>
              <a:rPr lang="en-GB" kern="1400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GB" sz="32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and write a sentence to tell the time – o’clock.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say and write a sentence to tell the time – half past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671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474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1141</TotalTime>
  <Words>352</Words>
  <Application>Microsoft Office PowerPoint</Application>
  <PresentationFormat>On-screen Show (4:3)</PresentationFormat>
  <Paragraphs>56</Paragraphs>
  <Slides>15</Slides>
  <Notes>0</Notes>
  <HiddenSlides>0</HiddenSlides>
  <MMClips>26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Sassoon Infant Rg</vt:lpstr>
      <vt:lpstr>Twinkl SemiBold</vt:lpstr>
      <vt:lpstr>Twinkl</vt:lpstr>
      <vt:lpstr>Arial</vt:lpstr>
      <vt:lpstr>XCCW Joined 7a</vt:lpstr>
      <vt:lpstr>Tuffy</vt:lpstr>
      <vt:lpstr>Calibri</vt:lpstr>
      <vt:lpstr>Office Theme</vt:lpstr>
      <vt:lpstr>Telling the time</vt:lpstr>
      <vt:lpstr>PowerPoint Presentation</vt:lpstr>
      <vt:lpstr>Quelle heure est-il? What’s the Time?</vt:lpstr>
      <vt:lpstr>Quelle heure est-il? What’s the Time?</vt:lpstr>
      <vt:lpstr>Quelle heure est-il? What’s the Time?</vt:lpstr>
      <vt:lpstr>Quelle heure est-il? What’s the Time?</vt:lpstr>
      <vt:lpstr>Quelle heure est-il ? What’s the Time?</vt:lpstr>
      <vt:lpstr>Quelle heure est-il? What’s the Time?</vt:lpstr>
      <vt:lpstr>Quelle heure est-il? What’s the Time?</vt:lpstr>
      <vt:lpstr>Quelle heure est-il? What’s the Time?</vt:lpstr>
      <vt:lpstr>Quelle heure est-il? What’s the Time?</vt:lpstr>
      <vt:lpstr>Quelle heure est-il? What’s the Time?</vt:lpstr>
      <vt:lpstr>Allez-y ! Off You Go!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Jane Afford</cp:lastModifiedBy>
  <cp:revision>97</cp:revision>
  <dcterms:created xsi:type="dcterms:W3CDTF">2014-10-01T16:09:27Z</dcterms:created>
  <dcterms:modified xsi:type="dcterms:W3CDTF">2020-04-21T20:33:20Z</dcterms:modified>
</cp:coreProperties>
</file>