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68" r:id="rId2"/>
    <p:sldMasterId id="2147483674" r:id="rId3"/>
  </p:sldMasterIdLst>
  <p:notesMasterIdLst>
    <p:notesMasterId r:id="rId25"/>
  </p:notesMasterIdLst>
  <p:handoutMasterIdLst>
    <p:handoutMasterId r:id="rId26"/>
  </p:handoutMasterIdLst>
  <p:sldIdLst>
    <p:sldId id="275" r:id="rId4"/>
    <p:sldId id="278" r:id="rId5"/>
    <p:sldId id="300" r:id="rId6"/>
    <p:sldId id="299" r:id="rId7"/>
    <p:sldId id="298" r:id="rId8"/>
    <p:sldId id="293" r:id="rId9"/>
    <p:sldId id="294" r:id="rId10"/>
    <p:sldId id="279" r:id="rId11"/>
    <p:sldId id="291" r:id="rId12"/>
    <p:sldId id="297" r:id="rId13"/>
    <p:sldId id="296" r:id="rId14"/>
    <p:sldId id="295" r:id="rId15"/>
    <p:sldId id="301" r:id="rId16"/>
    <p:sldId id="286" r:id="rId17"/>
    <p:sldId id="506" r:id="rId18"/>
    <p:sldId id="507" r:id="rId19"/>
    <p:sldId id="508" r:id="rId20"/>
    <p:sldId id="510" r:id="rId21"/>
    <p:sldId id="509" r:id="rId22"/>
    <p:sldId id="512" r:id="rId23"/>
    <p:sldId id="511" r:id="rId24"/>
  </p:sldIdLst>
  <p:sldSz cx="9144000" cy="6858000" type="screen4x3"/>
  <p:notesSz cx="6888163" cy="100203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Cambria Math" panose="02040503050406030204" pitchFamily="18" charset="0"/>
      <p:regular r:id="rId31"/>
    </p:embeddedFont>
    <p:embeddedFont>
      <p:font typeface="Twinkl" panose="020B0604020202020204" charset="0"/>
      <p:regular r:id="rId32"/>
      <p:bold r:id="rId33"/>
    </p:embeddedFont>
    <p:embeddedFont>
      <p:font typeface="XCCW Joined 7a" panose="03050602040000000000" pitchFamily="66" charset="0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541"/>
    <a:srgbClr val="009541"/>
    <a:srgbClr val="F49BA0"/>
    <a:srgbClr val="FFEDA8"/>
    <a:srgbClr val="003E15"/>
    <a:srgbClr val="E5C800"/>
    <a:srgbClr val="FAB003"/>
    <a:srgbClr val="F39BA1"/>
    <a:srgbClr val="87BD31"/>
    <a:srgbClr val="B9D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356" y="9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34" Type="http://schemas.openxmlformats.org/officeDocument/2006/relationships/font" Target="fonts/font8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B34F151-63AC-41CE-96F5-7702E930870C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3D02C5D1-7818-41B5-ABAD-5E4B38A5388F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69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twinkl.co.uk/resources/white-rose-maths-resources/year-6-white-rose-maths-resources-key-stage-1-year-1-year-2/spring-block-1-decimals-year-6-white-rose-maths-supporting-resources-key-stage-1" TargetMode="Externa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Relationship Id="rId4" Type="http://schemas.openxmlformats.org/officeDocument/2006/relationships/hyperlink" Target="https://www.twinkl.co.uk/resources/white-rose-maths-resources/year-6-white-rose-maths-resources-key-stage-1-year-1-year-2/spring-block-1-decimals-year-6-white-rose-maths-supporting-resources-key-stage-1" TargetMode="Externa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3.xml"/><Relationship Id="rId4" Type="http://schemas.openxmlformats.org/officeDocument/2006/relationships/hyperlink" Target="https://www.twinkl.co.uk/resources/white-rose-maths-resources/year-6-white-rose-maths-resources-key-stage-1-year-1-year-2/spring-block-6-ratio-year-6-white-rose-maths-supporting-resources-key-stage-1" TargetMode="Externa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Relationship Id="rId4" Type="http://schemas.openxmlformats.org/officeDocument/2006/relationships/hyperlink" Target="https://www.twinkl.co.uk/resources/white-rose-maths-resources/year-6-white-rose-maths-resources-key-stage-1-year-1-year-2/spring-block-6-ratio-year-6-white-rose-maths-supporting-resource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053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41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55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4411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160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429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18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6353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8286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671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8.jp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60610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8922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planit-maths-primary-teaching-resources-year-6/planit-maths-primary-teaching-resources-year-6-number---fractions/planit-maths-primary-teaching-resources-year-6-number---fractions-multiply-one-digit-numbers-with-up-to-two-decimal-places-by-whole-number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orbettmathsprimary.com/2018/07/20/multiplying-decimals-video/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ww.twinkl.co.uk/resources/planit-maths-primary-teaching-resources-year-6/planit-maths-primary-teaching-resources-year-6-number---fractions/planit-maths-primary-teaching-resources-year-6-number---fractions-multiply-one-digit-numbers-with-up-to-two-decimal-places-by-whole-numbers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thsisfun.com/prime_numbers.html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F2C2801B-3F26-4388-9415-C41073283A2A}"/>
              </a:ext>
            </a:extLst>
          </p:cNvPr>
          <p:cNvSpPr/>
          <p:nvPr/>
        </p:nvSpPr>
        <p:spPr>
          <a:xfrm>
            <a:off x="-1" y="5425440"/>
            <a:ext cx="1820091" cy="1432559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8" y="224076"/>
            <a:ext cx="8137524" cy="13160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18767" y="130413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en-GB" sz="2400" b="1" u="sng" dirty="0">
                <a:solidFill>
                  <a:srgbClr val="000000"/>
                </a:solidFill>
                <a:latin typeface="XCCW Joined 7a" panose="03050602040000000000" pitchFamily="66" charset="0"/>
              </a:rPr>
              <a:t>6/5/21    (Thurs)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en-GB" sz="2400" b="1" u="sng" dirty="0">
                <a:solidFill>
                  <a:srgbClr val="000000"/>
                </a:solidFill>
                <a:latin typeface="XCCW Joined 7a" panose="03050602040000000000" pitchFamily="66" charset="0"/>
              </a:rPr>
              <a:t>LO: To multiply decimals</a:t>
            </a:r>
            <a:endParaRPr lang="en-GB" sz="2800" b="1" u="sng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93C2E8-F866-4052-832A-4CC235A56517}"/>
              </a:ext>
            </a:extLst>
          </p:cNvPr>
          <p:cNvSpPr txBox="1"/>
          <p:nvPr/>
        </p:nvSpPr>
        <p:spPr>
          <a:xfrm>
            <a:off x="1261952" y="1640876"/>
            <a:ext cx="725339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XCCW Joined 7a" panose="03050602040000000000" pitchFamily="66" charset="0"/>
              </a:rPr>
              <a:t>Starter task- adding and subtracting practice- stick in books and solve!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2F7EE-135B-4F6D-AE45-D526DA25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30" t="15236" r="68506" b="50000"/>
          <a:stretch/>
        </p:blipFill>
        <p:spPr>
          <a:xfrm>
            <a:off x="216171" y="2601185"/>
            <a:ext cx="3829869" cy="3522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1A35A6-0D7F-4897-B223-700B38A5AD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34" t="31525" r="68506" b="48008"/>
          <a:stretch/>
        </p:blipFill>
        <p:spPr>
          <a:xfrm>
            <a:off x="4046040" y="2601185"/>
            <a:ext cx="4074818" cy="229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>
              <a:latin typeface="+mn-lt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A8804BE-8375-429F-BE62-4AD269182D19}"/>
              </a:ext>
            </a:extLst>
          </p:cNvPr>
          <p:cNvGrpSpPr/>
          <p:nvPr/>
        </p:nvGrpSpPr>
        <p:grpSpPr>
          <a:xfrm>
            <a:off x="1" y="0"/>
            <a:ext cx="2932385" cy="3920359"/>
            <a:chOff x="0" y="0"/>
            <a:chExt cx="3829869" cy="4694466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FD2F7EE-135B-4F6D-AE45-D526DA25F9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0230" t="24780" r="68506" b="50000"/>
            <a:stretch/>
          </p:blipFill>
          <p:spPr>
            <a:xfrm>
              <a:off x="0" y="0"/>
              <a:ext cx="3829869" cy="2555078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91A35A6-0D7F-4897-B223-700B38A5AD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034" t="31525" r="68506" b="48008"/>
            <a:stretch/>
          </p:blipFill>
          <p:spPr>
            <a:xfrm>
              <a:off x="0" y="2401488"/>
              <a:ext cx="3829869" cy="2292978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64119E7-9747-4E6D-9290-11678333EC7B}"/>
              </a:ext>
            </a:extLst>
          </p:cNvPr>
          <p:cNvGrpSpPr/>
          <p:nvPr/>
        </p:nvGrpSpPr>
        <p:grpSpPr>
          <a:xfrm>
            <a:off x="2932386" y="0"/>
            <a:ext cx="2932385" cy="3920359"/>
            <a:chOff x="0" y="0"/>
            <a:chExt cx="3829869" cy="4694466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208D06E-B41A-4A2B-A549-010C98EF2D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0230" t="24780" r="68506" b="50000"/>
            <a:stretch/>
          </p:blipFill>
          <p:spPr>
            <a:xfrm>
              <a:off x="0" y="0"/>
              <a:ext cx="3829869" cy="2555078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D144720-E959-40B9-8A6E-F53F6F695D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034" t="31525" r="68506" b="48008"/>
            <a:stretch/>
          </p:blipFill>
          <p:spPr>
            <a:xfrm>
              <a:off x="0" y="2401488"/>
              <a:ext cx="3829869" cy="2292978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787C304-4403-440C-BB06-6B0F238BC5CD}"/>
              </a:ext>
            </a:extLst>
          </p:cNvPr>
          <p:cNvGrpSpPr/>
          <p:nvPr/>
        </p:nvGrpSpPr>
        <p:grpSpPr>
          <a:xfrm>
            <a:off x="5864771" y="0"/>
            <a:ext cx="2932385" cy="3920359"/>
            <a:chOff x="0" y="0"/>
            <a:chExt cx="3829869" cy="4694466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1CE03B3-8E5D-41BD-AC89-CECD9450A3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0230" t="24780" r="68506" b="50000"/>
            <a:stretch/>
          </p:blipFill>
          <p:spPr>
            <a:xfrm>
              <a:off x="0" y="0"/>
              <a:ext cx="3829869" cy="25550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9CE8105-7642-43A4-9894-EAB15A59C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034" t="31525" r="68506" b="48008"/>
            <a:stretch/>
          </p:blipFill>
          <p:spPr>
            <a:xfrm>
              <a:off x="0" y="2401488"/>
              <a:ext cx="3829869" cy="2292978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D2F4F19-F9EE-4859-9DAD-66AFCC704905}"/>
              </a:ext>
            </a:extLst>
          </p:cNvPr>
          <p:cNvGrpSpPr/>
          <p:nvPr/>
        </p:nvGrpSpPr>
        <p:grpSpPr>
          <a:xfrm rot="5400000">
            <a:off x="493987" y="3426372"/>
            <a:ext cx="2932385" cy="3920359"/>
            <a:chOff x="0" y="0"/>
            <a:chExt cx="3829869" cy="4694466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A9A0B5F-C487-44EB-8952-1256AF64B2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0230" t="24780" r="68506" b="50000"/>
            <a:stretch/>
          </p:blipFill>
          <p:spPr>
            <a:xfrm>
              <a:off x="0" y="0"/>
              <a:ext cx="3829869" cy="2555078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B22A9C6-1541-4F88-AD89-15DE125225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034" t="31525" r="68506" b="48008"/>
            <a:stretch/>
          </p:blipFill>
          <p:spPr>
            <a:xfrm>
              <a:off x="0" y="2401488"/>
              <a:ext cx="3829869" cy="2292978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A93415F-B593-480F-B0FF-BF5A0C5CDEFF}"/>
              </a:ext>
            </a:extLst>
          </p:cNvPr>
          <p:cNvGrpSpPr/>
          <p:nvPr/>
        </p:nvGrpSpPr>
        <p:grpSpPr>
          <a:xfrm rot="5400000">
            <a:off x="4414346" y="3431628"/>
            <a:ext cx="2932385" cy="3920359"/>
            <a:chOff x="0" y="0"/>
            <a:chExt cx="3829869" cy="4694466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B27136C-1204-4CC3-ABDD-1D561A7B4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0230" t="24780" r="68506" b="50000"/>
            <a:stretch/>
          </p:blipFill>
          <p:spPr>
            <a:xfrm>
              <a:off x="0" y="0"/>
              <a:ext cx="3829869" cy="255507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F44575D-01CE-4CE4-BE42-AE659681B7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1034" t="31525" r="68506" b="48008"/>
            <a:stretch/>
          </p:blipFill>
          <p:spPr>
            <a:xfrm>
              <a:off x="0" y="2401488"/>
              <a:ext cx="3829869" cy="22929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7851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764187-9B3D-412D-9610-13CE77FB32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43556"/>
          <a:stretch/>
        </p:blipFill>
        <p:spPr>
          <a:xfrm>
            <a:off x="0" y="0"/>
            <a:ext cx="5272290" cy="20495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7C0527-3691-400B-8DA4-55603856F9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43556"/>
          <a:stretch/>
        </p:blipFill>
        <p:spPr>
          <a:xfrm>
            <a:off x="0" y="2009570"/>
            <a:ext cx="5272290" cy="20495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619D25-0601-4B50-A6AB-B1EC84062E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43556"/>
          <a:stretch/>
        </p:blipFill>
        <p:spPr>
          <a:xfrm>
            <a:off x="0" y="4019140"/>
            <a:ext cx="5272290" cy="2049517"/>
          </a:xfrm>
          <a:prstGeom prst="rect">
            <a:avLst/>
          </a:prstGeom>
        </p:spPr>
      </p:pic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6DEE9AC3-C31C-4D16-88C1-4B4062579230}"/>
              </a:ext>
            </a:extLst>
          </p:cNvPr>
          <p:cNvSpPr/>
          <p:nvPr/>
        </p:nvSpPr>
        <p:spPr>
          <a:xfrm>
            <a:off x="6138041" y="1274785"/>
            <a:ext cx="1818290" cy="2049517"/>
          </a:xfrm>
          <a:prstGeom prst="triangl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276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EB44B4-A695-43CF-BB67-1D89414BE4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11430"/>
          <a:stretch/>
        </p:blipFill>
        <p:spPr>
          <a:xfrm>
            <a:off x="1" y="0"/>
            <a:ext cx="4582964" cy="33749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C3CCE5-C0BD-4C03-A16E-B50318A5CA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11430"/>
          <a:stretch/>
        </p:blipFill>
        <p:spPr>
          <a:xfrm>
            <a:off x="4487690" y="-54012"/>
            <a:ext cx="4656310" cy="3429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2AA51D-FAAE-4ED1-A9C2-15EB1E1697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11430"/>
          <a:stretch/>
        </p:blipFill>
        <p:spPr>
          <a:xfrm>
            <a:off x="0" y="3374987"/>
            <a:ext cx="4729655" cy="34830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1CC365-E52E-4D1B-BF11-899E2DC338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20525" r="41149" b="11430"/>
          <a:stretch/>
        </p:blipFill>
        <p:spPr>
          <a:xfrm>
            <a:off x="4414345" y="3374987"/>
            <a:ext cx="4729655" cy="348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542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49B25-B060-430A-BD21-19D4BFA72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01FE5F-8E8B-45B0-96A0-83525E1947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11975" r="24483" b="6321"/>
          <a:stretch/>
        </p:blipFill>
        <p:spPr>
          <a:xfrm>
            <a:off x="0" y="1"/>
            <a:ext cx="92854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092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28F8B-0516-42D1-B830-D72931134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D83BAD-71F9-4C86-A536-77005C8ED0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09" t="11975" r="24713" b="5096"/>
          <a:stretch/>
        </p:blipFill>
        <p:spPr>
          <a:xfrm>
            <a:off x="0" y="0"/>
            <a:ext cx="91943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667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019C867C-1011-430E-9325-A7292E51AFA5}"/>
              </a:ext>
            </a:extLst>
          </p:cNvPr>
          <p:cNvSpPr txBox="1"/>
          <p:nvPr/>
        </p:nvSpPr>
        <p:spPr>
          <a:xfrm>
            <a:off x="755650" y="1341438"/>
            <a:ext cx="7632700" cy="2980508"/>
          </a:xfrm>
          <a:prstGeom prst="rect">
            <a:avLst/>
          </a:prstGeom>
          <a:solidFill>
            <a:schemeClr val="bg1"/>
          </a:solidFill>
          <a:ln w="28575">
            <a:solidFill>
              <a:srgbClr val="E9506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E9506C"/>
          </a:solidFill>
          <a:ln w="28575">
            <a:solidFill>
              <a:srgbClr val="E9506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Use bar model B to help you give the total value of bar model A.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1968EC-DFE5-4E2C-834D-CD7BD71AF253}"/>
              </a:ext>
            </a:extLst>
          </p:cNvPr>
          <p:cNvSpPr/>
          <p:nvPr/>
        </p:nvSpPr>
        <p:spPr>
          <a:xfrm>
            <a:off x="447430" y="670981"/>
            <a:ext cx="3149210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Decimals by Integers 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596640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596640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2EE5FC7-44CB-4EE3-BC73-02C4A9C145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039457"/>
              </p:ext>
            </p:extLst>
          </p:nvPr>
        </p:nvGraphicFramePr>
        <p:xfrm>
          <a:off x="1207782" y="2266078"/>
          <a:ext cx="6728436" cy="533547"/>
        </p:xfrm>
        <a:graphic>
          <a:graphicData uri="http://schemas.openxmlformats.org/drawingml/2006/table">
            <a:tbl>
              <a:tblPr firstRow="1" firstCol="1" bandRow="1"/>
              <a:tblGrid>
                <a:gridCol w="1682109">
                  <a:extLst>
                    <a:ext uri="{9D8B030D-6E8A-4147-A177-3AD203B41FA5}">
                      <a16:colId xmlns:a16="http://schemas.microsoft.com/office/drawing/2014/main" val="4204447639"/>
                    </a:ext>
                  </a:extLst>
                </a:gridCol>
                <a:gridCol w="1682109">
                  <a:extLst>
                    <a:ext uri="{9D8B030D-6E8A-4147-A177-3AD203B41FA5}">
                      <a16:colId xmlns:a16="http://schemas.microsoft.com/office/drawing/2014/main" val="1774543686"/>
                    </a:ext>
                  </a:extLst>
                </a:gridCol>
                <a:gridCol w="1682109">
                  <a:extLst>
                    <a:ext uri="{9D8B030D-6E8A-4147-A177-3AD203B41FA5}">
                      <a16:colId xmlns:a16="http://schemas.microsoft.com/office/drawing/2014/main" val="4095825432"/>
                    </a:ext>
                  </a:extLst>
                </a:gridCol>
                <a:gridCol w="1682109">
                  <a:extLst>
                    <a:ext uri="{9D8B030D-6E8A-4147-A177-3AD203B41FA5}">
                      <a16:colId xmlns:a16="http://schemas.microsoft.com/office/drawing/2014/main" val="3235796507"/>
                    </a:ext>
                  </a:extLst>
                </a:gridCol>
              </a:tblGrid>
              <a:tr h="5335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D26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D26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D26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D2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150127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471E9CD-7902-43FE-A6AC-38C220A9C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559875"/>
              </p:ext>
            </p:extLst>
          </p:nvPr>
        </p:nvGraphicFramePr>
        <p:xfrm>
          <a:off x="1207781" y="3345339"/>
          <a:ext cx="1682991" cy="533547"/>
        </p:xfrm>
        <a:graphic>
          <a:graphicData uri="http://schemas.openxmlformats.org/drawingml/2006/table">
            <a:tbl>
              <a:tblPr firstRow="1" firstCol="1" bandRow="1"/>
              <a:tblGrid>
                <a:gridCol w="560997">
                  <a:extLst>
                    <a:ext uri="{9D8B030D-6E8A-4147-A177-3AD203B41FA5}">
                      <a16:colId xmlns:a16="http://schemas.microsoft.com/office/drawing/2014/main" val="457398885"/>
                    </a:ext>
                  </a:extLst>
                </a:gridCol>
                <a:gridCol w="560997">
                  <a:extLst>
                    <a:ext uri="{9D8B030D-6E8A-4147-A177-3AD203B41FA5}">
                      <a16:colId xmlns:a16="http://schemas.microsoft.com/office/drawing/2014/main" val="4072198522"/>
                    </a:ext>
                  </a:extLst>
                </a:gridCol>
                <a:gridCol w="560997">
                  <a:extLst>
                    <a:ext uri="{9D8B030D-6E8A-4147-A177-3AD203B41FA5}">
                      <a16:colId xmlns:a16="http://schemas.microsoft.com/office/drawing/2014/main" val="1390817884"/>
                    </a:ext>
                  </a:extLst>
                </a:gridCol>
              </a:tblGrid>
              <a:tr h="5335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0.89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EC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EC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E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510116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789AF61-2132-4678-86B7-1531F535CD6B}"/>
              </a:ext>
            </a:extLst>
          </p:cNvPr>
          <p:cNvSpPr/>
          <p:nvPr/>
        </p:nvSpPr>
        <p:spPr>
          <a:xfrm>
            <a:off x="834031" y="3427446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D6AB3EF-6105-4772-8C5A-C127C99DFC8E}"/>
              </a:ext>
            </a:extLst>
          </p:cNvPr>
          <p:cNvSpPr/>
          <p:nvPr/>
        </p:nvSpPr>
        <p:spPr>
          <a:xfrm>
            <a:off x="834031" y="2348185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521A90-21EB-41DC-9614-6042337748CA}"/>
              </a:ext>
            </a:extLst>
          </p:cNvPr>
          <p:cNvSpPr/>
          <p:nvPr/>
        </p:nvSpPr>
        <p:spPr>
          <a:xfrm>
            <a:off x="1745346" y="3441488"/>
            <a:ext cx="607859" cy="3412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a typeface="Calibri" panose="020F0502020204030204" pitchFamily="34" charset="0"/>
                <a:cs typeface="Calibri" panose="020F0502020204030204" pitchFamily="34" charset="0"/>
              </a:rPr>
              <a:t>0.89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D122B12-60EA-49FA-BD79-C3C95BB2C652}"/>
              </a:ext>
            </a:extLst>
          </p:cNvPr>
          <p:cNvSpPr/>
          <p:nvPr/>
        </p:nvSpPr>
        <p:spPr>
          <a:xfrm>
            <a:off x="2297796" y="3441488"/>
            <a:ext cx="607859" cy="3412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b="1" dirty="0">
                <a:ea typeface="Calibri" panose="020F0502020204030204" pitchFamily="34" charset="0"/>
                <a:cs typeface="Calibri" panose="020F0502020204030204" pitchFamily="34" charset="0"/>
              </a:rPr>
              <a:t>0.89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DAB5A4-974D-4179-ADA1-F4157486022F}"/>
              </a:ext>
            </a:extLst>
          </p:cNvPr>
          <p:cNvSpPr/>
          <p:nvPr/>
        </p:nvSpPr>
        <p:spPr>
          <a:xfrm>
            <a:off x="2938792" y="3441488"/>
            <a:ext cx="819455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Calibri" panose="020F0502020204030204" pitchFamily="34" charset="0"/>
              </a:rPr>
              <a:t>= 2.67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1F529FC-27DB-45DD-A39F-07B779759A5D}"/>
              </a:ext>
            </a:extLst>
          </p:cNvPr>
          <p:cNvSpPr/>
          <p:nvPr/>
        </p:nvSpPr>
        <p:spPr>
          <a:xfrm>
            <a:off x="1741339" y="2350820"/>
            <a:ext cx="615874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Calibri" panose="020F0502020204030204" pitchFamily="34" charset="0"/>
              </a:rPr>
              <a:t>2.67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9D74E75-D22E-4A08-BA16-84213DD4B4A5}"/>
              </a:ext>
            </a:extLst>
          </p:cNvPr>
          <p:cNvSpPr/>
          <p:nvPr/>
        </p:nvSpPr>
        <p:spPr>
          <a:xfrm>
            <a:off x="3436789" y="2350820"/>
            <a:ext cx="615874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Calibri" panose="020F0502020204030204" pitchFamily="34" charset="0"/>
              </a:rPr>
              <a:t>2.67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5764DC1-C937-487D-9A90-1CA986BC32BA}"/>
              </a:ext>
            </a:extLst>
          </p:cNvPr>
          <p:cNvSpPr/>
          <p:nvPr/>
        </p:nvSpPr>
        <p:spPr>
          <a:xfrm>
            <a:off x="5081439" y="2350820"/>
            <a:ext cx="615874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Calibri" panose="020F0502020204030204" pitchFamily="34" charset="0"/>
              </a:rPr>
              <a:t>2.67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7CC49AB-E55B-4D1D-8FFE-075B3F188A20}"/>
              </a:ext>
            </a:extLst>
          </p:cNvPr>
          <p:cNvSpPr/>
          <p:nvPr/>
        </p:nvSpPr>
        <p:spPr>
          <a:xfrm>
            <a:off x="6776889" y="2350820"/>
            <a:ext cx="615874" cy="3723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ea typeface="Calibri" panose="020F0502020204030204" pitchFamily="34" charset="0"/>
                <a:cs typeface="Calibri" panose="020F0502020204030204" pitchFamily="34" charset="0"/>
              </a:rPr>
              <a:t>2.67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1D6CB38-E5B0-4A51-B2DB-0D12F9452B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5"/>
          <a:stretch/>
        </p:blipFill>
        <p:spPr>
          <a:xfrm>
            <a:off x="4374270" y="3429001"/>
            <a:ext cx="2219319" cy="298050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187F604-D40E-4AF4-B10F-4AC9496449C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40"/>
          <a:stretch/>
        </p:blipFill>
        <p:spPr>
          <a:xfrm>
            <a:off x="5726114" y="3612111"/>
            <a:ext cx="2363898" cy="2797398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57640BF-9358-4F15-9B62-49BF6CAB6BAA}"/>
              </a:ext>
            </a:extLst>
          </p:cNvPr>
          <p:cNvSpPr txBox="1"/>
          <p:nvPr/>
        </p:nvSpPr>
        <p:spPr>
          <a:xfrm>
            <a:off x="755650" y="4963810"/>
            <a:ext cx="3111500" cy="770780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 anchor="ctr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000" b="1" dirty="0">
                <a:ea typeface="Calibri" panose="020F0502020204030204" pitchFamily="34" charset="0"/>
                <a:cs typeface="Calibri" panose="020F0502020204030204" pitchFamily="34" charset="0"/>
              </a:rPr>
              <a:t>A = 2.67 × 4 = 10.68</a:t>
            </a:r>
            <a:endParaRPr lang="en-GB" sz="1400" b="1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14" grpId="0"/>
      <p:bldP spid="21" grpId="0"/>
      <p:bldP spid="22" grpId="0"/>
      <p:bldP spid="23" grpId="0"/>
      <p:bldP spid="24" grpId="0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859BCEA-568C-491C-A8BB-637CA4C2BCFF}"/>
              </a:ext>
            </a:extLst>
          </p:cNvPr>
          <p:cNvSpPr/>
          <p:nvPr/>
        </p:nvSpPr>
        <p:spPr>
          <a:xfrm>
            <a:off x="447430" y="670981"/>
            <a:ext cx="3149210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Multiply Decimals by Integers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96640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596640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3CAFF16-733B-4700-AB9C-25E7133B2E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406410"/>
              </p:ext>
            </p:extLst>
          </p:nvPr>
        </p:nvGraphicFramePr>
        <p:xfrm>
          <a:off x="986336" y="1885781"/>
          <a:ext cx="3938269" cy="1344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7343">
                  <a:extLst>
                    <a:ext uri="{9D8B030D-6E8A-4147-A177-3AD203B41FA5}">
                      <a16:colId xmlns:a16="http://schemas.microsoft.com/office/drawing/2014/main" val="741446044"/>
                    </a:ext>
                  </a:extLst>
                </a:gridCol>
                <a:gridCol w="1220463">
                  <a:extLst>
                    <a:ext uri="{9D8B030D-6E8A-4147-A177-3AD203B41FA5}">
                      <a16:colId xmlns:a16="http://schemas.microsoft.com/office/drawing/2014/main" val="1903327456"/>
                    </a:ext>
                  </a:extLst>
                </a:gridCol>
                <a:gridCol w="1220463">
                  <a:extLst>
                    <a:ext uri="{9D8B030D-6E8A-4147-A177-3AD203B41FA5}">
                      <a16:colId xmlns:a16="http://schemas.microsoft.com/office/drawing/2014/main" val="1562479975"/>
                    </a:ext>
                  </a:extLst>
                </a:gridCol>
              </a:tblGrid>
              <a:tr h="239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Ones</a:t>
                      </a:r>
                      <a:endParaRPr lang="en-GB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8669" marR="4866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Tenths</a:t>
                      </a:r>
                      <a:endParaRPr lang="en-GB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8669" marR="48669" marT="0" marB="0"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Hundredths</a:t>
                      </a:r>
                      <a:endParaRPr lang="en-GB" sz="13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8669" marR="48669" marT="0" marB="0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9B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3010775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892" marR="64892" marT="32446" marB="3244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892" marR="64892" marT="32446" marB="32446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892" marR="64892" marT="32446" marB="32446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0139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endParaRPr lang="en-GB" sz="13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892" marR="64892" marT="32446" marB="3244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892" marR="64892" marT="32446" marB="32446" anchor="ctr"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4892" marR="64892" marT="32446" marB="32446"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8340708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2BAC8EF9-EBE7-4AF9-9974-E8A647712B0F}"/>
              </a:ext>
            </a:extLst>
          </p:cNvPr>
          <p:cNvSpPr/>
          <p:nvPr/>
        </p:nvSpPr>
        <p:spPr>
          <a:xfrm>
            <a:off x="2093714" y="224907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A1FBB9A-1E53-4022-87C8-CB7F5C4925CA}"/>
              </a:ext>
            </a:extLst>
          </p:cNvPr>
          <p:cNvSpPr/>
          <p:nvPr/>
        </p:nvSpPr>
        <p:spPr>
          <a:xfrm>
            <a:off x="2752626" y="2249076"/>
            <a:ext cx="314794" cy="314794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8AEDDB7-C075-4575-9F0F-D9EEDABBA53C}"/>
              </a:ext>
            </a:extLst>
          </p:cNvPr>
          <p:cNvSpPr/>
          <p:nvPr/>
        </p:nvSpPr>
        <p:spPr>
          <a:xfrm>
            <a:off x="4132522" y="2230793"/>
            <a:ext cx="351360" cy="351360"/>
          </a:xfrm>
          <a:prstGeom prst="ellipse">
            <a:avLst/>
          </a:prstGeom>
          <a:solidFill>
            <a:srgbClr val="87BD3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A9A351-FB06-467A-86D5-AFC6993192B5}"/>
              </a:ext>
            </a:extLst>
          </p:cNvPr>
          <p:cNvSpPr/>
          <p:nvPr/>
        </p:nvSpPr>
        <p:spPr>
          <a:xfrm>
            <a:off x="990194" y="3262211"/>
            <a:ext cx="71604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222222"/>
                </a:solidFill>
                <a:latin typeface="Twinkl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Is Anna correct? If not, what multiplication calculation does Anna’s place value chart represent? </a:t>
            </a:r>
            <a:endParaRPr lang="en-GB" sz="2000" dirty="0">
              <a:latin typeface="Twinkl" pitchFamily="2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D8CAC87-D064-4FAB-9628-9D01520F284C}"/>
              </a:ext>
            </a:extLst>
          </p:cNvPr>
          <p:cNvSpPr/>
          <p:nvPr/>
        </p:nvSpPr>
        <p:spPr>
          <a:xfrm>
            <a:off x="2661884" y="2267974"/>
            <a:ext cx="4789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0.1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B786B16-3F6D-4944-A7DB-287D61345DFA}"/>
              </a:ext>
            </a:extLst>
          </p:cNvPr>
          <p:cNvSpPr/>
          <p:nvPr/>
        </p:nvSpPr>
        <p:spPr>
          <a:xfrm>
            <a:off x="4050582" y="2275668"/>
            <a:ext cx="51546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0.01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984906C-3B43-49CB-9988-11C97D6951AA}"/>
              </a:ext>
            </a:extLst>
          </p:cNvPr>
          <p:cNvSpPr/>
          <p:nvPr/>
        </p:nvSpPr>
        <p:spPr>
          <a:xfrm>
            <a:off x="986336" y="4107857"/>
            <a:ext cx="56588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9541"/>
                </a:solidFill>
                <a:latin typeface="Twinkl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Anna has represented 4.21 × 2 = 8.42</a:t>
            </a:r>
            <a:endParaRPr lang="en-GB" sz="2000" b="1" dirty="0">
              <a:solidFill>
                <a:srgbClr val="009541"/>
              </a:solidFill>
              <a:latin typeface="Twinkl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C055A4-152F-4673-8ADD-B734150F1DFA}"/>
              </a:ext>
            </a:extLst>
          </p:cNvPr>
          <p:cNvSpPr/>
          <p:nvPr/>
        </p:nvSpPr>
        <p:spPr>
          <a:xfrm>
            <a:off x="755650" y="1142412"/>
            <a:ext cx="56451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Anna is using a place value chart to help her find the answer to this missing digit multiplication question.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1F5BE09-90F4-4E98-ADBF-3AAC1F443B5D}"/>
              </a:ext>
            </a:extLst>
          </p:cNvPr>
          <p:cNvGrpSpPr/>
          <p:nvPr/>
        </p:nvGrpSpPr>
        <p:grpSpPr>
          <a:xfrm>
            <a:off x="5173083" y="2422303"/>
            <a:ext cx="3215267" cy="457927"/>
            <a:chOff x="5173083" y="2373284"/>
            <a:chExt cx="3215267" cy="457927"/>
          </a:xfrm>
        </p:grpSpPr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DF780AEC-69C2-4020-AB0A-FE243A0E61EF}"/>
                </a:ext>
              </a:extLst>
            </p:cNvPr>
            <p:cNvGrpSpPr/>
            <p:nvPr/>
          </p:nvGrpSpPr>
          <p:grpSpPr>
            <a:xfrm>
              <a:off x="5173083" y="2373284"/>
              <a:ext cx="1730117" cy="448480"/>
              <a:chOff x="6523989" y="1884249"/>
              <a:chExt cx="2042449" cy="529442"/>
            </a:xfrm>
          </p:grpSpPr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9AA2D6E8-0574-4A0D-B204-5C1A26DF79A4}"/>
                  </a:ext>
                </a:extLst>
              </p:cNvPr>
              <p:cNvSpPr/>
              <p:nvPr/>
            </p:nvSpPr>
            <p:spPr>
              <a:xfrm>
                <a:off x="6523989" y="1884249"/>
                <a:ext cx="505097" cy="50509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30C038AC-AD97-47AC-BEE0-59B3473A703E}"/>
                  </a:ext>
                </a:extLst>
              </p:cNvPr>
              <p:cNvSpPr/>
              <p:nvPr/>
            </p:nvSpPr>
            <p:spPr>
              <a:xfrm>
                <a:off x="7416907" y="1884249"/>
                <a:ext cx="505097" cy="50509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Rectangle 64">
                <a:extLst>
                  <a:ext uri="{FF2B5EF4-FFF2-40B4-BE49-F238E27FC236}">
                    <a16:creationId xmlns:a16="http://schemas.microsoft.com/office/drawing/2014/main" id="{C5C868B8-A734-42E1-9D6B-464B3849CF56}"/>
                  </a:ext>
                </a:extLst>
              </p:cNvPr>
              <p:cNvSpPr/>
              <p:nvPr/>
            </p:nvSpPr>
            <p:spPr>
              <a:xfrm>
                <a:off x="7081924" y="1890471"/>
                <a:ext cx="27764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222222"/>
                    </a:solidFill>
                    <a:ea typeface="Times New Roman" panose="02020603050405020304" pitchFamily="18" charset="0"/>
                    <a:cs typeface="Arial" panose="020B0604020202020204" pitchFamily="34" charset="0"/>
                  </a:rPr>
                  <a:t>.</a:t>
                </a:r>
                <a:endParaRPr lang="en-GB" sz="2800" dirty="0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C40C28A1-E8D8-47E3-BB65-197B6B977EFB}"/>
                  </a:ext>
                </a:extLst>
              </p:cNvPr>
              <p:cNvSpPr/>
              <p:nvPr/>
            </p:nvSpPr>
            <p:spPr>
              <a:xfrm>
                <a:off x="8061341" y="1884249"/>
                <a:ext cx="505097" cy="50509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20FC5E7-7AA1-4AC6-A1D0-C97A33E35238}"/>
                </a:ext>
              </a:extLst>
            </p:cNvPr>
            <p:cNvSpPr/>
            <p:nvPr/>
          </p:nvSpPr>
          <p:spPr>
            <a:xfrm>
              <a:off x="6836196" y="2409557"/>
              <a:ext cx="1552154" cy="4216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0"/>
                </a:spcAft>
              </a:pPr>
              <a:r>
                <a:rPr lang="en-GB" sz="2000" b="1" dirty="0">
                  <a:solidFill>
                    <a:srgbClr val="222222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× 2 = 8.64</a:t>
              </a:r>
              <a:endParaRPr lang="en-GB" sz="2000" b="1" dirty="0"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69" name="Oval 68">
            <a:extLst>
              <a:ext uri="{FF2B5EF4-FFF2-40B4-BE49-F238E27FC236}">
                <a16:creationId xmlns:a16="http://schemas.microsoft.com/office/drawing/2014/main" id="{09067FFB-A5D3-4C7D-A569-799D27C61633}"/>
              </a:ext>
            </a:extLst>
          </p:cNvPr>
          <p:cNvSpPr/>
          <p:nvPr/>
        </p:nvSpPr>
        <p:spPr>
          <a:xfrm>
            <a:off x="1742348" y="224907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95FC647-8DDC-4CDB-9AE3-D6E93B1877DE}"/>
              </a:ext>
            </a:extLst>
          </p:cNvPr>
          <p:cNvSpPr/>
          <p:nvPr/>
        </p:nvSpPr>
        <p:spPr>
          <a:xfrm>
            <a:off x="1390981" y="224907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D75C8FA2-FDB0-4FD6-9331-4627043919FE}"/>
              </a:ext>
            </a:extLst>
          </p:cNvPr>
          <p:cNvSpPr/>
          <p:nvPr/>
        </p:nvSpPr>
        <p:spPr>
          <a:xfrm>
            <a:off x="1039614" y="224907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EC4D310-3475-48CF-8E42-9A9202CFDDE8}"/>
              </a:ext>
            </a:extLst>
          </p:cNvPr>
          <p:cNvSpPr/>
          <p:nvPr/>
        </p:nvSpPr>
        <p:spPr>
          <a:xfrm>
            <a:off x="2445067" y="2366545"/>
            <a:ext cx="79856" cy="7985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75F1C835-0402-4E9B-9E76-B0E41C0D0564}"/>
              </a:ext>
            </a:extLst>
          </p:cNvPr>
          <p:cNvSpPr/>
          <p:nvPr/>
        </p:nvSpPr>
        <p:spPr>
          <a:xfrm>
            <a:off x="3139976" y="2249076"/>
            <a:ext cx="314794" cy="314794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22D1A3F-4CBB-4F2E-A864-475D92448559}"/>
              </a:ext>
            </a:extLst>
          </p:cNvPr>
          <p:cNvSpPr/>
          <p:nvPr/>
        </p:nvSpPr>
        <p:spPr>
          <a:xfrm>
            <a:off x="3049234" y="2267974"/>
            <a:ext cx="4789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0.1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8463B643-4A1F-4FCA-B9EA-AF4238B2C53C}"/>
              </a:ext>
            </a:extLst>
          </p:cNvPr>
          <p:cNvSpPr/>
          <p:nvPr/>
        </p:nvSpPr>
        <p:spPr>
          <a:xfrm>
            <a:off x="2445067" y="1967635"/>
            <a:ext cx="79856" cy="7985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2B329100-0328-4428-AF80-671CB12D02D7}"/>
              </a:ext>
            </a:extLst>
          </p:cNvPr>
          <p:cNvSpPr/>
          <p:nvPr/>
        </p:nvSpPr>
        <p:spPr>
          <a:xfrm>
            <a:off x="2093714" y="280152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2C7521F-B2F8-4621-8A29-8ED9D8AC8468}"/>
              </a:ext>
            </a:extLst>
          </p:cNvPr>
          <p:cNvSpPr/>
          <p:nvPr/>
        </p:nvSpPr>
        <p:spPr>
          <a:xfrm>
            <a:off x="2752626" y="2801526"/>
            <a:ext cx="314794" cy="314794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BF1DE92-3081-45C8-B886-023325C478CC}"/>
              </a:ext>
            </a:extLst>
          </p:cNvPr>
          <p:cNvSpPr/>
          <p:nvPr/>
        </p:nvSpPr>
        <p:spPr>
          <a:xfrm>
            <a:off x="4132522" y="2783243"/>
            <a:ext cx="351360" cy="351360"/>
          </a:xfrm>
          <a:prstGeom prst="ellipse">
            <a:avLst/>
          </a:prstGeom>
          <a:solidFill>
            <a:srgbClr val="87BD3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D9D20249-A010-423B-9C0A-A02476115600}"/>
              </a:ext>
            </a:extLst>
          </p:cNvPr>
          <p:cNvSpPr/>
          <p:nvPr/>
        </p:nvSpPr>
        <p:spPr>
          <a:xfrm>
            <a:off x="2661884" y="2820424"/>
            <a:ext cx="4789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0.1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072AD168-B164-4807-A782-0EFA1D55C6FD}"/>
              </a:ext>
            </a:extLst>
          </p:cNvPr>
          <p:cNvSpPr/>
          <p:nvPr/>
        </p:nvSpPr>
        <p:spPr>
          <a:xfrm>
            <a:off x="4050582" y="2828118"/>
            <a:ext cx="51546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solidFill>
                  <a:schemeClr val="bg1"/>
                </a:solidFill>
              </a:rPr>
              <a:t>0.01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6690D6F4-226D-4896-B000-F55C823A9AD4}"/>
              </a:ext>
            </a:extLst>
          </p:cNvPr>
          <p:cNvSpPr/>
          <p:nvPr/>
        </p:nvSpPr>
        <p:spPr>
          <a:xfrm>
            <a:off x="1742348" y="280152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21AC224-94D1-469B-9B9F-ADF0E908558C}"/>
              </a:ext>
            </a:extLst>
          </p:cNvPr>
          <p:cNvSpPr/>
          <p:nvPr/>
        </p:nvSpPr>
        <p:spPr>
          <a:xfrm>
            <a:off x="1390981" y="280152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99769DF-9430-46E2-8348-80886B705CA1}"/>
              </a:ext>
            </a:extLst>
          </p:cNvPr>
          <p:cNvSpPr/>
          <p:nvPr/>
        </p:nvSpPr>
        <p:spPr>
          <a:xfrm>
            <a:off x="1039614" y="2801526"/>
            <a:ext cx="314794" cy="314794"/>
          </a:xfrm>
          <a:prstGeom prst="ellipse">
            <a:avLst/>
          </a:prstGeom>
          <a:solidFill>
            <a:srgbClr val="D81D32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8FB8274-5488-46BB-8C1D-8CBD5F0539F9}"/>
              </a:ext>
            </a:extLst>
          </p:cNvPr>
          <p:cNvSpPr/>
          <p:nvPr/>
        </p:nvSpPr>
        <p:spPr>
          <a:xfrm>
            <a:off x="2445067" y="2918995"/>
            <a:ext cx="79856" cy="7985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DF7994C-3FD4-4D69-BD95-69EE71F9B31B}"/>
              </a:ext>
            </a:extLst>
          </p:cNvPr>
          <p:cNvSpPr/>
          <p:nvPr/>
        </p:nvSpPr>
        <p:spPr>
          <a:xfrm>
            <a:off x="3139976" y="2801526"/>
            <a:ext cx="314794" cy="314794"/>
          </a:xfrm>
          <a:prstGeom prst="ellipse">
            <a:avLst/>
          </a:prstGeom>
          <a:solidFill>
            <a:srgbClr val="E9C501"/>
          </a:solidFill>
          <a:ln>
            <a:solidFill>
              <a:srgbClr val="2424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94D3203-E8FB-44A7-9119-B75CDA275229}"/>
              </a:ext>
            </a:extLst>
          </p:cNvPr>
          <p:cNvSpPr/>
          <p:nvPr/>
        </p:nvSpPr>
        <p:spPr>
          <a:xfrm>
            <a:off x="3049234" y="2820424"/>
            <a:ext cx="4789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0.1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D965264E-C2AA-4762-89C0-B2B2DD186899}"/>
              </a:ext>
            </a:extLst>
          </p:cNvPr>
          <p:cNvSpPr/>
          <p:nvPr/>
        </p:nvSpPr>
        <p:spPr>
          <a:xfrm>
            <a:off x="755650" y="3332730"/>
            <a:ext cx="3722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>
                <a:solidFill>
                  <a:srgbClr val="222222"/>
                </a:solidFill>
                <a:latin typeface="Twinkl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a)</a:t>
            </a:r>
            <a:endParaRPr lang="en-GB" sz="1600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44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49E25-9707-458F-9A60-BE188A7DC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543" y="867778"/>
            <a:ext cx="8220075" cy="994306"/>
          </a:xfrm>
        </p:spPr>
        <p:txBody>
          <a:bodyPr/>
          <a:lstStyle/>
          <a:p>
            <a:r>
              <a:rPr lang="en-GB" dirty="0"/>
              <a:t>Now try these…complete the first three mentally…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7D7C09-85EA-4F4C-B337-22758332F5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525" r="7586" b="18173"/>
          <a:stretch/>
        </p:blipFill>
        <p:spPr>
          <a:xfrm>
            <a:off x="457198" y="2514599"/>
            <a:ext cx="7740871" cy="315310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F8BD30-1BAF-4E9C-8FFE-8FA68E37138C}"/>
              </a:ext>
            </a:extLst>
          </p:cNvPr>
          <p:cNvSpPr/>
          <p:nvPr/>
        </p:nvSpPr>
        <p:spPr>
          <a:xfrm>
            <a:off x="672663" y="5950886"/>
            <a:ext cx="800888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https://corbettmathsprimary.com/2018/07/20/multiplying-decimals-video/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657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F59BC-2948-4C58-83A0-1A09120D8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D2ABD-1018-44BE-B60A-7CD71FECE9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19" t="40753" r="36782" b="33091"/>
          <a:stretch/>
        </p:blipFill>
        <p:spPr>
          <a:xfrm>
            <a:off x="282406" y="387469"/>
            <a:ext cx="8579188" cy="328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566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B86951-84C4-4BE9-8007-D6BE8D962162}"/>
              </a:ext>
            </a:extLst>
          </p:cNvPr>
          <p:cNvSpPr txBox="1"/>
          <p:nvPr/>
        </p:nvSpPr>
        <p:spPr>
          <a:xfrm>
            <a:off x="538562" y="1103587"/>
            <a:ext cx="7643439" cy="45858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Triangles- (Miss </a:t>
            </a:r>
            <a:r>
              <a:rPr lang="en-GB" sz="3200" dirty="0" err="1">
                <a:solidFill>
                  <a:srgbClr val="0070C0"/>
                </a:solidFill>
              </a:rPr>
              <a:t>McAinsh</a:t>
            </a:r>
            <a:r>
              <a:rPr lang="en-GB" sz="3200" dirty="0">
                <a:solidFill>
                  <a:srgbClr val="0070C0"/>
                </a:solidFill>
              </a:rPr>
              <a:t>)- </a:t>
            </a:r>
          </a:p>
          <a:p>
            <a:r>
              <a:rPr lang="en-GB" sz="3200" dirty="0" err="1">
                <a:solidFill>
                  <a:srgbClr val="0070C0"/>
                </a:solidFill>
              </a:rPr>
              <a:t>mult</a:t>
            </a:r>
            <a:r>
              <a:rPr lang="en-GB" sz="3200" dirty="0">
                <a:solidFill>
                  <a:srgbClr val="0070C0"/>
                </a:solidFill>
              </a:rPr>
              <a:t> 10, 100, 1000 </a:t>
            </a:r>
          </a:p>
          <a:p>
            <a:endParaRPr lang="en-GB" sz="3200" dirty="0">
              <a:solidFill>
                <a:srgbClr val="0070C0"/>
              </a:solidFill>
            </a:endParaRPr>
          </a:p>
          <a:p>
            <a:r>
              <a:rPr lang="en-GB" sz="3200" dirty="0">
                <a:solidFill>
                  <a:srgbClr val="019541"/>
                </a:solidFill>
              </a:rPr>
              <a:t>Squares- Mixture of questions (Mrs Lund)</a:t>
            </a:r>
          </a:p>
          <a:p>
            <a:endParaRPr lang="en-GB" sz="3200" dirty="0"/>
          </a:p>
          <a:p>
            <a:r>
              <a:rPr lang="en-GB" sz="3200" dirty="0">
                <a:solidFill>
                  <a:srgbClr val="FF0000"/>
                </a:solidFill>
              </a:rPr>
              <a:t>Hexagons/Octagons – Corbett maths </a:t>
            </a:r>
          </a:p>
          <a:p>
            <a:r>
              <a:rPr lang="en-GB" sz="3200" dirty="0">
                <a:solidFill>
                  <a:srgbClr val="FF0000"/>
                </a:solidFill>
              </a:rPr>
              <a:t>questions- slide 8 first then problem</a:t>
            </a:r>
          </a:p>
          <a:p>
            <a:r>
              <a:rPr lang="en-GB" sz="3200" dirty="0">
                <a:solidFill>
                  <a:srgbClr val="FF0000"/>
                </a:solidFill>
              </a:rPr>
              <a:t> solving questions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38001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59FB36-1987-46E6-9589-A07FCA5096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91" t="20932" r="20920" b="11839"/>
          <a:stretch/>
        </p:blipFill>
        <p:spPr>
          <a:xfrm>
            <a:off x="0" y="0"/>
            <a:ext cx="9145674" cy="6858001"/>
          </a:xfrm>
          <a:prstGeom prst="rect">
            <a:avLst/>
          </a:prstGeom>
        </p:spPr>
      </p:pic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0A2D503D-7085-43F9-A62F-D73FB3FC1BDC}"/>
              </a:ext>
            </a:extLst>
          </p:cNvPr>
          <p:cNvSpPr/>
          <p:nvPr/>
        </p:nvSpPr>
        <p:spPr>
          <a:xfrm>
            <a:off x="6537434" y="168166"/>
            <a:ext cx="725214" cy="620110"/>
          </a:xfrm>
          <a:prstGeom prst="triangl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749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4E02DA03-C5CF-4099-916A-E0F7D865F060}"/>
              </a:ext>
            </a:extLst>
          </p:cNvPr>
          <p:cNvSpPr/>
          <p:nvPr/>
        </p:nvSpPr>
        <p:spPr>
          <a:xfrm>
            <a:off x="3487783" y="2732314"/>
            <a:ext cx="2168434" cy="139337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59716-4BD5-4CA0-9168-B73F5D2620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65" t="13372" r="43333" b="10000"/>
          <a:stretch/>
        </p:blipFill>
        <p:spPr>
          <a:xfrm>
            <a:off x="0" y="0"/>
            <a:ext cx="4666594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49DA84-C471-4C42-A124-72337A9764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759" t="14189" r="44368" b="4891"/>
          <a:stretch/>
        </p:blipFill>
        <p:spPr>
          <a:xfrm>
            <a:off x="4666595" y="0"/>
            <a:ext cx="4477406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3EFB07-18BC-4C8C-9EDD-174A82F9AABA}"/>
              </a:ext>
            </a:extLst>
          </p:cNvPr>
          <p:cNvSpPr/>
          <p:nvPr/>
        </p:nvSpPr>
        <p:spPr>
          <a:xfrm>
            <a:off x="2790496" y="7198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Hexagons/Octagons – Corbett maths questions </a:t>
            </a:r>
          </a:p>
        </p:txBody>
      </p:sp>
    </p:spTree>
    <p:extLst>
      <p:ext uri="{BB962C8B-B14F-4D97-AF65-F5344CB8AC3E}">
        <p14:creationId xmlns:p14="http://schemas.microsoft.com/office/powerpoint/2010/main" val="23556288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aily Maths Meetings - Year 3 | Teaching Resources">
            <a:extLst>
              <a:ext uri="{FF2B5EF4-FFF2-40B4-BE49-F238E27FC236}">
                <a16:creationId xmlns:a16="http://schemas.microsoft.com/office/drawing/2014/main" id="{0A6C4A0C-4E21-4E0E-9621-54E9D9D68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9892" cy="685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1E3C89-EFF0-4DBA-BBC9-587DFABE5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2605" y="3574866"/>
            <a:ext cx="3993931" cy="2593091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Thurs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Square, cubed and prime numbers</a:t>
            </a:r>
          </a:p>
        </p:txBody>
      </p:sp>
      <p:pic>
        <p:nvPicPr>
          <p:cNvPr id="5" name="Picture 2" descr="Free Clip Art Eyes, Download Free Clip Art, Free Clip Art on Clipart Library">
            <a:extLst>
              <a:ext uri="{FF2B5EF4-FFF2-40B4-BE49-F238E27FC236}">
                <a16:creationId xmlns:a16="http://schemas.microsoft.com/office/drawing/2014/main" id="{A2E8F9C0-AE9D-4F48-A994-D6D744038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1416">
            <a:off x="7637652" y="216174"/>
            <a:ext cx="1204912" cy="94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583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48759-C3FD-43E7-AA3B-E11D2F384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 is a square number?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0FDCC16-4C92-48B0-AA91-78B4C2766E75}"/>
              </a:ext>
            </a:extLst>
          </p:cNvPr>
          <p:cNvSpPr/>
          <p:nvPr/>
        </p:nvSpPr>
        <p:spPr>
          <a:xfrm>
            <a:off x="906617" y="1674674"/>
            <a:ext cx="73212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Write five examples on 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your whiteboards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2977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D0B664-F951-46F7-B189-AE9A9B5F26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076" y="294125"/>
            <a:ext cx="6038521" cy="6038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318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EED04-124E-4CA4-95ED-EAED1BBEE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40963"/>
            <a:ext cx="8220075" cy="994306"/>
          </a:xfrm>
        </p:spPr>
        <p:txBody>
          <a:bodyPr/>
          <a:lstStyle/>
          <a:p>
            <a:r>
              <a:rPr lang="en-GB" dirty="0"/>
              <a:t>What are cubed numbers?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AAFC80-E5E9-44DE-A569-08E6ECA08C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98" t="20319" r="37932" b="3461"/>
          <a:stretch/>
        </p:blipFill>
        <p:spPr>
          <a:xfrm>
            <a:off x="1996621" y="867104"/>
            <a:ext cx="5363248" cy="578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040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EED04-124E-4CA4-95ED-EAED1BBEE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 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04D5B-0B81-43B7-A5E3-0C56D5C1CB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621" t="76718" r="68736" b="5504"/>
          <a:stretch/>
        </p:blipFill>
        <p:spPr>
          <a:xfrm>
            <a:off x="798787" y="1441870"/>
            <a:ext cx="5973620" cy="26380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0E428E-D1CC-4F06-83C2-EE8D6CBEFC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58" t="40626" r="68446" b="23590"/>
          <a:stretch/>
        </p:blipFill>
        <p:spPr>
          <a:xfrm>
            <a:off x="4831179" y="3888828"/>
            <a:ext cx="3278042" cy="285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2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777CF-C5A6-4B59-BC11-47083AF8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What are prime numbers and why they matter -- yes, even in your day to day  life">
            <a:extLst>
              <a:ext uri="{FF2B5EF4-FFF2-40B4-BE49-F238E27FC236}">
                <a16:creationId xmlns:a16="http://schemas.microsoft.com/office/drawing/2014/main" id="{FF8E4509-BFBE-4EF4-B0F9-CCDCC12DF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024" y="1786760"/>
            <a:ext cx="4140419" cy="437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B6C44A2-D781-4482-A529-E3DA8611D449}"/>
              </a:ext>
            </a:extLst>
          </p:cNvPr>
          <p:cNvSpPr txBox="1">
            <a:spLocks/>
          </p:cNvSpPr>
          <p:nvPr/>
        </p:nvSpPr>
        <p:spPr>
          <a:xfrm>
            <a:off x="457197" y="322115"/>
            <a:ext cx="8220075" cy="1307865"/>
          </a:xfrm>
          <a:prstGeom prst="roundRect">
            <a:avLst>
              <a:gd name="adj" fmla="val 9641"/>
            </a:avLst>
          </a:prstGeom>
          <a:solidFill>
            <a:srgbClr val="FFFF00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XCCW Joined 7a" panose="03050602040000000000" pitchFamily="66" charset="0"/>
              </a:rPr>
              <a:t>Prime numbers- why are all these prime numbers ? 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185352-4274-4550-8EFB-A232E1EE8D14}"/>
              </a:ext>
            </a:extLst>
          </p:cNvPr>
          <p:cNvSpPr/>
          <p:nvPr/>
        </p:nvSpPr>
        <p:spPr>
          <a:xfrm>
            <a:off x="877611" y="6321324"/>
            <a:ext cx="72048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https://www.mathsisfun.com/prime_numbers.html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6485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178CA2-46E3-41A4-8A01-F02E2809B6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99" t="21954" r="25172" b="21443"/>
          <a:stretch/>
        </p:blipFill>
        <p:spPr>
          <a:xfrm>
            <a:off x="457198" y="1641366"/>
            <a:ext cx="8428478" cy="4107792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A72C5D3E-E841-41A6-A469-928733584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solving…</a:t>
            </a:r>
          </a:p>
        </p:txBody>
      </p:sp>
    </p:spTree>
    <p:extLst>
      <p:ext uri="{BB962C8B-B14F-4D97-AF65-F5344CB8AC3E}">
        <p14:creationId xmlns:p14="http://schemas.microsoft.com/office/powerpoint/2010/main" val="6258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3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330</TotalTime>
  <Words>242</Words>
  <Application>Microsoft Office PowerPoint</Application>
  <PresentationFormat>On-screen Show (4:3)</PresentationFormat>
  <Paragraphs>67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XCCW Joined 7a</vt:lpstr>
      <vt:lpstr>Times New Roman</vt:lpstr>
      <vt:lpstr>Arial</vt:lpstr>
      <vt:lpstr>Cambria Math</vt:lpstr>
      <vt:lpstr>Twinkl</vt:lpstr>
      <vt:lpstr>Calibri</vt:lpstr>
      <vt:lpstr>Office Theme</vt:lpstr>
      <vt:lpstr>1_Office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try these…complete the first three mentally…</vt:lpstr>
      <vt:lpstr>PowerPoint Presentation</vt:lpstr>
      <vt:lpstr>PowerPoint Presentation</vt:lpstr>
      <vt:lpstr>PowerPoint Presentation</vt:lpstr>
      <vt:lpstr>PowerPoint Presentation</vt:lpstr>
      <vt:lpstr>Thurs   Square, cubed and prime numbers</vt:lpstr>
      <vt:lpstr>What  is a square number? </vt:lpstr>
      <vt:lpstr>PowerPoint Presentation</vt:lpstr>
      <vt:lpstr>What are cubed numbers? </vt:lpstr>
      <vt:lpstr>Problem solving ? </vt:lpstr>
      <vt:lpstr>PowerPoint Presentation</vt:lpstr>
      <vt:lpstr>Problem solving…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Tarjinder Momi</dc:creator>
  <cp:lastModifiedBy>Emma Cooper</cp:lastModifiedBy>
  <cp:revision>340</cp:revision>
  <cp:lastPrinted>2021-05-03T12:24:38Z</cp:lastPrinted>
  <dcterms:created xsi:type="dcterms:W3CDTF">2019-11-07T15:30:06Z</dcterms:created>
  <dcterms:modified xsi:type="dcterms:W3CDTF">2021-05-03T12:39:41Z</dcterms:modified>
</cp:coreProperties>
</file>