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1"/>
  </p:notesMasterIdLst>
  <p:sldIdLst>
    <p:sldId id="263" r:id="rId2"/>
    <p:sldId id="256" r:id="rId3"/>
    <p:sldId id="269" r:id="rId4"/>
    <p:sldId id="287" r:id="rId5"/>
    <p:sldId id="257" r:id="rId6"/>
    <p:sldId id="288" r:id="rId7"/>
    <p:sldId id="289" r:id="rId8"/>
    <p:sldId id="290" r:id="rId9"/>
    <p:sldId id="29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A72DB5-95ED-4188-9D48-84288BB4E933}" type="datetimeFigureOut">
              <a:rPr lang="en-GB" smtClean="0"/>
              <a:t>31/01/2022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F19A44-EA1A-49F1-9DC4-341B9A8BC4E2}" type="slidenum">
              <a:rPr lang="en-GB" smtClean="0"/>
              <a:t>‹#›</a:t>
            </a:fld>
            <a:endParaRPr lang="en-GB"/>
          </a:p>
        </p:txBody>
      </p:sp>
    </p:spTree>
    <p:extLst>
      <p:ext uri="{BB962C8B-B14F-4D97-AF65-F5344CB8AC3E}">
        <p14:creationId xmlns:p14="http://schemas.microsoft.com/office/powerpoint/2010/main" val="1596571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Outline</a:t>
            </a:r>
            <a:r>
              <a:rPr lang="en-GB" baseline="0" dirty="0"/>
              <a:t> each section of the ROAR response. Emphasise that it’s about a first-line response but also about the ongoing resilience building support that schools can provide for their young people.</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3</a:t>
            </a:fld>
            <a:endParaRPr lang="en-GB"/>
          </a:p>
        </p:txBody>
      </p:sp>
    </p:spTree>
    <p:extLst>
      <p:ext uri="{BB962C8B-B14F-4D97-AF65-F5344CB8AC3E}">
        <p14:creationId xmlns:p14="http://schemas.microsoft.com/office/powerpoint/2010/main" val="1937828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background</a:t>
            </a:r>
            <a:r>
              <a:rPr lang="en-GB" baseline="0" dirty="0"/>
              <a:t> of the </a:t>
            </a:r>
            <a:r>
              <a:rPr lang="en-GB" baseline="0" dirty="0" err="1"/>
              <a:t>resiliANTS</a:t>
            </a:r>
            <a:r>
              <a:rPr lang="en-GB" baseline="0" dirty="0"/>
              <a:t> found on p18-19 of the handbook. The </a:t>
            </a:r>
            <a:r>
              <a:rPr lang="en-GB" baseline="0" dirty="0" err="1"/>
              <a:t>resiliants</a:t>
            </a:r>
            <a:r>
              <a:rPr lang="en-GB" baseline="0" dirty="0"/>
              <a:t> have been developed by primary school children based on the 5 key areas of resilience as outlined in professor Angie Hart’s resilience framework (p17). Give delegates a moment to look at this in the handbook.</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4</a:t>
            </a:fld>
            <a:endParaRPr lang="en-GB"/>
          </a:p>
        </p:txBody>
      </p:sp>
    </p:spTree>
    <p:extLst>
      <p:ext uri="{BB962C8B-B14F-4D97-AF65-F5344CB8AC3E}">
        <p14:creationId xmlns:p14="http://schemas.microsoft.com/office/powerpoint/2010/main" val="1069609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842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22551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998840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8DAD26-82D1-4FAD-97A9-6DB387520D8B}"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86628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8DAD26-82D1-4FAD-97A9-6DB387520D8B}" type="datetimeFigureOut">
              <a:rPr lang="en-GB" smtClean="0"/>
              <a:t>31/01/2022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69388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8DAD26-82D1-4FAD-97A9-6DB387520D8B}" type="datetimeFigureOut">
              <a:rPr lang="en-GB" smtClean="0"/>
              <a:t>31/01/2022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163279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8DAD26-82D1-4FAD-97A9-6DB387520D8B}" type="datetimeFigureOut">
              <a:rPr lang="en-GB" smtClean="0"/>
              <a:t>31/01/2022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548797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231929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5550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415567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27044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71668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3455941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04421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65479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10525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09225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4553571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78DAD26-82D1-4FAD-97A9-6DB387520D8B}" type="datetimeFigureOut">
              <a:rPr lang="en-GB" smtClean="0"/>
              <a:t>31/01/2022</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844ECC1-0046-4CE2-A6EC-42EAB3907095}" type="slidenum">
              <a:rPr lang="en-GB" smtClean="0"/>
              <a:t>‹#›</a:t>
            </a:fld>
            <a:endParaRPr lang="en-GB"/>
          </a:p>
        </p:txBody>
      </p:sp>
    </p:spTree>
    <p:extLst>
      <p:ext uri="{BB962C8B-B14F-4D97-AF65-F5344CB8AC3E}">
        <p14:creationId xmlns:p14="http://schemas.microsoft.com/office/powerpoint/2010/main" val="5931420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3"/><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png"/><Relationship Id="rId7"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6C5F-1257-8343-847B-8CB08F2CF9E1}"/>
              </a:ext>
            </a:extLst>
          </p:cNvPr>
          <p:cNvSpPr>
            <a:spLocks noGrp="1"/>
          </p:cNvSpPr>
          <p:nvPr>
            <p:ph type="title"/>
          </p:nvPr>
        </p:nvSpPr>
        <p:spPr>
          <a:xfrm>
            <a:off x="1484311" y="1199626"/>
            <a:ext cx="10018713" cy="1238773"/>
          </a:xfrm>
        </p:spPr>
        <p:txBody>
          <a:bodyPr>
            <a:noAutofit/>
          </a:bodyPr>
          <a:lstStyle/>
          <a:p>
            <a:br>
              <a:rPr lang="en-US" sz="4800" dirty="0"/>
            </a:br>
            <a:br>
              <a:rPr lang="en-US" sz="4800" dirty="0"/>
            </a:br>
            <a:r>
              <a:rPr lang="en-US" sz="4800" dirty="0"/>
              <a:t>Jesus we ask you to be with us as we worship here today</a:t>
            </a:r>
            <a:br>
              <a:rPr lang="en-US" sz="4800" dirty="0"/>
            </a:br>
            <a:br>
              <a:rPr lang="en-US" sz="4800" dirty="0"/>
            </a:br>
            <a:r>
              <a:rPr lang="en-US" sz="6600" dirty="0">
                <a:solidFill>
                  <a:srgbClr val="FF0000"/>
                </a:solidFill>
              </a:rPr>
              <a:t>We welcome you with open hearts.</a:t>
            </a:r>
          </a:p>
        </p:txBody>
      </p:sp>
    </p:spTree>
    <p:extLst>
      <p:ext uri="{BB962C8B-B14F-4D97-AF65-F5344CB8AC3E}">
        <p14:creationId xmlns:p14="http://schemas.microsoft.com/office/powerpoint/2010/main" val="669914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61DC89-4A65-4A99-B481-BEDDF04AF720}"/>
              </a:ext>
            </a:extLst>
          </p:cNvPr>
          <p:cNvPicPr>
            <a:picLocks noChangeAspect="1"/>
          </p:cNvPicPr>
          <p:nvPr/>
        </p:nvPicPr>
        <p:blipFill>
          <a:blip r:embed="rId4"/>
          <a:stretch>
            <a:fillRect/>
          </a:stretch>
        </p:blipFill>
        <p:spPr>
          <a:xfrm>
            <a:off x="5226134" y="955643"/>
            <a:ext cx="5566130" cy="5450296"/>
          </a:xfrm>
          <a:prstGeom prst="rect">
            <a:avLst/>
          </a:prstGeom>
        </p:spPr>
      </p:pic>
      <p:sp>
        <p:nvSpPr>
          <p:cNvPr id="2" name="Title 1">
            <a:extLst>
              <a:ext uri="{FF2B5EF4-FFF2-40B4-BE49-F238E27FC236}">
                <a16:creationId xmlns:a16="http://schemas.microsoft.com/office/drawing/2014/main" id="{D8BC7F91-B6CC-4291-93BA-6093C25181E4}"/>
              </a:ext>
            </a:extLst>
          </p:cNvPr>
          <p:cNvSpPr>
            <a:spLocks noGrp="1"/>
          </p:cNvSpPr>
          <p:nvPr>
            <p:ph type="ctrTitle"/>
          </p:nvPr>
        </p:nvSpPr>
        <p:spPr>
          <a:xfrm>
            <a:off x="2447707" y="704633"/>
            <a:ext cx="2067669" cy="855502"/>
          </a:xfrm>
        </p:spPr>
        <p:txBody>
          <a:bodyPr>
            <a:normAutofit fontScale="90000"/>
          </a:bodyPr>
          <a:lstStyle/>
          <a:p>
            <a:r>
              <a:rPr lang="en-GB" dirty="0"/>
              <a:t>ROAR</a:t>
            </a:r>
          </a:p>
        </p:txBody>
      </p:sp>
      <p:sp>
        <p:nvSpPr>
          <p:cNvPr id="3" name="Subtitle 2">
            <a:extLst>
              <a:ext uri="{FF2B5EF4-FFF2-40B4-BE49-F238E27FC236}">
                <a16:creationId xmlns:a16="http://schemas.microsoft.com/office/drawing/2014/main" id="{7EB47FD9-FD0E-41AC-9C17-20DFFE5B366B}"/>
              </a:ext>
            </a:extLst>
          </p:cNvPr>
          <p:cNvSpPr>
            <a:spLocks noGrp="1"/>
          </p:cNvSpPr>
          <p:nvPr>
            <p:ph type="subTitle" idx="1"/>
          </p:nvPr>
        </p:nvSpPr>
        <p:spPr/>
        <p:txBody>
          <a:bodyPr/>
          <a:lstStyle/>
          <a:p>
            <a:endParaRPr lang="en-GB"/>
          </a:p>
        </p:txBody>
      </p:sp>
      <p:pic>
        <p:nvPicPr>
          <p:cNvPr id="6" name="roar-katyp_O3qchSMU">
            <a:hlinkClick r:id="" action="ppaction://media"/>
            <a:extLst>
              <a:ext uri="{FF2B5EF4-FFF2-40B4-BE49-F238E27FC236}">
                <a16:creationId xmlns:a16="http://schemas.microsoft.com/office/drawing/2014/main" id="{0FCDEE9E-722A-4ED7-AF0B-9051E83EFF5E}"/>
              </a:ext>
            </a:extLst>
          </p:cNvPr>
          <p:cNvPicPr>
            <a:picLocks noChangeAspect="1"/>
          </p:cNvPicPr>
          <p:nvPr>
            <a:audioFile r:link="rId1"/>
            <p:extLst>
              <p:ext uri="{DAA4B4D4-6D71-4841-9C94-3DE7FCFB9230}">
                <p14:media xmlns:p14="http://schemas.microsoft.com/office/powerpoint/2010/main" r:embed="rId2">
                  <p14:trim end="7940.8125"/>
                </p14:media>
              </p:ext>
            </p:extLst>
          </p:nvPr>
        </p:nvPicPr>
        <p:blipFill>
          <a:blip r:embed="rId5"/>
          <a:stretch>
            <a:fillRect/>
          </a:stretch>
        </p:blipFill>
        <p:spPr>
          <a:xfrm>
            <a:off x="11282794" y="95033"/>
            <a:ext cx="609600" cy="609600"/>
          </a:xfrm>
          <a:prstGeom prst="rect">
            <a:avLst/>
          </a:prstGeom>
        </p:spPr>
      </p:pic>
    </p:spTree>
    <p:extLst>
      <p:ext uri="{BB962C8B-B14F-4D97-AF65-F5344CB8AC3E}">
        <p14:creationId xmlns:p14="http://schemas.microsoft.com/office/powerpoint/2010/main" val="345859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75261"/>
          <a:stretch/>
        </p:blipFill>
        <p:spPr>
          <a:xfrm>
            <a:off x="3992012" y="95420"/>
            <a:ext cx="6214167" cy="1641017"/>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25366" b="50963"/>
          <a:stretch/>
        </p:blipFill>
        <p:spPr>
          <a:xfrm>
            <a:off x="3992011" y="1819564"/>
            <a:ext cx="6214167" cy="1570182"/>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49246" b="24995"/>
          <a:stretch/>
        </p:blipFill>
        <p:spPr>
          <a:xfrm>
            <a:off x="3992013" y="3389746"/>
            <a:ext cx="6214167" cy="170872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5076"/>
          <a:stretch/>
        </p:blipFill>
        <p:spPr>
          <a:xfrm>
            <a:off x="3992013" y="5098473"/>
            <a:ext cx="6214167" cy="1653309"/>
          </a:xfrm>
          <a:prstGeom prst="rect">
            <a:avLst/>
          </a:prstGeom>
        </p:spPr>
      </p:pic>
    </p:spTree>
    <p:extLst>
      <p:ext uri="{BB962C8B-B14F-4D97-AF65-F5344CB8AC3E}">
        <p14:creationId xmlns:p14="http://schemas.microsoft.com/office/powerpoint/2010/main" val="18768879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889" y="10005"/>
            <a:ext cx="8652164" cy="1325563"/>
          </a:xfrm>
        </p:spPr>
        <p:txBody>
          <a:bodyPr/>
          <a:lstStyle/>
          <a:p>
            <a:r>
              <a:rPr lang="en-GB" dirty="0"/>
              <a:t>Ralph and the </a:t>
            </a:r>
            <a:r>
              <a:rPr lang="en-GB" dirty="0" err="1"/>
              <a:t>ResiliANTS</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0920" r="17520"/>
          <a:stretch/>
        </p:blipFill>
        <p:spPr>
          <a:xfrm>
            <a:off x="2587924" y="1232761"/>
            <a:ext cx="3174522" cy="5659173"/>
          </a:xfrm>
          <a:prstGeom prst="rect">
            <a:avLst/>
          </a:prstGeom>
        </p:spPr>
      </p:pic>
      <p:pic>
        <p:nvPicPr>
          <p:cNvPr id="17" name="Picture 16"/>
          <p:cNvPicPr>
            <a:picLocks noChangeAspect="1"/>
          </p:cNvPicPr>
          <p:nvPr/>
        </p:nvPicPr>
        <p:blipFill>
          <a:blip r:embed="rId4"/>
          <a:stretch>
            <a:fillRect/>
          </a:stretch>
        </p:blipFill>
        <p:spPr>
          <a:xfrm>
            <a:off x="6295593" y="1285591"/>
            <a:ext cx="1954350" cy="1466800"/>
          </a:xfrm>
          <a:prstGeom prst="rect">
            <a:avLst/>
          </a:prstGeom>
        </p:spPr>
      </p:pic>
      <p:pic>
        <p:nvPicPr>
          <p:cNvPr id="20" name="Picture 19"/>
          <p:cNvPicPr>
            <a:picLocks noChangeAspect="1"/>
          </p:cNvPicPr>
          <p:nvPr/>
        </p:nvPicPr>
        <p:blipFill>
          <a:blip r:embed="rId5"/>
          <a:stretch>
            <a:fillRect/>
          </a:stretch>
        </p:blipFill>
        <p:spPr>
          <a:xfrm>
            <a:off x="9547668" y="1264548"/>
            <a:ext cx="1954350" cy="1466800"/>
          </a:xfrm>
          <a:prstGeom prst="rect">
            <a:avLst/>
          </a:prstGeom>
        </p:spPr>
      </p:pic>
      <p:pic>
        <p:nvPicPr>
          <p:cNvPr id="21" name="Picture 20"/>
          <p:cNvPicPr>
            <a:picLocks noChangeAspect="1"/>
          </p:cNvPicPr>
          <p:nvPr/>
        </p:nvPicPr>
        <p:blipFill>
          <a:blip r:embed="rId6"/>
          <a:stretch>
            <a:fillRect/>
          </a:stretch>
        </p:blipFill>
        <p:spPr>
          <a:xfrm>
            <a:off x="6344252" y="3295013"/>
            <a:ext cx="1954350" cy="1466800"/>
          </a:xfrm>
          <a:prstGeom prst="rect">
            <a:avLst/>
          </a:prstGeom>
        </p:spPr>
      </p:pic>
      <p:pic>
        <p:nvPicPr>
          <p:cNvPr id="22" name="Picture 21"/>
          <p:cNvPicPr>
            <a:picLocks noChangeAspect="1"/>
          </p:cNvPicPr>
          <p:nvPr/>
        </p:nvPicPr>
        <p:blipFill>
          <a:blip r:embed="rId7"/>
          <a:stretch>
            <a:fillRect/>
          </a:stretch>
        </p:blipFill>
        <p:spPr>
          <a:xfrm>
            <a:off x="9547668" y="3305247"/>
            <a:ext cx="1954350" cy="1466800"/>
          </a:xfrm>
          <a:prstGeom prst="rect">
            <a:avLst/>
          </a:prstGeom>
        </p:spPr>
      </p:pic>
      <p:pic>
        <p:nvPicPr>
          <p:cNvPr id="23" name="Picture 22"/>
          <p:cNvPicPr>
            <a:picLocks noChangeAspect="1"/>
          </p:cNvPicPr>
          <p:nvPr/>
        </p:nvPicPr>
        <p:blipFill>
          <a:blip r:embed="rId8"/>
          <a:stretch>
            <a:fillRect/>
          </a:stretch>
        </p:blipFill>
        <p:spPr>
          <a:xfrm>
            <a:off x="8007665" y="5034473"/>
            <a:ext cx="1954350" cy="1466800"/>
          </a:xfrm>
          <a:prstGeom prst="rect">
            <a:avLst/>
          </a:prstGeom>
        </p:spPr>
      </p:pic>
      <p:sp>
        <p:nvSpPr>
          <p:cNvPr id="24" name="Rectangle 23"/>
          <p:cNvSpPr/>
          <p:nvPr/>
        </p:nvSpPr>
        <p:spPr>
          <a:xfrm>
            <a:off x="6612155" y="2725094"/>
            <a:ext cx="1499128" cy="461665"/>
          </a:xfrm>
          <a:prstGeom prst="rect">
            <a:avLst/>
          </a:prstGeom>
          <a:noFill/>
        </p:spPr>
        <p:txBody>
          <a:bodyPr wrap="none" lIns="91440" tIns="45720" rIns="91440" bIns="45720">
            <a:spAutoFit/>
          </a:bodyPr>
          <a:lstStyle/>
          <a:p>
            <a:pPr algn="ctr"/>
            <a:r>
              <a:rPr lang="en-US" sz="2400" b="0" cap="none" spc="0" dirty="0">
                <a:ln w="0"/>
                <a:solidFill>
                  <a:srgbClr val="CB202D"/>
                </a:solidFill>
              </a:rPr>
              <a:t>Basics Bob</a:t>
            </a:r>
          </a:p>
        </p:txBody>
      </p:sp>
      <p:sp>
        <p:nvSpPr>
          <p:cNvPr id="25" name="Rectangle 24"/>
          <p:cNvSpPr/>
          <p:nvPr/>
        </p:nvSpPr>
        <p:spPr>
          <a:xfrm>
            <a:off x="9042706" y="2675056"/>
            <a:ext cx="2964274" cy="461665"/>
          </a:xfrm>
          <a:prstGeom prst="rect">
            <a:avLst/>
          </a:prstGeom>
          <a:noFill/>
        </p:spPr>
        <p:txBody>
          <a:bodyPr wrap="none" lIns="91440" tIns="45720" rIns="91440" bIns="45720">
            <a:spAutoFit/>
          </a:bodyPr>
          <a:lstStyle/>
          <a:p>
            <a:pPr algn="ctr"/>
            <a:r>
              <a:rPr lang="en-US" sz="2400" b="0" cap="none" spc="0" dirty="0">
                <a:ln w="0"/>
                <a:solidFill>
                  <a:srgbClr val="CB202D"/>
                </a:solidFill>
              </a:rPr>
              <a:t>Belonging Billy &amp; Bella</a:t>
            </a:r>
          </a:p>
        </p:txBody>
      </p:sp>
      <p:sp>
        <p:nvSpPr>
          <p:cNvPr id="26" name="Rectangle 25"/>
          <p:cNvSpPr/>
          <p:nvPr/>
        </p:nvSpPr>
        <p:spPr>
          <a:xfrm>
            <a:off x="6562846" y="4631997"/>
            <a:ext cx="1776448" cy="461665"/>
          </a:xfrm>
          <a:prstGeom prst="rect">
            <a:avLst/>
          </a:prstGeom>
          <a:noFill/>
        </p:spPr>
        <p:txBody>
          <a:bodyPr wrap="none" lIns="91440" tIns="45720" rIns="91440" bIns="45720">
            <a:spAutoFit/>
          </a:bodyPr>
          <a:lstStyle/>
          <a:p>
            <a:pPr algn="ctr"/>
            <a:r>
              <a:rPr lang="en-US" sz="2400" b="0" cap="none" spc="0" dirty="0">
                <a:ln w="0"/>
                <a:solidFill>
                  <a:srgbClr val="CB202D"/>
                </a:solidFill>
              </a:rPr>
              <a:t>Learning Leo</a:t>
            </a:r>
          </a:p>
        </p:txBody>
      </p:sp>
      <p:sp>
        <p:nvSpPr>
          <p:cNvPr id="27" name="Rectangle 26"/>
          <p:cNvSpPr/>
          <p:nvPr/>
        </p:nvSpPr>
        <p:spPr>
          <a:xfrm>
            <a:off x="9662446" y="4637270"/>
            <a:ext cx="1744388" cy="461665"/>
          </a:xfrm>
          <a:prstGeom prst="rect">
            <a:avLst/>
          </a:prstGeom>
          <a:noFill/>
        </p:spPr>
        <p:txBody>
          <a:bodyPr wrap="none" lIns="91440" tIns="45720" rIns="91440" bIns="45720">
            <a:spAutoFit/>
          </a:bodyPr>
          <a:lstStyle/>
          <a:p>
            <a:pPr algn="ctr"/>
            <a:r>
              <a:rPr lang="en-US" sz="2400" dirty="0">
                <a:ln w="0"/>
                <a:solidFill>
                  <a:srgbClr val="CB202D"/>
                </a:solidFill>
              </a:rPr>
              <a:t>Coping Cody</a:t>
            </a:r>
            <a:endParaRPr lang="en-US" sz="2400" b="0" cap="none" spc="0" dirty="0">
              <a:ln w="0"/>
              <a:solidFill>
                <a:srgbClr val="CB202D"/>
              </a:solidFill>
            </a:endParaRPr>
          </a:p>
        </p:txBody>
      </p:sp>
      <p:sp>
        <p:nvSpPr>
          <p:cNvPr id="28" name="Rectangle 27"/>
          <p:cNvSpPr/>
          <p:nvPr/>
        </p:nvSpPr>
        <p:spPr>
          <a:xfrm>
            <a:off x="7724494" y="6400961"/>
            <a:ext cx="2520691" cy="461665"/>
          </a:xfrm>
          <a:prstGeom prst="rect">
            <a:avLst/>
          </a:prstGeom>
          <a:noFill/>
        </p:spPr>
        <p:txBody>
          <a:bodyPr wrap="none" lIns="91440" tIns="45720" rIns="91440" bIns="45720">
            <a:spAutoFit/>
          </a:bodyPr>
          <a:lstStyle/>
          <a:p>
            <a:pPr algn="ctr"/>
            <a:r>
              <a:rPr lang="en-US" sz="2400" dirty="0">
                <a:ln w="0"/>
                <a:solidFill>
                  <a:srgbClr val="CB202D"/>
                </a:solidFill>
              </a:rPr>
              <a:t>Core-self Courtney</a:t>
            </a:r>
            <a:endParaRPr lang="en-US" sz="2400" b="0" cap="none" spc="0" dirty="0">
              <a:ln w="0"/>
              <a:solidFill>
                <a:srgbClr val="CB202D"/>
              </a:solidFill>
            </a:endParaRPr>
          </a:p>
        </p:txBody>
      </p:sp>
    </p:spTree>
    <p:extLst>
      <p:ext uri="{BB962C8B-B14F-4D97-AF65-F5344CB8AC3E}">
        <p14:creationId xmlns:p14="http://schemas.microsoft.com/office/powerpoint/2010/main" val="38824494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1105F-ACB6-4044-82DB-D2569CD12494}"/>
              </a:ext>
            </a:extLst>
          </p:cNvPr>
          <p:cNvSpPr>
            <a:spLocks noGrp="1"/>
          </p:cNvSpPr>
          <p:nvPr>
            <p:ph type="title"/>
          </p:nvPr>
        </p:nvSpPr>
        <p:spPr>
          <a:xfrm>
            <a:off x="1484311" y="685800"/>
            <a:ext cx="10018713" cy="1752599"/>
          </a:xfrm>
        </p:spPr>
        <p:txBody>
          <a:bodyPr/>
          <a:lstStyle/>
          <a:p>
            <a:r>
              <a:rPr lang="en-US" dirty="0">
                <a:ln w="0"/>
                <a:solidFill>
                  <a:srgbClr val="CB202D"/>
                </a:solidFill>
              </a:rPr>
              <a:t>Core-Self Courtney</a:t>
            </a:r>
            <a:endParaRPr lang="en-GB" dirty="0"/>
          </a:p>
        </p:txBody>
      </p:sp>
      <p:sp>
        <p:nvSpPr>
          <p:cNvPr id="3" name="Content Placeholder 2">
            <a:extLst>
              <a:ext uri="{FF2B5EF4-FFF2-40B4-BE49-F238E27FC236}">
                <a16:creationId xmlns:a16="http://schemas.microsoft.com/office/drawing/2014/main" id="{88B17B15-A2A1-4E07-8D8A-804FF34C900A}"/>
              </a:ext>
            </a:extLst>
          </p:cNvPr>
          <p:cNvSpPr>
            <a:spLocks noGrp="1"/>
          </p:cNvSpPr>
          <p:nvPr>
            <p:ph idx="1"/>
          </p:nvPr>
        </p:nvSpPr>
        <p:spPr>
          <a:xfrm>
            <a:off x="7418883" y="2332383"/>
            <a:ext cx="4084140" cy="3458817"/>
          </a:xfrm>
        </p:spPr>
        <p:txBody>
          <a:bodyPr>
            <a:normAutofit/>
          </a:bodyPr>
          <a:lstStyle/>
          <a:p>
            <a:pPr marL="0" indent="0">
              <a:buNone/>
            </a:pPr>
            <a:endParaRPr lang="en-GB" dirty="0"/>
          </a:p>
        </p:txBody>
      </p:sp>
      <p:pic>
        <p:nvPicPr>
          <p:cNvPr id="4" name="Picture 3">
            <a:extLst>
              <a:ext uri="{FF2B5EF4-FFF2-40B4-BE49-F238E27FC236}">
                <a16:creationId xmlns:a16="http://schemas.microsoft.com/office/drawing/2014/main" id="{51F4D2FA-226A-4B88-A18C-AE99941A16D1}"/>
              </a:ext>
            </a:extLst>
          </p:cNvPr>
          <p:cNvPicPr>
            <a:picLocks noChangeAspect="1"/>
          </p:cNvPicPr>
          <p:nvPr/>
        </p:nvPicPr>
        <p:blipFill>
          <a:blip r:embed="rId2"/>
          <a:stretch>
            <a:fillRect/>
          </a:stretch>
        </p:blipFill>
        <p:spPr>
          <a:xfrm>
            <a:off x="1713980" y="2542111"/>
            <a:ext cx="3181195" cy="2385897"/>
          </a:xfrm>
          <a:prstGeom prst="rect">
            <a:avLst/>
          </a:prstGeom>
        </p:spPr>
      </p:pic>
      <p:sp>
        <p:nvSpPr>
          <p:cNvPr id="7" name="Rectangle 6">
            <a:extLst>
              <a:ext uri="{FF2B5EF4-FFF2-40B4-BE49-F238E27FC236}">
                <a16:creationId xmlns:a16="http://schemas.microsoft.com/office/drawing/2014/main" id="{35D85356-76B5-47FE-866B-DF883FFA3FC6}"/>
              </a:ext>
            </a:extLst>
          </p:cNvPr>
          <p:cNvSpPr/>
          <p:nvPr/>
        </p:nvSpPr>
        <p:spPr>
          <a:xfrm>
            <a:off x="5552661" y="2542111"/>
            <a:ext cx="6096000" cy="2677656"/>
          </a:xfrm>
          <a:prstGeom prst="rect">
            <a:avLst/>
          </a:prstGeom>
        </p:spPr>
        <p:txBody>
          <a:bodyPr>
            <a:spAutoFit/>
          </a:bodyPr>
          <a:lstStyle/>
          <a:p>
            <a:r>
              <a:rPr lang="en-GB" sz="2800">
                <a:latin typeface="HelveticaNeue"/>
              </a:rPr>
              <a:t>I like to encourage people and I always try to understand</a:t>
            </a:r>
          </a:p>
          <a:p>
            <a:r>
              <a:rPr lang="en-GB" sz="2800">
                <a:latin typeface="HelveticaNeue"/>
              </a:rPr>
              <a:t>how they feel. I know who I am and what I’m good at and I</a:t>
            </a:r>
          </a:p>
          <a:p>
            <a:r>
              <a:rPr lang="en-GB" sz="2800">
                <a:latin typeface="HelveticaNeue"/>
              </a:rPr>
              <a:t>love to help others to find the same out about themselves</a:t>
            </a:r>
            <a:r>
              <a:rPr lang="en-GB">
                <a:latin typeface="HelveticaNeue"/>
              </a:rPr>
              <a:t>.</a:t>
            </a:r>
            <a:endParaRPr lang="en-GB" dirty="0"/>
          </a:p>
        </p:txBody>
      </p:sp>
    </p:spTree>
    <p:extLst>
      <p:ext uri="{BB962C8B-B14F-4D97-AF65-F5344CB8AC3E}">
        <p14:creationId xmlns:p14="http://schemas.microsoft.com/office/powerpoint/2010/main" val="21729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EE748-83E6-4714-89D1-7C8344F2C482}"/>
              </a:ext>
            </a:extLst>
          </p:cNvPr>
          <p:cNvSpPr>
            <a:spLocks noGrp="1"/>
          </p:cNvSpPr>
          <p:nvPr>
            <p:ph type="title"/>
          </p:nvPr>
        </p:nvSpPr>
        <p:spPr>
          <a:xfrm>
            <a:off x="1735967" y="699121"/>
            <a:ext cx="10018711" cy="636104"/>
          </a:xfrm>
        </p:spPr>
        <p:txBody>
          <a:bodyPr>
            <a:normAutofit fontScale="90000"/>
          </a:bodyPr>
          <a:lstStyle/>
          <a:p>
            <a:pPr algn="l"/>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r>
              <a:rPr lang="en-GB" sz="4400" b="1" dirty="0">
                <a:solidFill>
                  <a:srgbClr val="FF0000"/>
                </a:solidFill>
              </a:rPr>
              <a:t>THINK ABOUT:</a:t>
            </a:r>
            <a:br>
              <a:rPr lang="en-GB" sz="4400" b="1" dirty="0">
                <a:solidFill>
                  <a:srgbClr val="FF0000"/>
                </a:solidFill>
              </a:rPr>
            </a:br>
            <a:br>
              <a:rPr lang="en-GB" dirty="0"/>
            </a:br>
            <a:br>
              <a:rPr lang="en-GB" dirty="0"/>
            </a:br>
            <a:r>
              <a:rPr lang="en-GB" dirty="0"/>
              <a:t>Do you empathise with other people?</a:t>
            </a:r>
            <a:br>
              <a:rPr lang="en-GB" dirty="0"/>
            </a:br>
            <a:r>
              <a:rPr lang="en-GB" dirty="0"/>
              <a:t>Are you responsible for your own actions or is it always someone else’s fault?</a:t>
            </a:r>
            <a:br>
              <a:rPr lang="en-GB" dirty="0"/>
            </a:br>
            <a:r>
              <a:rPr lang="en-GB" dirty="0"/>
              <a:t>Do you know where to get help and support if you need it and before it is too late?</a:t>
            </a:r>
            <a:br>
              <a:rPr lang="en-GB" dirty="0"/>
            </a:br>
            <a:r>
              <a:rPr lang="en-GB" dirty="0"/>
              <a:t>Do you look at yourself and know your talents, your good points and your bad points too?</a:t>
            </a:r>
            <a:br>
              <a:rPr lang="en-GB" dirty="0"/>
            </a:br>
            <a:br>
              <a:rPr lang="en-GB" dirty="0"/>
            </a:br>
            <a:endParaRPr lang="en-GB" dirty="0"/>
          </a:p>
        </p:txBody>
      </p:sp>
      <p:pic>
        <p:nvPicPr>
          <p:cNvPr id="4" name="Picture 3">
            <a:extLst>
              <a:ext uri="{FF2B5EF4-FFF2-40B4-BE49-F238E27FC236}">
                <a16:creationId xmlns:a16="http://schemas.microsoft.com/office/drawing/2014/main" id="{F62760CD-80D6-4765-8670-FAA0A3204153}"/>
              </a:ext>
            </a:extLst>
          </p:cNvPr>
          <p:cNvPicPr>
            <a:picLocks noChangeAspect="1"/>
          </p:cNvPicPr>
          <p:nvPr/>
        </p:nvPicPr>
        <p:blipFill>
          <a:blip r:embed="rId2"/>
          <a:stretch>
            <a:fillRect/>
          </a:stretch>
        </p:blipFill>
        <p:spPr>
          <a:xfrm>
            <a:off x="9104243" y="4528860"/>
            <a:ext cx="2650435" cy="1987827"/>
          </a:xfrm>
          <a:prstGeom prst="rect">
            <a:avLst/>
          </a:prstGeom>
        </p:spPr>
      </p:pic>
      <p:sp>
        <p:nvSpPr>
          <p:cNvPr id="5" name="Text Placeholder 4">
            <a:extLst>
              <a:ext uri="{FF2B5EF4-FFF2-40B4-BE49-F238E27FC236}">
                <a16:creationId xmlns:a16="http://schemas.microsoft.com/office/drawing/2014/main" id="{4EB89A2F-EA63-4C83-9A60-7BC1EBB9157E}"/>
              </a:ext>
            </a:extLst>
          </p:cNvPr>
          <p:cNvSpPr>
            <a:spLocks noGrp="1"/>
          </p:cNvSpPr>
          <p:nvPr>
            <p:ph type="body" idx="1"/>
          </p:nvPr>
        </p:nvSpPr>
        <p:spPr>
          <a:xfrm>
            <a:off x="9104243" y="4552123"/>
            <a:ext cx="2650435" cy="1964564"/>
          </a:xfrm>
        </p:spPr>
        <p:txBody>
          <a:bodyPr>
            <a:normAutofit/>
          </a:bodyPr>
          <a:lstStyle/>
          <a:p>
            <a:endParaRPr lang="en-GB" sz="3200" dirty="0"/>
          </a:p>
        </p:txBody>
      </p:sp>
    </p:spTree>
    <p:extLst>
      <p:ext uri="{BB962C8B-B14F-4D97-AF65-F5344CB8AC3E}">
        <p14:creationId xmlns:p14="http://schemas.microsoft.com/office/powerpoint/2010/main" val="1654260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nodePh="1">
                                  <p:stCondLst>
                                    <p:cond delay="0"/>
                                  </p:stCondLst>
                                  <p:endCondLst>
                                    <p:cond evt="begin" delay="0">
                                      <p:tn val="9"/>
                                    </p:cond>
                                  </p:end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345904-11AD-4798-AD45-561F9BD03686}"/>
              </a:ext>
            </a:extLst>
          </p:cNvPr>
          <p:cNvSpPr>
            <a:spLocks noGrp="1"/>
          </p:cNvSpPr>
          <p:nvPr>
            <p:ph type="title"/>
          </p:nvPr>
        </p:nvSpPr>
        <p:spPr>
          <a:xfrm>
            <a:off x="1484312" y="685800"/>
            <a:ext cx="10018711" cy="1951383"/>
          </a:xfrm>
        </p:spPr>
        <p:txBody>
          <a:bodyPr>
            <a:normAutofit/>
          </a:bodyPr>
          <a:lstStyle/>
          <a:p>
            <a:r>
              <a:rPr lang="en-GB" sz="4800" b="1" dirty="0">
                <a:solidFill>
                  <a:srgbClr val="FF0000"/>
                </a:solidFill>
              </a:rPr>
              <a:t>Work in class</a:t>
            </a:r>
          </a:p>
        </p:txBody>
      </p:sp>
      <p:pic>
        <p:nvPicPr>
          <p:cNvPr id="5" name="Picture 4">
            <a:extLst>
              <a:ext uri="{FF2B5EF4-FFF2-40B4-BE49-F238E27FC236}">
                <a16:creationId xmlns:a16="http://schemas.microsoft.com/office/drawing/2014/main" id="{4AF1D7E9-7867-4C36-8559-560AC18CB2D2}"/>
              </a:ext>
            </a:extLst>
          </p:cNvPr>
          <p:cNvPicPr>
            <a:picLocks noChangeAspect="1"/>
          </p:cNvPicPr>
          <p:nvPr/>
        </p:nvPicPr>
        <p:blipFill>
          <a:blip r:embed="rId2"/>
          <a:stretch>
            <a:fillRect/>
          </a:stretch>
        </p:blipFill>
        <p:spPr>
          <a:xfrm>
            <a:off x="8654647" y="253439"/>
            <a:ext cx="3182388" cy="2383743"/>
          </a:xfrm>
          <a:prstGeom prst="rect">
            <a:avLst/>
          </a:prstGeom>
        </p:spPr>
      </p:pic>
      <p:pic>
        <p:nvPicPr>
          <p:cNvPr id="6" name="Picture 5">
            <a:extLst>
              <a:ext uri="{FF2B5EF4-FFF2-40B4-BE49-F238E27FC236}">
                <a16:creationId xmlns:a16="http://schemas.microsoft.com/office/drawing/2014/main" id="{BA6FF577-04C9-4A8B-AEE2-BF13AE3F0655}"/>
              </a:ext>
            </a:extLst>
          </p:cNvPr>
          <p:cNvPicPr>
            <a:picLocks noChangeAspect="1"/>
          </p:cNvPicPr>
          <p:nvPr/>
        </p:nvPicPr>
        <p:blipFill>
          <a:blip r:embed="rId3"/>
          <a:stretch>
            <a:fillRect/>
          </a:stretch>
        </p:blipFill>
        <p:spPr>
          <a:xfrm>
            <a:off x="2319076" y="4633448"/>
            <a:ext cx="1566221" cy="1229483"/>
          </a:xfrm>
          <a:prstGeom prst="rect">
            <a:avLst/>
          </a:prstGeom>
        </p:spPr>
      </p:pic>
      <p:pic>
        <p:nvPicPr>
          <p:cNvPr id="7" name="Picture 6">
            <a:extLst>
              <a:ext uri="{FF2B5EF4-FFF2-40B4-BE49-F238E27FC236}">
                <a16:creationId xmlns:a16="http://schemas.microsoft.com/office/drawing/2014/main" id="{92F88031-AF99-4551-8D23-54F985426E69}"/>
              </a:ext>
            </a:extLst>
          </p:cNvPr>
          <p:cNvPicPr>
            <a:picLocks noChangeAspect="1"/>
          </p:cNvPicPr>
          <p:nvPr/>
        </p:nvPicPr>
        <p:blipFill>
          <a:blip r:embed="rId4"/>
          <a:stretch>
            <a:fillRect/>
          </a:stretch>
        </p:blipFill>
        <p:spPr>
          <a:xfrm>
            <a:off x="3048000" y="1967068"/>
            <a:ext cx="1798500" cy="1574957"/>
          </a:xfrm>
          <a:prstGeom prst="rect">
            <a:avLst/>
          </a:prstGeom>
        </p:spPr>
      </p:pic>
      <p:pic>
        <p:nvPicPr>
          <p:cNvPr id="8" name="Picture 7">
            <a:extLst>
              <a:ext uri="{FF2B5EF4-FFF2-40B4-BE49-F238E27FC236}">
                <a16:creationId xmlns:a16="http://schemas.microsoft.com/office/drawing/2014/main" id="{84C12E5A-B36D-4E81-8949-D628D82C97B2}"/>
              </a:ext>
            </a:extLst>
          </p:cNvPr>
          <p:cNvPicPr>
            <a:picLocks noChangeAspect="1"/>
          </p:cNvPicPr>
          <p:nvPr/>
        </p:nvPicPr>
        <p:blipFill>
          <a:blip r:embed="rId5"/>
          <a:stretch>
            <a:fillRect/>
          </a:stretch>
        </p:blipFill>
        <p:spPr>
          <a:xfrm>
            <a:off x="5310140" y="4230757"/>
            <a:ext cx="1236536" cy="1335156"/>
          </a:xfrm>
          <a:prstGeom prst="rect">
            <a:avLst/>
          </a:prstGeom>
        </p:spPr>
      </p:pic>
      <p:pic>
        <p:nvPicPr>
          <p:cNvPr id="9" name="Picture 8">
            <a:extLst>
              <a:ext uri="{FF2B5EF4-FFF2-40B4-BE49-F238E27FC236}">
                <a16:creationId xmlns:a16="http://schemas.microsoft.com/office/drawing/2014/main" id="{EEA04451-C6FA-4214-8A26-21A273A6A16B}"/>
              </a:ext>
            </a:extLst>
          </p:cNvPr>
          <p:cNvPicPr>
            <a:picLocks noChangeAspect="1"/>
          </p:cNvPicPr>
          <p:nvPr/>
        </p:nvPicPr>
        <p:blipFill>
          <a:blip r:embed="rId6"/>
          <a:stretch>
            <a:fillRect/>
          </a:stretch>
        </p:blipFill>
        <p:spPr>
          <a:xfrm>
            <a:off x="6845586" y="2980444"/>
            <a:ext cx="1463464" cy="1240374"/>
          </a:xfrm>
          <a:prstGeom prst="rect">
            <a:avLst/>
          </a:prstGeom>
        </p:spPr>
      </p:pic>
      <p:pic>
        <p:nvPicPr>
          <p:cNvPr id="13" name="Picture 12">
            <a:extLst>
              <a:ext uri="{FF2B5EF4-FFF2-40B4-BE49-F238E27FC236}">
                <a16:creationId xmlns:a16="http://schemas.microsoft.com/office/drawing/2014/main" id="{940F9366-67C8-4B10-B741-A9CAFDF0F2F5}"/>
              </a:ext>
            </a:extLst>
          </p:cNvPr>
          <p:cNvPicPr>
            <a:picLocks noChangeAspect="1"/>
          </p:cNvPicPr>
          <p:nvPr/>
        </p:nvPicPr>
        <p:blipFill>
          <a:blip r:embed="rId7"/>
          <a:stretch>
            <a:fillRect/>
          </a:stretch>
        </p:blipFill>
        <p:spPr>
          <a:xfrm>
            <a:off x="9320201" y="3532467"/>
            <a:ext cx="1463464" cy="1089090"/>
          </a:xfrm>
          <a:prstGeom prst="rect">
            <a:avLst/>
          </a:prstGeom>
        </p:spPr>
      </p:pic>
      <p:pic>
        <p:nvPicPr>
          <p:cNvPr id="14" name="Picture 13">
            <a:extLst>
              <a:ext uri="{FF2B5EF4-FFF2-40B4-BE49-F238E27FC236}">
                <a16:creationId xmlns:a16="http://schemas.microsoft.com/office/drawing/2014/main" id="{0AF4227C-E177-41E5-AED5-D943499AF834}"/>
              </a:ext>
            </a:extLst>
          </p:cNvPr>
          <p:cNvPicPr>
            <a:picLocks noChangeAspect="1"/>
          </p:cNvPicPr>
          <p:nvPr/>
        </p:nvPicPr>
        <p:blipFill>
          <a:blip r:embed="rId8"/>
          <a:stretch>
            <a:fillRect/>
          </a:stretch>
        </p:blipFill>
        <p:spPr>
          <a:xfrm>
            <a:off x="8375239" y="4997224"/>
            <a:ext cx="1282544" cy="1174976"/>
          </a:xfrm>
          <a:prstGeom prst="rect">
            <a:avLst/>
          </a:prstGeom>
        </p:spPr>
      </p:pic>
    </p:spTree>
    <p:extLst>
      <p:ext uri="{BB962C8B-B14F-4D97-AF65-F5344CB8AC3E}">
        <p14:creationId xmlns:p14="http://schemas.microsoft.com/office/powerpoint/2010/main" val="208149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1AD2C-E20B-4BC7-B8C9-766C24326DD6}"/>
              </a:ext>
            </a:extLst>
          </p:cNvPr>
          <p:cNvSpPr>
            <a:spLocks noGrp="1"/>
          </p:cNvSpPr>
          <p:nvPr>
            <p:ph type="title"/>
          </p:nvPr>
        </p:nvSpPr>
        <p:spPr>
          <a:xfrm>
            <a:off x="1484312" y="685800"/>
            <a:ext cx="10018711" cy="1828800"/>
          </a:xfrm>
        </p:spPr>
        <p:txBody>
          <a:bodyPr>
            <a:normAutofit/>
          </a:bodyPr>
          <a:lstStyle/>
          <a:p>
            <a:r>
              <a:rPr lang="en-GB" sz="4000" b="1" dirty="0">
                <a:solidFill>
                  <a:srgbClr val="FF0000"/>
                </a:solidFill>
              </a:rPr>
              <a:t>Links with school values </a:t>
            </a:r>
          </a:p>
        </p:txBody>
      </p:sp>
      <p:sp>
        <p:nvSpPr>
          <p:cNvPr id="3" name="Text Placeholder 2">
            <a:extLst>
              <a:ext uri="{FF2B5EF4-FFF2-40B4-BE49-F238E27FC236}">
                <a16:creationId xmlns:a16="http://schemas.microsoft.com/office/drawing/2014/main" id="{E0A72A7F-8463-4E20-9622-C2CF7A4B7891}"/>
              </a:ext>
            </a:extLst>
          </p:cNvPr>
          <p:cNvSpPr>
            <a:spLocks noGrp="1"/>
          </p:cNvSpPr>
          <p:nvPr>
            <p:ph type="body" idx="1"/>
          </p:nvPr>
        </p:nvSpPr>
        <p:spPr>
          <a:xfrm>
            <a:off x="1484312" y="2372139"/>
            <a:ext cx="10018713" cy="3419061"/>
          </a:xfrm>
        </p:spPr>
        <p:txBody>
          <a:bodyPr>
            <a:noAutofit/>
          </a:bodyPr>
          <a:lstStyle/>
          <a:p>
            <a:pPr marL="342900" indent="-342900" algn="l">
              <a:buFont typeface="Arial" panose="020B0604020202020204" pitchFamily="34" charset="0"/>
              <a:buChar char="•"/>
            </a:pPr>
            <a:r>
              <a:rPr lang="en-GB" sz="2800" b="1" dirty="0"/>
              <a:t>Forgiveness</a:t>
            </a:r>
          </a:p>
          <a:p>
            <a:pPr marL="342900" indent="-342900" algn="l">
              <a:buFont typeface="Arial" panose="020B0604020202020204" pitchFamily="34" charset="0"/>
              <a:buChar char="•"/>
            </a:pPr>
            <a:r>
              <a:rPr lang="en-GB" sz="2800" b="1" dirty="0"/>
              <a:t>Humility</a:t>
            </a:r>
          </a:p>
          <a:p>
            <a:pPr marL="342900" indent="-342900" algn="l">
              <a:buFont typeface="Arial" panose="020B0604020202020204" pitchFamily="34" charset="0"/>
              <a:buChar char="•"/>
            </a:pPr>
            <a:r>
              <a:rPr lang="en-GB" sz="2800" b="1" dirty="0"/>
              <a:t>Hope</a:t>
            </a:r>
          </a:p>
          <a:p>
            <a:pPr marL="342900" indent="-342900" algn="l">
              <a:buFont typeface="Arial" panose="020B0604020202020204" pitchFamily="34" charset="0"/>
              <a:buChar char="•"/>
            </a:pPr>
            <a:r>
              <a:rPr lang="en-GB" sz="2800" b="1" dirty="0"/>
              <a:t>Peace</a:t>
            </a:r>
          </a:p>
          <a:p>
            <a:pPr marL="342900" indent="-342900" algn="l">
              <a:buFont typeface="Arial" panose="020B0604020202020204" pitchFamily="34" charset="0"/>
              <a:buChar char="•"/>
            </a:pPr>
            <a:r>
              <a:rPr lang="en-GB" sz="2800" b="1" dirty="0"/>
              <a:t>Friendship</a:t>
            </a:r>
          </a:p>
          <a:p>
            <a:pPr marL="342900" indent="-342900" algn="l">
              <a:buFont typeface="Arial" panose="020B0604020202020204" pitchFamily="34" charset="0"/>
              <a:buChar char="•"/>
            </a:pPr>
            <a:r>
              <a:rPr lang="en-GB" sz="2800" b="1" dirty="0"/>
              <a:t>Love</a:t>
            </a:r>
          </a:p>
        </p:txBody>
      </p:sp>
      <p:pic>
        <p:nvPicPr>
          <p:cNvPr id="4" name="Picture 3">
            <a:extLst>
              <a:ext uri="{FF2B5EF4-FFF2-40B4-BE49-F238E27FC236}">
                <a16:creationId xmlns:a16="http://schemas.microsoft.com/office/drawing/2014/main" id="{6E351358-20F8-41DF-BF87-48BCDAB70940}"/>
              </a:ext>
            </a:extLst>
          </p:cNvPr>
          <p:cNvPicPr>
            <a:picLocks noChangeAspect="1"/>
          </p:cNvPicPr>
          <p:nvPr/>
        </p:nvPicPr>
        <p:blipFill>
          <a:blip r:embed="rId2"/>
          <a:stretch>
            <a:fillRect/>
          </a:stretch>
        </p:blipFill>
        <p:spPr>
          <a:xfrm>
            <a:off x="8787274" y="3492809"/>
            <a:ext cx="2542252" cy="2298391"/>
          </a:xfrm>
          <a:prstGeom prst="rect">
            <a:avLst/>
          </a:prstGeom>
        </p:spPr>
      </p:pic>
    </p:spTree>
    <p:extLst>
      <p:ext uri="{BB962C8B-B14F-4D97-AF65-F5344CB8AC3E}">
        <p14:creationId xmlns:p14="http://schemas.microsoft.com/office/powerpoint/2010/main" val="292675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F114D-35E9-420B-950C-0F867E1D7641}"/>
              </a:ext>
            </a:extLst>
          </p:cNvPr>
          <p:cNvSpPr>
            <a:spLocks noGrp="1"/>
          </p:cNvSpPr>
          <p:nvPr>
            <p:ph type="title"/>
          </p:nvPr>
        </p:nvSpPr>
        <p:spPr/>
        <p:txBody>
          <a:bodyPr>
            <a:normAutofit/>
          </a:bodyPr>
          <a:lstStyle/>
          <a:p>
            <a:r>
              <a:rPr lang="en-GB" sz="4800" b="1" dirty="0">
                <a:solidFill>
                  <a:srgbClr val="FF0000"/>
                </a:solidFill>
              </a:rPr>
              <a:t>Let us pray</a:t>
            </a:r>
          </a:p>
        </p:txBody>
      </p:sp>
      <p:pic>
        <p:nvPicPr>
          <p:cNvPr id="3" name="Picture 2">
            <a:extLst>
              <a:ext uri="{FF2B5EF4-FFF2-40B4-BE49-F238E27FC236}">
                <a16:creationId xmlns:a16="http://schemas.microsoft.com/office/drawing/2014/main" id="{35C42D60-F52E-454F-8881-77F4006200F9}"/>
              </a:ext>
            </a:extLst>
          </p:cNvPr>
          <p:cNvPicPr>
            <a:picLocks noChangeAspect="1"/>
          </p:cNvPicPr>
          <p:nvPr/>
        </p:nvPicPr>
        <p:blipFill>
          <a:blip r:embed="rId2"/>
          <a:stretch>
            <a:fillRect/>
          </a:stretch>
        </p:blipFill>
        <p:spPr>
          <a:xfrm>
            <a:off x="4943062" y="2829960"/>
            <a:ext cx="2693296" cy="3363270"/>
          </a:xfrm>
          <a:prstGeom prst="rect">
            <a:avLst/>
          </a:prstGeom>
        </p:spPr>
      </p:pic>
    </p:spTree>
    <p:extLst>
      <p:ext uri="{BB962C8B-B14F-4D97-AF65-F5344CB8AC3E}">
        <p14:creationId xmlns:p14="http://schemas.microsoft.com/office/powerpoint/2010/main" val="20478476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286</TotalTime>
  <Words>161</Words>
  <Application>Microsoft Office PowerPoint</Application>
  <PresentationFormat>Widescreen</PresentationFormat>
  <Paragraphs>26</Paragraphs>
  <Slides>9</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Corbel</vt:lpstr>
      <vt:lpstr>HelveticaNeue</vt:lpstr>
      <vt:lpstr>Parallax</vt:lpstr>
      <vt:lpstr>  Jesus we ask you to be with us as we worship here today  We welcome you with open hearts.</vt:lpstr>
      <vt:lpstr>ROAR</vt:lpstr>
      <vt:lpstr>PowerPoint Presentation</vt:lpstr>
      <vt:lpstr>Ralph and the ResiliANTS</vt:lpstr>
      <vt:lpstr>Core-Self Courtney</vt:lpstr>
      <vt:lpstr>       THINK ABOUT:   Do you empathise with other people? Are you responsible for your own actions or is it always someone else’s fault? Do you know where to get help and support if you need it and before it is too late? Do you look at yourself and know your talents, your good points and your bad points too?  </vt:lpstr>
      <vt:lpstr>Work in class</vt:lpstr>
      <vt:lpstr>Links with school values </vt:lpstr>
      <vt:lpstr>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ROAR</dc:title>
  <dc:creator>Alison Klaassen</dc:creator>
  <cp:lastModifiedBy>Alison Klaassen</cp:lastModifiedBy>
  <cp:revision>16</cp:revision>
  <dcterms:created xsi:type="dcterms:W3CDTF">2021-11-08T11:11:04Z</dcterms:created>
  <dcterms:modified xsi:type="dcterms:W3CDTF">2022-01-31T09:39:11Z</dcterms:modified>
</cp:coreProperties>
</file>