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8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  <p:sldMasterId id="2147483691" r:id="rId12"/>
  </p:sldMasterIdLst>
  <p:notesMasterIdLst>
    <p:notesMasterId r:id="rId33"/>
  </p:notesMasterIdLst>
  <p:sldIdLst>
    <p:sldId id="275" r:id="rId13"/>
    <p:sldId id="278" r:id="rId14"/>
    <p:sldId id="501" r:id="rId15"/>
    <p:sldId id="500" r:id="rId16"/>
    <p:sldId id="503" r:id="rId17"/>
    <p:sldId id="499" r:id="rId18"/>
    <p:sldId id="498" r:id="rId19"/>
    <p:sldId id="512" r:id="rId20"/>
    <p:sldId id="480" r:id="rId21"/>
    <p:sldId id="457" r:id="rId22"/>
    <p:sldId id="496" r:id="rId23"/>
    <p:sldId id="502" r:id="rId24"/>
    <p:sldId id="497" r:id="rId25"/>
    <p:sldId id="513" r:id="rId26"/>
    <p:sldId id="514" r:id="rId27"/>
    <p:sldId id="506" r:id="rId28"/>
    <p:sldId id="279" r:id="rId29"/>
    <p:sldId id="282" r:id="rId30"/>
    <p:sldId id="290" r:id="rId31"/>
    <p:sldId id="515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404" y="90"/>
      </p:cViewPr>
      <p:guideLst>
        <p:guide orient="horz" pos="2432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F8-42C2-9202-48F4EF14FE39}"/>
              </c:ext>
            </c:extLst>
          </c:dPt>
          <c:dPt>
            <c:idx val="1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F8-42C2-9202-48F4EF14FE39}"/>
              </c:ext>
            </c:extLst>
          </c:dPt>
          <c:dPt>
            <c:idx val="2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F8-42C2-9202-48F4EF14FE39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F8-42C2-9202-48F4EF14FE39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F8-42C2-9202-48F4EF14FE39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F8-42C2-9202-48F4EF14FE39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F8-42C2-9202-48F4EF14FE39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9A7-43A3-AA2D-A366CB597633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A9A7-43A3-AA2D-A366CB597633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A9A7-43A3-AA2D-A366CB597633}"/>
              </c:ext>
            </c:extLst>
          </c:dPt>
          <c:dPt>
            <c:idx val="10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A9A7-43A3-AA2D-A366CB597633}"/>
              </c:ext>
            </c:extLst>
          </c:dPt>
          <c:cat>
            <c:numRef>
              <c:f>Sheet1!$A$2:$A$12</c:f>
              <c:numCache>
                <c:formatCode>General</c:formatCode>
                <c:ptCount val="11"/>
              </c:numCache>
            </c:num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1F8-42C2-9202-48F4EF14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F8-42C2-9202-48F4EF14FE3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F8-42C2-9202-48F4EF14FE39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F8-42C2-9202-48F4EF14FE39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F8-42C2-9202-48F4EF14FE39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F8-42C2-9202-48F4EF14FE39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F8-42C2-9202-48F4EF14FE39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F8-42C2-9202-48F4EF14FE39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9B31-40E1-8D62-6A7A5ED1AC46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9B31-40E1-8D62-6A7A5ED1AC46}"/>
              </c:ext>
            </c:extLst>
          </c:dPt>
          <c:cat>
            <c:numRef>
              <c:f>Sheet1!$A$2:$A$10</c:f>
              <c:numCache>
                <c:formatCode>General</c:formatCode>
                <c:ptCount val="9"/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1F8-42C2-9202-48F4EF14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F8-42C2-9202-48F4EF14FE3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F8-42C2-9202-48F4EF14FE39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F8-42C2-9202-48F4EF14FE39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F8-42C2-9202-48F4EF14FE39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F8-42C2-9202-48F4EF14FE39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F8-42C2-9202-48F4EF14FE39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F8-42C2-9202-48F4EF14FE39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1F8-42C2-9202-48F4EF14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F8-42C2-9202-48F4EF14FE3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F8-42C2-9202-48F4EF14FE39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F8-42C2-9202-48F4EF14FE39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F8-42C2-9202-48F4EF14FE39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F8-42C2-9202-48F4EF14FE39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F8-42C2-9202-48F4EF14FE39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F8-42C2-9202-48F4EF14FE39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A5E0-42B9-889F-C88788C833D6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A5E0-42B9-889F-C88788C833D6}"/>
              </c:ext>
            </c:extLst>
          </c:dPt>
          <c:dPt>
            <c:idx val="9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A5E0-42B9-889F-C88788C833D6}"/>
              </c:ext>
            </c:extLst>
          </c:dPt>
          <c:dPt>
            <c:idx val="10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5-A5E0-42B9-889F-C88788C833D6}"/>
              </c:ext>
            </c:extLst>
          </c:dPt>
          <c:cat>
            <c:numRef>
              <c:f>Sheet1!$A$2:$A$12</c:f>
              <c:numCache>
                <c:formatCode>General</c:formatCode>
                <c:ptCount val="11"/>
              </c:numCache>
            </c:num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1F8-42C2-9202-48F4EF14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1F8-42C2-9202-48F4EF14FE3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1F8-42C2-9202-48F4EF14FE39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1F8-42C2-9202-48F4EF14FE39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1F8-42C2-9202-48F4EF14FE39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1F8-42C2-9202-48F4EF14FE39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1F8-42C2-9202-48F4EF14FE39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1F8-42C2-9202-48F4EF14FE39}"/>
              </c:ext>
            </c:extLst>
          </c:dPt>
          <c:dPt>
            <c:idx val="7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715-472B-8F98-E82290ED5CF5}"/>
              </c:ext>
            </c:extLst>
          </c:dPt>
          <c:dPt>
            <c:idx val="8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715-472B-8F98-E82290ED5CF5}"/>
              </c:ext>
            </c:extLst>
          </c:dPt>
          <c:cat>
            <c:numRef>
              <c:f>Sheet1!$A$2:$A$10</c:f>
              <c:numCache>
                <c:formatCode>General</c:formatCode>
                <c:ptCount val="9"/>
              </c:numCache>
            </c:num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71F8-42C2-9202-48F4EF14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1"/>
            </a:solidFill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1FF-4F18-A96D-DBBB73CC7A28}"/>
              </c:ext>
            </c:extLst>
          </c:dPt>
          <c:dPt>
            <c:idx val="1"/>
            <c:bubble3D val="0"/>
            <c:spPr>
              <a:solidFill>
                <a:srgbClr val="00954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1FF-4F18-A96D-DBBB73CC7A28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1FF-4F18-A96D-DBBB73CC7A28}"/>
              </c:ext>
            </c:extLst>
          </c:dPt>
          <c:dPt>
            <c:idx val="3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1FF-4F18-A96D-DBBB73CC7A28}"/>
              </c:ext>
            </c:extLst>
          </c:dPt>
          <c:dPt>
            <c:idx val="4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1FF-4F18-A96D-DBBB73CC7A28}"/>
              </c:ext>
            </c:extLst>
          </c:dPt>
          <c:dPt>
            <c:idx val="5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1FF-4F18-A96D-DBBB73CC7A28}"/>
              </c:ext>
            </c:extLst>
          </c:dPt>
          <c:dPt>
            <c:idx val="6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81FF-4F18-A96D-DBBB73CC7A28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81FF-4F18-A96D-DBBB73CC7A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8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8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9.xml"/><Relationship Id="rId4" Type="http://schemas.openxmlformats.org/officeDocument/2006/relationships/hyperlink" Target="https://www.twinkl.co.uk/" TargetMode="Externa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9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892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861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735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301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341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7304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564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34396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21384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426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8.jp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4181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00700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sq7hyc/articles/z8kfnbk" TargetMode="External"/><Relationship Id="rId2" Type="http://schemas.openxmlformats.org/officeDocument/2006/relationships/hyperlink" Target="https://vimeo.com/516637261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hyperlink" Target="https://www.bbc.co.uk/bitesize/topics/zsq7hyc/articles/z2nr4wx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11" Type="http://schemas.openxmlformats.org/officeDocument/2006/relationships/image" Target="../media/image26.png"/><Relationship Id="rId5" Type="http://schemas.openxmlformats.org/officeDocument/2006/relationships/image" Target="../media/image30.png"/><Relationship Id="rId10" Type="http://schemas.openxmlformats.org/officeDocument/2006/relationships/image" Target="../media/image24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0.png"/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vimeo.com/516638393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chart" Target="../charts/chart1.xml"/><Relationship Id="rId7" Type="http://schemas.openxmlformats.org/officeDocument/2006/relationships/chart" Target="../charts/chart4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7.xml"/><Relationship Id="rId6" Type="http://schemas.openxmlformats.org/officeDocument/2006/relationships/chart" Target="../charts/chart3.xml"/><Relationship Id="rId5" Type="http://schemas.openxmlformats.org/officeDocument/2006/relationships/image" Target="../media/image39.png"/><Relationship Id="rId4" Type="http://schemas.openxmlformats.org/officeDocument/2006/relationships/chart" Target="../charts/chart2.xml"/><Relationship Id="rId9" Type="http://schemas.openxmlformats.org/officeDocument/2006/relationships/chart" Target="../charts/char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E9B695-20C9-48CB-9848-A7B638B52DAC}"/>
              </a:ext>
            </a:extLst>
          </p:cNvPr>
          <p:cNvSpPr/>
          <p:nvPr/>
        </p:nvSpPr>
        <p:spPr>
          <a:xfrm>
            <a:off x="4667250" y="644548"/>
            <a:ext cx="32608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Week beg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12</a:t>
            </a:r>
            <a:r>
              <a:rPr kumimoji="0" lang="en-US" sz="5400" b="0" i="0" u="none" strike="noStrike" kern="1200" cap="none" spc="0" normalizeH="0" baseline="3000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th</a:t>
            </a: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 April </a:t>
            </a:r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6" y="251109"/>
            <a:ext cx="8137524" cy="2029636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59694" y="22022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j-ea"/>
                <a:cs typeface="+mj-cs"/>
              </a:rPr>
              <a:t>13.4.21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573469" y="791109"/>
            <a:ext cx="7886700" cy="63797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XCCW Joined 7a" panose="03050602040000000000" pitchFamily="66" charset="0"/>
              </a:rPr>
              <a:t>LO: To understand and link ratio and fractions  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 pitchFamily="50" charset="0"/>
                <a:ea typeface="+mn-ea"/>
                <a:cs typeface="+mn-cs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j-ea"/>
              <a:cs typeface="+mj-cs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573469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800" dirty="0">
                <a:solidFill>
                  <a:schemeClr val="tx1"/>
                </a:solidFill>
                <a:latin typeface="XCCW Joined 7a" panose="03050602040000000000" pitchFamily="66" charset="0"/>
              </a:rPr>
              <a:t>Useful websites….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XCCW Joined 7a" panose="03050602040000000000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C158AC1-3C64-4B19-8FCF-48B255E29368}"/>
              </a:ext>
            </a:extLst>
          </p:cNvPr>
          <p:cNvSpPr/>
          <p:nvPr/>
        </p:nvSpPr>
        <p:spPr>
          <a:xfrm>
            <a:off x="1045778" y="3422147"/>
            <a:ext cx="422423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  <a:hlinkClick r:id="rId2"/>
              </a:rPr>
              <a:t>https://vimeo.com/516637261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131AD7-79C1-4894-8B60-75D5BFCE930F}"/>
              </a:ext>
            </a:extLst>
          </p:cNvPr>
          <p:cNvSpPr/>
          <p:nvPr/>
        </p:nvSpPr>
        <p:spPr>
          <a:xfrm>
            <a:off x="814551" y="4406245"/>
            <a:ext cx="6942083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hlinkClick r:id="rId3"/>
              </a:rPr>
              <a:t>https://www.bbc.co.uk/bitesize/topics/zsq7hyc/articles/z8kfnbk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>
                <a:hlinkClick r:id="rId4"/>
              </a:rPr>
              <a:t>https://www.bbc.co.uk/bitesize/topics/zsq7hyc/articles/z2nr4wx</a:t>
            </a:r>
            <a:r>
              <a:rPr lang="en-GB" sz="2400" dirty="0"/>
              <a:t>  --practise questions </a:t>
            </a:r>
          </a:p>
        </p:txBody>
      </p:sp>
      <p:pic>
        <p:nvPicPr>
          <p:cNvPr id="1026" name="Picture 2" descr="Happy Eyes Clipart , Free Transparent Clipart - ClipartKey">
            <a:extLst>
              <a:ext uri="{FF2B5EF4-FFF2-40B4-BE49-F238E27FC236}">
                <a16:creationId xmlns:a16="http://schemas.microsoft.com/office/drawing/2014/main" id="{08BE29AA-09E4-4087-A73D-87FABDFD1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2139">
            <a:off x="6845272" y="2903364"/>
            <a:ext cx="1822723" cy="118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717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50E538-8C12-424E-9704-98FE6B33C1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6" t="14394" r="10919" b="10613"/>
          <a:stretch/>
        </p:blipFill>
        <p:spPr>
          <a:xfrm>
            <a:off x="0" y="852153"/>
            <a:ext cx="9144000" cy="600584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8B5AAB5-23D4-4087-A497-4EC6CB212A8A}"/>
              </a:ext>
            </a:extLst>
          </p:cNvPr>
          <p:cNvSpPr/>
          <p:nvPr/>
        </p:nvSpPr>
        <p:spPr>
          <a:xfrm>
            <a:off x="1874337" y="-80665"/>
            <a:ext cx="5542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Crucial Vocabulary </a:t>
            </a:r>
          </a:p>
        </p:txBody>
      </p:sp>
    </p:spTree>
    <p:extLst>
      <p:ext uri="{BB962C8B-B14F-4D97-AF65-F5344CB8AC3E}">
        <p14:creationId xmlns:p14="http://schemas.microsoft.com/office/powerpoint/2010/main" val="191857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50E538-8C12-424E-9704-98FE6B33C1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6" t="14394" r="10919" b="10613"/>
          <a:stretch/>
        </p:blipFill>
        <p:spPr>
          <a:xfrm>
            <a:off x="0" y="0"/>
            <a:ext cx="5359485" cy="3520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65AAC7-9D7A-406B-9093-EEAF93FBD3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6" t="14394" r="10919" b="10613"/>
          <a:stretch/>
        </p:blipFill>
        <p:spPr>
          <a:xfrm>
            <a:off x="0" y="3429000"/>
            <a:ext cx="5359485" cy="35201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405CCE-6EA0-4693-8F6A-910755A96F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6" t="14394" r="10919" b="10613"/>
          <a:stretch/>
        </p:blipFill>
        <p:spPr>
          <a:xfrm rot="5400000">
            <a:off x="4529168" y="995856"/>
            <a:ext cx="5359485" cy="352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86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41738" y="1370975"/>
            <a:ext cx="8523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Ratio shows the </a:t>
            </a:r>
            <a:r>
              <a:rPr lang="en-GB" sz="2800" dirty="0">
                <a:highlight>
                  <a:srgbClr val="FFFF00"/>
                </a:highlight>
              </a:rPr>
              <a:t>relationship between  a set of values.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025FC4D-8AA7-4693-9A3C-EAE5C9DB6184}"/>
              </a:ext>
            </a:extLst>
          </p:cNvPr>
          <p:cNvSpPr/>
          <p:nvPr/>
        </p:nvSpPr>
        <p:spPr>
          <a:xfrm>
            <a:off x="1541148" y="126531"/>
            <a:ext cx="63300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Recap- what is ratio?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948D6A2-3D1B-46C3-9FC5-0CE4A71A44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610" t="23588" r="22086" b="15721"/>
          <a:stretch/>
        </p:blipFill>
        <p:spPr>
          <a:xfrm>
            <a:off x="1301346" y="2009671"/>
            <a:ext cx="6404673" cy="47217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8203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/>
          <p:cNvSpPr/>
          <p:nvPr/>
        </p:nvSpPr>
        <p:spPr>
          <a:xfrm>
            <a:off x="3133009" y="150302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610514" y="87845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907773" y="123904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476554" y="95909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430268" y="159963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3415192" y="7558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158617" y="670265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9585" y="1999983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counters altogether.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9585" y="2572158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yellow counters.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29585" y="3144333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red counters.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29585" y="3716508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counters are yellow?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9585" y="4288683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counters are red?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9585" y="4860858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yellow counters there are ___ red counters.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9585" y="5433033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ratio of yellow counters to red counters is ___ to ___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43390" y="1938428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43390" y="25218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43390" y="3088224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105533" y="3509497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5533" y="3509497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718756" y="4088101"/>
                <a:ext cx="52260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8756" y="4088101"/>
                <a:ext cx="522602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087912" y="4799303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849347" y="4809720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76799" y="537366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545128" y="5371478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885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43103" y="2021954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 shapes altogether.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3103" y="2596345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squares.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3103" y="3170736"/>
            <a:ext cx="522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There are ___ circles.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3103" y="3745127"/>
            <a:ext cx="6756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are squares?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43103" y="4319518"/>
            <a:ext cx="3877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are circles?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3103" y="4893910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squares there are ___ circles.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3103" y="5468303"/>
            <a:ext cx="7375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ratio of squares to circles is ___ to ___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259431" y="196039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20453" y="2530370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220453" y="31282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453001" y="3554629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3001" y="3554629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254438" y="4125327"/>
                <a:ext cx="52260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438" y="4125327"/>
                <a:ext cx="522602" cy="76713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199674" y="4815093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933641" y="4836997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933641" y="540467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810280" y="5404679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9" name="Rectangle 38"/>
          <p:cNvSpPr/>
          <p:nvPr/>
        </p:nvSpPr>
        <p:spPr>
          <a:xfrm>
            <a:off x="2843716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930547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061342" y="1101275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830376" y="538860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357641" y="1101275"/>
            <a:ext cx="396000" cy="396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681955" y="1162154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014942" y="1162154"/>
            <a:ext cx="360000" cy="360000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378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524000" y="1043940"/>
          <a:ext cx="6096000" cy="70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230565715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11851568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04663564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95095425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837157517"/>
                    </a:ext>
                  </a:extLst>
                </a:gridCol>
              </a:tblGrid>
              <a:tr h="7061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50571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29585" y="2155223"/>
            <a:ext cx="570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bar is shaded?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9585" y="2937555"/>
            <a:ext cx="5709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bar not shaded?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29585" y="3799006"/>
            <a:ext cx="653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the ratio of shaded to non-shaded parts.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29585" y="5243227"/>
            <a:ext cx="653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the ratio of non-shaded to shaded parts.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294319" y="1972773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4319" y="1972773"/>
                <a:ext cx="522602" cy="7648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655493" y="2785942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493" y="2785942"/>
                <a:ext cx="522602" cy="7648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729585" y="4386745"/>
            <a:ext cx="7630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shaded parts there are ___ non-shaded parts.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20006" y="4324451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469249" y="4322965"/>
            <a:ext cx="522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0460" y="4791321"/>
            <a:ext cx="2103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 to 3   2:3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10459" y="5629700"/>
            <a:ext cx="2103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 to 2   3:2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327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444196" y="845878"/>
          <a:ext cx="609599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280918938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4995826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69009825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61033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47031413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8566945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1157187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673179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1245970" y="2195873"/>
            <a:ext cx="62198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1 blue part, there are 2 yellow parts and 4 green parts.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382267" y="1688691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 to 2 to 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240536" y="3359359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bar is shaded blue?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240536" y="4153513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bar is shaded yellow?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240536" y="4947667"/>
            <a:ext cx="6219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fraction of the bar is shaded green?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593647" y="3174605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3647" y="3174605"/>
                <a:ext cx="522602" cy="7648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6943223" y="3975543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3223" y="3975543"/>
                <a:ext cx="522602" cy="76488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822649" y="4776481"/>
                <a:ext cx="522602" cy="7648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4472C4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649" y="4776481"/>
                <a:ext cx="522602" cy="76488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0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382268" y="63935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10491379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809086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811207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4810730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0164631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22753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427901"/>
                  </a:ext>
                </a:extLst>
              </a:tr>
            </a:tbl>
          </a:graphicData>
        </a:graphic>
      </p:graphicFrame>
      <p:pic>
        <p:nvPicPr>
          <p:cNvPr id="38" name="Picture 3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60" y="1620631"/>
            <a:ext cx="804616" cy="116175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/>
              <p:cNvSpPr/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5" name="Rounded Rectangular Callou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blipFill>
                <a:blip r:embed="rId6"/>
                <a:stretch>
                  <a:fillRect r="-1125" b="-10573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493" y="3094006"/>
            <a:ext cx="875007" cy="6699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ounded Rectangular Callout 71"/>
              <p:cNvSpPr/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60213"/>
                  <a:gd name="adj2" fmla="val 15302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6</a:t>
                </a:r>
              </a:p>
            </p:txBody>
          </p:sp>
        </mc:Choice>
        <mc:Fallback xmlns="">
          <p:sp>
            <p:nvSpPr>
              <p:cNvPr id="72" name="Rounded Rectangular Callout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60213"/>
                  <a:gd name="adj2" fmla="val 15302"/>
                  <a:gd name="adj3" fmla="val 16667"/>
                </a:avLst>
              </a:prstGeom>
              <a:blipFill>
                <a:blip r:embed="rId8"/>
                <a:stretch>
                  <a:fillRect b="-10088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72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82" y="4448321"/>
            <a:ext cx="871138" cy="11617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ounded Rectangular Callout 73"/>
              <p:cNvSpPr/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989"/>
                  <a:gd name="adj2" fmla="val 16320"/>
                  <a:gd name="adj3" fmla="val 16667"/>
                </a:avLst>
              </a:prstGeom>
              <a:noFill/>
              <a:ln w="28575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74" name="Rounded Rectangular Callout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989"/>
                  <a:gd name="adj2" fmla="val 16320"/>
                  <a:gd name="adj3" fmla="val 16667"/>
                </a:avLst>
              </a:prstGeom>
              <a:blipFill>
                <a:blip r:embed="rId10"/>
                <a:stretch>
                  <a:fillRect r="-1119" b="-10573"/>
                </a:stretch>
              </a:blip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865220D6-0D3B-4B2B-A911-B4896C18A9D1}"/>
              </a:ext>
            </a:extLst>
          </p:cNvPr>
          <p:cNvSpPr/>
          <p:nvPr/>
        </p:nvSpPr>
        <p:spPr>
          <a:xfrm>
            <a:off x="2100110" y="5934670"/>
            <a:ext cx="4660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Who is correct?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2" grpId="0" animBg="1"/>
      <p:bldP spid="7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4" name="Rounded Rectangular Callout 73"/>
              <p:cNvSpPr/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597"/>
                  <a:gd name="adj2" fmla="val 16320"/>
                  <a:gd name="adj3" fmla="val 16667"/>
                </a:avLst>
              </a:prstGeom>
              <a:noFill/>
              <a:ln w="28575"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74" name="Rounded Rectangular Callout 7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1020" y="4254281"/>
                <a:ext cx="4315778" cy="1355883"/>
              </a:xfrm>
              <a:prstGeom prst="wedgeRoundRectCallout">
                <a:avLst>
                  <a:gd name="adj1" fmla="val -61597"/>
                  <a:gd name="adj2" fmla="val 16320"/>
                  <a:gd name="adj3" fmla="val 16667"/>
                </a:avLst>
              </a:prstGeom>
              <a:blipFill>
                <a:blip r:embed="rId5"/>
                <a:stretch>
                  <a:fillRect r="-1124" b="-10573"/>
                </a:stretch>
              </a:blipFill>
              <a:ln w="28575">
                <a:solidFill>
                  <a:schemeClr val="accent4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ounded Rectangular Callout 71"/>
              <p:cNvSpPr/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59952"/>
                  <a:gd name="adj2" fmla="val 15302"/>
                  <a:gd name="adj3" fmla="val 16667"/>
                </a:avLst>
              </a:prstGeom>
              <a:noFill/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6</a:t>
                </a:r>
              </a:p>
            </p:txBody>
          </p:sp>
        </mc:Choice>
        <mc:Fallback xmlns="">
          <p:sp>
            <p:nvSpPr>
              <p:cNvPr id="72" name="Rounded Rectangular Callout 7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735" y="2812941"/>
                <a:ext cx="4315778" cy="1355883"/>
              </a:xfrm>
              <a:prstGeom prst="wedgeRoundRectCallout">
                <a:avLst>
                  <a:gd name="adj1" fmla="val 59952"/>
                  <a:gd name="adj2" fmla="val 15302"/>
                  <a:gd name="adj3" fmla="val 16667"/>
                </a:avLst>
              </a:prstGeom>
              <a:blipFill>
                <a:blip r:embed="rId6"/>
                <a:stretch>
                  <a:fillRect b="-10088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382268" y="639354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10491379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8090868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811207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4810730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0164631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22753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427901"/>
                  </a:ext>
                </a:extLst>
              </a:tr>
            </a:tbl>
          </a:graphicData>
        </a:graphic>
      </p:graphicFrame>
      <p:pic>
        <p:nvPicPr>
          <p:cNvPr id="73" name="Picture 72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82" y="4448321"/>
            <a:ext cx="871138" cy="116175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0162" y="5590518"/>
            <a:ext cx="8160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1 shaded part there are ___ non-shaded parts.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12080" y="5590518"/>
            <a:ext cx="1214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278317" y="2764177"/>
            <a:ext cx="1550340" cy="1526178"/>
          </a:xfrm>
          <a:prstGeom prst="plus">
            <a:avLst>
              <a:gd name="adj" fmla="val 406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6907469" y="4073485"/>
            <a:ext cx="719068" cy="1347959"/>
          </a:xfrm>
          <a:prstGeom prst="corner">
            <a:avLst>
              <a:gd name="adj1" fmla="val 33818"/>
              <a:gd name="adj2" fmla="val 33083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ounded Rectangular Callout 4">
                <a:extLst>
                  <a:ext uri="{FF2B5EF4-FFF2-40B4-BE49-F238E27FC236}">
                    <a16:creationId xmlns:a16="http://schemas.microsoft.com/office/drawing/2014/main" id="{B1975085-360D-4699-80DA-ECD698380DA2}"/>
                  </a:ext>
                </a:extLst>
              </p:cNvPr>
              <p:cNvSpPr/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noFill/>
              <a:ln w="2857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The fraction shaded is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4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4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and the ratio of shaded to non-shaded parts is 1 to 5</a:t>
                </a:r>
              </a:p>
            </p:txBody>
          </p:sp>
        </mc:Choice>
        <mc:Fallback xmlns="">
          <p:sp>
            <p:nvSpPr>
              <p:cNvPr id="17" name="Rounded Rectangular Callout 4">
                <a:extLst>
                  <a:ext uri="{FF2B5EF4-FFF2-40B4-BE49-F238E27FC236}">
                    <a16:creationId xmlns:a16="http://schemas.microsoft.com/office/drawing/2014/main" id="{B1975085-360D-4699-80DA-ECD698380DA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861" y="1371601"/>
                <a:ext cx="4315778" cy="1355883"/>
              </a:xfrm>
              <a:prstGeom prst="wedgeRoundRectCallout">
                <a:avLst>
                  <a:gd name="adj1" fmla="val -61466"/>
                  <a:gd name="adj2" fmla="val 20067"/>
                  <a:gd name="adj3" fmla="val 16667"/>
                </a:avLst>
              </a:prstGeom>
              <a:blipFill>
                <a:blip r:embed="rId9"/>
                <a:stretch>
                  <a:fillRect r="-1125" b="-10573"/>
                </a:stretch>
              </a:blipFill>
              <a:ln w="28575">
                <a:solidFill>
                  <a:srgbClr val="0070C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>
            <a:extLst>
              <a:ext uri="{FF2B5EF4-FFF2-40B4-BE49-F238E27FC236}">
                <a16:creationId xmlns:a16="http://schemas.microsoft.com/office/drawing/2014/main" id="{21AF5931-03D3-425D-8DAA-1BE3B764ABED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360" y="1620631"/>
            <a:ext cx="804616" cy="116175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B43170-B754-4ED3-8A33-7AB5F96327BD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493" y="3094006"/>
            <a:ext cx="875007" cy="669988"/>
          </a:xfrm>
          <a:prstGeom prst="rect">
            <a:avLst/>
          </a:prstGeom>
        </p:spPr>
      </p:pic>
      <p:sp>
        <p:nvSpPr>
          <p:cNvPr id="12" name="Cross 1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668324" y="1268630"/>
            <a:ext cx="1550340" cy="1526178"/>
          </a:xfrm>
          <a:prstGeom prst="plus">
            <a:avLst>
              <a:gd name="adj" fmla="val 4116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2" grpId="0" animBg="1"/>
      <p:bldP spid="13" grpId="0"/>
      <p:bldP spid="15" grpId="0" animBg="1"/>
      <p:bldP spid="16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221" y="460970"/>
            <a:ext cx="1778449" cy="158179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868036" y="548557"/>
            <a:ext cx="7124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fruit basket contains apples and pears.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094" y="974562"/>
            <a:ext cx="777013" cy="74626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126" y="994128"/>
            <a:ext cx="567387" cy="7071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990313" y="1719890"/>
                <a:ext cx="5262212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GB" sz="2800" b="0" i="0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libri" panose="020F0502020204030204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of the basket are apples.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313" y="1719890"/>
                <a:ext cx="5262212" cy="767133"/>
              </a:xfrm>
              <a:prstGeom prst="rect">
                <a:avLst/>
              </a:prstGeom>
              <a:blipFill>
                <a:blip r:embed="rId8"/>
                <a:stretch>
                  <a:fillRect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6" name="Table 35"/>
          <p:cNvGraphicFramePr>
            <a:graphicFrameLocks noGrp="1"/>
          </p:cNvGraphicFramePr>
          <p:nvPr>
            <p:extLst/>
          </p:nvPr>
        </p:nvGraphicFramePr>
        <p:xfrm>
          <a:off x="1538921" y="2537120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981495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4868327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230175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8940233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493744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676764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2111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9654991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56591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39328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1339669" y="4063846"/>
            <a:ext cx="6181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the ratio of pears to apples?</a:t>
            </a:r>
          </a:p>
        </p:txBody>
      </p:sp>
      <p:graphicFrame>
        <p:nvGraphicFramePr>
          <p:cNvPr id="40" name="Table 39"/>
          <p:cNvGraphicFramePr>
            <a:graphicFrameLocks noGrp="1"/>
          </p:cNvGraphicFramePr>
          <p:nvPr>
            <p:extLst/>
          </p:nvPr>
        </p:nvGraphicFramePr>
        <p:xfrm>
          <a:off x="1538921" y="2537120"/>
          <a:ext cx="609599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981495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4868327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2301757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78940233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9493744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6767642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4942111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9654991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565917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939328"/>
                  </a:ext>
                </a:extLst>
              </a:tr>
            </a:tbl>
          </a:graphicData>
        </a:graphic>
      </p:graphicFrame>
      <p:sp>
        <p:nvSpPr>
          <p:cNvPr id="42" name="Right Brace 41"/>
          <p:cNvSpPr/>
          <p:nvPr/>
        </p:nvSpPr>
        <p:spPr>
          <a:xfrm rot="5400000">
            <a:off x="2560334" y="1936644"/>
            <a:ext cx="611429" cy="2654256"/>
          </a:xfrm>
          <a:prstGeom prst="rightBrace">
            <a:avLst>
              <a:gd name="adj1" fmla="val 8333"/>
              <a:gd name="adj2" fmla="val 5254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58820" y="3511001"/>
            <a:ext cx="1746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Apples</a:t>
            </a:r>
          </a:p>
        </p:txBody>
      </p:sp>
      <p:sp>
        <p:nvSpPr>
          <p:cNvPr id="44" name="Right Brace 43"/>
          <p:cNvSpPr/>
          <p:nvPr/>
        </p:nvSpPr>
        <p:spPr>
          <a:xfrm rot="5400000">
            <a:off x="5641184" y="1575756"/>
            <a:ext cx="611431" cy="3376035"/>
          </a:xfrm>
          <a:prstGeom prst="rightBrace">
            <a:avLst>
              <a:gd name="adj1" fmla="val 8333"/>
              <a:gd name="adj2" fmla="val 5254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397102" y="3555057"/>
            <a:ext cx="1746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Pears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0161" y="4675276"/>
            <a:ext cx="8160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pears there are ___ apples.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981509" y="4675276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9050" y="4675276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822844" y="5252144"/>
            <a:ext cx="121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 to 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52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37" grpId="1"/>
      <p:bldP spid="42" grpId="0" animBg="1"/>
      <p:bldP spid="43" grpId="0"/>
      <p:bldP spid="4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75CF581-1D11-4C47-ADE1-F2D8BEBBFACC}"/>
              </a:ext>
            </a:extLst>
          </p:cNvPr>
          <p:cNvSpPr txBox="1"/>
          <p:nvPr/>
        </p:nvSpPr>
        <p:spPr>
          <a:xfrm>
            <a:off x="283779" y="441434"/>
            <a:ext cx="7987862" cy="18158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Triangles/Squares- mixed pairs </a:t>
            </a:r>
            <a:r>
              <a:rPr lang="en-GB" sz="2800" dirty="0" err="1"/>
              <a:t>whiterose</a:t>
            </a:r>
            <a:r>
              <a:rPr lang="en-GB" sz="2800" dirty="0"/>
              <a:t> activity- need coloured colours, headphones, laptops/ IPADS. </a:t>
            </a:r>
            <a:r>
              <a:rPr lang="en-GB" sz="2800" dirty="0">
                <a:hlinkClick r:id="rId2"/>
              </a:rPr>
              <a:t>https://vimeo.com/516638393</a:t>
            </a:r>
            <a:endParaRPr lang="en-GB" sz="2800" dirty="0"/>
          </a:p>
          <a:p>
            <a:r>
              <a:rPr lang="en-GB" sz="2800" dirty="0"/>
              <a:t>Photo for books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DAA47A-F9D9-4461-8E96-6028F47DA73C}"/>
              </a:ext>
            </a:extLst>
          </p:cNvPr>
          <p:cNvSpPr txBox="1"/>
          <p:nvPr/>
        </p:nvSpPr>
        <p:spPr>
          <a:xfrm>
            <a:off x="283779" y="2507490"/>
            <a:ext cx="7987862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Octagons- </a:t>
            </a:r>
            <a:r>
              <a:rPr lang="en-GB" sz="2800" dirty="0" err="1"/>
              <a:t>Indep</a:t>
            </a:r>
            <a:r>
              <a:rPr lang="en-GB" sz="2800" dirty="0"/>
              <a:t>- class work with Mrs Cooper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AF68F8-9C77-44CF-9388-6E5E63C0DD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092" t="15006" r="9540" b="10000"/>
          <a:stretch/>
        </p:blipFill>
        <p:spPr>
          <a:xfrm>
            <a:off x="1828801" y="3358055"/>
            <a:ext cx="4666936" cy="305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976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332736-768E-458F-9B83-C8ED9A73D8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667" t="53832" r="40919" b="3665"/>
          <a:stretch/>
        </p:blipFill>
        <p:spPr>
          <a:xfrm>
            <a:off x="987973" y="1870843"/>
            <a:ext cx="6355319" cy="46876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05E569-739D-400F-90EA-183B04E651F6}"/>
              </a:ext>
            </a:extLst>
          </p:cNvPr>
          <p:cNvSpPr txBox="1"/>
          <p:nvPr/>
        </p:nvSpPr>
        <p:spPr>
          <a:xfrm>
            <a:off x="641131" y="190351"/>
            <a:ext cx="6842234" cy="13849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Hexagons- Guided Mrs Lund</a:t>
            </a:r>
          </a:p>
          <a:p>
            <a:r>
              <a:rPr lang="en-GB" sz="2800" dirty="0"/>
              <a:t>Ratio challenges (NCTM).  Work through </a:t>
            </a:r>
            <a:r>
              <a:rPr lang="en-GB" sz="2800" dirty="0" err="1"/>
              <a:t>powerpoint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650291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aily Maths Meetings - Year 3 | Teaching Resources">
            <a:extLst>
              <a:ext uri="{FF2B5EF4-FFF2-40B4-BE49-F238E27FC236}">
                <a16:creationId xmlns:a16="http://schemas.microsoft.com/office/drawing/2014/main" id="{0A6C4A0C-4E21-4E0E-9621-54E9D9D68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9892" cy="685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31E3C89-EFF0-4DBA-BBC9-587DFABE5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6179" y="3828730"/>
            <a:ext cx="3699642" cy="2339227"/>
          </a:xfrm>
          <a:solidFill>
            <a:schemeClr val="bg1"/>
          </a:solidFill>
        </p:spPr>
        <p:txBody>
          <a:bodyPr/>
          <a:lstStyle/>
          <a:p>
            <a:r>
              <a:rPr lang="en-GB" dirty="0"/>
              <a:t>Tuesday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Dividing fractions</a:t>
            </a:r>
          </a:p>
        </p:txBody>
      </p:sp>
    </p:spTree>
    <p:extLst>
      <p:ext uri="{BB962C8B-B14F-4D97-AF65-F5344CB8AC3E}">
        <p14:creationId xmlns:p14="http://schemas.microsoft.com/office/powerpoint/2010/main" val="4098583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41A481D7-A5B4-4DEE-AB0A-A275B59FEE23}"/>
              </a:ext>
            </a:extLst>
          </p:cNvPr>
          <p:cNvSpPr/>
          <p:nvPr/>
        </p:nvSpPr>
        <p:spPr>
          <a:xfrm>
            <a:off x="5820008" y="1836545"/>
            <a:ext cx="2546406" cy="4256279"/>
          </a:xfrm>
          <a:prstGeom prst="rect">
            <a:avLst/>
          </a:prstGeom>
          <a:solidFill>
            <a:schemeClr val="bg1"/>
          </a:solidFill>
          <a:ln w="28575"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6B09949B-15DD-4AB4-A501-F875E32A25D9}"/>
              </a:ext>
            </a:extLst>
          </p:cNvPr>
          <p:cNvSpPr/>
          <p:nvPr/>
        </p:nvSpPr>
        <p:spPr>
          <a:xfrm>
            <a:off x="3272981" y="1836545"/>
            <a:ext cx="2546406" cy="4256279"/>
          </a:xfrm>
          <a:prstGeom prst="rect">
            <a:avLst/>
          </a:prstGeom>
          <a:solidFill>
            <a:schemeClr val="bg1"/>
          </a:solidFill>
          <a:ln w="28575"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74F53025-854B-4783-B173-C26D5D8500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465" y="3745274"/>
            <a:ext cx="1934522" cy="193452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854B5101-B27B-438A-BAA7-5450B15E65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465" y="3745274"/>
            <a:ext cx="1934522" cy="1934520"/>
          </a:xfrm>
          <a:prstGeom prst="rect">
            <a:avLst/>
          </a:prstGeom>
        </p:spPr>
      </p:pic>
      <p:graphicFrame>
        <p:nvGraphicFramePr>
          <p:cNvPr id="70" name="Chart 69">
            <a:extLst>
              <a:ext uri="{FF2B5EF4-FFF2-40B4-BE49-F238E27FC236}">
                <a16:creationId xmlns:a16="http://schemas.microsoft.com/office/drawing/2014/main" id="{81E6CAC0-1F0E-45FF-9CCC-C62403A38C1B}"/>
              </a:ext>
            </a:extLst>
          </p:cNvPr>
          <p:cNvGraphicFramePr/>
          <p:nvPr>
            <p:extLst/>
          </p:nvPr>
        </p:nvGraphicFramePr>
        <p:xfrm>
          <a:off x="3472165" y="3490545"/>
          <a:ext cx="2202340" cy="2436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1" name="Chart 70">
            <a:extLst>
              <a:ext uri="{FF2B5EF4-FFF2-40B4-BE49-F238E27FC236}">
                <a16:creationId xmlns:a16="http://schemas.microsoft.com/office/drawing/2014/main" id="{0C29B759-0B03-443D-B5BE-57D5C3D7B58D}"/>
              </a:ext>
            </a:extLst>
          </p:cNvPr>
          <p:cNvGraphicFramePr/>
          <p:nvPr>
            <p:extLst/>
          </p:nvPr>
        </p:nvGraphicFramePr>
        <p:xfrm>
          <a:off x="6010462" y="3497694"/>
          <a:ext cx="2201429" cy="2435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3" name="Rectangle 72">
            <a:extLst>
              <a:ext uri="{FF2B5EF4-FFF2-40B4-BE49-F238E27FC236}">
                <a16:creationId xmlns:a16="http://schemas.microsoft.com/office/drawing/2014/main" id="{F6DBE454-B054-47C9-B44F-8C1927E48B8F}"/>
              </a:ext>
            </a:extLst>
          </p:cNvPr>
          <p:cNvSpPr/>
          <p:nvPr/>
        </p:nvSpPr>
        <p:spPr>
          <a:xfrm>
            <a:off x="755650" y="1836545"/>
            <a:ext cx="2546406" cy="4256279"/>
          </a:xfrm>
          <a:prstGeom prst="rect">
            <a:avLst/>
          </a:prstGeom>
          <a:solidFill>
            <a:schemeClr val="bg1"/>
          </a:solidFill>
          <a:ln w="28575">
            <a:solidFill>
              <a:srgbClr val="2DB6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2406FA7F-E718-4F8A-BFB8-27728FE615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765" y="3745274"/>
            <a:ext cx="1934522" cy="1934520"/>
          </a:xfrm>
          <a:prstGeom prst="rect">
            <a:avLst/>
          </a:prstGeom>
        </p:spPr>
      </p:pic>
      <p:sp>
        <p:nvSpPr>
          <p:cNvPr id="97" name="Rectangle 96"/>
          <p:cNvSpPr/>
          <p:nvPr/>
        </p:nvSpPr>
        <p:spPr>
          <a:xfrm>
            <a:off x="3719514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Diving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30" y="670981"/>
            <a:ext cx="32720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Divide Fractions by Integers (1)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7195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41438"/>
            <a:ext cx="7632700" cy="495108"/>
          </a:xfrm>
          <a:prstGeom prst="rect">
            <a:avLst/>
          </a:prstGeom>
          <a:solidFill>
            <a:srgbClr val="2DB6BC"/>
          </a:solidFill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Use the diagrams to help you answer these calculations.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F16B61-12A7-4E62-8E2D-11D7EDB19979}"/>
              </a:ext>
            </a:extLst>
          </p:cNvPr>
          <p:cNvSpPr txBox="1"/>
          <p:nvPr/>
        </p:nvSpPr>
        <p:spPr>
          <a:xfrm>
            <a:off x="1143783" y="2339826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E619D9-C61B-46AD-84B8-B8DCE59ED9D1}"/>
              </a:ext>
            </a:extLst>
          </p:cNvPr>
          <p:cNvSpPr txBox="1"/>
          <p:nvPr/>
        </p:nvSpPr>
        <p:spPr>
          <a:xfrm>
            <a:off x="1143783" y="2873403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7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ED07673-AFD0-4566-8619-0DE27F5B59B5}"/>
              </a:ext>
            </a:extLst>
          </p:cNvPr>
          <p:cNvCxnSpPr/>
          <p:nvPr/>
        </p:nvCxnSpPr>
        <p:spPr>
          <a:xfrm>
            <a:off x="1143783" y="2883536"/>
            <a:ext cx="27215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961EF71-DD00-47AF-B46A-346EE09A89DD}"/>
              </a:ext>
            </a:extLst>
          </p:cNvPr>
          <p:cNvSpPr txBox="1"/>
          <p:nvPr/>
        </p:nvSpPr>
        <p:spPr>
          <a:xfrm>
            <a:off x="1865529" y="2599458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080351-68F7-4560-88F1-C002B1A6C865}"/>
              </a:ext>
            </a:extLst>
          </p:cNvPr>
          <p:cNvSpPr/>
          <p:nvPr/>
        </p:nvSpPr>
        <p:spPr>
          <a:xfrm>
            <a:off x="1483195" y="2657533"/>
            <a:ext cx="306322" cy="435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÷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8551C5-16F1-4406-88F2-8442C7B46880}"/>
              </a:ext>
            </a:extLst>
          </p:cNvPr>
          <p:cNvSpPr/>
          <p:nvPr/>
        </p:nvSpPr>
        <p:spPr>
          <a:xfrm>
            <a:off x="2191035" y="2657533"/>
            <a:ext cx="345413" cy="435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=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27AA6F4-6D05-4C5A-9B21-1C0E597B8BC6}"/>
              </a:ext>
            </a:extLst>
          </p:cNvPr>
          <p:cNvGrpSpPr/>
          <p:nvPr/>
        </p:nvGrpSpPr>
        <p:grpSpPr>
          <a:xfrm>
            <a:off x="2641764" y="2339826"/>
            <a:ext cx="272159" cy="1027630"/>
            <a:chOff x="4825153" y="2389686"/>
            <a:chExt cx="306494" cy="115727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26FB2B-C392-4344-9AA7-D5742CD0C5F7}"/>
                </a:ext>
              </a:extLst>
            </p:cNvPr>
            <p:cNvSpPr txBox="1"/>
            <p:nvPr/>
          </p:nvSpPr>
          <p:spPr>
            <a:xfrm>
              <a:off x="4825153" y="2389686"/>
              <a:ext cx="306494" cy="556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55F4EFD-F0CC-4C1A-9095-54A150CEADF6}"/>
                </a:ext>
              </a:extLst>
            </p:cNvPr>
            <p:cNvSpPr txBox="1"/>
            <p:nvPr/>
          </p:nvSpPr>
          <p:spPr>
            <a:xfrm>
              <a:off x="4825153" y="2990578"/>
              <a:ext cx="306494" cy="556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7</a:t>
              </a:r>
            </a:p>
          </p:txBody>
        </p: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4BA621E-D95C-43C9-A2D9-466A2E9D41D0}"/>
                </a:ext>
              </a:extLst>
            </p:cNvPr>
            <p:cNvCxnSpPr/>
            <p:nvPr/>
          </p:nvCxnSpPr>
          <p:spPr>
            <a:xfrm>
              <a:off x="4825153" y="3001989"/>
              <a:ext cx="306494" cy="0"/>
            </a:xfrm>
            <a:prstGeom prst="line">
              <a:avLst/>
            </a:prstGeom>
            <a:ln w="28575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D180945E-8D72-4B8A-9CFD-DC50A0CF54F3}"/>
              </a:ext>
            </a:extLst>
          </p:cNvPr>
          <p:cNvSpPr txBox="1"/>
          <p:nvPr/>
        </p:nvSpPr>
        <p:spPr>
          <a:xfrm>
            <a:off x="3697406" y="2339826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9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8E6AC6C-119F-4599-AAA3-3DA763ACA251}"/>
              </a:ext>
            </a:extLst>
          </p:cNvPr>
          <p:cNvSpPr txBox="1"/>
          <p:nvPr/>
        </p:nvSpPr>
        <p:spPr>
          <a:xfrm>
            <a:off x="3388696" y="2846435"/>
            <a:ext cx="727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11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2F2D258E-41F4-468A-BA26-12E6FF897FDC}"/>
              </a:ext>
            </a:extLst>
          </p:cNvPr>
          <p:cNvCxnSpPr/>
          <p:nvPr/>
        </p:nvCxnSpPr>
        <p:spPr>
          <a:xfrm>
            <a:off x="3697406" y="2883536"/>
            <a:ext cx="27215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58B7F480-82FF-4136-9AA9-F5F38F09FA5D}"/>
              </a:ext>
            </a:extLst>
          </p:cNvPr>
          <p:cNvSpPr txBox="1"/>
          <p:nvPr/>
        </p:nvSpPr>
        <p:spPr>
          <a:xfrm>
            <a:off x="4419152" y="2599458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3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483037E-D361-4F08-A794-8921925425FB}"/>
              </a:ext>
            </a:extLst>
          </p:cNvPr>
          <p:cNvSpPr/>
          <p:nvPr/>
        </p:nvSpPr>
        <p:spPr>
          <a:xfrm>
            <a:off x="4036818" y="2657533"/>
            <a:ext cx="306322" cy="435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÷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C1965C7-97F4-46E4-8168-BAA01F5C6306}"/>
              </a:ext>
            </a:extLst>
          </p:cNvPr>
          <p:cNvSpPr/>
          <p:nvPr/>
        </p:nvSpPr>
        <p:spPr>
          <a:xfrm>
            <a:off x="4744657" y="2657533"/>
            <a:ext cx="345413" cy="435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=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5D0B7C6-AF77-40DC-B6B1-3BA67E444AA2}"/>
              </a:ext>
            </a:extLst>
          </p:cNvPr>
          <p:cNvGrpSpPr/>
          <p:nvPr/>
        </p:nvGrpSpPr>
        <p:grpSpPr>
          <a:xfrm>
            <a:off x="4857962" y="2339825"/>
            <a:ext cx="727812" cy="1056797"/>
            <a:chOff x="4445162" y="2389686"/>
            <a:chExt cx="819631" cy="1190120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8FA912D1-3935-4016-94EB-0CAABE366777}"/>
                </a:ext>
              </a:extLst>
            </p:cNvPr>
            <p:cNvSpPr txBox="1"/>
            <p:nvPr/>
          </p:nvSpPr>
          <p:spPr>
            <a:xfrm>
              <a:off x="4825153" y="2389686"/>
              <a:ext cx="306494" cy="556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2C46095-4A9F-4B40-80CE-74D8AA69A49E}"/>
                </a:ext>
              </a:extLst>
            </p:cNvPr>
            <p:cNvSpPr txBox="1"/>
            <p:nvPr/>
          </p:nvSpPr>
          <p:spPr>
            <a:xfrm>
              <a:off x="4445162" y="2990578"/>
              <a:ext cx="819631" cy="589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11</a:t>
              </a: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8C63EF3-545C-41E7-87FC-73DB3F0FAF27}"/>
                </a:ext>
              </a:extLst>
            </p:cNvPr>
            <p:cNvCxnSpPr/>
            <p:nvPr/>
          </p:nvCxnSpPr>
          <p:spPr>
            <a:xfrm>
              <a:off x="4825153" y="3001989"/>
              <a:ext cx="306494" cy="0"/>
            </a:xfrm>
            <a:prstGeom prst="line">
              <a:avLst/>
            </a:prstGeom>
            <a:ln w="28575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32FF9801-B349-42F7-A893-70A48D7E2DE9}"/>
              </a:ext>
            </a:extLst>
          </p:cNvPr>
          <p:cNvSpPr txBox="1"/>
          <p:nvPr/>
        </p:nvSpPr>
        <p:spPr>
          <a:xfrm>
            <a:off x="6230077" y="2339826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6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F94183E-CF7B-4106-A9FA-633D9ACB9CC4}"/>
              </a:ext>
            </a:extLst>
          </p:cNvPr>
          <p:cNvSpPr txBox="1"/>
          <p:nvPr/>
        </p:nvSpPr>
        <p:spPr>
          <a:xfrm>
            <a:off x="6230077" y="2873403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9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2A908F2-A2CC-4F84-9792-14A6342DFDA1}"/>
              </a:ext>
            </a:extLst>
          </p:cNvPr>
          <p:cNvCxnSpPr/>
          <p:nvPr/>
        </p:nvCxnSpPr>
        <p:spPr>
          <a:xfrm>
            <a:off x="6230077" y="2883536"/>
            <a:ext cx="27215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5F565BE4-6BC8-4BB4-A684-4119D417EA27}"/>
              </a:ext>
            </a:extLst>
          </p:cNvPr>
          <p:cNvSpPr txBox="1"/>
          <p:nvPr/>
        </p:nvSpPr>
        <p:spPr>
          <a:xfrm>
            <a:off x="6951823" y="2599458"/>
            <a:ext cx="272159" cy="49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6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65EBEA8-5195-41B5-A5F5-9E3C993E86DA}"/>
              </a:ext>
            </a:extLst>
          </p:cNvPr>
          <p:cNvSpPr/>
          <p:nvPr/>
        </p:nvSpPr>
        <p:spPr>
          <a:xfrm>
            <a:off x="6569489" y="2657533"/>
            <a:ext cx="306322" cy="435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÷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456524FA-6AC3-4A72-9C85-C9EB4C8C7B5F}"/>
              </a:ext>
            </a:extLst>
          </p:cNvPr>
          <p:cNvSpPr/>
          <p:nvPr/>
        </p:nvSpPr>
        <p:spPr>
          <a:xfrm>
            <a:off x="7277329" y="2657533"/>
            <a:ext cx="345413" cy="435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=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4F509AF-E93A-4450-BC1B-D1EDCDB66B51}"/>
              </a:ext>
            </a:extLst>
          </p:cNvPr>
          <p:cNvGrpSpPr/>
          <p:nvPr/>
        </p:nvGrpSpPr>
        <p:grpSpPr>
          <a:xfrm>
            <a:off x="7728058" y="2339826"/>
            <a:ext cx="272159" cy="1027630"/>
            <a:chOff x="4825153" y="2389686"/>
            <a:chExt cx="306494" cy="1157273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D80424FC-CD54-4A3D-BF45-A5801DB3FC0C}"/>
                </a:ext>
              </a:extLst>
            </p:cNvPr>
            <p:cNvSpPr txBox="1"/>
            <p:nvPr/>
          </p:nvSpPr>
          <p:spPr>
            <a:xfrm>
              <a:off x="4825153" y="2389686"/>
              <a:ext cx="306494" cy="556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4AC91F2-EDA0-4160-8E53-84AABE1E2E71}"/>
                </a:ext>
              </a:extLst>
            </p:cNvPr>
            <p:cNvSpPr txBox="1"/>
            <p:nvPr/>
          </p:nvSpPr>
          <p:spPr>
            <a:xfrm>
              <a:off x="4825153" y="2990578"/>
              <a:ext cx="306494" cy="556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9541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9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BF2B310-8D0B-41A3-AAF8-3E1A4F2F8DA7}"/>
                </a:ext>
              </a:extLst>
            </p:cNvPr>
            <p:cNvCxnSpPr/>
            <p:nvPr/>
          </p:nvCxnSpPr>
          <p:spPr>
            <a:xfrm>
              <a:off x="4825153" y="3001989"/>
              <a:ext cx="306494" cy="0"/>
            </a:xfrm>
            <a:prstGeom prst="line">
              <a:avLst/>
            </a:prstGeom>
            <a:ln w="28575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6" name="Chart 65">
            <a:extLst>
              <a:ext uri="{FF2B5EF4-FFF2-40B4-BE49-F238E27FC236}">
                <a16:creationId xmlns:a16="http://schemas.microsoft.com/office/drawing/2014/main" id="{0B167276-71AE-48A0-8D92-F16B0B1BB7E0}"/>
              </a:ext>
            </a:extLst>
          </p:cNvPr>
          <p:cNvGraphicFramePr/>
          <p:nvPr>
            <p:extLst/>
          </p:nvPr>
        </p:nvGraphicFramePr>
        <p:xfrm>
          <a:off x="925758" y="3510377"/>
          <a:ext cx="2191301" cy="2424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67" name="Chart 66">
            <a:extLst>
              <a:ext uri="{FF2B5EF4-FFF2-40B4-BE49-F238E27FC236}">
                <a16:creationId xmlns:a16="http://schemas.microsoft.com/office/drawing/2014/main" id="{EB5449BE-ECD5-4B6B-8942-137255AD71FA}"/>
              </a:ext>
            </a:extLst>
          </p:cNvPr>
          <p:cNvGraphicFramePr/>
          <p:nvPr>
            <p:extLst/>
          </p:nvPr>
        </p:nvGraphicFramePr>
        <p:xfrm>
          <a:off x="3472165" y="3490545"/>
          <a:ext cx="2202340" cy="24363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8" name="Chart 67">
            <a:extLst>
              <a:ext uri="{FF2B5EF4-FFF2-40B4-BE49-F238E27FC236}">
                <a16:creationId xmlns:a16="http://schemas.microsoft.com/office/drawing/2014/main" id="{AB88F6C9-78C5-4217-B09B-D2EAB403BA91}"/>
              </a:ext>
            </a:extLst>
          </p:cNvPr>
          <p:cNvGraphicFramePr/>
          <p:nvPr>
            <p:extLst/>
          </p:nvPr>
        </p:nvGraphicFramePr>
        <p:xfrm>
          <a:off x="6010462" y="3497694"/>
          <a:ext cx="2201429" cy="2435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69" name="Chart 68">
            <a:extLst>
              <a:ext uri="{FF2B5EF4-FFF2-40B4-BE49-F238E27FC236}">
                <a16:creationId xmlns:a16="http://schemas.microsoft.com/office/drawing/2014/main" id="{EA23E808-84FD-405D-9ED4-A634C3B5BF73}"/>
              </a:ext>
            </a:extLst>
          </p:cNvPr>
          <p:cNvGraphicFramePr/>
          <p:nvPr>
            <p:extLst/>
          </p:nvPr>
        </p:nvGraphicFramePr>
        <p:xfrm>
          <a:off x="925758" y="3510377"/>
          <a:ext cx="2191301" cy="2424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0" grpId="0">
        <p:bldAsOne/>
      </p:bldGraphic>
      <p:bldGraphic spid="71" grpId="0">
        <p:bldAsOne/>
      </p:bldGraphic>
      <p:bldGraphic spid="66" grpId="0">
        <p:bldAsOne/>
      </p:bldGraphic>
      <p:bldGraphic spid="67" grpId="0">
        <p:bldAsOne/>
      </p:bldGraphic>
      <p:bldGraphic spid="68" grpId="0">
        <p:bldAsOne/>
      </p:bldGraphic>
      <p:bldGraphic spid="69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F3413CAF-7FA8-4291-9A96-C86D6CED3FAE}"/>
              </a:ext>
            </a:extLst>
          </p:cNvPr>
          <p:cNvSpPr txBox="1"/>
          <p:nvPr/>
        </p:nvSpPr>
        <p:spPr>
          <a:xfrm>
            <a:off x="755650" y="1341437"/>
            <a:ext cx="2544770" cy="2275942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7987DB5-A846-4D70-AD29-381C6C65557B}"/>
              </a:ext>
            </a:extLst>
          </p:cNvPr>
          <p:cNvSpPr txBox="1"/>
          <p:nvPr/>
        </p:nvSpPr>
        <p:spPr>
          <a:xfrm>
            <a:off x="3301142" y="1341437"/>
            <a:ext cx="2544770" cy="2275942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9D63F44-5170-4654-8927-8B5A66500F79}"/>
              </a:ext>
            </a:extLst>
          </p:cNvPr>
          <p:cNvSpPr txBox="1"/>
          <p:nvPr/>
        </p:nvSpPr>
        <p:spPr>
          <a:xfrm>
            <a:off x="5843580" y="1341437"/>
            <a:ext cx="2544770" cy="2275942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C72ADBC-0F79-472F-8DBC-66F728913FCB}"/>
              </a:ext>
            </a:extLst>
          </p:cNvPr>
          <p:cNvSpPr txBox="1"/>
          <p:nvPr/>
        </p:nvSpPr>
        <p:spPr>
          <a:xfrm>
            <a:off x="755650" y="1341438"/>
            <a:ext cx="7632700" cy="498122"/>
          </a:xfrm>
          <a:prstGeom prst="rect">
            <a:avLst/>
          </a:prstGeom>
          <a:solidFill>
            <a:srgbClr val="2DB6BC"/>
          </a:solidFill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Do you agree? Explain your method and reasoning.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A83ACF-59F1-4203-BA55-06E2E1FF2E75}"/>
              </a:ext>
            </a:extLst>
          </p:cNvPr>
          <p:cNvSpPr txBox="1"/>
          <p:nvPr/>
        </p:nvSpPr>
        <p:spPr>
          <a:xfrm>
            <a:off x="6307468" y="5275772"/>
            <a:ext cx="1682749" cy="481579"/>
          </a:xfrm>
          <a:prstGeom prst="rect">
            <a:avLst/>
          </a:prstGeom>
          <a:solidFill>
            <a:schemeClr val="bg1"/>
          </a:solidFill>
          <a:ln w="28575">
            <a:solidFill>
              <a:srgbClr val="00954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imes New Roman" panose="02020603050405020304" pitchFamily="18" charset="0"/>
                <a:cs typeface="Arial" panose="020B0604020202020204" pitchFamily="34" charset="0"/>
              </a:rPr>
              <a:t>He is correct.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176DA8A-0A8C-42A8-8805-0FCD8C96A780}"/>
              </a:ext>
            </a:extLst>
          </p:cNvPr>
          <p:cNvGrpSpPr/>
          <p:nvPr/>
        </p:nvGrpSpPr>
        <p:grpSpPr>
          <a:xfrm>
            <a:off x="1158275" y="2239273"/>
            <a:ext cx="1982839" cy="1008688"/>
            <a:chOff x="1082040" y="2339825"/>
            <a:chExt cx="2179335" cy="110864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E6C6AF9-D619-43CF-8990-80B8B76982A3}"/>
                </a:ext>
              </a:extLst>
            </p:cNvPr>
            <p:cNvSpPr txBox="1"/>
            <p:nvPr/>
          </p:nvSpPr>
          <p:spPr>
            <a:xfrm>
              <a:off x="1143783" y="2339826"/>
              <a:ext cx="272159" cy="5750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9</a:t>
              </a:r>
            </a:p>
          </p:txBody>
        </p: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DE492A89-49E9-4BD7-8B1C-DFA37555F5A8}"/>
                </a:ext>
              </a:extLst>
            </p:cNvPr>
            <p:cNvCxnSpPr/>
            <p:nvPr/>
          </p:nvCxnSpPr>
          <p:spPr>
            <a:xfrm>
              <a:off x="1143783" y="2883536"/>
              <a:ext cx="2721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2BB5085-3671-44B7-BD9D-6E1A93AC2982}"/>
                </a:ext>
              </a:extLst>
            </p:cNvPr>
            <p:cNvSpPr txBox="1"/>
            <p:nvPr/>
          </p:nvSpPr>
          <p:spPr>
            <a:xfrm>
              <a:off x="1865529" y="2599458"/>
              <a:ext cx="272159" cy="5750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C82D3F0-37D4-4023-9C8B-A5EF09E235CD}"/>
                </a:ext>
              </a:extLst>
            </p:cNvPr>
            <p:cNvSpPr/>
            <p:nvPr/>
          </p:nvSpPr>
          <p:spPr>
            <a:xfrm>
              <a:off x="1483195" y="2657533"/>
              <a:ext cx="30632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÷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89E440F-AF64-42BF-80C8-BA54F2E0DC93}"/>
                </a:ext>
              </a:extLst>
            </p:cNvPr>
            <p:cNvSpPr/>
            <p:nvPr/>
          </p:nvSpPr>
          <p:spPr>
            <a:xfrm>
              <a:off x="2180839" y="2657533"/>
              <a:ext cx="3658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=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D40EA38-D3CA-4BB7-B2E2-0AA433EB511B}"/>
                </a:ext>
              </a:extLst>
            </p:cNvPr>
            <p:cNvSpPr txBox="1"/>
            <p:nvPr/>
          </p:nvSpPr>
          <p:spPr>
            <a:xfrm>
              <a:off x="2641764" y="2339825"/>
              <a:ext cx="272159" cy="5750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93F0E7BF-6634-4469-AF25-EDFF8592B285}"/>
                </a:ext>
              </a:extLst>
            </p:cNvPr>
            <p:cNvSpPr txBox="1"/>
            <p:nvPr/>
          </p:nvSpPr>
          <p:spPr>
            <a:xfrm>
              <a:off x="2472272" y="2873402"/>
              <a:ext cx="789103" cy="5750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12</a:t>
              </a:r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28073F2A-8856-4B01-829B-AC2CB7C5BA80}"/>
                </a:ext>
              </a:extLst>
            </p:cNvPr>
            <p:cNvCxnSpPr/>
            <p:nvPr/>
          </p:nvCxnSpPr>
          <p:spPr>
            <a:xfrm>
              <a:off x="2641764" y="2883535"/>
              <a:ext cx="27215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6AAAD3CB-C6CA-404C-A19A-4F31121D89DE}"/>
                </a:ext>
              </a:extLst>
            </p:cNvPr>
            <p:cNvSpPr/>
            <p:nvPr/>
          </p:nvSpPr>
          <p:spPr>
            <a:xfrm>
              <a:off x="1082040" y="3009900"/>
              <a:ext cx="392168" cy="392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?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756A719-A7F3-4667-AD6F-59E86D436C7B}"/>
              </a:ext>
            </a:extLst>
          </p:cNvPr>
          <p:cNvGrpSpPr/>
          <p:nvPr/>
        </p:nvGrpSpPr>
        <p:grpSpPr>
          <a:xfrm>
            <a:off x="3524021" y="2239028"/>
            <a:ext cx="2074222" cy="1008687"/>
            <a:chOff x="3406593" y="2339825"/>
            <a:chExt cx="2279776" cy="1108647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D91B6E3-3603-4CBE-95B8-26A88E1D586F}"/>
                </a:ext>
              </a:extLst>
            </p:cNvPr>
            <p:cNvSpPr txBox="1"/>
            <p:nvPr/>
          </p:nvSpPr>
          <p:spPr>
            <a:xfrm>
              <a:off x="3451764" y="2339825"/>
              <a:ext cx="627342" cy="575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36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55AA616-38E9-4409-BA4C-EEBD846A9025}"/>
                </a:ext>
              </a:extLst>
            </p:cNvPr>
            <p:cNvSpPr txBox="1"/>
            <p:nvPr/>
          </p:nvSpPr>
          <p:spPr>
            <a:xfrm>
              <a:off x="3406593" y="2873401"/>
              <a:ext cx="717683" cy="5750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40</a:t>
              </a:r>
            </a:p>
          </p:txBody>
        </p: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76FE863B-3A6E-46C3-A161-4CA20A9473CC}"/>
                </a:ext>
              </a:extLst>
            </p:cNvPr>
            <p:cNvCxnSpPr>
              <a:cxnSpLocks/>
            </p:cNvCxnSpPr>
            <p:nvPr/>
          </p:nvCxnSpPr>
          <p:spPr>
            <a:xfrm>
              <a:off x="3529487" y="2883535"/>
              <a:ext cx="44975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E21AFD9-266D-45FA-B026-3B0EBCE349B6}"/>
                </a:ext>
              </a:extLst>
            </p:cNvPr>
            <p:cNvSpPr/>
            <p:nvPr/>
          </p:nvSpPr>
          <p:spPr>
            <a:xfrm>
              <a:off x="4036818" y="2657532"/>
              <a:ext cx="30632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÷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BB51ED08-6BE1-4630-A35F-4A416508928C}"/>
                </a:ext>
              </a:extLst>
            </p:cNvPr>
            <p:cNvSpPr/>
            <p:nvPr/>
          </p:nvSpPr>
          <p:spPr>
            <a:xfrm>
              <a:off x="4734461" y="2657532"/>
              <a:ext cx="3658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=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A76C8A0-FCCA-425B-AA3A-CA28B478C137}"/>
                </a:ext>
              </a:extLst>
            </p:cNvPr>
            <p:cNvSpPr txBox="1"/>
            <p:nvPr/>
          </p:nvSpPr>
          <p:spPr>
            <a:xfrm>
              <a:off x="5195386" y="2339825"/>
              <a:ext cx="27215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5B4CB199-062D-4D45-B6A4-8D64EB647C15}"/>
                </a:ext>
              </a:extLst>
            </p:cNvPr>
            <p:cNvSpPr txBox="1"/>
            <p:nvPr/>
          </p:nvSpPr>
          <p:spPr>
            <a:xfrm>
              <a:off x="4976564" y="2873402"/>
              <a:ext cx="709805" cy="5750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40</a:t>
              </a:r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71C49F23-9E22-4B29-9C6D-959FE60C5D3C}"/>
                </a:ext>
              </a:extLst>
            </p:cNvPr>
            <p:cNvCxnSpPr>
              <a:cxnSpLocks/>
            </p:cNvCxnSpPr>
            <p:nvPr/>
          </p:nvCxnSpPr>
          <p:spPr>
            <a:xfrm>
              <a:off x="5116866" y="2883535"/>
              <a:ext cx="4134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E6B0ECA-8766-4D49-BA5F-AAD7DD9B0575}"/>
                </a:ext>
              </a:extLst>
            </p:cNvPr>
            <p:cNvSpPr/>
            <p:nvPr/>
          </p:nvSpPr>
          <p:spPr>
            <a:xfrm>
              <a:off x="4343400" y="2697480"/>
              <a:ext cx="392168" cy="392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?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65F67166-BD13-4E3C-9A2E-967E089367E2}"/>
              </a:ext>
            </a:extLst>
          </p:cNvPr>
          <p:cNvGrpSpPr/>
          <p:nvPr/>
        </p:nvGrpSpPr>
        <p:grpSpPr>
          <a:xfrm>
            <a:off x="6094434" y="2216882"/>
            <a:ext cx="2046247" cy="1008690"/>
            <a:chOff x="5973504" y="2339825"/>
            <a:chExt cx="2249025" cy="1108648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4998C867-504E-4E8B-8B80-23A165E0C0DF}"/>
                </a:ext>
              </a:extLst>
            </p:cNvPr>
            <p:cNvSpPr txBox="1"/>
            <p:nvPr/>
          </p:nvSpPr>
          <p:spPr>
            <a:xfrm>
              <a:off x="5973504" y="2873404"/>
              <a:ext cx="729473" cy="5750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17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F04A077A-3647-4AB5-8EFD-C6BAA2A6DA69}"/>
                </a:ext>
              </a:extLst>
            </p:cNvPr>
            <p:cNvCxnSpPr>
              <a:cxnSpLocks/>
            </p:cNvCxnSpPr>
            <p:nvPr/>
          </p:nvCxnSpPr>
          <p:spPr>
            <a:xfrm>
              <a:off x="6137835" y="2883535"/>
              <a:ext cx="40627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8DBEE84-DE5A-417E-8E8A-E976CE6770B7}"/>
                </a:ext>
              </a:extLst>
            </p:cNvPr>
            <p:cNvSpPr txBox="1"/>
            <p:nvPr/>
          </p:nvSpPr>
          <p:spPr>
            <a:xfrm>
              <a:off x="6951823" y="2599457"/>
              <a:ext cx="272159" cy="5750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4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5429B0C-E514-4633-9FE1-2EB64D187695}"/>
                </a:ext>
              </a:extLst>
            </p:cNvPr>
            <p:cNvSpPr/>
            <p:nvPr/>
          </p:nvSpPr>
          <p:spPr>
            <a:xfrm>
              <a:off x="6611364" y="2657532"/>
              <a:ext cx="30632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÷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CC1111B-EB34-4558-8478-A955C3BA23B9}"/>
                </a:ext>
              </a:extLst>
            </p:cNvPr>
            <p:cNvSpPr/>
            <p:nvPr/>
          </p:nvSpPr>
          <p:spPr>
            <a:xfrm>
              <a:off x="7267133" y="2657532"/>
              <a:ext cx="36580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=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A60C9711-BD22-40D8-85A9-48FF227572E8}"/>
                </a:ext>
              </a:extLst>
            </p:cNvPr>
            <p:cNvSpPr txBox="1"/>
            <p:nvPr/>
          </p:nvSpPr>
          <p:spPr>
            <a:xfrm>
              <a:off x="7728058" y="2339825"/>
              <a:ext cx="272159" cy="5750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3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9CEBE16C-3606-4134-B998-9B51006DF322}"/>
                </a:ext>
              </a:extLst>
            </p:cNvPr>
            <p:cNvSpPr txBox="1"/>
            <p:nvPr/>
          </p:nvSpPr>
          <p:spPr>
            <a:xfrm>
              <a:off x="7305052" y="2873402"/>
              <a:ext cx="917477" cy="5750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17</a:t>
              </a:r>
            </a:p>
          </p:txBody>
        </p: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02641F51-0F0B-43D0-BE00-30EA2CA0022A}"/>
                </a:ext>
              </a:extLst>
            </p:cNvPr>
            <p:cNvCxnSpPr>
              <a:cxnSpLocks/>
            </p:cNvCxnSpPr>
            <p:nvPr/>
          </p:nvCxnSpPr>
          <p:spPr>
            <a:xfrm>
              <a:off x="7672224" y="2883535"/>
              <a:ext cx="412828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D9486380-39D6-486B-846C-73E263B41C69}"/>
                </a:ext>
              </a:extLst>
            </p:cNvPr>
            <p:cNvSpPr/>
            <p:nvPr/>
          </p:nvSpPr>
          <p:spPr>
            <a:xfrm>
              <a:off x="6143643" y="2362200"/>
              <a:ext cx="392168" cy="39216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?</a:t>
              </a:r>
            </a:p>
          </p:txBody>
        </p:sp>
      </p:grpSp>
      <p:sp>
        <p:nvSpPr>
          <p:cNvPr id="59" name="Speech Bubble: Rectangle 58">
            <a:extLst>
              <a:ext uri="{FF2B5EF4-FFF2-40B4-BE49-F238E27FC236}">
                <a16:creationId xmlns:a16="http://schemas.microsoft.com/office/drawing/2014/main" id="{5327C0AF-384D-4A25-88AE-85AC6A9057DA}"/>
              </a:ext>
            </a:extLst>
          </p:cNvPr>
          <p:cNvSpPr/>
          <p:nvPr/>
        </p:nvSpPr>
        <p:spPr>
          <a:xfrm>
            <a:off x="3201739" y="3960502"/>
            <a:ext cx="3021264" cy="863765"/>
          </a:xfrm>
          <a:prstGeom prst="wedgeRectCallout">
            <a:avLst>
              <a:gd name="adj1" fmla="val -55065"/>
              <a:gd name="adj2" fmla="val 9575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The missing number in all these calculations is 12.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5D17D6E7-FD5D-4E3A-96AF-A75D09AF0B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31"/>
          <a:stretch/>
        </p:blipFill>
        <p:spPr>
          <a:xfrm>
            <a:off x="1098589" y="4142726"/>
            <a:ext cx="2389445" cy="2275942"/>
          </a:xfrm>
          <a:prstGeom prst="rect">
            <a:avLst/>
          </a:prstGeo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18C8C1D7-6BCF-411C-BD00-1599DD30160C}"/>
              </a:ext>
            </a:extLst>
          </p:cNvPr>
          <p:cNvSpPr/>
          <p:nvPr/>
        </p:nvSpPr>
        <p:spPr>
          <a:xfrm>
            <a:off x="447430" y="670981"/>
            <a:ext cx="32720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Divide Fractions by Integers (1)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19514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Deeper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719514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8C0BD45B-E89E-47D4-9386-9FDB8AB05C3C}"/>
              </a:ext>
            </a:extLst>
          </p:cNvPr>
          <p:cNvSpPr/>
          <p:nvPr/>
        </p:nvSpPr>
        <p:spPr>
          <a:xfrm>
            <a:off x="1233501" y="2914894"/>
            <a:ext cx="236195" cy="240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652CF41-4116-4680-B320-88C0EFC67E2E}"/>
              </a:ext>
            </a:extLst>
          </p:cNvPr>
          <p:cNvSpPr/>
          <p:nvPr/>
        </p:nvSpPr>
        <p:spPr>
          <a:xfrm>
            <a:off x="4436668" y="2613233"/>
            <a:ext cx="236195" cy="240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7EF5F63-DDAB-4029-BD2D-7D81CDCF3899}"/>
              </a:ext>
            </a:extLst>
          </p:cNvPr>
          <p:cNvSpPr/>
          <p:nvPr/>
        </p:nvSpPr>
        <p:spPr>
          <a:xfrm>
            <a:off x="6328968" y="2321133"/>
            <a:ext cx="236195" cy="240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C172068-ECDB-40EE-BE3B-912A456A3BF5}"/>
              </a:ext>
            </a:extLst>
          </p:cNvPr>
          <p:cNvSpPr/>
          <p:nvPr/>
        </p:nvSpPr>
        <p:spPr>
          <a:xfrm>
            <a:off x="1099609" y="2778115"/>
            <a:ext cx="474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6C8F9FF0-F52D-4E6C-84AB-31BA8066708D}"/>
              </a:ext>
            </a:extLst>
          </p:cNvPr>
          <p:cNvSpPr/>
          <p:nvPr/>
        </p:nvSpPr>
        <p:spPr>
          <a:xfrm>
            <a:off x="4310845" y="2503948"/>
            <a:ext cx="474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803ACEF-5E82-481F-BA85-EB440D1D3999}"/>
              </a:ext>
            </a:extLst>
          </p:cNvPr>
          <p:cNvSpPr/>
          <p:nvPr/>
        </p:nvSpPr>
        <p:spPr>
          <a:xfrm>
            <a:off x="6210765" y="2199148"/>
            <a:ext cx="474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12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 animBg="1"/>
      <p:bldP spid="51" grpId="0" animBg="1"/>
      <p:bldP spid="57" grpId="0" animBg="1"/>
      <p:bldP spid="65" grpId="0"/>
      <p:bldP spid="67" grpId="0"/>
      <p:bldP spid="6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Box 71">
            <a:extLst>
              <a:ext uri="{FF2B5EF4-FFF2-40B4-BE49-F238E27FC236}">
                <a16:creationId xmlns:a16="http://schemas.microsoft.com/office/drawing/2014/main" id="{9700C544-1797-4E5B-829B-04A7C5EA7B59}"/>
              </a:ext>
            </a:extLst>
          </p:cNvPr>
          <p:cNvSpPr txBox="1"/>
          <p:nvPr/>
        </p:nvSpPr>
        <p:spPr>
          <a:xfrm>
            <a:off x="755650" y="4267200"/>
            <a:ext cx="2544770" cy="1825623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EFE5EEC-AD7D-4584-933C-AD294B30FDA2}"/>
              </a:ext>
            </a:extLst>
          </p:cNvPr>
          <p:cNvSpPr txBox="1"/>
          <p:nvPr/>
        </p:nvSpPr>
        <p:spPr>
          <a:xfrm>
            <a:off x="3301142" y="4267200"/>
            <a:ext cx="2544770" cy="1825623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652219C-B7C8-4136-8691-18F43E3D6815}"/>
              </a:ext>
            </a:extLst>
          </p:cNvPr>
          <p:cNvSpPr txBox="1"/>
          <p:nvPr/>
        </p:nvSpPr>
        <p:spPr>
          <a:xfrm>
            <a:off x="5843580" y="4267200"/>
            <a:ext cx="2544770" cy="1825623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7B5AC5-C86A-4335-A143-AA8CFED49422}"/>
              </a:ext>
            </a:extLst>
          </p:cNvPr>
          <p:cNvSpPr txBox="1"/>
          <p:nvPr/>
        </p:nvSpPr>
        <p:spPr>
          <a:xfrm>
            <a:off x="755650" y="1341437"/>
            <a:ext cx="7632700" cy="4751387"/>
          </a:xfrm>
          <a:prstGeom prst="rect">
            <a:avLst/>
          </a:prstGeom>
          <a:noFill/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8CDD421-EC1F-4E3A-85C3-BD0D53AEC0D9}"/>
              </a:ext>
            </a:extLst>
          </p:cNvPr>
          <p:cNvSpPr txBox="1"/>
          <p:nvPr/>
        </p:nvSpPr>
        <p:spPr>
          <a:xfrm>
            <a:off x="755650" y="1341438"/>
            <a:ext cx="7632700" cy="498122"/>
          </a:xfrm>
          <a:prstGeom prst="rect">
            <a:avLst/>
          </a:prstGeom>
          <a:solidFill>
            <a:srgbClr val="2DB6BC"/>
          </a:solidFill>
          <a:ln w="28575">
            <a:solidFill>
              <a:srgbClr val="2DB6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Work out the values of the symbols.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321D285-1E55-4E7B-B123-3A4F17F5616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40050" y="2308489"/>
          <a:ext cx="3263900" cy="14550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9185">
                  <a:extLst>
                    <a:ext uri="{9D8B030D-6E8A-4147-A177-3AD203B41FA5}">
                      <a16:colId xmlns:a16="http://schemas.microsoft.com/office/drawing/2014/main" val="2412593756"/>
                    </a:ext>
                  </a:extLst>
                </a:gridCol>
                <a:gridCol w="1066165">
                  <a:extLst>
                    <a:ext uri="{9D8B030D-6E8A-4147-A177-3AD203B41FA5}">
                      <a16:colId xmlns:a16="http://schemas.microsoft.com/office/drawing/2014/main" val="3852011198"/>
                    </a:ext>
                  </a:extLst>
                </a:gridCol>
                <a:gridCol w="1098550">
                  <a:extLst>
                    <a:ext uri="{9D8B030D-6E8A-4147-A177-3AD203B41FA5}">
                      <a16:colId xmlns:a16="http://schemas.microsoft.com/office/drawing/2014/main" val="209669221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br>
                        <a:rPr lang="en-GB" sz="1100">
                          <a:effectLst/>
                        </a:rPr>
                      </a:b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34887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530782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25806DE5-0016-4E21-9869-F10199738CD0}"/>
              </a:ext>
            </a:extLst>
          </p:cNvPr>
          <p:cNvSpPr/>
          <p:nvPr/>
        </p:nvSpPr>
        <p:spPr>
          <a:xfrm>
            <a:off x="3248885" y="3368793"/>
            <a:ext cx="5068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F42ACF7-615E-4F7A-A340-19B7910D33DD}"/>
              </a:ext>
            </a:extLst>
          </p:cNvPr>
          <p:cNvSpPr/>
          <p:nvPr/>
        </p:nvSpPr>
        <p:spPr>
          <a:xfrm>
            <a:off x="4330588" y="3368793"/>
            <a:ext cx="4828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D68CA90-C4B6-4454-8A6A-BA702C8E8D0C}"/>
              </a:ext>
            </a:extLst>
          </p:cNvPr>
          <p:cNvSpPr/>
          <p:nvPr/>
        </p:nvSpPr>
        <p:spPr>
          <a:xfrm>
            <a:off x="5387491" y="3368793"/>
            <a:ext cx="5597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9541"/>
                </a:solidFill>
                <a:effectLst/>
                <a:uLnTx/>
                <a:uFillTx/>
                <a:latin typeface="Twinkl"/>
                <a:ea typeface="Calibri" panose="020F0502020204030204" pitchFamily="34" charset="0"/>
                <a:cs typeface="Times New Roman" panose="02020603050405020304" pitchFamily="18" charset="0"/>
              </a:rPr>
              <a:t>40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srgbClr val="009541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B6A7994-AFC8-4571-9574-F918BAD38CB7}"/>
              </a:ext>
            </a:extLst>
          </p:cNvPr>
          <p:cNvSpPr txBox="1"/>
          <p:nvPr/>
        </p:nvSpPr>
        <p:spPr>
          <a:xfrm>
            <a:off x="1003097" y="5152569"/>
            <a:ext cx="65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30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5F95AEC-A0D7-4336-B9C0-3591575862A4}"/>
              </a:ext>
            </a:extLst>
          </p:cNvPr>
          <p:cNvCxnSpPr>
            <a:cxnSpLocks/>
          </p:cNvCxnSpPr>
          <p:nvPr/>
        </p:nvCxnSpPr>
        <p:spPr>
          <a:xfrm>
            <a:off x="1124985" y="5161789"/>
            <a:ext cx="40919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C02FE62D-5578-4027-B593-AB1F8BC348A1}"/>
              </a:ext>
            </a:extLst>
          </p:cNvPr>
          <p:cNvSpPr/>
          <p:nvPr/>
        </p:nvSpPr>
        <p:spPr>
          <a:xfrm>
            <a:off x="1571904" y="4956163"/>
            <a:ext cx="278703" cy="420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÷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3E04051-81ED-4C78-83DF-2C2F61150DF0}"/>
              </a:ext>
            </a:extLst>
          </p:cNvPr>
          <p:cNvSpPr/>
          <p:nvPr/>
        </p:nvSpPr>
        <p:spPr>
          <a:xfrm>
            <a:off x="2217893" y="4956163"/>
            <a:ext cx="332823" cy="4200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Arial" panose="020B0604020202020204" pitchFamily="34" charset="0"/>
              </a:rPr>
              <a:t>=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Tuffy" panose="020B0603060100000000" pitchFamily="34" charset="0"/>
              <a:cs typeface="+mn-cs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D5C9426-9469-45B5-8304-E1269A22229C}"/>
              </a:ext>
            </a:extLst>
          </p:cNvPr>
          <p:cNvSpPr txBox="1"/>
          <p:nvPr/>
        </p:nvSpPr>
        <p:spPr>
          <a:xfrm>
            <a:off x="2637259" y="4667102"/>
            <a:ext cx="24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404088B-0393-451C-AE46-A8D14EDF18CF}"/>
              </a:ext>
            </a:extLst>
          </p:cNvPr>
          <p:cNvSpPr txBox="1"/>
          <p:nvPr/>
        </p:nvSpPr>
        <p:spPr>
          <a:xfrm>
            <a:off x="2438167" y="5152570"/>
            <a:ext cx="645806" cy="523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15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F2392657-25B3-4467-AC48-E61959E383A8}"/>
              </a:ext>
            </a:extLst>
          </p:cNvPr>
          <p:cNvCxnSpPr>
            <a:cxnSpLocks/>
          </p:cNvCxnSpPr>
          <p:nvPr/>
        </p:nvCxnSpPr>
        <p:spPr>
          <a:xfrm>
            <a:off x="2565819" y="5161789"/>
            <a:ext cx="37614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4C933415-A65C-47FE-B5FC-CC889535729A}"/>
              </a:ext>
            </a:extLst>
          </p:cNvPr>
          <p:cNvSpPr txBox="1"/>
          <p:nvPr/>
        </p:nvSpPr>
        <p:spPr>
          <a:xfrm>
            <a:off x="1920615" y="4903325"/>
            <a:ext cx="24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8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EFFF4E04-C67F-4EE1-B5AF-F8181D371E25}"/>
              </a:ext>
            </a:extLst>
          </p:cNvPr>
          <p:cNvSpPr/>
          <p:nvPr/>
        </p:nvSpPr>
        <p:spPr>
          <a:xfrm>
            <a:off x="447430" y="670981"/>
            <a:ext cx="3272084" cy="337100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Divide Fractions by Integers (1)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719514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Deepest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719514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>
            <a:extLst>
              <a:ext uri="{FF2B5EF4-FFF2-40B4-BE49-F238E27FC236}">
                <a16:creationId xmlns:a16="http://schemas.microsoft.com/office/drawing/2014/main" id="{EFCC4A19-C1C0-4322-8D40-82615CC65B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36" y="2438382"/>
            <a:ext cx="872546" cy="87357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79FC8DD-AE17-48E9-A42A-164501DBFE6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495" y="2443428"/>
            <a:ext cx="864520" cy="86348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46D9BAD-A9E0-4522-B69C-81BD8FEB7F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558" y="2438660"/>
            <a:ext cx="530884" cy="87301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03D9AA72-7FD6-477E-A705-7CB1FE51656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262" y="4685383"/>
            <a:ext cx="236303" cy="388591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4ECBC49F-338C-4476-A64A-65CA264F1C41}"/>
              </a:ext>
            </a:extLst>
          </p:cNvPr>
          <p:cNvGrpSpPr/>
          <p:nvPr/>
        </p:nvGrpSpPr>
        <p:grpSpPr>
          <a:xfrm>
            <a:off x="3629746" y="4667102"/>
            <a:ext cx="1884508" cy="1008689"/>
            <a:chOff x="6213836" y="4667102"/>
            <a:chExt cx="1884508" cy="1008689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92670E-BEF3-44F0-8881-9FD596D8FBC7}"/>
                </a:ext>
              </a:extLst>
            </p:cNvPr>
            <p:cNvCxnSpPr>
              <a:cxnSpLocks/>
            </p:cNvCxnSpPr>
            <p:nvPr/>
          </p:nvCxnSpPr>
          <p:spPr>
            <a:xfrm>
              <a:off x="6241509" y="5161790"/>
              <a:ext cx="36964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E1BB4C3-E8DD-404C-B48A-2E5E937DA6C4}"/>
                </a:ext>
              </a:extLst>
            </p:cNvPr>
            <p:cNvSpPr txBox="1"/>
            <p:nvPr/>
          </p:nvSpPr>
          <p:spPr>
            <a:xfrm>
              <a:off x="7016490" y="4903325"/>
              <a:ext cx="2476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2</a:t>
              </a: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04E59C3-82A6-4868-9028-694865070C5C}"/>
                </a:ext>
              </a:extLst>
            </p:cNvPr>
            <p:cNvSpPr/>
            <p:nvPr/>
          </p:nvSpPr>
          <p:spPr>
            <a:xfrm>
              <a:off x="6706728" y="4956164"/>
              <a:ext cx="278703" cy="4200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÷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DDA75DC-9ED3-4594-B4B3-14741F51B45F}"/>
                </a:ext>
              </a:extLst>
            </p:cNvPr>
            <p:cNvSpPr/>
            <p:nvPr/>
          </p:nvSpPr>
          <p:spPr>
            <a:xfrm>
              <a:off x="7303371" y="4956164"/>
              <a:ext cx="332824" cy="42004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Arial" panose="020B0604020202020204" pitchFamily="34" charset="0"/>
                </a:rPr>
                <a:t>=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Tuffy" panose="020B0603060100000000" pitchFamily="34" charset="0"/>
                <a:cs typeface="+mn-cs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1E18F26-C6A1-4487-A128-F124CB36902C}"/>
                </a:ext>
              </a:extLst>
            </p:cNvPr>
            <p:cNvSpPr txBox="1"/>
            <p:nvPr/>
          </p:nvSpPr>
          <p:spPr>
            <a:xfrm>
              <a:off x="7722738" y="4667102"/>
              <a:ext cx="2476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CC3040B-0BF5-4894-BCF4-4554514595F5}"/>
                </a:ext>
              </a:extLst>
            </p:cNvPr>
            <p:cNvSpPr txBox="1"/>
            <p:nvPr/>
          </p:nvSpPr>
          <p:spPr>
            <a:xfrm>
              <a:off x="7594752" y="5152571"/>
              <a:ext cx="5035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rPr>
                <a:t>5</a:t>
              </a:r>
            </a:p>
          </p:txBody>
        </p: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95D0CCE-6086-4275-85DE-94FC972A69A6}"/>
                </a:ext>
              </a:extLst>
            </p:cNvPr>
            <p:cNvCxnSpPr>
              <a:cxnSpLocks/>
            </p:cNvCxnSpPr>
            <p:nvPr/>
          </p:nvCxnSpPr>
          <p:spPr>
            <a:xfrm>
              <a:off x="7658745" y="5161790"/>
              <a:ext cx="37560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A56346B4-7607-4950-81AA-06A8463DE0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3836" y="5223315"/>
              <a:ext cx="415532" cy="41503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A54C023F-54CC-42DD-81E4-291ABE24CA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5387" y="4685383"/>
              <a:ext cx="236303" cy="388591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B4C3A0B-5E09-4F58-8308-1E8AA8141DAA}"/>
              </a:ext>
            </a:extLst>
          </p:cNvPr>
          <p:cNvGrpSpPr/>
          <p:nvPr/>
        </p:nvGrpSpPr>
        <p:grpSpPr>
          <a:xfrm>
            <a:off x="6043616" y="4667102"/>
            <a:ext cx="2214226" cy="1008687"/>
            <a:chOff x="3498647" y="4667102"/>
            <a:chExt cx="2214226" cy="1008687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3FD7F5F-C30A-43B1-8AC8-EDB0936A3AC4}"/>
                </a:ext>
              </a:extLst>
            </p:cNvPr>
            <p:cNvGrpSpPr/>
            <p:nvPr/>
          </p:nvGrpSpPr>
          <p:grpSpPr>
            <a:xfrm>
              <a:off x="3498647" y="4667102"/>
              <a:ext cx="2214226" cy="1008687"/>
              <a:chOff x="2174959" y="4378193"/>
              <a:chExt cx="2214226" cy="1008687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D211DDFF-C0D3-4698-9FFB-F33EDC8BD737}"/>
                  </a:ext>
                </a:extLst>
              </p:cNvPr>
              <p:cNvSpPr txBox="1"/>
              <p:nvPr/>
            </p:nvSpPr>
            <p:spPr>
              <a:xfrm>
                <a:off x="2216057" y="4378193"/>
                <a:ext cx="5707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+mn-ea"/>
                  <a:cs typeface="+mn-cs"/>
                </a:endParaRP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E2802DC3-C983-4DC3-B467-6DAAE3A3107B}"/>
                  </a:ext>
                </a:extLst>
              </p:cNvPr>
              <p:cNvSpPr txBox="1"/>
              <p:nvPr/>
            </p:nvSpPr>
            <p:spPr>
              <a:xfrm>
                <a:off x="2174959" y="4863660"/>
                <a:ext cx="6529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C1C1C"/>
                    </a:solidFill>
                    <a:effectLst/>
                    <a:uLnTx/>
                    <a:uFillTx/>
                    <a:latin typeface="Twinkl"/>
                    <a:ea typeface="+mn-ea"/>
                    <a:cs typeface="+mn-cs"/>
                  </a:rPr>
                  <a:t>71</a:t>
                </a:r>
              </a:p>
            </p:txBody>
          </p: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F659418E-12C5-49CC-A37C-5D01E9226B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96847" y="4872880"/>
                <a:ext cx="409199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12D4D80-C1DC-43DA-9092-62DCCB167A77}"/>
                  </a:ext>
                </a:extLst>
              </p:cNvPr>
              <p:cNvSpPr/>
              <p:nvPr/>
            </p:nvSpPr>
            <p:spPr>
              <a:xfrm>
                <a:off x="2743766" y="4667254"/>
                <a:ext cx="278703" cy="4200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C1C1C"/>
                    </a:solidFill>
                    <a:effectLst/>
                    <a:uLnTx/>
                    <a:uFillTx/>
                    <a:latin typeface="Twinkl"/>
                    <a:ea typeface="Tuffy" panose="020B0603060100000000" pitchFamily="34" charset="0"/>
                    <a:cs typeface="Arial" panose="020B0604020202020204" pitchFamily="34" charset="0"/>
                  </a:rPr>
                  <a:t>÷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+mn-cs"/>
                </a:endParaRPr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90B62211-35D1-4ABE-9E43-0E7ACF0D863F}"/>
                  </a:ext>
                </a:extLst>
              </p:cNvPr>
              <p:cNvSpPr/>
              <p:nvPr/>
            </p:nvSpPr>
            <p:spPr>
              <a:xfrm>
                <a:off x="3523105" y="4667254"/>
                <a:ext cx="332823" cy="4200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C1C1C"/>
                    </a:solidFill>
                    <a:effectLst/>
                    <a:uLnTx/>
                    <a:uFillTx/>
                    <a:latin typeface="Twinkl"/>
                    <a:ea typeface="Tuffy" panose="020B0603060100000000" pitchFamily="34" charset="0"/>
                    <a:cs typeface="Arial" panose="020B0604020202020204" pitchFamily="34" charset="0"/>
                  </a:rPr>
                  <a:t>=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1C1C1C"/>
                  </a:solidFill>
                  <a:effectLst/>
                  <a:uLnTx/>
                  <a:uFillTx/>
                  <a:latin typeface="Twinkl"/>
                  <a:ea typeface="Tuffy" panose="020B0603060100000000" pitchFamily="34" charset="0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3ACD0B9-E5A9-46A6-B47E-643EC85F96D4}"/>
                  </a:ext>
                </a:extLst>
              </p:cNvPr>
              <p:cNvSpPr txBox="1"/>
              <p:nvPr/>
            </p:nvSpPr>
            <p:spPr>
              <a:xfrm>
                <a:off x="3942471" y="4378193"/>
                <a:ext cx="2476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C1C1C"/>
                    </a:solidFill>
                    <a:effectLst/>
                    <a:uLnTx/>
                    <a:uFillTx/>
                    <a:latin typeface="Twinkl"/>
                    <a:ea typeface="+mn-ea"/>
                    <a:cs typeface="+mn-cs"/>
                  </a:rPr>
                  <a:t>4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9B42246-F515-4D6B-8920-A7DA95CA0334}"/>
                  </a:ext>
                </a:extLst>
              </p:cNvPr>
              <p:cNvSpPr txBox="1"/>
              <p:nvPr/>
            </p:nvSpPr>
            <p:spPr>
              <a:xfrm>
                <a:off x="3743379" y="4863661"/>
                <a:ext cx="645806" cy="523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1C1C1C"/>
                    </a:solidFill>
                    <a:effectLst/>
                    <a:uLnTx/>
                    <a:uFillTx/>
                    <a:latin typeface="Twinkl"/>
                    <a:ea typeface="+mn-ea"/>
                    <a:cs typeface="+mn-cs"/>
                  </a:rPr>
                  <a:t>71</a:t>
                </a:r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BE08E84D-D041-4CCA-828B-A901F967A6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71031" y="4872880"/>
                <a:ext cx="37614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2DF7C7C7-A58C-4E27-918E-B0A3D8A79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3511" y="4683565"/>
              <a:ext cx="415532" cy="415034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F1C7FE9C-A9BC-4274-AB09-083685A97AC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9363" y="4924580"/>
              <a:ext cx="451090" cy="4516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0972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DFCCB-4C0A-4A30-AA12-CAF76E409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Over to you…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E5AC22-EDC9-433A-8253-6A9E3B4DD6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" t="14598" r="17931" b="5708"/>
          <a:stretch/>
        </p:blipFill>
        <p:spPr>
          <a:xfrm>
            <a:off x="623293" y="1340069"/>
            <a:ext cx="8289480" cy="4821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855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4.3|1.4|8.2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6|0.9|1.3|1.3|1.4|7.4|6.9|4|2.4|18.3|2.7|10.1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4|2.5|1.8|5.5|2.7|4.5|0.8|2|1.1|4.6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6.3|1.8|6.4|14.5|2.5|4.2|2.4|1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3.4|6.7|1.6|6|10.9|5.2|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8|9.7|2.8|9.3|2.1|1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8|19.3|3.6|6.9|3.7|4.6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8|4.5|6.6|8.4|3.8|4.8|1|2.1|2.2|6.7|1.1|8.1|2.1|3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9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" id="{D8821FCC-5609-4D2B-94A4-DB9C8C344581}" vid="{64831898-ACBB-4AB0-BC6A-2D4D1F7CE3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A283306-31FF-4071-8B00-3BFC75BAC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17550</TotalTime>
  <Words>651</Words>
  <Application>Microsoft Office PowerPoint</Application>
  <PresentationFormat>On-screen Show (4:3)</PresentationFormat>
  <Paragraphs>171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20</vt:i4>
      </vt:variant>
    </vt:vector>
  </HeadingPairs>
  <TitlesOfParts>
    <vt:vector size="38" baseType="lpstr">
      <vt:lpstr>Arial</vt:lpstr>
      <vt:lpstr>Calibri</vt:lpstr>
      <vt:lpstr>Cambria Math</vt:lpstr>
      <vt:lpstr>Comic Sans MS</vt:lpstr>
      <vt:lpstr>KG Primary Penmanship</vt:lpstr>
      <vt:lpstr>Times New Roman</vt:lpstr>
      <vt:lpstr>Tuffy</vt:lpstr>
      <vt:lpstr>Twinkl</vt:lpstr>
      <vt:lpstr>XCCW Joined 7a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Tuesday  Dividing fractions</vt:lpstr>
      <vt:lpstr>PowerPoint Presentation</vt:lpstr>
      <vt:lpstr>PowerPoint Presentation</vt:lpstr>
      <vt:lpstr>PowerPoint Presentation</vt:lpstr>
      <vt:lpstr>Over to you…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Cooper</cp:lastModifiedBy>
  <cp:revision>709</cp:revision>
  <dcterms:created xsi:type="dcterms:W3CDTF">2019-07-05T11:02:13Z</dcterms:created>
  <dcterms:modified xsi:type="dcterms:W3CDTF">2021-03-23T15:05:32Z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