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87" r:id="rId2"/>
    <p:sldId id="288" r:id="rId3"/>
    <p:sldId id="292" r:id="rId4"/>
    <p:sldId id="539" r:id="rId5"/>
    <p:sldId id="296" r:id="rId6"/>
    <p:sldId id="386" r:id="rId7"/>
    <p:sldId id="293" r:id="rId8"/>
    <p:sldId id="291" r:id="rId9"/>
    <p:sldId id="294" r:id="rId10"/>
    <p:sldId id="295" r:id="rId11"/>
    <p:sldId id="385" r:id="rId12"/>
    <p:sldId id="336" r:id="rId13"/>
    <p:sldId id="299" r:id="rId14"/>
    <p:sldId id="302" r:id="rId15"/>
    <p:sldId id="289" r:id="rId16"/>
    <p:sldId id="303" r:id="rId17"/>
    <p:sldId id="306" r:id="rId18"/>
    <p:sldId id="304" r:id="rId19"/>
    <p:sldId id="305" r:id="rId20"/>
    <p:sldId id="308" r:id="rId21"/>
    <p:sldId id="388" r:id="rId22"/>
    <p:sldId id="540" r:id="rId23"/>
    <p:sldId id="307" r:id="rId24"/>
    <p:sldId id="541" r:id="rId25"/>
    <p:sldId id="389" r:id="rId26"/>
    <p:sldId id="309" r:id="rId27"/>
    <p:sldId id="310" r:id="rId28"/>
    <p:sldId id="391" r:id="rId29"/>
    <p:sldId id="392" r:id="rId30"/>
    <p:sldId id="394" r:id="rId31"/>
    <p:sldId id="316" r:id="rId32"/>
    <p:sldId id="542" r:id="rId33"/>
    <p:sldId id="393" r:id="rId34"/>
    <p:sldId id="313" r:id="rId35"/>
    <p:sldId id="314" r:id="rId36"/>
    <p:sldId id="315" r:id="rId37"/>
    <p:sldId id="317" r:id="rId38"/>
    <p:sldId id="319" r:id="rId39"/>
    <p:sldId id="320" r:id="rId40"/>
    <p:sldId id="321" r:id="rId41"/>
    <p:sldId id="322" r:id="rId42"/>
    <p:sldId id="32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9BFF67-BD21-4974-B999-EAE241A6149D}" type="datetimeFigureOut">
              <a:rPr lang="en-GB" smtClean="0"/>
              <a:t>16/10/2020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F7C0FB-6094-4CAD-BA7C-25C9C87D6A8E}" type="slidenum">
              <a:rPr lang="en-GB" smtClean="0"/>
              <a:t>‹#›</a:t>
            </a:fld>
            <a:endParaRPr lang="en-GB"/>
          </a:p>
        </p:txBody>
      </p:sp>
    </p:spTree>
    <p:extLst>
      <p:ext uri="{BB962C8B-B14F-4D97-AF65-F5344CB8AC3E}">
        <p14:creationId xmlns:p14="http://schemas.microsoft.com/office/powerpoint/2010/main" val="3912766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AND MAKE NOTES ON WHITEBOARDS/BOOKS. TEACHER MAKE CLASS COPY OF NOTES AS WE WATCH CLIP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D7882B-4C4C-43D8-989A-64925AA8BD2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377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74-78 to magpie facts from. SLIDE 78 FOR SEN TO USE. LA TO HAVE ADULT SUPPORT- WORK IN GROUPS WITH TA TO SPEED UP PROCESS.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D7882B-4C4C-43D8-989A-64925AA8BD2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5045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FINISH IN PARTNERS BY PICKING AN ARGUMENT TO INTRODUCE USING ONE OF THESE PHRASES.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D7882B-4C4C-43D8-989A-64925AA8BD2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87280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86-87 GIVE TO SEN AND LA TO MAGPIE FROM</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D7882B-4C4C-43D8-989A-64925AA8BD2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2653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Complete your plan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D7882B-4C4C-43D8-989A-64925AA8BD2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5595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2136937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3311469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214589-3DDD-4F7A-8F90-52B512A3C6F8}" type="datetimeFigureOut">
              <a:rPr lang="en-GB" smtClean="0"/>
              <a:t>16/10/2020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3507743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7214589-3DDD-4F7A-8F90-52B512A3C6F8}" type="datetimeFigureOut">
              <a:rPr lang="en-GB" smtClean="0"/>
              <a:t>16/10/2020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999188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7214589-3DDD-4F7A-8F90-52B512A3C6F8}" type="datetimeFigureOut">
              <a:rPr lang="en-GB" smtClean="0"/>
              <a:t>16/10/2020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899854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214589-3DDD-4F7A-8F90-52B512A3C6F8}" type="datetimeFigureOut">
              <a:rPr lang="en-GB" smtClean="0"/>
              <a:t>16/10/2020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767295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214589-3DDD-4F7A-8F90-52B512A3C6F8}" type="datetimeFigureOut">
              <a:rPr lang="en-GB" smtClean="0"/>
              <a:t>16/10/2020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076950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214589-3DDD-4F7A-8F90-52B512A3C6F8}" type="datetimeFigureOut">
              <a:rPr lang="en-GB" smtClean="0"/>
              <a:t>16/10/2020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211797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214589-3DDD-4F7A-8F90-52B512A3C6F8}" type="datetimeFigureOut">
              <a:rPr lang="en-GB" smtClean="0"/>
              <a:t>16/10/2020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221648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633120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3362429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214589-3DDD-4F7A-8F90-52B512A3C6F8}" type="datetimeFigureOut">
              <a:rPr lang="en-GB" smtClean="0"/>
              <a:t>16/10/2020</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E908A7-DF39-46A6-B197-7116A52F87BD}" type="slidenum">
              <a:rPr lang="en-GB" smtClean="0"/>
              <a:t>‹#›</a:t>
            </a:fld>
            <a:endParaRPr lang="en-GB"/>
          </a:p>
        </p:txBody>
      </p:sp>
    </p:spTree>
    <p:extLst>
      <p:ext uri="{BB962C8B-B14F-4D97-AF65-F5344CB8AC3E}">
        <p14:creationId xmlns:p14="http://schemas.microsoft.com/office/powerpoint/2010/main" val="6238832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iK2pL93_XWAhVCLlAKHV0XAeUQjRwIBw&amp;url=https://www.collinsdictionary.com/dictionary/english/magpie&amp;psig=AOvVaw1ub_OAphz86IPlmtOdjEem&amp;ust=1508264157629564" TargetMode="External"/><Relationship Id="rId5" Type="http://schemas.openxmlformats.org/officeDocument/2006/relationships/image" Target="../media/image2.png"/><Relationship Id="rId4" Type="http://schemas.openxmlformats.org/officeDocument/2006/relationships/hyperlink" Target="http://www.bbc.co.uk/programmes/p003vpd7"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vimeo.com/4132707"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127" y="1409503"/>
            <a:ext cx="10764982" cy="1999251"/>
          </a:xfrm>
          <a:solidFill>
            <a:schemeClr val="bg1"/>
          </a:solidFill>
        </p:spPr>
        <p:txBody>
          <a:bodyPr>
            <a:noAutofit/>
          </a:bodyPr>
          <a:lstStyle/>
          <a:p>
            <a:pPr algn="l"/>
            <a:r>
              <a:rPr lang="en-GB" sz="3200" u="sng" dirty="0">
                <a:latin typeface="CCW Cursive Writing 7" pitchFamily="66" charset="0"/>
              </a:rPr>
              <a:t>Monday 19</a:t>
            </a:r>
            <a:r>
              <a:rPr lang="en-GB" sz="3200" u="sng" baseline="30000" dirty="0">
                <a:latin typeface="CCW Cursive Writing 7" pitchFamily="66" charset="0"/>
              </a:rPr>
              <a:t>th</a:t>
            </a:r>
            <a:r>
              <a:rPr lang="en-GB" sz="3200" u="sng" dirty="0">
                <a:latin typeface="CCW Cursive Writing 7" pitchFamily="66" charset="0"/>
              </a:rPr>
              <a:t> October</a:t>
            </a:r>
            <a:br>
              <a:rPr lang="en-GB" sz="3200" u="sng" dirty="0">
                <a:latin typeface="CCW Cursive Writing 7" pitchFamily="66" charset="0"/>
              </a:rPr>
            </a:br>
            <a:br>
              <a:rPr lang="en-GB" sz="3200" u="sng" dirty="0">
                <a:latin typeface="CCW Cursive Writing 7" pitchFamily="66" charset="0"/>
              </a:rPr>
            </a:br>
            <a:r>
              <a:rPr lang="en-GB" sz="3200" u="sng" dirty="0">
                <a:latin typeface="CCW Cursive Writing 7" pitchFamily="66" charset="0"/>
              </a:rPr>
              <a:t>L.O.: Gather facts and figures to use in a persuasive argument.</a:t>
            </a:r>
            <a:br>
              <a:rPr lang="en-GB" sz="3200" u="sng" dirty="0">
                <a:latin typeface="CCW Cursive Writing 7" pitchFamily="66" charset="0"/>
              </a:rPr>
            </a:br>
            <a:br>
              <a:rPr lang="en-GB" sz="3200" u="sng" dirty="0">
                <a:latin typeface="CCW Cursive Writing 7" pitchFamily="66" charset="0"/>
              </a:rPr>
            </a:br>
            <a:endParaRPr lang="en-GB" sz="3200" u="sng" dirty="0">
              <a:latin typeface="CCW Cursive Writing 7" pitchFamily="66" charset="0"/>
            </a:endParaRPr>
          </a:p>
        </p:txBody>
      </p:sp>
    </p:spTree>
    <p:extLst>
      <p:ext uri="{BB962C8B-B14F-4D97-AF65-F5344CB8AC3E}">
        <p14:creationId xmlns:p14="http://schemas.microsoft.com/office/powerpoint/2010/main" val="2495295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The more, the more</a:t>
            </a:r>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marL="0" indent="0">
              <a:buNone/>
            </a:pPr>
            <a:r>
              <a:rPr lang="en-GB" sz="3600" b="1" dirty="0">
                <a:latin typeface="CCW Cursive Writing 7" pitchFamily="66" charset="0"/>
              </a:rPr>
              <a:t>The more money and time they have, the more satisfied they will be.</a:t>
            </a:r>
            <a:endParaRPr lang="en-GB" sz="3600" dirty="0">
              <a:solidFill>
                <a:schemeClr val="accent6">
                  <a:lumMod val="50000"/>
                </a:schemeClr>
              </a:solidFill>
              <a:latin typeface="CCW Cursive Writing 7" pitchFamily="66" charset="0"/>
            </a:endParaRPr>
          </a:p>
          <a:p>
            <a:pPr marL="0" indent="0">
              <a:buNone/>
            </a:pPr>
            <a:endParaRPr lang="en-GB" sz="3600" dirty="0">
              <a:solidFill>
                <a:schemeClr val="accent6">
                  <a:lumMod val="50000"/>
                </a:schemeClr>
              </a:solidFill>
              <a:latin typeface="CCW Cursive Writing 7" pitchFamily="66" charset="0"/>
            </a:endParaRPr>
          </a:p>
          <a:p>
            <a:pPr marL="0" indent="0">
              <a:buNone/>
            </a:pPr>
            <a:r>
              <a:rPr lang="en-GB" sz="3600" dirty="0">
                <a:solidFill>
                  <a:schemeClr val="accent6">
                    <a:lumMod val="50000"/>
                  </a:schemeClr>
                </a:solidFill>
                <a:latin typeface="CCW Cursive Writing 7" pitchFamily="66" charset="0"/>
              </a:rPr>
              <a:t>The more _________________________________the more________________________________.</a:t>
            </a: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3490581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3009902" y="485775"/>
            <a:ext cx="6165056" cy="1595438"/>
          </a:xfrm>
        </p:spPr>
        <p:txBody>
          <a:bodyPr>
            <a:normAutofit fontScale="90000"/>
          </a:bodyPr>
          <a:lstStyle/>
          <a:p>
            <a:pPr algn="ctr"/>
            <a:r>
              <a:rPr lang="en-GB" altLang="en-US">
                <a:latin typeface="Jarman" pitchFamily="2" charset="0"/>
              </a:rPr>
              <a:t>Why Does the</a:t>
            </a:r>
            <a:br>
              <a:rPr lang="en-GB" altLang="en-US">
                <a:latin typeface="Jarman" pitchFamily="2" charset="0"/>
              </a:rPr>
            </a:br>
            <a:r>
              <a:rPr lang="en-GB" altLang="en-US">
                <a:latin typeface="Jarman" pitchFamily="2" charset="0"/>
              </a:rPr>
              <a:t>Rainforest Need Protecting?</a:t>
            </a:r>
          </a:p>
        </p:txBody>
      </p:sp>
      <p:pic>
        <p:nvPicPr>
          <p:cNvPr id="10243" name="Picture 1"/>
          <p:cNvPicPr>
            <a:picLocks noChangeAspect="1"/>
          </p:cNvPicPr>
          <p:nvPr/>
        </p:nvPicPr>
        <p:blipFill>
          <a:blip r:embed="rId3" cstate="print">
            <a:extLst>
              <a:ext uri="{28A0092B-C50C-407E-A947-70E740481C1C}">
                <a14:useLocalDpi xmlns:a14="http://schemas.microsoft.com/office/drawing/2010/main" val="0"/>
              </a:ext>
            </a:extLst>
          </a:blip>
          <a:srcRect t="2" b="10228"/>
          <a:stretch>
            <a:fillRect/>
          </a:stretch>
        </p:blipFill>
        <p:spPr bwMode="auto">
          <a:xfrm>
            <a:off x="3512741" y="2287696"/>
            <a:ext cx="5166519" cy="3425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
            <a:hlinkClick r:id="rId4"/>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38789" y="3136900"/>
            <a:ext cx="1114425"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233739" y="5713413"/>
            <a:ext cx="5724525" cy="379412"/>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srgbClr val="1C1C1C"/>
                </a:solidFill>
                <a:effectLst/>
                <a:uLnTx/>
                <a:uFillTx/>
                <a:latin typeface="Jarman" pitchFamily="2" charset="0"/>
                <a:ea typeface="+mn-ea"/>
                <a:cs typeface="+mn-cs"/>
              </a:rPr>
              <a:t>Watch this video clip about the rainforest - Why might survival in the rainforest be so hard?</a:t>
            </a:r>
          </a:p>
        </p:txBody>
      </p:sp>
      <p:sp>
        <p:nvSpPr>
          <p:cNvPr id="2" name="Rectangle 1"/>
          <p:cNvSpPr/>
          <p:nvPr/>
        </p:nvSpPr>
        <p:spPr>
          <a:xfrm>
            <a:off x="2648581" y="5888103"/>
            <a:ext cx="6894836"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uLnTx/>
                <a:uFillTx/>
                <a:latin typeface="CCW Cursive Writing 7" pitchFamily="66" charset="0"/>
                <a:ea typeface="+mn-ea"/>
                <a:cs typeface="+mn-cs"/>
              </a:rPr>
              <a:t>Magpie time!</a:t>
            </a:r>
          </a:p>
        </p:txBody>
      </p:sp>
      <p:sp>
        <p:nvSpPr>
          <p:cNvPr id="3" name="AutoShape 2" descr="Image result for magpie">
            <a:hlinkClick r:id="rId6"/>
          </p:cNvPr>
          <p:cNvSpPr>
            <a:spLocks noChangeAspect="1" noChangeArrowheads="1"/>
          </p:cNvSpPr>
          <p:nvPr/>
        </p:nvSpPr>
        <p:spPr bwMode="auto">
          <a:xfrm>
            <a:off x="1577975" y="-693738"/>
            <a:ext cx="2381250" cy="1457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0750" y="202495"/>
            <a:ext cx="23812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2839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59E5F-6B0E-470A-9936-55E593FC8B82}"/>
              </a:ext>
            </a:extLst>
          </p:cNvPr>
          <p:cNvSpPr>
            <a:spLocks noGrp="1"/>
          </p:cNvSpPr>
          <p:nvPr>
            <p:ph type="title"/>
          </p:nvPr>
        </p:nvSpPr>
        <p:spPr>
          <a:xfrm>
            <a:off x="609600" y="274638"/>
            <a:ext cx="10972800" cy="556635"/>
          </a:xfrm>
        </p:spPr>
        <p:txBody>
          <a:bodyPr>
            <a:normAutofit fontScale="90000"/>
          </a:bodyPr>
          <a:lstStyle/>
          <a:p>
            <a:r>
              <a:rPr lang="en-GB" dirty="0"/>
              <a:t>This lesson…</a:t>
            </a:r>
          </a:p>
        </p:txBody>
      </p:sp>
      <p:sp>
        <p:nvSpPr>
          <p:cNvPr id="3" name="Content Placeholder 2">
            <a:extLst>
              <a:ext uri="{FF2B5EF4-FFF2-40B4-BE49-F238E27FC236}">
                <a16:creationId xmlns:a16="http://schemas.microsoft.com/office/drawing/2014/main" id="{959BEBA4-EECA-473B-BC20-71A2706C5BFA}"/>
              </a:ext>
            </a:extLst>
          </p:cNvPr>
          <p:cNvSpPr>
            <a:spLocks noGrp="1"/>
          </p:cNvSpPr>
          <p:nvPr>
            <p:ph idx="1"/>
          </p:nvPr>
        </p:nvSpPr>
        <p:spPr>
          <a:xfrm>
            <a:off x="609600" y="831273"/>
            <a:ext cx="10972800" cy="5752089"/>
          </a:xfrm>
        </p:spPr>
        <p:txBody>
          <a:bodyPr>
            <a:normAutofit fontScale="77500" lnSpcReduction="20000"/>
          </a:bodyPr>
          <a:lstStyle/>
          <a:p>
            <a:r>
              <a:rPr lang="en-GB" dirty="0">
                <a:solidFill>
                  <a:srgbClr val="7030A0"/>
                </a:solidFill>
              </a:rPr>
              <a:t>You are going to read through various factual sheets and magpie different facts! </a:t>
            </a:r>
          </a:p>
          <a:p>
            <a:r>
              <a:rPr lang="en-GB" dirty="0">
                <a:solidFill>
                  <a:srgbClr val="7030A0"/>
                </a:solidFill>
              </a:rPr>
              <a:t>Look at your magpie sheet and decide which argument your fact fits into. </a:t>
            </a:r>
          </a:p>
          <a:p>
            <a:pPr marL="0" indent="0">
              <a:buNone/>
            </a:pPr>
            <a:endParaRPr lang="en-GB" u="sng" dirty="0">
              <a:solidFill>
                <a:srgbClr val="FF0000"/>
              </a:solidFill>
            </a:endParaRPr>
          </a:p>
          <a:p>
            <a:pPr marL="0" indent="0">
              <a:buNone/>
            </a:pPr>
            <a:r>
              <a:rPr lang="en-GB" u="sng" dirty="0">
                <a:solidFill>
                  <a:srgbClr val="FF0000"/>
                </a:solidFill>
              </a:rPr>
              <a:t>The arguments: </a:t>
            </a:r>
          </a:p>
          <a:p>
            <a:pPr marL="0" indent="0">
              <a:buNone/>
            </a:pPr>
            <a:endParaRPr lang="en-GB" u="sng" dirty="0">
              <a:solidFill>
                <a:srgbClr val="FF0000"/>
              </a:solidFill>
            </a:endParaRPr>
          </a:p>
          <a:p>
            <a:r>
              <a:rPr lang="en-GB" dirty="0">
                <a:latin typeface="Arial" pitchFamily="34" charset="0"/>
                <a:cs typeface="Arial" pitchFamily="34" charset="0"/>
              </a:rPr>
              <a:t>Animals will lose their habitat and become extinct. (environmental)</a:t>
            </a:r>
          </a:p>
          <a:p>
            <a:r>
              <a:rPr lang="en-GB" dirty="0">
                <a:latin typeface="Arial" pitchFamily="34" charset="0"/>
                <a:cs typeface="Arial" pitchFamily="34" charset="0"/>
              </a:rPr>
              <a:t>Loss of oxygen and an increase in carbon dioxide will lead to global warming and climate change. (environmental/economic) </a:t>
            </a:r>
          </a:p>
          <a:p>
            <a:r>
              <a:rPr lang="en-GB" dirty="0">
                <a:latin typeface="Arial" pitchFamily="34" charset="0"/>
                <a:cs typeface="Arial" pitchFamily="34" charset="0"/>
              </a:rPr>
              <a:t>Soil erosion (environmental)</a:t>
            </a:r>
          </a:p>
          <a:p>
            <a:r>
              <a:rPr lang="en-GB" dirty="0">
                <a:latin typeface="Arial" pitchFamily="34" charset="0"/>
                <a:cs typeface="Arial" pitchFamily="34" charset="0"/>
              </a:rPr>
              <a:t>The tribes that live in the rainforest will lose their homes and their culture. (Social)</a:t>
            </a:r>
          </a:p>
          <a:p>
            <a:r>
              <a:rPr lang="en-GB" dirty="0">
                <a:latin typeface="Arial" pitchFamily="34" charset="0"/>
                <a:cs typeface="Arial" pitchFamily="34" charset="0"/>
              </a:rPr>
              <a:t>Animals will lose their habitat and become extinct. (environmental)</a:t>
            </a:r>
          </a:p>
          <a:p>
            <a:r>
              <a:rPr lang="en-GB" dirty="0">
                <a:latin typeface="Arial" pitchFamily="34" charset="0"/>
                <a:cs typeface="Arial" pitchFamily="34" charset="0"/>
              </a:rPr>
              <a:t>Loss of oxygen and an increase in carbon dioxide will lead to global warming and climate change.(environmental/economic)</a:t>
            </a: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u="sng" dirty="0">
              <a:solidFill>
                <a:srgbClr val="FF0000"/>
              </a:solidFill>
            </a:endParaRPr>
          </a:p>
          <a:p>
            <a:pPr>
              <a:buFont typeface="Wingdings" panose="05000000000000000000" pitchFamily="2" charset="2"/>
              <a:buChar char="ü"/>
            </a:pPr>
            <a:endParaRPr lang="en-GB" u="sng" dirty="0">
              <a:solidFill>
                <a:srgbClr val="FF0000"/>
              </a:solidFill>
            </a:endParaRPr>
          </a:p>
        </p:txBody>
      </p:sp>
    </p:spTree>
    <p:extLst>
      <p:ext uri="{BB962C8B-B14F-4D97-AF65-F5344CB8AC3E}">
        <p14:creationId xmlns:p14="http://schemas.microsoft.com/office/powerpoint/2010/main" val="2292541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621792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 (environmental)</a:t>
                      </a:r>
                    </a:p>
                    <a:p>
                      <a:pPr algn="ctr">
                        <a:buFont typeface="Arial" pitchFamily="34" charset="0"/>
                        <a:buNone/>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algn="ctr">
                        <a:buFont typeface="Arial" pitchFamily="34" charset="0"/>
                        <a:buNone/>
                      </a:pPr>
                      <a:r>
                        <a:rPr lang="en-GB" sz="1800" b="1" u="sng" dirty="0">
                          <a:latin typeface="Arial" pitchFamily="34" charset="0"/>
                          <a:cs typeface="Arial" pitchFamily="34" charset="0"/>
                        </a:rPr>
                        <a:t>(environmental)</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algn="ctr"/>
                      <a:r>
                        <a:rPr lang="en-GB" sz="1800" b="1" u="sng" baseline="0" dirty="0">
                          <a:latin typeface="Arial" pitchFamily="34" charset="0"/>
                          <a:cs typeface="Arial" pitchFamily="34" charset="0"/>
                        </a:rPr>
                        <a:t>(environmental/economic)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p>
                    <a:p>
                      <a:pPr algn="ctr"/>
                      <a:r>
                        <a:rPr lang="en-GB" sz="1800" b="1" u="sng" kern="1200" baseline="0" dirty="0">
                          <a:solidFill>
                            <a:schemeClr val="tx1"/>
                          </a:solidFill>
                          <a:latin typeface="Arial" pitchFamily="34" charset="0"/>
                          <a:ea typeface="+mn-ea"/>
                          <a:cs typeface="Arial" pitchFamily="34" charset="0"/>
                        </a:rPr>
                        <a:t>(Social)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a:t>
                      </a:r>
                    </a:p>
                    <a:p>
                      <a:pPr algn="ctr"/>
                      <a:endParaRPr lang="en-GB" sz="1800" kern="1200" dirty="0">
                        <a:solidFill>
                          <a:schemeClr val="tx1"/>
                        </a:solidFill>
                        <a:latin typeface="Arial" pitchFamily="34" charset="0"/>
                        <a:ea typeface="+mn-ea"/>
                        <a:cs typeface="Arial" pitchFamily="34" charset="0"/>
                      </a:endParaRP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1338077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621792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 (environmental)</a:t>
                      </a:r>
                    </a:p>
                    <a:p>
                      <a:pPr algn="ctr">
                        <a:buFont typeface="Arial" pitchFamily="34" charset="0"/>
                        <a:buNone/>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algn="ctr"/>
                      <a:r>
                        <a:rPr lang="en-GB" sz="1800" b="1" u="sng" baseline="0" dirty="0">
                          <a:latin typeface="Arial" pitchFamily="34" charset="0"/>
                          <a:cs typeface="Arial" pitchFamily="34" charset="0"/>
                        </a:rPr>
                        <a:t>(environmental/economic)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a:t>
                      </a:r>
                    </a:p>
                    <a:p>
                      <a:pPr algn="ctr"/>
                      <a:endParaRPr lang="en-GB" sz="1800" kern="1200" dirty="0">
                        <a:solidFill>
                          <a:schemeClr val="tx1"/>
                        </a:solidFill>
                        <a:latin typeface="Arial" pitchFamily="34" charset="0"/>
                        <a:ea typeface="+mn-ea"/>
                        <a:cs typeface="Arial" pitchFamily="34" charset="0"/>
                      </a:endParaRP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3666725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3009902" y="485775"/>
            <a:ext cx="6165056" cy="1595438"/>
          </a:xfrm>
        </p:spPr>
        <p:txBody>
          <a:bodyPr>
            <a:normAutofit fontScale="90000"/>
          </a:bodyPr>
          <a:lstStyle/>
          <a:p>
            <a:pPr algn="ctr"/>
            <a:r>
              <a:rPr lang="en-GB" altLang="en-US" dirty="0">
                <a:latin typeface="Jarman" pitchFamily="2" charset="0"/>
              </a:rPr>
              <a:t>Why Does the</a:t>
            </a:r>
            <a:br>
              <a:rPr lang="en-GB" altLang="en-US" dirty="0">
                <a:latin typeface="Jarman" pitchFamily="2" charset="0"/>
              </a:rPr>
            </a:br>
            <a:r>
              <a:rPr lang="en-GB" altLang="en-US" dirty="0">
                <a:latin typeface="Jarman" pitchFamily="2" charset="0"/>
              </a:rPr>
              <a:t>Rainforest Need Protecting?</a:t>
            </a:r>
          </a:p>
        </p:txBody>
      </p:sp>
      <p:sp>
        <p:nvSpPr>
          <p:cNvPr id="4" name="Rectangle 3"/>
          <p:cNvSpPr/>
          <p:nvPr/>
        </p:nvSpPr>
        <p:spPr>
          <a:xfrm>
            <a:off x="6513913" y="1901825"/>
            <a:ext cx="2444353" cy="24701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Calibri"/>
                <a:ea typeface="+mn-ea"/>
                <a:cs typeface="+mn-cs"/>
              </a:rPr>
              <a:t>This video shows the rate of deforestation in Bolivia.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1C1C1C"/>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Calibri"/>
                <a:ea typeface="+mn-ea"/>
                <a:cs typeface="+mn-cs"/>
              </a:rPr>
              <a:t>Why do you think trees are being chopped down? </a:t>
            </a:r>
          </a:p>
        </p:txBody>
      </p:sp>
      <p:pic>
        <p:nvPicPr>
          <p:cNvPr id="11268"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3739" y="1901825"/>
            <a:ext cx="3283744"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a:hlinkClick r:id="rId3"/>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6042" y="2659063"/>
            <a:ext cx="715566"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5547123" y="4449763"/>
            <a:ext cx="1096566" cy="1211262"/>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a:ea typeface="+mn-ea"/>
                <a:cs typeface="+mn-cs"/>
              </a:rPr>
              <a:t>To produce timber to make furniture.</a:t>
            </a:r>
            <a:endParaRPr kumimoji="0" lang="en-GB"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9" name="Rectangle 8"/>
          <p:cNvSpPr/>
          <p:nvPr/>
        </p:nvSpPr>
        <p:spPr>
          <a:xfrm>
            <a:off x="7862888" y="4449763"/>
            <a:ext cx="1095375" cy="1211262"/>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a:ea typeface="+mn-ea"/>
                <a:cs typeface="+mn-cs"/>
              </a:rPr>
              <a:t>To create space for housing.</a:t>
            </a:r>
            <a:endParaRPr kumimoji="0" lang="en-GB"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0" name="Rectangle 9"/>
          <p:cNvSpPr/>
          <p:nvPr/>
        </p:nvSpPr>
        <p:spPr>
          <a:xfrm>
            <a:off x="6704411" y="4449763"/>
            <a:ext cx="1096566" cy="12112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a:ea typeface="+mn-ea"/>
                <a:cs typeface="+mn-cs"/>
              </a:rPr>
              <a:t>To produce wood pulp to make paper.</a:t>
            </a:r>
            <a:endParaRPr kumimoji="0" lang="en-GB"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1" name="Rectangle 10"/>
          <p:cNvSpPr/>
          <p:nvPr/>
        </p:nvSpPr>
        <p:spPr>
          <a:xfrm>
            <a:off x="4389835" y="4449763"/>
            <a:ext cx="1095375" cy="1211262"/>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Calibri"/>
                <a:ea typeface="+mn-ea"/>
                <a:cs typeface="+mn-cs"/>
              </a:rPr>
              <a:t>To create fields for growing crops.</a:t>
            </a:r>
          </a:p>
        </p:txBody>
      </p:sp>
      <p:sp>
        <p:nvSpPr>
          <p:cNvPr id="12" name="Rectangle 11"/>
          <p:cNvSpPr/>
          <p:nvPr/>
        </p:nvSpPr>
        <p:spPr>
          <a:xfrm>
            <a:off x="3232548" y="4449763"/>
            <a:ext cx="1095375" cy="12112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Calibri"/>
                <a:ea typeface="+mn-ea"/>
                <a:cs typeface="+mn-cs"/>
              </a:rPr>
              <a:t>To create fields for farming cattle.</a:t>
            </a:r>
            <a:endParaRPr kumimoji="0" lang="en-GB" sz="1800" b="0" i="0" u="none" strike="noStrike" kern="1200" cap="none" spc="0" normalizeH="0" baseline="0" noProof="0" dirty="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41666908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4" name="Picture 4" descr="Image result for rainforest animation backgrou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cstate="print"/>
          <a:srcRect l="15859" t="16360" r="17067" b="4043"/>
          <a:stretch/>
        </p:blipFill>
        <p:spPr>
          <a:xfrm>
            <a:off x="2440083" y="257754"/>
            <a:ext cx="7311837" cy="6504419"/>
          </a:xfrm>
          <a:prstGeom prst="rect">
            <a:avLst/>
          </a:prstGeom>
        </p:spPr>
      </p:pic>
    </p:spTree>
    <p:extLst>
      <p:ext uri="{BB962C8B-B14F-4D97-AF65-F5344CB8AC3E}">
        <p14:creationId xmlns:p14="http://schemas.microsoft.com/office/powerpoint/2010/main" val="1183791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3020022" y="0"/>
            <a:ext cx="6165056" cy="739428"/>
          </a:xfrm>
        </p:spPr>
        <p:txBody>
          <a:bodyPr>
            <a:normAutofit/>
          </a:bodyPr>
          <a:lstStyle/>
          <a:p>
            <a:pPr algn="ctr"/>
            <a:r>
              <a:rPr lang="en-GB" altLang="en-US" sz="2400" dirty="0">
                <a:latin typeface="CCW Cursive Writing 7" pitchFamily="66" charset="0"/>
              </a:rPr>
              <a:t>What Did You Decide?</a:t>
            </a:r>
          </a:p>
        </p:txBody>
      </p:sp>
      <p:sp>
        <p:nvSpPr>
          <p:cNvPr id="4" name="Rectangle 3"/>
          <p:cNvSpPr/>
          <p:nvPr/>
        </p:nvSpPr>
        <p:spPr>
          <a:xfrm>
            <a:off x="3952265" y="5013176"/>
            <a:ext cx="154247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CW Cursive Writing 7" pitchFamily="66" charset="0"/>
                <a:ea typeface="+mn-ea"/>
                <a:cs typeface="+mn-cs"/>
              </a:rPr>
              <a:t>Negative</a:t>
            </a: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16" name="Rectangle 15"/>
          <p:cNvSpPr/>
          <p:nvPr/>
        </p:nvSpPr>
        <p:spPr>
          <a:xfrm>
            <a:off x="3935761" y="2455863"/>
            <a:ext cx="1296144"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Negative</a:t>
            </a:r>
          </a:p>
        </p:txBody>
      </p:sp>
      <p:sp>
        <p:nvSpPr>
          <p:cNvPr id="17" name="Rectangle 16"/>
          <p:cNvSpPr/>
          <p:nvPr/>
        </p:nvSpPr>
        <p:spPr>
          <a:xfrm>
            <a:off x="4423173" y="3652838"/>
            <a:ext cx="107156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CW Cursive Writing 7" pitchFamily="66" charset="0"/>
                <a:ea typeface="+mn-ea"/>
                <a:cs typeface="+mn-cs"/>
              </a:rPr>
              <a:t>Positive</a:t>
            </a:r>
            <a:endPar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18" name="Rectangle 17"/>
          <p:cNvSpPr/>
          <p:nvPr/>
        </p:nvSpPr>
        <p:spPr>
          <a:xfrm>
            <a:off x="5567364" y="2455863"/>
            <a:ext cx="107037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rPr>
              <a:t>Positive</a:t>
            </a:r>
          </a:p>
        </p:txBody>
      </p:sp>
      <p:sp>
        <p:nvSpPr>
          <p:cNvPr id="19" name="Rectangle 18"/>
          <p:cNvSpPr/>
          <p:nvPr/>
        </p:nvSpPr>
        <p:spPr>
          <a:xfrm>
            <a:off x="8140854" y="2455863"/>
            <a:ext cx="2417909"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CW Cursive Writing 7" pitchFamily="66" charset="0"/>
                <a:ea typeface="+mn-ea"/>
                <a:cs typeface="+mn-cs"/>
              </a:rPr>
              <a:t>Negative</a:t>
            </a: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20" name="Rectangle 19"/>
          <p:cNvSpPr/>
          <p:nvPr/>
        </p:nvSpPr>
        <p:spPr>
          <a:xfrm>
            <a:off x="6710364" y="2455863"/>
            <a:ext cx="107156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CW Cursive Writing 7" pitchFamily="66" charset="0"/>
                <a:ea typeface="+mn-ea"/>
                <a:cs typeface="+mn-cs"/>
              </a:rPr>
              <a:t>Positive</a:t>
            </a:r>
            <a:endPar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21" name="Rectangle 20"/>
          <p:cNvSpPr/>
          <p:nvPr/>
        </p:nvSpPr>
        <p:spPr>
          <a:xfrm>
            <a:off x="5567364" y="3652838"/>
            <a:ext cx="1070372"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CW Cursive Writing 7" pitchFamily="66" charset="0"/>
                <a:ea typeface="+mn-ea"/>
                <a:cs typeface="+mn-cs"/>
              </a:rPr>
              <a:t>Negative</a:t>
            </a: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22" name="Rectangle 21"/>
          <p:cNvSpPr/>
          <p:nvPr/>
        </p:nvSpPr>
        <p:spPr>
          <a:xfrm>
            <a:off x="8112224" y="3652838"/>
            <a:ext cx="241791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Negative</a:t>
            </a:r>
          </a:p>
        </p:txBody>
      </p:sp>
      <p:sp>
        <p:nvSpPr>
          <p:cNvPr id="23" name="Rectangle 22"/>
          <p:cNvSpPr/>
          <p:nvPr/>
        </p:nvSpPr>
        <p:spPr>
          <a:xfrm>
            <a:off x="6710364" y="3652838"/>
            <a:ext cx="107156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CW Cursive Writing 7" pitchFamily="66" charset="0"/>
                <a:ea typeface="+mn-ea"/>
                <a:cs typeface="+mn-cs"/>
              </a:rPr>
              <a:t>Positive</a:t>
            </a:r>
            <a:endPar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24" name="Rectangle 23"/>
          <p:cNvSpPr/>
          <p:nvPr/>
        </p:nvSpPr>
        <p:spPr>
          <a:xfrm>
            <a:off x="5616865" y="5118397"/>
            <a:ext cx="1028181" cy="1655825"/>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rPr>
              <a:t>Positive</a:t>
            </a:r>
          </a:p>
        </p:txBody>
      </p:sp>
      <p:sp>
        <p:nvSpPr>
          <p:cNvPr id="25" name="Rectangle 24"/>
          <p:cNvSpPr/>
          <p:nvPr/>
        </p:nvSpPr>
        <p:spPr>
          <a:xfrm>
            <a:off x="7854554" y="4851400"/>
            <a:ext cx="1071562"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CW Cursive Writing 7" pitchFamily="66" charset="0"/>
                <a:ea typeface="+mn-ea"/>
                <a:cs typeface="+mn-cs"/>
              </a:rPr>
              <a:t>Negative</a:t>
            </a: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26" name="Rectangle 25"/>
          <p:cNvSpPr/>
          <p:nvPr/>
        </p:nvSpPr>
        <p:spPr>
          <a:xfrm>
            <a:off x="6888088" y="5301208"/>
            <a:ext cx="966466" cy="1473014"/>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CW Cursive Writing 7" pitchFamily="66" charset="0"/>
                <a:ea typeface="+mn-ea"/>
                <a:cs typeface="+mn-cs"/>
              </a:rPr>
              <a:t>Negative</a:t>
            </a: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
        <p:nvSpPr>
          <p:cNvPr id="27" name="Rectangle 26"/>
          <p:cNvSpPr/>
          <p:nvPr/>
        </p:nvSpPr>
        <p:spPr>
          <a:xfrm>
            <a:off x="1684404" y="5085184"/>
            <a:ext cx="2142976" cy="852066"/>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rPr>
              <a:t>Positive</a:t>
            </a:r>
          </a:p>
        </p:txBody>
      </p:sp>
      <p:sp>
        <p:nvSpPr>
          <p:cNvPr id="28" name="Rectangle 27"/>
          <p:cNvSpPr/>
          <p:nvPr/>
        </p:nvSpPr>
        <p:spPr>
          <a:xfrm>
            <a:off x="1684404" y="2455863"/>
            <a:ext cx="213036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CW Cursive Writing 7" pitchFamily="66" charset="0"/>
                <a:ea typeface="+mn-ea"/>
                <a:cs typeface="+mn-cs"/>
              </a:rPr>
              <a:t>Positive</a:t>
            </a:r>
          </a:p>
        </p:txBody>
      </p:sp>
      <p:sp>
        <p:nvSpPr>
          <p:cNvPr id="29" name="Rectangle 28"/>
          <p:cNvSpPr/>
          <p:nvPr/>
        </p:nvSpPr>
        <p:spPr>
          <a:xfrm>
            <a:off x="1684405" y="3732653"/>
            <a:ext cx="2130359" cy="1006035"/>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Negative</a:t>
            </a:r>
          </a:p>
        </p:txBody>
      </p:sp>
      <p:sp>
        <p:nvSpPr>
          <p:cNvPr id="30" name="Rectangle 29"/>
          <p:cNvSpPr/>
          <p:nvPr/>
        </p:nvSpPr>
        <p:spPr>
          <a:xfrm>
            <a:off x="3952266" y="5013176"/>
            <a:ext cx="1558975"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CW Cursive Writing 7" pitchFamily="66" charset="0"/>
                <a:ea typeface="+mn-ea"/>
                <a:cs typeface="+mn-cs"/>
              </a:rPr>
              <a:t>People’s homes may be destroyed.</a:t>
            </a:r>
            <a:endParaRPr kumimoji="0" lang="en-GB" sz="12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1" name="Rectangle 30"/>
          <p:cNvSpPr/>
          <p:nvPr/>
        </p:nvSpPr>
        <p:spPr>
          <a:xfrm>
            <a:off x="3827380" y="2132857"/>
            <a:ext cx="1404525" cy="1408857"/>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Water that would have been taken up by tree roots can cause flooding.</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2" name="Rectangle 31"/>
          <p:cNvSpPr/>
          <p:nvPr/>
        </p:nvSpPr>
        <p:spPr>
          <a:xfrm>
            <a:off x="3935761" y="3652838"/>
            <a:ext cx="1558975" cy="11985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The soil where the trees grew is full of nutrients for growing crops.</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3" name="Rectangle 32"/>
          <p:cNvSpPr/>
          <p:nvPr/>
        </p:nvSpPr>
        <p:spPr>
          <a:xfrm>
            <a:off x="5231906" y="2021211"/>
            <a:ext cx="1405831" cy="1520503"/>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Jobs are created in logging transport and manufacturing products. </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4" name="Rectangle 33"/>
          <p:cNvSpPr/>
          <p:nvPr/>
        </p:nvSpPr>
        <p:spPr>
          <a:xfrm>
            <a:off x="8140853" y="2455863"/>
            <a:ext cx="241791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Less CO</a:t>
            </a:r>
            <a:r>
              <a:rPr kumimoji="0" lang="en-GB" sz="1100" b="0" i="0" u="none" strike="noStrike" kern="1200" cap="none" spc="0" normalizeH="0" baseline="-25000" noProof="0" dirty="0">
                <a:ln>
                  <a:noFill/>
                </a:ln>
                <a:solidFill>
                  <a:prstClr val="black"/>
                </a:solidFill>
                <a:effectLst/>
                <a:uLnTx/>
                <a:uFillTx/>
                <a:latin typeface="CCW Cursive Writing 7" pitchFamily="66" charset="0"/>
                <a:ea typeface="+mn-ea"/>
                <a:cs typeface="+mn-cs"/>
              </a:rPr>
              <a:t>2</a:t>
            </a: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 is captured by the forests, worsening the effects of global warming.</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5" name="Rectangle 34"/>
          <p:cNvSpPr/>
          <p:nvPr/>
        </p:nvSpPr>
        <p:spPr>
          <a:xfrm>
            <a:off x="6710364" y="2021211"/>
            <a:ext cx="1401860" cy="1520503"/>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Land cleared can be used to farm cattle for meat production.</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6" name="Rectangle 35"/>
          <p:cNvSpPr/>
          <p:nvPr/>
        </p:nvSpPr>
        <p:spPr>
          <a:xfrm>
            <a:off x="5567364" y="3652838"/>
            <a:ext cx="1070372" cy="1432346"/>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CW Cursive Writing 7" pitchFamily="66" charset="0"/>
                <a:ea typeface="+mn-ea"/>
                <a:cs typeface="+mn-cs"/>
              </a:rPr>
              <a:t>Plants that may have been useful as medicines could be lost.</a:t>
            </a:r>
            <a:endParaRPr kumimoji="0" lang="en-GB" sz="9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7" name="Rectangle 36"/>
          <p:cNvSpPr/>
          <p:nvPr/>
        </p:nvSpPr>
        <p:spPr>
          <a:xfrm>
            <a:off x="8112224" y="3709194"/>
            <a:ext cx="241791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Animals and plants may become extinct through loss of habitat.</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8" name="Rectangle 37"/>
          <p:cNvSpPr/>
          <p:nvPr/>
        </p:nvSpPr>
        <p:spPr>
          <a:xfrm>
            <a:off x="6710364" y="3652838"/>
            <a:ext cx="1401860" cy="1432346"/>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CW Cursive Writing 7" pitchFamily="66" charset="0"/>
                <a:ea typeface="+mn-ea"/>
                <a:cs typeface="+mn-cs"/>
              </a:rPr>
              <a:t>Products such as chocolate and coffee can be grown more cheaply on areas of deforested land.</a:t>
            </a:r>
            <a:endParaRPr kumimoji="0" lang="en-GB" sz="105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39" name="Rectangle 38"/>
          <p:cNvSpPr/>
          <p:nvPr/>
        </p:nvSpPr>
        <p:spPr>
          <a:xfrm>
            <a:off x="5616865" y="5100278"/>
            <a:ext cx="1070372" cy="1673944"/>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CW Cursive Writing 7" pitchFamily="66" charset="0"/>
                <a:ea typeface="+mn-ea"/>
                <a:cs typeface="+mn-cs"/>
              </a:rPr>
              <a:t>Selling land raises money for local people.</a:t>
            </a:r>
            <a:endParaRPr kumimoji="0" lang="en-GB" sz="12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40" name="Rectangle 39"/>
          <p:cNvSpPr/>
          <p:nvPr/>
        </p:nvSpPr>
        <p:spPr>
          <a:xfrm>
            <a:off x="7854554" y="4851400"/>
            <a:ext cx="241791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CW Cursive Writing 7" pitchFamily="66" charset="0"/>
                <a:ea typeface="+mn-ea"/>
                <a:cs typeface="+mn-cs"/>
              </a:rPr>
              <a:t>Tribes lose their cultural identify.</a:t>
            </a:r>
            <a:endParaRPr kumimoji="0" lang="en-GB" sz="12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41" name="Rectangle 40"/>
          <p:cNvSpPr/>
          <p:nvPr/>
        </p:nvSpPr>
        <p:spPr>
          <a:xfrm>
            <a:off x="6782992" y="5184056"/>
            <a:ext cx="1071562" cy="1673944"/>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CW Cursive Writing 7" pitchFamily="66" charset="0"/>
                <a:ea typeface="+mn-ea"/>
                <a:cs typeface="+mn-cs"/>
              </a:rPr>
              <a:t>Animal habitats are destroyed. </a:t>
            </a:r>
            <a:endParaRPr kumimoji="0" lang="en-GB" sz="12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42" name="Rectangle 41"/>
          <p:cNvSpPr/>
          <p:nvPr/>
        </p:nvSpPr>
        <p:spPr>
          <a:xfrm>
            <a:off x="1684404" y="5013176"/>
            <a:ext cx="2142976"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Palm oil grown on deforested land is used in many food and toiletry products.</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43" name="Rectangle 42"/>
          <p:cNvSpPr/>
          <p:nvPr/>
        </p:nvSpPr>
        <p:spPr>
          <a:xfrm>
            <a:off x="1684403" y="2455863"/>
            <a:ext cx="2142976"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Wood from the removed trees can be used to make paper and other products.</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44" name="Rectangle 43"/>
          <p:cNvSpPr/>
          <p:nvPr/>
        </p:nvSpPr>
        <p:spPr>
          <a:xfrm>
            <a:off x="1684404" y="3732653"/>
            <a:ext cx="2142976"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CW Cursive Writing 7" pitchFamily="66" charset="0"/>
                <a:ea typeface="+mn-ea"/>
                <a:cs typeface="+mn-cs"/>
              </a:rPr>
              <a:t>Rain falling on the bare soil causes soil erosion.</a:t>
            </a:r>
            <a:endParaRPr kumimoji="0" lang="en-GB" sz="1100" b="0" i="0" u="none" strike="noStrike" kern="1200" cap="none" spc="0" normalizeH="0" baseline="0" noProof="0" dirty="0">
              <a:ln>
                <a:noFill/>
              </a:ln>
              <a:solidFill>
                <a:prstClr val="black"/>
              </a:solidFill>
              <a:effectLst/>
              <a:uLnTx/>
              <a:uFillTx/>
              <a:latin typeface="CCW Cursive Writing 7" pitchFamily="66" charset="0"/>
              <a:ea typeface="Calibri"/>
              <a:cs typeface="Times New Roman"/>
            </a:endParaRPr>
          </a:p>
        </p:txBody>
      </p:sp>
      <p:sp>
        <p:nvSpPr>
          <p:cNvPr id="45" name="Rectangle 44"/>
          <p:cNvSpPr/>
          <p:nvPr/>
        </p:nvSpPr>
        <p:spPr>
          <a:xfrm>
            <a:off x="1926086" y="620688"/>
            <a:ext cx="8352928" cy="1400522"/>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Which effects are positive? Which are negative? How did you choose which were important effects and which were less important? Click on the statements to see which are positive and which are negative.</a:t>
            </a:r>
          </a:p>
        </p:txBody>
      </p:sp>
    </p:spTree>
    <p:extLst>
      <p:ext uri="{BB962C8B-B14F-4D97-AF65-F5344CB8AC3E}">
        <p14:creationId xmlns:p14="http://schemas.microsoft.com/office/powerpoint/2010/main" val="6120469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12" restart="whenNotActive" fill="hold" evtFilter="cancelBubble" nodeType="interactiveSeq">
                <p:stCondLst>
                  <p:cond evt="onClick" delay="0">
                    <p:tgtEl>
                      <p:spTgt spid="31"/>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ntr" presetSubtype="0" fill="hold" grpId="1" nodeType="clickEffect">
                                  <p:stCondLst>
                                    <p:cond delay="0"/>
                                  </p:stCondLst>
                                  <p:childTnLst>
                                    <p:set>
                                      <p:cBhvr>
                                        <p:cTn id="21"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seq concurrent="1" nextAc="seek">
              <p:cTn id="22" restart="whenNotActive" fill="hold" evtFilter="cancelBubble" nodeType="interactiveSeq">
                <p:stCondLst>
                  <p:cond evt="onClick" delay="0">
                    <p:tgtEl>
                      <p:spTgt spid="33"/>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27" restart="whenNotActive" fill="hold" evtFilter="cancelBubble" nodeType="interactiveSeq">
                <p:stCondLst>
                  <p:cond evt="onClick" delay="0">
                    <p:tgtEl>
                      <p:spTgt spid="18"/>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ntr" presetSubtype="0" fill="hold" grpId="1" nodeType="click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32" restart="whenNotActive" fill="hold" evtFilter="cancelBubble" nodeType="interactiveSeq">
                <p:stCondLst>
                  <p:cond evt="onClick" delay="0">
                    <p:tgtEl>
                      <p:spTgt spid="35"/>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7" restart="whenNotActive" fill="hold" evtFilter="cancelBubble" nodeType="interactiveSeq">
                <p:stCondLst>
                  <p:cond evt="onClick" delay="0">
                    <p:tgtEl>
                      <p:spTgt spid="20"/>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ntr" presetSubtype="0" fill="hold" grpId="1" nodeType="clickEffect">
                                  <p:stCondLst>
                                    <p:cond delay="0"/>
                                  </p:stCondLst>
                                  <p:childTnLst>
                                    <p:set>
                                      <p:cBhvr>
                                        <p:cTn id="41" dur="1" fill="hold">
                                          <p:stCondLst>
                                            <p:cond delay="0"/>
                                          </p:stCondLst>
                                        </p:cTn>
                                        <p:tgtEl>
                                          <p:spTgt spid="35"/>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42" restart="whenNotActive" fill="hold" evtFilter="cancelBubble" nodeType="interactiveSeq">
                <p:stCondLst>
                  <p:cond evt="onClick" delay="0">
                    <p:tgtEl>
                      <p:spTgt spid="34"/>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7" restart="whenNotActive" fill="hold" evtFilter="cancelBubble" nodeType="interactiveSeq">
                <p:stCondLst>
                  <p:cond evt="onClick" delay="0">
                    <p:tgtEl>
                      <p:spTgt spid="19"/>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ntr" presetSubtype="0" fill="hold" grpId="1" nodeType="clickEffect">
                                  <p:stCondLst>
                                    <p:cond delay="0"/>
                                  </p:stCondLst>
                                  <p:childTnLst>
                                    <p:set>
                                      <p:cBhvr>
                                        <p:cTn id="51" dur="1" fill="hold">
                                          <p:stCondLst>
                                            <p:cond delay="0"/>
                                          </p:stCondLst>
                                        </p:cTn>
                                        <p:tgtEl>
                                          <p:spTgt spid="34"/>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52" restart="whenNotActive" fill="hold" evtFilter="cancelBubble" nodeType="interactiveSeq">
                <p:stCondLst>
                  <p:cond evt="onClick" delay="0">
                    <p:tgtEl>
                      <p:spTgt spid="44"/>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1" presetClass="exit" presetSubtype="0" fill="hold" grpId="0" nodeType="clickEffect">
                                  <p:stCondLst>
                                    <p:cond delay="0"/>
                                  </p:stCondLst>
                                  <p:childTnLst>
                                    <p:set>
                                      <p:cBhvr>
                                        <p:cTn id="5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57" restart="whenNotActive" fill="hold" evtFilter="cancelBubble" nodeType="interactiveSeq">
                <p:stCondLst>
                  <p:cond evt="onClick" delay="0">
                    <p:tgtEl>
                      <p:spTgt spid="29"/>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1" presetClass="entr" presetSubtype="0" fill="hold" grpId="1" nodeType="clickEffect">
                                  <p:stCondLst>
                                    <p:cond delay="0"/>
                                  </p:stCondLst>
                                  <p:childTnLst>
                                    <p:set>
                                      <p:cBhvr>
                                        <p:cTn id="61"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29"/>
                  </p:tgtEl>
                </p:cond>
              </p:nextCondLst>
            </p:seq>
            <p:seq concurrent="1" nextAc="seek">
              <p:cTn id="62" restart="whenNotActive" fill="hold" evtFilter="cancelBubble" nodeType="interactiveSeq">
                <p:stCondLst>
                  <p:cond evt="onClick" delay="0">
                    <p:tgtEl>
                      <p:spTgt spid="32"/>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exit"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67" restart="whenNotActive" fill="hold" evtFilter="cancelBubble" nodeType="interactiveSeq">
                <p:stCondLst>
                  <p:cond evt="onClick" delay="0">
                    <p:tgtEl>
                      <p:spTgt spid="17"/>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 presetClass="entr" presetSubtype="0" fill="hold" grpId="1" nodeType="clickEffect">
                                  <p:stCondLst>
                                    <p:cond delay="0"/>
                                  </p:stCondLst>
                                  <p:childTnLst>
                                    <p:set>
                                      <p:cBhvr>
                                        <p:cTn id="71"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seq concurrent="1" nextAc="seek">
              <p:cTn id="72" restart="whenNotActive" fill="hold" evtFilter="cancelBubble" nodeType="interactiveSeq">
                <p:stCondLst>
                  <p:cond evt="onClick" delay="0">
                    <p:tgtEl>
                      <p:spTgt spid="36"/>
                    </p:tgtEl>
                  </p:cond>
                </p:stCondLst>
                <p:endSync evt="end" delay="0">
                  <p:rtn val="all"/>
                </p:endSync>
                <p:childTnLst>
                  <p:par>
                    <p:cTn id="73" fill="hold" nodeType="clickPar">
                      <p:stCondLst>
                        <p:cond delay="0"/>
                      </p:stCondLst>
                      <p:childTnLst>
                        <p:par>
                          <p:cTn id="74" fill="hold" nodeType="withGroup">
                            <p:stCondLst>
                              <p:cond delay="0"/>
                            </p:stCondLst>
                            <p:childTnLst>
                              <p:par>
                                <p:cTn id="75" presetID="1" presetClass="exit" presetSubtype="0" fill="hold" grpId="0" nodeType="clickEffect">
                                  <p:stCondLst>
                                    <p:cond delay="0"/>
                                  </p:stCondLst>
                                  <p:childTnLst>
                                    <p:set>
                                      <p:cBhvr>
                                        <p:cTn id="76" dur="1" fill="hold">
                                          <p:stCondLst>
                                            <p:cond delay="0"/>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77" restart="whenNotActive" fill="hold" evtFilter="cancelBubble" nodeType="interactiveSeq">
                <p:stCondLst>
                  <p:cond evt="onClick" delay="0">
                    <p:tgtEl>
                      <p:spTgt spid="21"/>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 presetClass="entr" presetSubtype="0" fill="hold" grpId="1" nodeType="clickEffect">
                                  <p:stCondLst>
                                    <p:cond delay="0"/>
                                  </p:stCondLst>
                                  <p:childTnLst>
                                    <p:set>
                                      <p:cBhvr>
                                        <p:cTn id="81"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82" restart="whenNotActive" fill="hold" evtFilter="cancelBubble" nodeType="interactiveSeq">
                <p:stCondLst>
                  <p:cond evt="onClick" delay="0">
                    <p:tgtEl>
                      <p:spTgt spid="38"/>
                    </p:tgtEl>
                  </p:cond>
                </p:stCondLst>
                <p:endSync evt="end" delay="0">
                  <p:rtn val="all"/>
                </p:endSync>
                <p:childTnLst>
                  <p:par>
                    <p:cTn id="83" fill="hold" nodeType="clickPar">
                      <p:stCondLst>
                        <p:cond delay="0"/>
                      </p:stCondLst>
                      <p:childTnLst>
                        <p:par>
                          <p:cTn id="84" fill="hold" nodeType="withGroup">
                            <p:stCondLst>
                              <p:cond delay="0"/>
                            </p:stCondLst>
                            <p:childTnLst>
                              <p:par>
                                <p:cTn id="85" presetID="1" presetClass="exit" presetSubtype="0" fill="hold" grpId="0" nodeType="clickEffect">
                                  <p:stCondLst>
                                    <p:cond delay="0"/>
                                  </p:stCondLst>
                                  <p:childTnLst>
                                    <p:set>
                                      <p:cBhvr>
                                        <p:cTn id="86"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87" restart="whenNotActive" fill="hold" evtFilter="cancelBubble" nodeType="interactiveSeq">
                <p:stCondLst>
                  <p:cond evt="onClick" delay="0">
                    <p:tgtEl>
                      <p:spTgt spid="23"/>
                    </p:tgtEl>
                  </p:cond>
                </p:stCondLst>
                <p:endSync evt="end" delay="0">
                  <p:rtn val="all"/>
                </p:endSync>
                <p:childTnLst>
                  <p:par>
                    <p:cTn id="88" fill="hold" nodeType="clickPar">
                      <p:stCondLst>
                        <p:cond delay="0"/>
                      </p:stCondLst>
                      <p:childTnLst>
                        <p:par>
                          <p:cTn id="89" fill="hold" nodeType="withGroup">
                            <p:stCondLst>
                              <p:cond delay="0"/>
                            </p:stCondLst>
                            <p:childTnLst>
                              <p:par>
                                <p:cTn id="90" presetID="1" presetClass="entr" presetSubtype="0" fill="hold" grpId="1" nodeType="clickEffect">
                                  <p:stCondLst>
                                    <p:cond delay="0"/>
                                  </p:stCondLst>
                                  <p:childTnLst>
                                    <p:set>
                                      <p:cBhvr>
                                        <p:cTn id="91"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92" restart="whenNotActive" fill="hold" evtFilter="cancelBubble" nodeType="interactiveSeq">
                <p:stCondLst>
                  <p:cond evt="onClick" delay="0">
                    <p:tgtEl>
                      <p:spTgt spid="37"/>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exit" presetSubtype="0" fill="hold" grpId="0" nodeType="clickEffect">
                                  <p:stCondLst>
                                    <p:cond delay="0"/>
                                  </p:stCondLst>
                                  <p:childTnLst>
                                    <p:set>
                                      <p:cBhvr>
                                        <p:cTn id="96" dur="1" fill="hold">
                                          <p:stCondLst>
                                            <p:cond delay="0"/>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97" restart="whenNotActive" fill="hold" evtFilter="cancelBubble" nodeType="interactiveSeq">
                <p:stCondLst>
                  <p:cond evt="onClick" delay="0">
                    <p:tgtEl>
                      <p:spTgt spid="22"/>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entr" presetSubtype="0" fill="hold" grpId="1" nodeType="clickEffect">
                                  <p:stCondLst>
                                    <p:cond delay="0"/>
                                  </p:stCondLst>
                                  <p:childTnLst>
                                    <p:set>
                                      <p:cBhvr>
                                        <p:cTn id="10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seq concurrent="1" nextAc="seek">
              <p:cTn id="102" restart="whenNotActive" fill="hold" evtFilter="cancelBubble" nodeType="interactiveSeq">
                <p:stCondLst>
                  <p:cond evt="onClick" delay="0">
                    <p:tgtEl>
                      <p:spTgt spid="4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 presetClass="exit" presetSubtype="0" fill="hold" grpId="0" nodeType="clickEffect">
                                  <p:stCondLst>
                                    <p:cond delay="0"/>
                                  </p:stCondLst>
                                  <p:childTnLst>
                                    <p:set>
                                      <p:cBhvr>
                                        <p:cTn id="106"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07" restart="whenNotActive" fill="hold" evtFilter="cancelBubble" nodeType="interactiveSeq">
                <p:stCondLst>
                  <p:cond evt="onClick" delay="0">
                    <p:tgtEl>
                      <p:spTgt spid="27"/>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 presetClass="entr" presetSubtype="0" fill="hold" grpId="1" nodeType="clickEffect">
                                  <p:stCondLst>
                                    <p:cond delay="0"/>
                                  </p:stCondLst>
                                  <p:childTnLst>
                                    <p:set>
                                      <p:cBhvr>
                                        <p:cTn id="111" dur="1" fill="hold">
                                          <p:stCondLst>
                                            <p:cond delay="0"/>
                                          </p:stCondLst>
                                        </p:cTn>
                                        <p:tgtEl>
                                          <p:spTgt spid="42"/>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112" restart="whenNotActive" fill="hold" evtFilter="cancelBubble" nodeType="interactiveSeq">
                <p:stCondLst>
                  <p:cond evt="onClick" delay="0">
                    <p:tgtEl>
                      <p:spTgt spid="30"/>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 presetClass="exit" presetSubtype="0" fill="hold" grpId="0" nodeType="clickEffect">
                                  <p:stCondLst>
                                    <p:cond delay="0"/>
                                  </p:stCondLst>
                                  <p:childTnLst>
                                    <p:set>
                                      <p:cBhvr>
                                        <p:cTn id="116"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17" restart="whenNotActive" fill="hold" evtFilter="cancelBubble" nodeType="interactiveSeq">
                <p:stCondLst>
                  <p:cond evt="onClick" delay="0">
                    <p:tgtEl>
                      <p:spTgt spid="4"/>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 presetClass="entr" presetSubtype="0" fill="hold" grpId="1" nodeType="clickEffect">
                                  <p:stCondLst>
                                    <p:cond delay="0"/>
                                  </p:stCondLst>
                                  <p:childTnLst>
                                    <p:set>
                                      <p:cBhvr>
                                        <p:cTn id="121" dur="1" fill="hold">
                                          <p:stCondLst>
                                            <p:cond delay="0"/>
                                          </p:stCondLst>
                                        </p:cTn>
                                        <p:tgtEl>
                                          <p:spTgt spid="30"/>
                                        </p:tgtEl>
                                        <p:attrNameLst>
                                          <p:attrName>style.visibility</p:attrName>
                                        </p:attrNameLst>
                                      </p:cBhvr>
                                      <p:to>
                                        <p:strVal val="visible"/>
                                      </p:to>
                                    </p:set>
                                  </p:childTnLst>
                                </p:cTn>
                              </p:par>
                            </p:childTnLst>
                          </p:cTn>
                        </p:par>
                      </p:childTnLst>
                    </p:cTn>
                  </p:par>
                </p:childTnLst>
              </p:cTn>
              <p:nextCondLst>
                <p:cond evt="onClick" delay="0">
                  <p:tgtEl>
                    <p:spTgt spid="4"/>
                  </p:tgtEl>
                </p:cond>
              </p:nextCondLst>
            </p:seq>
            <p:seq concurrent="1" nextAc="seek">
              <p:cTn id="122" restart="whenNotActive" fill="hold" evtFilter="cancelBubble" nodeType="interactiveSeq">
                <p:stCondLst>
                  <p:cond evt="onClick" delay="0">
                    <p:tgtEl>
                      <p:spTgt spid="39"/>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 presetClass="exit" presetSubtype="0" fill="hold" grpId="0" nodeType="clickEffect">
                                  <p:stCondLst>
                                    <p:cond delay="0"/>
                                  </p:stCondLst>
                                  <p:childTnLst>
                                    <p:set>
                                      <p:cBhvr>
                                        <p:cTn id="126" dur="1" fill="hold">
                                          <p:stCondLst>
                                            <p:cond delay="0"/>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27" restart="whenNotActive" fill="hold" evtFilter="cancelBubble" nodeType="interactiveSeq">
                <p:stCondLst>
                  <p:cond evt="onClick" delay="0">
                    <p:tgtEl>
                      <p:spTgt spid="24"/>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1" presetClass="entr" presetSubtype="0" fill="hold" grpId="1" nodeType="clickEffect">
                                  <p:stCondLst>
                                    <p:cond delay="0"/>
                                  </p:stCondLst>
                                  <p:childTnLst>
                                    <p:set>
                                      <p:cBhvr>
                                        <p:cTn id="131" dur="1" fill="hold">
                                          <p:stCondLst>
                                            <p:cond delay="0"/>
                                          </p:stCondLst>
                                        </p:cTn>
                                        <p:tgtEl>
                                          <p:spTgt spid="39"/>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seq concurrent="1" nextAc="seek">
              <p:cTn id="132" restart="whenNotActive" fill="hold" evtFilter="cancelBubble" nodeType="interactiveSeq">
                <p:stCondLst>
                  <p:cond evt="onClick" delay="0">
                    <p:tgtEl>
                      <p:spTgt spid="41"/>
                    </p:tgtEl>
                  </p:cond>
                </p:stCondLst>
                <p:endSync evt="end" delay="0">
                  <p:rtn val="all"/>
                </p:endSync>
                <p:childTnLst>
                  <p:par>
                    <p:cTn id="133" fill="hold" nodeType="clickPar">
                      <p:stCondLst>
                        <p:cond delay="0"/>
                      </p:stCondLst>
                      <p:childTnLst>
                        <p:par>
                          <p:cTn id="134" fill="hold" nodeType="withGroup">
                            <p:stCondLst>
                              <p:cond delay="0"/>
                            </p:stCondLst>
                            <p:childTnLst>
                              <p:par>
                                <p:cTn id="135" presetID="1" presetClass="exit" presetSubtype="0" fill="hold" grpId="0" nodeType="clickEffect">
                                  <p:stCondLst>
                                    <p:cond delay="0"/>
                                  </p:stCondLst>
                                  <p:childTnLst>
                                    <p:set>
                                      <p:cBhvr>
                                        <p:cTn id="136"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37" restart="whenNotActive" fill="hold" evtFilter="cancelBubble" nodeType="interactiveSeq">
                <p:stCondLst>
                  <p:cond evt="onClick" delay="0">
                    <p:tgtEl>
                      <p:spTgt spid="26"/>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 presetClass="entr" presetSubtype="0" fill="hold" grpId="1" nodeType="clickEffect">
                                  <p:stCondLst>
                                    <p:cond delay="0"/>
                                  </p:stCondLst>
                                  <p:childTnLst>
                                    <p:set>
                                      <p:cBhvr>
                                        <p:cTn id="141" dur="1" fill="hold">
                                          <p:stCondLst>
                                            <p:cond delay="0"/>
                                          </p:stCondLst>
                                        </p:cTn>
                                        <p:tgtEl>
                                          <p:spTgt spid="41"/>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142" restart="whenNotActive" fill="hold" evtFilter="cancelBubble" nodeType="interactiveSeq">
                <p:stCondLst>
                  <p:cond evt="onClick" delay="0">
                    <p:tgtEl>
                      <p:spTgt spid="40"/>
                    </p:tgtEl>
                  </p:cond>
                </p:stCondLst>
                <p:endSync evt="end" delay="0">
                  <p:rtn val="all"/>
                </p:endSync>
                <p:childTnLst>
                  <p:par>
                    <p:cTn id="143" fill="hold" nodeType="clickPar">
                      <p:stCondLst>
                        <p:cond delay="0"/>
                      </p:stCondLst>
                      <p:childTnLst>
                        <p:par>
                          <p:cTn id="144" fill="hold" nodeType="withGroup">
                            <p:stCondLst>
                              <p:cond delay="0"/>
                            </p:stCondLst>
                            <p:childTnLst>
                              <p:par>
                                <p:cTn id="145" presetID="1" presetClass="exit" presetSubtype="0" fill="hold" grpId="0" nodeType="clickEffect">
                                  <p:stCondLst>
                                    <p:cond delay="0"/>
                                  </p:stCondLst>
                                  <p:childTnLst>
                                    <p:set>
                                      <p:cBhvr>
                                        <p:cTn id="14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147" restart="whenNotActive" fill="hold" evtFilter="cancelBubble" nodeType="interactiveSeq">
                <p:stCondLst>
                  <p:cond evt="onClick" delay="0">
                    <p:tgtEl>
                      <p:spTgt spid="25"/>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1" presetClass="entr" presetSubtype="0" fill="hold" grpId="1" nodeType="clickEffect">
                                  <p:stCondLst>
                                    <p:cond delay="0"/>
                                  </p:stCondLst>
                                  <p:childTnLst>
                                    <p:set>
                                      <p:cBhvr>
                                        <p:cTn id="151" dur="1" fill="hold">
                                          <p:stCondLst>
                                            <p:cond delay="0"/>
                                          </p:stCondLst>
                                        </p:cTn>
                                        <p:tgtEl>
                                          <p:spTgt spid="40"/>
                                        </p:tgtEl>
                                        <p:attrNameLst>
                                          <p:attrName>style.visibility</p:attrName>
                                        </p:attrNameLst>
                                      </p:cBhvr>
                                      <p:to>
                                        <p:strVal val="visible"/>
                                      </p:to>
                                    </p:set>
                                  </p:childTnLst>
                                </p:cTn>
                              </p:par>
                            </p:childTnLst>
                          </p:cTn>
                        </p:par>
                      </p:childTnLst>
                    </p:cTn>
                  </p:par>
                </p:childTnLst>
              </p:cTn>
              <p:nextCondLst>
                <p:cond evt="onClick" delay="0">
                  <p:tgtEl>
                    <p:spTgt spid="25"/>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1"/>
            <a:ext cx="9144000" cy="6858001"/>
          </a:xfrm>
          <a:solidFill>
            <a:schemeClr val="tx2">
              <a:lumMod val="20000"/>
              <a:lumOff val="80000"/>
            </a:schemeClr>
          </a:solidFill>
        </p:spPr>
        <p:txBody>
          <a:bodyPr>
            <a:noAutofit/>
          </a:bodyPr>
          <a:lstStyle/>
          <a:p>
            <a:r>
              <a:rPr lang="en-GB" sz="1600" u="sng" dirty="0">
                <a:latin typeface="Arial" pitchFamily="34" charset="0"/>
                <a:cs typeface="Arial" pitchFamily="34" charset="0"/>
              </a:rPr>
              <a:t>Why are Rainforests Important?</a:t>
            </a:r>
            <a:endParaRPr lang="en-GB" sz="1600" dirty="0">
              <a:latin typeface="Arial" pitchFamily="34" charset="0"/>
              <a:cs typeface="Arial" pitchFamily="34" charset="0"/>
            </a:endParaRPr>
          </a:p>
          <a:p>
            <a:r>
              <a:rPr lang="en-GB" sz="1600" dirty="0">
                <a:latin typeface="Arial" pitchFamily="34" charset="0"/>
                <a:cs typeface="Arial" pitchFamily="34" charset="0"/>
              </a:rPr>
              <a:t>Rainforests help regulate the Earth’s temperature and weather patterns. Did you know that 20% of our oxygen is produced in the Amazon? But that’s not all they’re good for:</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They are home to plants and animals. It took 60 to 100 million years for Rainforests to evolve and it is the home of over 30 million species of plants and animals. When we clear the forests, they all die.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In addition, trees help absorb the harmful carbon dioxide that we humans release in the atmosphere and they provide the oxygen that we need to breathe. </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Furthermore, more than 25% of our medicines today come from rainforest plants. We have only explored 1% of the plants available. Just imagine what diseases the 99% that have not been explored can cure!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Moreover, they soak up a lot of rainfall. The rainwater is filtered through the forest floors and supplies water to rivers and irrigation systems. They also help prevent erosion, where the soil is washed away causing blockages that in turn causes floods.</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Also, rainforests are home to indigenous people.  Many tribes still live in the rainforests. Deforestation destroys their homes too.</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If we don’t stop deforestation, more than half of our plant and animal species will be extinct. It is the oldest ecosystem on Earth and they are impossible to replace. It took millions of years for rainforests to develop… how can we replenish fast enough to cope with the rate of deforestation?</a:t>
            </a:r>
          </a:p>
          <a:p>
            <a:pPr marL="0" indent="0">
              <a:buNone/>
            </a:pPr>
            <a:endParaRPr lang="en-GB" sz="1600" dirty="0">
              <a:latin typeface="Arial" pitchFamily="34" charset="0"/>
              <a:cs typeface="Arial" pitchFamily="34" charset="0"/>
            </a:endParaRPr>
          </a:p>
        </p:txBody>
      </p:sp>
    </p:spTree>
    <p:extLst>
      <p:ext uri="{BB962C8B-B14F-4D97-AF65-F5344CB8AC3E}">
        <p14:creationId xmlns:p14="http://schemas.microsoft.com/office/powerpoint/2010/main" val="1798579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566928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The rainforest gives a home to 50% of the world’s plant and animal species.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28,000 species of animal are expected to become extinct in the next 25 years due to deforestation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On average, 137 species become extinct everyday; or 50,000 each year!</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50% of the tropical rainforests we already had are now gone.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If the current rate of deforestation continues, the world's rain forests will vanish within 100 years.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algn="ctr">
                        <a:buFont typeface="Arial" pitchFamily="34" charset="0"/>
                        <a:buNone/>
                      </a:pPr>
                      <a:endParaRPr lang="en-GB" sz="1800" b="1" u="sng" dirty="0">
                        <a:latin typeface="Arial" pitchFamily="34" charset="0"/>
                        <a:cs typeface="Arial" pitchFamily="34" charset="0"/>
                      </a:endParaRP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Areas of rainforest the size of 20 football pitches are cut down every minute.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About 15% of carbon dioxide emission across the world is due to deforestation.</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endParaRPr lang="en-GB" sz="1800" kern="1200" dirty="0">
                        <a:solidFill>
                          <a:schemeClr val="tx1"/>
                        </a:solidFill>
                        <a:latin typeface="Arial" pitchFamily="34" charset="0"/>
                        <a:ea typeface="+mn-ea"/>
                        <a:cs typeface="Arial" pitchFamily="34" charset="0"/>
                      </a:endParaRPr>
                    </a:p>
                    <a:p>
                      <a:pPr algn="ctr">
                        <a:buFont typeface="Arial" pitchFamily="34" charset="0"/>
                        <a:buChar char="•"/>
                      </a:pPr>
                      <a:r>
                        <a:rPr lang="en-GB" sz="1800" kern="1200" dirty="0">
                          <a:solidFill>
                            <a:schemeClr val="tx1"/>
                          </a:solidFill>
                          <a:latin typeface="Arial" pitchFamily="34" charset="0"/>
                          <a:ea typeface="+mn-ea"/>
                          <a:cs typeface="Arial" pitchFamily="34" charset="0"/>
                        </a:rPr>
                        <a:t>Millions of people live in tropical rainforests.</a:t>
                      </a:r>
                    </a:p>
                    <a:p>
                      <a:pPr algn="ctr">
                        <a:buFont typeface="Arial" pitchFamily="34" charset="0"/>
                        <a:buChar char="•"/>
                      </a:pPr>
                      <a:r>
                        <a:rPr lang="en-GB" sz="1800" kern="1200" dirty="0">
                          <a:solidFill>
                            <a:schemeClr val="tx1"/>
                          </a:solidFill>
                          <a:latin typeface="Arial" pitchFamily="34" charset="0"/>
                          <a:ea typeface="+mn-ea"/>
                          <a:cs typeface="Arial" pitchFamily="34" charset="0"/>
                        </a:rPr>
                        <a:t>An estimated 400-500 indigenous Amazonian Indian tribes exist today in the Amazon Rainforest.</a:t>
                      </a:r>
                    </a:p>
                    <a:p>
                      <a:pPr algn="ctr">
                        <a:buFont typeface="Arial" pitchFamily="34" charset="0"/>
                        <a:buChar char="•"/>
                      </a:pPr>
                      <a:r>
                        <a:rPr lang="en-GB" sz="1800" kern="1200" dirty="0">
                          <a:solidFill>
                            <a:schemeClr val="tx1"/>
                          </a:solidFill>
                          <a:latin typeface="Arial" pitchFamily="34" charset="0"/>
                          <a:ea typeface="+mn-ea"/>
                          <a:cs typeface="Arial" pitchFamily="34" charset="0"/>
                        </a:rPr>
                        <a:t>The many tribes of the Amazon are very diverse in culture and language: there are approximately 180 different languages spoken by these indigenous people.</a:t>
                      </a: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1572590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59228" y="257577"/>
            <a:ext cx="8380122" cy="6248154"/>
          </a:xfrm>
        </p:spPr>
        <p:txBody>
          <a:bodyPr>
            <a:normAutofit fontScale="70000" lnSpcReduction="20000"/>
          </a:bodyPr>
          <a:lstStyle/>
          <a:p>
            <a:pPr marL="0" indent="0">
              <a:buNone/>
            </a:pPr>
            <a:r>
              <a:rPr lang="en-GB" sz="3500" b="1" dirty="0">
                <a:latin typeface="CCW Cursive Writing 7" pitchFamily="66" charset="0"/>
              </a:rPr>
              <a:t>Modal verbs are used to show the level of possibility, indicate ability, show obligation or give permission.</a:t>
            </a:r>
            <a:r>
              <a:rPr lang="en-GB" sz="3500" dirty="0">
                <a:latin typeface="CCW Cursive Writing 7" pitchFamily="66" charset="0"/>
              </a:rPr>
              <a:t> </a:t>
            </a:r>
          </a:p>
          <a:p>
            <a:pPr marL="0" indent="0">
              <a:buNone/>
            </a:pPr>
            <a:endParaRPr lang="en-GB" sz="3000" dirty="0">
              <a:latin typeface="CCW Cursive Writing 7" pitchFamily="66" charset="0"/>
            </a:endParaRPr>
          </a:p>
          <a:p>
            <a:pPr marL="0" indent="0">
              <a:buNone/>
            </a:pPr>
            <a:r>
              <a:rPr lang="en-GB" sz="3400" dirty="0">
                <a:latin typeface="CCW Cursive Writing 7" pitchFamily="66" charset="0"/>
              </a:rPr>
              <a:t>The most common modal verbs are:</a:t>
            </a:r>
          </a:p>
          <a:p>
            <a:pPr algn="ctr"/>
            <a:r>
              <a:rPr lang="en-GB" sz="3500" dirty="0">
                <a:solidFill>
                  <a:srgbClr val="FF0000"/>
                </a:solidFill>
                <a:latin typeface="CCW Cursive Writing 7" pitchFamily="66" charset="0"/>
              </a:rPr>
              <a:t>will</a:t>
            </a:r>
          </a:p>
          <a:p>
            <a:pPr algn="ctr"/>
            <a:r>
              <a:rPr lang="en-GB" sz="3500" dirty="0">
                <a:solidFill>
                  <a:srgbClr val="FF0000"/>
                </a:solidFill>
                <a:latin typeface="CCW Cursive Writing 7" pitchFamily="66" charset="0"/>
              </a:rPr>
              <a:t>would</a:t>
            </a:r>
          </a:p>
          <a:p>
            <a:pPr algn="ctr"/>
            <a:r>
              <a:rPr lang="en-GB" sz="3500" dirty="0">
                <a:solidFill>
                  <a:srgbClr val="FF0000"/>
                </a:solidFill>
                <a:latin typeface="CCW Cursive Writing 7" pitchFamily="66" charset="0"/>
              </a:rPr>
              <a:t>should</a:t>
            </a:r>
          </a:p>
          <a:p>
            <a:pPr algn="ctr"/>
            <a:r>
              <a:rPr lang="en-GB" sz="3500" dirty="0">
                <a:solidFill>
                  <a:srgbClr val="FF0000"/>
                </a:solidFill>
                <a:latin typeface="CCW Cursive Writing 7" pitchFamily="66" charset="0"/>
              </a:rPr>
              <a:t>could</a:t>
            </a:r>
          </a:p>
          <a:p>
            <a:pPr algn="ctr"/>
            <a:r>
              <a:rPr lang="en-GB" sz="3500" dirty="0">
                <a:solidFill>
                  <a:srgbClr val="FF0000"/>
                </a:solidFill>
                <a:latin typeface="CCW Cursive Writing 7" pitchFamily="66" charset="0"/>
              </a:rPr>
              <a:t>may</a:t>
            </a:r>
          </a:p>
          <a:p>
            <a:pPr algn="ctr"/>
            <a:r>
              <a:rPr lang="en-GB" sz="3500" dirty="0">
                <a:solidFill>
                  <a:srgbClr val="FF0000"/>
                </a:solidFill>
                <a:latin typeface="CCW Cursive Writing 7" pitchFamily="66" charset="0"/>
              </a:rPr>
              <a:t>can</a:t>
            </a:r>
          </a:p>
          <a:p>
            <a:pPr algn="ctr"/>
            <a:r>
              <a:rPr lang="en-GB" sz="3500" dirty="0">
                <a:solidFill>
                  <a:srgbClr val="FF0000"/>
                </a:solidFill>
                <a:latin typeface="CCW Cursive Writing 7" pitchFamily="66" charset="0"/>
              </a:rPr>
              <a:t>shall</a:t>
            </a:r>
          </a:p>
          <a:p>
            <a:pPr algn="ctr"/>
            <a:r>
              <a:rPr lang="en-GB" sz="3500" dirty="0">
                <a:solidFill>
                  <a:srgbClr val="FF0000"/>
                </a:solidFill>
                <a:latin typeface="CCW Cursive Writing 7" pitchFamily="66" charset="0"/>
              </a:rPr>
              <a:t>ought to</a:t>
            </a:r>
          </a:p>
          <a:p>
            <a:pPr algn="ctr"/>
            <a:r>
              <a:rPr lang="en-GB" sz="3500" dirty="0">
                <a:solidFill>
                  <a:srgbClr val="FF0000"/>
                </a:solidFill>
                <a:latin typeface="CCW Cursive Writing 7" pitchFamily="66" charset="0"/>
              </a:rPr>
              <a:t>must</a:t>
            </a:r>
          </a:p>
          <a:p>
            <a:pPr algn="ctr"/>
            <a:r>
              <a:rPr lang="en-GB" sz="3500" dirty="0">
                <a:solidFill>
                  <a:srgbClr val="FF0000"/>
                </a:solidFill>
                <a:latin typeface="CCW Cursive Writing 7" pitchFamily="66" charset="0"/>
              </a:rPr>
              <a:t>might</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27652948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2138" y="332656"/>
            <a:ext cx="7980533" cy="994172"/>
          </a:xfrm>
        </p:spPr>
        <p:txBody>
          <a:bodyPr>
            <a:noAutofit/>
          </a:bodyPr>
          <a:lstStyle/>
          <a:p>
            <a:r>
              <a:rPr lang="en-GB" sz="2400" dirty="0">
                <a:solidFill>
                  <a:srgbClr val="FF0000"/>
                </a:solidFill>
                <a:latin typeface="CCW Cursive Writing 7" pitchFamily="66" charset="0"/>
              </a:rPr>
              <a:t>Use these persuasive sentence starters to persuade humans to stop deforestation. </a:t>
            </a:r>
          </a:p>
        </p:txBody>
      </p:sp>
      <p:sp>
        <p:nvSpPr>
          <p:cNvPr id="3" name="Content Placeholder 2"/>
          <p:cNvSpPr>
            <a:spLocks noGrp="1"/>
          </p:cNvSpPr>
          <p:nvPr>
            <p:ph idx="1"/>
          </p:nvPr>
        </p:nvSpPr>
        <p:spPr>
          <a:xfrm>
            <a:off x="2030494" y="1772816"/>
            <a:ext cx="3799630" cy="4896544"/>
          </a:xfrm>
          <a:ln w="28575">
            <a:solidFill>
              <a:schemeClr val="accent6">
                <a:lumMod val="75000"/>
              </a:schemeClr>
            </a:solidFill>
          </a:ln>
        </p:spPr>
        <p:txBody>
          <a:bodyPr>
            <a:normAutofit/>
          </a:bodyPr>
          <a:lstStyle/>
          <a:p>
            <a:pPr lvl="0"/>
            <a:r>
              <a:rPr lang="cy-GB" sz="1600" dirty="0">
                <a:latin typeface="CCW Cursive Writing 7" pitchFamily="66" charset="0"/>
              </a:rPr>
              <a:t>You will be . . </a:t>
            </a:r>
            <a:endParaRPr lang="en-GB" sz="1600" dirty="0">
              <a:latin typeface="CCW Cursive Writing 7" pitchFamily="66" charset="0"/>
            </a:endParaRPr>
          </a:p>
          <a:p>
            <a:pPr lvl="0"/>
            <a:r>
              <a:rPr lang="cy-GB" sz="1600" dirty="0">
                <a:latin typeface="CCW Cursive Writing 7" pitchFamily="66" charset="0"/>
              </a:rPr>
              <a:t>It will . . .</a:t>
            </a:r>
            <a:endParaRPr lang="en-GB" sz="1600" dirty="0">
              <a:latin typeface="CCW Cursive Writing 7" pitchFamily="66" charset="0"/>
            </a:endParaRPr>
          </a:p>
          <a:p>
            <a:pPr lvl="0"/>
            <a:r>
              <a:rPr lang="cy-GB" sz="1600" dirty="0">
                <a:latin typeface="CCW Cursive Writing 7" pitchFamily="66" charset="0"/>
              </a:rPr>
              <a:t>You’ll never need to  . . . again.</a:t>
            </a:r>
            <a:endParaRPr lang="en-GB" sz="1600" dirty="0">
              <a:latin typeface="CCW Cursive Writing 7" pitchFamily="66" charset="0"/>
            </a:endParaRPr>
          </a:p>
          <a:p>
            <a:pPr lvl="0"/>
            <a:r>
              <a:rPr lang="cy-GB" sz="1600" dirty="0">
                <a:latin typeface="CCW Cursive Writing 7" pitchFamily="66" charset="0"/>
              </a:rPr>
              <a:t>Just think how . . .</a:t>
            </a:r>
            <a:endParaRPr lang="en-GB" sz="1600" dirty="0">
              <a:latin typeface="CCW Cursive Writing 7" pitchFamily="66" charset="0"/>
            </a:endParaRPr>
          </a:p>
          <a:p>
            <a:pPr lvl="0"/>
            <a:r>
              <a:rPr lang="cy-GB" sz="1600" dirty="0">
                <a:latin typeface="CCW Cursive Writing 7" pitchFamily="66" charset="0"/>
              </a:rPr>
              <a:t>Now you can . . .</a:t>
            </a:r>
            <a:endParaRPr lang="en-GB" sz="1600" dirty="0">
              <a:latin typeface="CCW Cursive Writing 7" pitchFamily="66" charset="0"/>
            </a:endParaRPr>
          </a:p>
          <a:p>
            <a:pPr lvl="0"/>
            <a:r>
              <a:rPr lang="cy-GB" sz="1600" dirty="0">
                <a:latin typeface="CCW Cursive Writing 7" pitchFamily="66" charset="0"/>
              </a:rPr>
              <a:t>For the rest of your life . . .</a:t>
            </a:r>
            <a:endParaRPr lang="en-GB" sz="1600" dirty="0">
              <a:latin typeface="CCW Cursive Writing 7" pitchFamily="66" charset="0"/>
            </a:endParaRPr>
          </a:p>
          <a:p>
            <a:pPr lvl="0">
              <a:defRPr/>
            </a:pPr>
            <a:r>
              <a:rPr lang="en-US" sz="1600" dirty="0">
                <a:latin typeface="CCW Cursive Writing 7" pitchFamily="66" charset="0"/>
              </a:rPr>
              <a:t>It is clear that  . . . </a:t>
            </a:r>
            <a:endParaRPr lang="en-GB" sz="1600" dirty="0">
              <a:latin typeface="CCW Cursive Writing 7" pitchFamily="66" charset="0"/>
            </a:endParaRPr>
          </a:p>
          <a:p>
            <a:pPr lvl="0">
              <a:defRPr/>
            </a:pPr>
            <a:r>
              <a:rPr lang="en-US" sz="1600" dirty="0">
                <a:latin typeface="CCW Cursive Writing 7" pitchFamily="66" charset="0"/>
              </a:rPr>
              <a:t>It strikes me that  . . . </a:t>
            </a:r>
            <a:endParaRPr lang="en-GB" sz="1600" dirty="0">
              <a:latin typeface="CCW Cursive Writing 7" pitchFamily="66" charset="0"/>
            </a:endParaRPr>
          </a:p>
          <a:p>
            <a:pPr lvl="0">
              <a:defRPr/>
            </a:pPr>
            <a:r>
              <a:rPr lang="en-US" sz="1600" dirty="0">
                <a:latin typeface="CCW Cursive Writing 7" pitchFamily="66" charset="0"/>
              </a:rPr>
              <a:t>There is no doubt that  . . . </a:t>
            </a:r>
            <a:endParaRPr lang="en-GB" sz="1600" dirty="0">
              <a:latin typeface="CCW Cursive Writing 7" pitchFamily="66" charset="0"/>
            </a:endParaRPr>
          </a:p>
          <a:p>
            <a:pPr lvl="0">
              <a:defRPr/>
            </a:pPr>
            <a:r>
              <a:rPr lang="en-US" sz="1600" dirty="0">
                <a:latin typeface="CCW Cursive Writing 7" pitchFamily="66" charset="0"/>
              </a:rPr>
              <a:t>I am convinced that  . . . </a:t>
            </a:r>
          </a:p>
          <a:p>
            <a:pPr>
              <a:defRPr/>
            </a:pPr>
            <a:r>
              <a:rPr lang="en-GB" sz="1600" dirty="0">
                <a:latin typeface="CCW Cursive Writing 7" pitchFamily="66" charset="0"/>
              </a:rPr>
              <a:t>Surely, …</a:t>
            </a:r>
          </a:p>
          <a:p>
            <a:pPr lvl="0">
              <a:defRPr/>
            </a:pPr>
            <a:endParaRPr lang="en-GB" sz="1200" dirty="0">
              <a:latin typeface="CCW Cursive Writing 7" pitchFamily="66" charset="0"/>
            </a:endParaRPr>
          </a:p>
          <a:p>
            <a:pPr marL="0" indent="0">
              <a:buNone/>
            </a:pPr>
            <a:endParaRPr lang="en-GB" sz="2000" dirty="0">
              <a:latin typeface="CCW Cursive Writing 7" pitchFamily="66" charset="0"/>
            </a:endParaRPr>
          </a:p>
        </p:txBody>
      </p:sp>
      <p:sp>
        <p:nvSpPr>
          <p:cNvPr id="5" name="Content Placeholder 2"/>
          <p:cNvSpPr txBox="1">
            <a:spLocks/>
          </p:cNvSpPr>
          <p:nvPr/>
        </p:nvSpPr>
        <p:spPr>
          <a:xfrm>
            <a:off x="5896593" y="1772816"/>
            <a:ext cx="4194220" cy="4910562"/>
          </a:xfrm>
          <a:prstGeom prst="rect">
            <a:avLst/>
          </a:prstGeom>
          <a:ln w="28575">
            <a:solidFill>
              <a:schemeClr val="accent6">
                <a:lumMod val="75000"/>
              </a:schemeClr>
            </a:solidFill>
          </a:ln>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Is it any wonder that…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Don’t you think   .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Isn’t it clear that  .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Isn’t it the case that…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Does anyone really believe that . .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As I see it  .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As everyone knows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Clearly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Obviously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itchFamily="66" charset="0"/>
                <a:ea typeface="+mn-ea"/>
                <a:cs typeface="+mn-cs"/>
              </a:rPr>
              <a:t>Inevitably  . . .</a:t>
            </a: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rPr>
              <a:t>I would draw your attention to the fact that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400" b="1" i="0" u="sng"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4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p:txBody>
      </p:sp>
    </p:spTree>
    <p:extLst>
      <p:ext uri="{BB962C8B-B14F-4D97-AF65-F5344CB8AC3E}">
        <p14:creationId xmlns:p14="http://schemas.microsoft.com/office/powerpoint/2010/main" val="445893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686800" cy="1143000"/>
          </a:xfrm>
        </p:spPr>
        <p:txBody>
          <a:bodyPr>
            <a:noAutofit/>
          </a:bodyPr>
          <a:lstStyle/>
          <a:p>
            <a:r>
              <a:rPr lang="en-GB" sz="3600" u="sng" dirty="0">
                <a:latin typeface="CCW Cursive Writing 7" pitchFamily="66" charset="0"/>
              </a:rPr>
              <a:t>Tuesday 20</a:t>
            </a:r>
            <a:r>
              <a:rPr lang="en-GB" sz="3600" u="sng" baseline="30000" dirty="0">
                <a:latin typeface="CCW Cursive Writing 7" pitchFamily="66" charset="0"/>
              </a:rPr>
              <a:t>TH</a:t>
            </a:r>
            <a:r>
              <a:rPr lang="en-GB" sz="3600" u="sng" dirty="0">
                <a:latin typeface="CCW Cursive Writing 7" pitchFamily="66" charset="0"/>
              </a:rPr>
              <a:t> October</a:t>
            </a:r>
          </a:p>
        </p:txBody>
      </p:sp>
      <p:sp>
        <p:nvSpPr>
          <p:cNvPr id="3" name="Content Placeholder 2"/>
          <p:cNvSpPr>
            <a:spLocks noGrp="1"/>
          </p:cNvSpPr>
          <p:nvPr>
            <p:ph idx="1"/>
          </p:nvPr>
        </p:nvSpPr>
        <p:spPr/>
        <p:txBody>
          <a:bodyPr>
            <a:normAutofit/>
          </a:bodyPr>
          <a:lstStyle/>
          <a:p>
            <a:pPr marL="0" indent="0" algn="ctr">
              <a:buNone/>
            </a:pPr>
            <a:r>
              <a:rPr lang="en-GB" sz="3600" u="sng" dirty="0">
                <a:latin typeface="CCW Cursive Writing 7" pitchFamily="66" charset="0"/>
              </a:rPr>
              <a:t>L.O. create a shared write for a persuasive text and draft our own version. </a:t>
            </a:r>
          </a:p>
        </p:txBody>
      </p:sp>
    </p:spTree>
    <p:extLst>
      <p:ext uri="{BB962C8B-B14F-4D97-AF65-F5344CB8AC3E}">
        <p14:creationId xmlns:p14="http://schemas.microsoft.com/office/powerpoint/2010/main" val="134841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GB" dirty="0">
                <a:latin typeface="CCW Cursive Writing 7" pitchFamily="66" charset="0"/>
              </a:rPr>
              <a:t>If, if, if, then</a:t>
            </a:r>
          </a:p>
        </p:txBody>
      </p:sp>
      <p:sp>
        <p:nvSpPr>
          <p:cNvPr id="4" name="Content Placeholder 2"/>
          <p:cNvSpPr>
            <a:spLocks noGrp="1"/>
          </p:cNvSpPr>
          <p:nvPr>
            <p:ph idx="1"/>
          </p:nvPr>
        </p:nvSpPr>
        <p:spPr>
          <a:xfrm>
            <a:off x="2152651" y="1825625"/>
            <a:ext cx="7886700" cy="4351338"/>
          </a:xfrm>
          <a:solidFill>
            <a:schemeClr val="accent6">
              <a:lumMod val="20000"/>
              <a:lumOff val="80000"/>
            </a:schemeClr>
          </a:solidFill>
        </p:spPr>
        <p:txBody>
          <a:bodyPr>
            <a:normAutofit fontScale="85000" lnSpcReduction="10000"/>
          </a:bodyPr>
          <a:lstStyle/>
          <a:p>
            <a:pPr marL="0" indent="0">
              <a:buNone/>
            </a:pPr>
            <a:r>
              <a:rPr lang="en-GB" sz="3100" dirty="0">
                <a:solidFill>
                  <a:srgbClr val="FF0000"/>
                </a:solidFill>
                <a:latin typeface="CCW Cursive Writing 7" pitchFamily="66" charset="0"/>
              </a:rPr>
              <a:t>If</a:t>
            </a:r>
            <a:r>
              <a:rPr lang="en-GB" sz="3100" dirty="0">
                <a:solidFill>
                  <a:schemeClr val="accent6">
                    <a:lumMod val="50000"/>
                  </a:schemeClr>
                </a:solidFill>
                <a:latin typeface="CCW Cursive Writing 7" pitchFamily="66" charset="0"/>
              </a:rPr>
              <a:t> the rate of deforestation doesn’t slow down</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animals’ habitats continue to be destroyed</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no one listens</a:t>
            </a:r>
            <a:r>
              <a:rPr lang="en-GB" sz="3100" dirty="0">
                <a:solidFill>
                  <a:srgbClr val="FF0000"/>
                </a:solidFill>
                <a:latin typeface="CCW Cursive Writing 7" pitchFamily="66" charset="0"/>
              </a:rPr>
              <a:t>, then </a:t>
            </a:r>
            <a:r>
              <a:rPr lang="en-GB" sz="3100" dirty="0">
                <a:solidFill>
                  <a:schemeClr val="accent6">
                    <a:lumMod val="50000"/>
                  </a:schemeClr>
                </a:solidFill>
                <a:latin typeface="CCW Cursive Writing 7" pitchFamily="66" charset="0"/>
              </a:rPr>
              <a:t>our rainforests will truly be lost forever.</a:t>
            </a:r>
          </a:p>
          <a:p>
            <a:pPr marL="0" indent="0">
              <a:buNone/>
            </a:pPr>
            <a:r>
              <a:rPr lang="en-GB" sz="4000" dirty="0">
                <a:solidFill>
                  <a:schemeClr val="accent6">
                    <a:lumMod val="50000"/>
                  </a:schemeClr>
                </a:solidFill>
                <a:latin typeface="CCW Cursive Writing 7" pitchFamily="66" charset="0"/>
              </a:rPr>
              <a:t>If _________, if ___________, if ___________, then __________________________________.</a:t>
            </a:r>
          </a:p>
          <a:p>
            <a:pPr marL="0" indent="0">
              <a:buNone/>
            </a:pPr>
            <a:endParaRPr lang="en-GB" sz="4000" dirty="0">
              <a:solidFill>
                <a:schemeClr val="accent6">
                  <a:lumMod val="50000"/>
                </a:schemeClr>
              </a:solidFill>
              <a:latin typeface="CCW Cursive Writing 7" pitchFamily="66" charset="0"/>
            </a:endParaRP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1848809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7030A0"/>
                </a:solidFill>
                <a:latin typeface="CCW Cursive Writing 7" pitchFamily="66" charset="0"/>
              </a:rPr>
              <a:t>Magpie time!</a:t>
            </a:r>
          </a:p>
        </p:txBody>
      </p:sp>
      <p:sp>
        <p:nvSpPr>
          <p:cNvPr id="4" name="AutoShape 2" descr="Image result for magpie"/>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5882" y="1600201"/>
            <a:ext cx="5302250" cy="3244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C3EC3EA7-F30A-406B-B2B3-E3C6E7FCA778}"/>
              </a:ext>
            </a:extLst>
          </p:cNvPr>
          <p:cNvSpPr/>
          <p:nvPr/>
        </p:nvSpPr>
        <p:spPr>
          <a:xfrm>
            <a:off x="2768358" y="5657671"/>
            <a:ext cx="6655283" cy="1200329"/>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Finish </a:t>
            </a:r>
            <a:r>
              <a:rPr kumimoji="0" lang="en-US" sz="3600" b="0" i="0" u="none" strike="noStrike" kern="1200" cap="none" spc="0" normalizeH="0" baseline="0" noProof="0" dirty="0" err="1">
                <a:ln w="0"/>
                <a:solidFill>
                  <a:prstClr val="black"/>
                </a:solidFill>
                <a:effectLst>
                  <a:outerShdw blurRad="38100" dist="19050" dir="2700000" algn="tl" rotWithShape="0">
                    <a:prstClr val="black">
                      <a:alpha val="40000"/>
                    </a:prstClr>
                  </a:outerShdw>
                </a:effectLst>
                <a:uLnTx/>
                <a:uFillTx/>
                <a:latin typeface="Calibri"/>
                <a:ea typeface="+mn-ea"/>
                <a:cs typeface="+mn-cs"/>
              </a:rPr>
              <a:t>magpieing</a:t>
            </a:r>
            <a:r>
              <a:rPr kumimoji="0" lang="en-US" sz="3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 yesterdays facts!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Magpie from each other</a:t>
            </a:r>
          </a:p>
        </p:txBody>
      </p:sp>
    </p:spTree>
    <p:extLst>
      <p:ext uri="{BB962C8B-B14F-4D97-AF65-F5344CB8AC3E}">
        <p14:creationId xmlns:p14="http://schemas.microsoft.com/office/powerpoint/2010/main" val="2199158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Jarman" pitchFamily="2" charset="0"/>
              </a:rPr>
              <a:t>Listen and write</a:t>
            </a:r>
          </a:p>
        </p:txBody>
      </p:sp>
      <p:graphicFrame>
        <p:nvGraphicFramePr>
          <p:cNvPr id="6" name="Content Placeholder 5"/>
          <p:cNvGraphicFramePr>
            <a:graphicFrameLocks noGrp="1"/>
          </p:cNvGraphicFramePr>
          <p:nvPr>
            <p:ph idx="1"/>
            <p:extLst/>
          </p:nvPr>
        </p:nvGraphicFramePr>
        <p:xfrm>
          <a:off x="1703511" y="1825624"/>
          <a:ext cx="8856984" cy="3882409"/>
        </p:xfrm>
        <a:graphic>
          <a:graphicData uri="http://schemas.openxmlformats.org/drawingml/2006/table">
            <a:tbl>
              <a:tblPr firstRow="1" bandRow="1">
                <a:tableStyleId>{5C22544A-7EE6-4342-B048-85BDC9FD1C3A}</a:tableStyleId>
              </a:tblPr>
              <a:tblGrid>
                <a:gridCol w="2214246">
                  <a:extLst>
                    <a:ext uri="{9D8B030D-6E8A-4147-A177-3AD203B41FA5}">
                      <a16:colId xmlns:a16="http://schemas.microsoft.com/office/drawing/2014/main" val="3072692994"/>
                    </a:ext>
                  </a:extLst>
                </a:gridCol>
                <a:gridCol w="2214246">
                  <a:extLst>
                    <a:ext uri="{9D8B030D-6E8A-4147-A177-3AD203B41FA5}">
                      <a16:colId xmlns:a16="http://schemas.microsoft.com/office/drawing/2014/main" val="2993383588"/>
                    </a:ext>
                  </a:extLst>
                </a:gridCol>
                <a:gridCol w="2214246">
                  <a:extLst>
                    <a:ext uri="{9D8B030D-6E8A-4147-A177-3AD203B41FA5}">
                      <a16:colId xmlns:a16="http://schemas.microsoft.com/office/drawing/2014/main" val="2636962183"/>
                    </a:ext>
                  </a:extLst>
                </a:gridCol>
                <a:gridCol w="2214246">
                  <a:extLst>
                    <a:ext uri="{9D8B030D-6E8A-4147-A177-3AD203B41FA5}">
                      <a16:colId xmlns:a16="http://schemas.microsoft.com/office/drawing/2014/main" val="4088085044"/>
                    </a:ext>
                  </a:extLst>
                </a:gridCol>
              </a:tblGrid>
              <a:tr h="145936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Animals will lose</a:t>
                      </a:r>
                      <a:r>
                        <a:rPr lang="en-GB" sz="1200" b="0" u="none" baseline="0" dirty="0">
                          <a:latin typeface="CCW Cursive Writing 7" pitchFamily="66" charset="0"/>
                          <a:cs typeface="Arial" pitchFamily="34" charset="0"/>
                        </a:rPr>
                        <a:t> their habitat and become extinct.</a:t>
                      </a:r>
                    </a:p>
                    <a:p>
                      <a:pPr algn="ctr"/>
                      <a:endParaRPr lang="en-GB" sz="1200" b="0" u="none" dirty="0">
                        <a:latin typeface="CCW Cursive Writing 7" pitchFamily="66" charset="0"/>
                      </a:endParaRPr>
                    </a:p>
                  </a:txBody>
                  <a:tcPr marL="68580" marR="6858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Soil erosion</a:t>
                      </a:r>
                    </a:p>
                    <a:p>
                      <a:pPr algn="ctr"/>
                      <a:endParaRPr lang="en-GB" sz="1200" b="0" u="none" dirty="0">
                        <a:latin typeface="CCW Cursive Writing 7" pitchFamily="66" charset="0"/>
                      </a:endParaRPr>
                    </a:p>
                  </a:txBody>
                  <a:tcPr marL="68580" marR="6858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Loss</a:t>
                      </a:r>
                      <a:r>
                        <a:rPr lang="en-GB" sz="1200" b="0" u="none" baseline="0" dirty="0">
                          <a:latin typeface="CCW Cursive Writing 7" pitchFamily="66" charset="0"/>
                          <a:cs typeface="Arial" pitchFamily="34" charset="0"/>
                        </a:rPr>
                        <a:t> of oxygen and an increase in carbon dioxide will lead to global warming and climate change.</a:t>
                      </a:r>
                    </a:p>
                    <a:p>
                      <a:pPr algn="ctr"/>
                      <a:endParaRPr lang="en-GB" sz="1200" b="0" u="none" dirty="0">
                        <a:latin typeface="CCW Cursive Writing 7" pitchFamily="66" charset="0"/>
                      </a:endParaRPr>
                    </a:p>
                  </a:txBody>
                  <a:tcPr marL="68580" marR="6858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The</a:t>
                      </a:r>
                      <a:r>
                        <a:rPr lang="en-GB" sz="1200" b="0" u="none" baseline="0" dirty="0">
                          <a:latin typeface="CCW Cursive Writing 7" pitchFamily="66" charset="0"/>
                          <a:cs typeface="Arial" pitchFamily="34" charset="0"/>
                        </a:rPr>
                        <a:t> tribes that live in the rainforest will lose their homes and their culture.</a:t>
                      </a:r>
                      <a:endParaRPr lang="en-GB" sz="1200" b="0" u="none" kern="1200" dirty="0">
                        <a:solidFill>
                          <a:schemeClr val="tx1"/>
                        </a:solidFill>
                        <a:latin typeface="CCW Cursive Writing 7" pitchFamily="66" charset="0"/>
                        <a:ea typeface="+mn-ea"/>
                        <a:cs typeface="Arial" pitchFamily="34" charset="0"/>
                      </a:endParaRPr>
                    </a:p>
                    <a:p>
                      <a:pPr algn="ctr"/>
                      <a:endParaRPr lang="en-GB" sz="1200" b="0" u="none" dirty="0">
                        <a:latin typeface="CCW Cursive Writing 7" pitchFamily="66" charset="0"/>
                      </a:endParaRPr>
                    </a:p>
                  </a:txBody>
                  <a:tcPr marL="68580" marR="68580"/>
                </a:tc>
                <a:extLst>
                  <a:ext uri="{0D108BD9-81ED-4DB2-BD59-A6C34878D82A}">
                    <a16:rowId xmlns:a16="http://schemas.microsoft.com/office/drawing/2014/main" val="2838558448"/>
                  </a:ext>
                </a:extLst>
              </a:tr>
              <a:tr h="2327929">
                <a:tc>
                  <a:txBody>
                    <a:bodyPr/>
                    <a:lstStyle/>
                    <a:p>
                      <a:endParaRPr lang="en-GB"/>
                    </a:p>
                  </a:txBody>
                  <a:tcPr marL="68580" marR="68580"/>
                </a:tc>
                <a:tc>
                  <a:txBody>
                    <a:bodyPr/>
                    <a:lstStyle/>
                    <a:p>
                      <a:endParaRPr lang="en-GB"/>
                    </a:p>
                  </a:txBody>
                  <a:tcPr marL="68580" marR="68580"/>
                </a:tc>
                <a:tc>
                  <a:txBody>
                    <a:bodyPr/>
                    <a:lstStyle/>
                    <a:p>
                      <a:endParaRPr lang="en-GB"/>
                    </a:p>
                  </a:txBody>
                  <a:tcPr marL="68580" marR="68580"/>
                </a:tc>
                <a:tc>
                  <a:txBody>
                    <a:bodyPr/>
                    <a:lstStyle/>
                    <a:p>
                      <a:endParaRPr lang="en-GB" dirty="0"/>
                    </a:p>
                  </a:txBody>
                  <a:tcPr marL="68580" marR="68580"/>
                </a:tc>
                <a:extLst>
                  <a:ext uri="{0D108BD9-81ED-4DB2-BD59-A6C34878D82A}">
                    <a16:rowId xmlns:a16="http://schemas.microsoft.com/office/drawing/2014/main" val="2498186026"/>
                  </a:ext>
                </a:extLst>
              </a:tr>
            </a:tbl>
          </a:graphicData>
        </a:graphic>
      </p:graphicFrame>
      <p:pic>
        <p:nvPicPr>
          <p:cNvPr id="1026" name="Picture 2" descr="Image result for ear carto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76320" y="17290"/>
            <a:ext cx="854212" cy="1780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8741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1"/>
            <a:ext cx="9144000" cy="6858001"/>
          </a:xfrm>
          <a:solidFill>
            <a:schemeClr val="tx2">
              <a:lumMod val="20000"/>
              <a:lumOff val="80000"/>
            </a:schemeClr>
          </a:solidFill>
        </p:spPr>
        <p:txBody>
          <a:bodyPr>
            <a:noAutofit/>
          </a:bodyPr>
          <a:lstStyle/>
          <a:p>
            <a:r>
              <a:rPr lang="en-GB" sz="1600" u="sng" dirty="0">
                <a:latin typeface="Arial" pitchFamily="34" charset="0"/>
                <a:cs typeface="Arial" pitchFamily="34" charset="0"/>
              </a:rPr>
              <a:t>Why are Rainforests Important?</a:t>
            </a:r>
            <a:endParaRPr lang="en-GB" sz="1600" dirty="0">
              <a:latin typeface="Arial" pitchFamily="34" charset="0"/>
              <a:cs typeface="Arial" pitchFamily="34" charset="0"/>
            </a:endParaRPr>
          </a:p>
          <a:p>
            <a:r>
              <a:rPr lang="en-GB" sz="1600" dirty="0">
                <a:latin typeface="Arial" pitchFamily="34" charset="0"/>
                <a:cs typeface="Arial" pitchFamily="34" charset="0"/>
              </a:rPr>
              <a:t>Rainforests help regulate the Earth’s temperature and weather patterns. Did you know that 20% of our oxygen is produced in the Amazon? But that’s not all they’re good for:</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They are home to plants and animals. It took 60 to 100 million years for Rainforests to evolve and it is the home of over 30 million species of plants and animals. When we clear the forests, they all die.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In addition, trees help absorb the harmful carbon dioxide that we humans release in the atmosphere and they provide the oxygen that we need to breathe. </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Furthermore, more than 25% of our medicines today come from rainforest plants. We have only explored 1% of the plants available. Just imagine what diseases the 99% that have not been explored can cure!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Moreover, they soak up a lot of rainfall. The rainwater is filtered through the forest floors and supplies water to rivers and irrigation systems. They also help prevent erosion, where the soil is washed away causing blockages that in turn causes floods.</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Also, rainforests are home to indigenous people.  Many tribes still live in the rainforests. Deforestation destroys their homes too.</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If we don’t stop deforestation, more than half of our plant and animal species will be extinct. It is the oldest ecosystem on Earth and they are impossible to replace. It took millions of years for rainforests to develop… how can we replenish fast enough to cope with the rate of deforestation?</a:t>
            </a:r>
          </a:p>
          <a:p>
            <a:pPr marL="0" indent="0">
              <a:buNone/>
            </a:pPr>
            <a:endParaRPr lang="en-GB" sz="1600" dirty="0">
              <a:latin typeface="Arial" pitchFamily="34" charset="0"/>
              <a:cs typeface="Arial" pitchFamily="34" charset="0"/>
            </a:endParaRPr>
          </a:p>
        </p:txBody>
      </p:sp>
    </p:spTree>
    <p:extLst>
      <p:ext uri="{BB962C8B-B14F-4D97-AF65-F5344CB8AC3E}">
        <p14:creationId xmlns:p14="http://schemas.microsoft.com/office/powerpoint/2010/main" val="35577760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566928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The rainforest gives a home to 50% of the world’s plant and animal species.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28,000 species of animal are expected to become extinct in the next 25 years due to deforestation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On average, 137 species become extinct everyday; or 50,000 each year!</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50% of the tropical rainforests we already had are now gone.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If the current rate of deforestation continues, the world's rain forests will vanish within 100 years.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algn="ctr">
                        <a:buFont typeface="Arial" pitchFamily="34" charset="0"/>
                        <a:buNone/>
                      </a:pPr>
                      <a:endParaRPr lang="en-GB" sz="1800" b="1" u="sng" dirty="0">
                        <a:latin typeface="Arial" pitchFamily="34" charset="0"/>
                        <a:cs typeface="Arial" pitchFamily="34" charset="0"/>
                      </a:endParaRP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Areas of rainforest the size of 20 football pitches are cut down every minute.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About 15% of carbon dioxide emission across the world is due to deforestation.</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endParaRPr lang="en-GB" sz="1800" kern="1200" dirty="0">
                        <a:solidFill>
                          <a:schemeClr val="tx1"/>
                        </a:solidFill>
                        <a:latin typeface="Arial" pitchFamily="34" charset="0"/>
                        <a:ea typeface="+mn-ea"/>
                        <a:cs typeface="Arial" pitchFamily="34" charset="0"/>
                      </a:endParaRPr>
                    </a:p>
                    <a:p>
                      <a:pPr algn="ctr">
                        <a:buFont typeface="Arial" pitchFamily="34" charset="0"/>
                        <a:buChar char="•"/>
                      </a:pPr>
                      <a:r>
                        <a:rPr lang="en-GB" sz="1800" kern="1200" dirty="0">
                          <a:solidFill>
                            <a:schemeClr val="tx1"/>
                          </a:solidFill>
                          <a:latin typeface="Arial" pitchFamily="34" charset="0"/>
                          <a:ea typeface="+mn-ea"/>
                          <a:cs typeface="Arial" pitchFamily="34" charset="0"/>
                        </a:rPr>
                        <a:t>Millions of people live in tropical rainforests.</a:t>
                      </a:r>
                    </a:p>
                    <a:p>
                      <a:pPr algn="ctr">
                        <a:buFont typeface="Arial" pitchFamily="34" charset="0"/>
                        <a:buChar char="•"/>
                      </a:pPr>
                      <a:r>
                        <a:rPr lang="en-GB" sz="1800" kern="1200" dirty="0">
                          <a:solidFill>
                            <a:schemeClr val="tx1"/>
                          </a:solidFill>
                          <a:latin typeface="Arial" pitchFamily="34" charset="0"/>
                          <a:ea typeface="+mn-ea"/>
                          <a:cs typeface="Arial" pitchFamily="34" charset="0"/>
                        </a:rPr>
                        <a:t>An estimated 400-500 indigenous Amazonian Indian tribes exist today in the Amazon Rainforest.</a:t>
                      </a:r>
                    </a:p>
                    <a:p>
                      <a:pPr algn="ctr">
                        <a:buFont typeface="Arial" pitchFamily="34" charset="0"/>
                        <a:buChar char="•"/>
                      </a:pPr>
                      <a:r>
                        <a:rPr lang="en-GB" sz="1800" kern="1200" dirty="0">
                          <a:solidFill>
                            <a:schemeClr val="tx1"/>
                          </a:solidFill>
                          <a:latin typeface="Arial" pitchFamily="34" charset="0"/>
                          <a:ea typeface="+mn-ea"/>
                          <a:cs typeface="Arial" pitchFamily="34" charset="0"/>
                        </a:rPr>
                        <a:t>The many tribes of the Amazon are very diverse in culture and language: there are approximately 180 different languages spoken by these indigenous people.</a:t>
                      </a: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305765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566928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The rainforest gives a home to 50% of the world’s plant and animal species.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28,000 species of animal are expected to become extinct in the next 25 years due to deforestation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On average, 137 species become extinct everyday; or 50,000 each year!</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50% of the tropical rainforests we already had are now gone.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If the current rate of deforestation continues, the world's rain forests will vanish within 100 years.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algn="ctr">
                        <a:buFont typeface="Arial" pitchFamily="34" charset="0"/>
                        <a:buNone/>
                      </a:pPr>
                      <a:endParaRPr lang="en-GB" sz="1800" b="1" u="sng" dirty="0">
                        <a:latin typeface="Arial" pitchFamily="34" charset="0"/>
                        <a:cs typeface="Arial" pitchFamily="34" charset="0"/>
                      </a:endParaRP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Areas of rainforest the size of 20 football pitches are cut down every minute.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About 15% of carbon dioxide emission across the world is due to deforestation.</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endParaRPr lang="en-GB" sz="1800" kern="1200" dirty="0">
                        <a:solidFill>
                          <a:schemeClr val="tx1"/>
                        </a:solidFill>
                        <a:latin typeface="Arial" pitchFamily="34" charset="0"/>
                        <a:ea typeface="+mn-ea"/>
                        <a:cs typeface="Arial" pitchFamily="34" charset="0"/>
                      </a:endParaRPr>
                    </a:p>
                    <a:p>
                      <a:pPr algn="ctr">
                        <a:buFont typeface="Arial" pitchFamily="34" charset="0"/>
                        <a:buChar char="•"/>
                      </a:pPr>
                      <a:r>
                        <a:rPr lang="en-GB" sz="1800" kern="1200" dirty="0">
                          <a:solidFill>
                            <a:schemeClr val="tx1"/>
                          </a:solidFill>
                          <a:latin typeface="Arial" pitchFamily="34" charset="0"/>
                          <a:ea typeface="+mn-ea"/>
                          <a:cs typeface="Arial" pitchFamily="34" charset="0"/>
                        </a:rPr>
                        <a:t>Millions of people live in tropical rainforests.</a:t>
                      </a:r>
                    </a:p>
                    <a:p>
                      <a:pPr algn="ctr">
                        <a:buFont typeface="Arial" pitchFamily="34" charset="0"/>
                        <a:buChar char="•"/>
                      </a:pPr>
                      <a:r>
                        <a:rPr lang="en-GB" sz="1800" kern="1200" dirty="0">
                          <a:solidFill>
                            <a:schemeClr val="tx1"/>
                          </a:solidFill>
                          <a:latin typeface="Arial" pitchFamily="34" charset="0"/>
                          <a:ea typeface="+mn-ea"/>
                          <a:cs typeface="Arial" pitchFamily="34" charset="0"/>
                        </a:rPr>
                        <a:t>An estimated 400-500 indigenous Amazonian Indian tribes exist today in the Amazon Rainforest.</a:t>
                      </a:r>
                    </a:p>
                    <a:p>
                      <a:pPr algn="ctr">
                        <a:buFont typeface="Arial" pitchFamily="34" charset="0"/>
                        <a:buChar char="•"/>
                      </a:pPr>
                      <a:r>
                        <a:rPr lang="en-GB" sz="1800" kern="1200" dirty="0">
                          <a:solidFill>
                            <a:schemeClr val="tx1"/>
                          </a:solidFill>
                          <a:latin typeface="Arial" pitchFamily="34" charset="0"/>
                          <a:ea typeface="+mn-ea"/>
                          <a:cs typeface="Arial" pitchFamily="34" charset="0"/>
                        </a:rPr>
                        <a:t>The many tribes of the Amazon are very diverse in culture and language: there are approximately 180 different languages spoken by these indigenous people.</a:t>
                      </a: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4119647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490066"/>
          </a:xfrm>
          <a:solidFill>
            <a:srgbClr val="92D050"/>
          </a:solidFill>
        </p:spPr>
        <p:txBody>
          <a:bodyPr>
            <a:noAutofit/>
          </a:bodyPr>
          <a:lstStyle/>
          <a:p>
            <a:r>
              <a:rPr lang="en-GB" sz="3200" dirty="0">
                <a:latin typeface="CCW Cursive Writing 7" pitchFamily="66" charset="0"/>
              </a:rPr>
              <a:t>Our WAGOLL introduction</a:t>
            </a:r>
          </a:p>
        </p:txBody>
      </p:sp>
      <p:sp>
        <p:nvSpPr>
          <p:cNvPr id="3" name="Content Placeholder 2"/>
          <p:cNvSpPr>
            <a:spLocks noGrp="1"/>
          </p:cNvSpPr>
          <p:nvPr>
            <p:ph idx="1"/>
          </p:nvPr>
        </p:nvSpPr>
        <p:spPr>
          <a:xfrm>
            <a:off x="1631504" y="836712"/>
            <a:ext cx="8856984" cy="5904656"/>
          </a:xfrm>
          <a:solidFill>
            <a:srgbClr val="92D050"/>
          </a:solidFill>
        </p:spPr>
        <p:txBody>
          <a:bodyPr>
            <a:noAutofit/>
          </a:bodyPr>
          <a:lstStyle/>
          <a:p>
            <a:pPr marL="0" indent="0">
              <a:buNone/>
            </a:pPr>
            <a:r>
              <a:rPr lang="en-GB" dirty="0">
                <a:latin typeface="CCW Cursive Writing 7" pitchFamily="66" charset="0"/>
              </a:rPr>
              <a:t>All teachers adore chocolate</a:t>
            </a:r>
            <a:r>
              <a:rPr lang="en-GB" dirty="0">
                <a:highlight>
                  <a:srgbClr val="FFFF00"/>
                </a:highlight>
                <a:latin typeface="CCW Cursive Writing 7" pitchFamily="66" charset="0"/>
              </a:rPr>
              <a:t>: it is estimated that </a:t>
            </a:r>
            <a:r>
              <a:rPr lang="en-GB" dirty="0">
                <a:latin typeface="CCW Cursive Writing 7" pitchFamily="66" charset="0"/>
              </a:rPr>
              <a:t>teachers eat an average of 266 chocolate bars every year.  </a:t>
            </a:r>
            <a:r>
              <a:rPr lang="en-GB" dirty="0">
                <a:highlight>
                  <a:srgbClr val="FFFF00"/>
                </a:highlight>
                <a:latin typeface="CCW Cursive Writing 7" pitchFamily="66" charset="0"/>
              </a:rPr>
              <a:t>There has been considerable debate about whether the </a:t>
            </a:r>
            <a:r>
              <a:rPr lang="en-GB" dirty="0">
                <a:latin typeface="CCW Cursive Writing 7" pitchFamily="66" charset="0"/>
              </a:rPr>
              <a:t>teaching staff of St Philip’s CE Primary School should have access to free supplies of chocolate while teaching.</a:t>
            </a:r>
          </a:p>
        </p:txBody>
      </p:sp>
    </p:spTree>
    <p:extLst>
      <p:ext uri="{BB962C8B-B14F-4D97-AF65-F5344CB8AC3E}">
        <p14:creationId xmlns:p14="http://schemas.microsoft.com/office/powerpoint/2010/main" val="1135438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39BA1E-2E21-4414-8874-FB0E8F213532}"/>
              </a:ext>
            </a:extLst>
          </p:cNvPr>
          <p:cNvSpPr>
            <a:spLocks noGrp="1"/>
          </p:cNvSpPr>
          <p:nvPr>
            <p:ph idx="1"/>
          </p:nvPr>
        </p:nvSpPr>
        <p:spPr/>
        <p:txBody>
          <a:bodyPr>
            <a:normAutofit/>
          </a:bodyPr>
          <a:lstStyle/>
          <a:p>
            <a:pPr marL="0" indent="0" algn="ctr">
              <a:buNone/>
            </a:pPr>
            <a:r>
              <a:rPr lang="en-GB" sz="4800" dirty="0">
                <a:solidFill>
                  <a:srgbClr val="00B050"/>
                </a:solidFill>
                <a:latin typeface="CCW Cursive Writing 7" panose="03050602040000000000" pitchFamily="66" charset="0"/>
              </a:rPr>
              <a:t>Let’s draft our own version of the introduction! </a:t>
            </a:r>
          </a:p>
          <a:p>
            <a:pPr marL="0" indent="0" algn="ctr">
              <a:buNone/>
            </a:pPr>
            <a:endParaRPr lang="en-GB" sz="4800" dirty="0">
              <a:solidFill>
                <a:srgbClr val="00B050"/>
              </a:solidFill>
            </a:endParaRPr>
          </a:p>
        </p:txBody>
      </p:sp>
    </p:spTree>
    <p:extLst>
      <p:ext uri="{BB962C8B-B14F-4D97-AF65-F5344CB8AC3E}">
        <p14:creationId xmlns:p14="http://schemas.microsoft.com/office/powerpoint/2010/main" val="3372892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7" y="767131"/>
            <a:ext cx="8301297" cy="5401479"/>
          </a:xfrm>
          <a:prstGeom prst="rect">
            <a:avLst/>
          </a:prstGeom>
          <a:solidFill>
            <a:srgbClr val="92D050"/>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In my opinion, it would increase the number of happy faces both around the staff room and throughout school.  Nobody can deny that chocolate is the favourite snack of most teachers at St Philip’s. In fact, at least 90% of our teaching staff enjoy eating a variety of chocolate on a regular basis.  If they were to be given this for free, then it would save them a vast amount of time and money-they would not need to leave the building to purchase chocolate at lunchtime.  The more money and time they have, the more satisfied they will be.</a:t>
            </a:r>
          </a:p>
        </p:txBody>
      </p:sp>
    </p:spTree>
    <p:extLst>
      <p:ext uri="{BB962C8B-B14F-4D97-AF65-F5344CB8AC3E}">
        <p14:creationId xmlns:p14="http://schemas.microsoft.com/office/powerpoint/2010/main" val="3534151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EDC6B1-9558-45A4-93DC-4FB5C69C6965}"/>
              </a:ext>
            </a:extLst>
          </p:cNvPr>
          <p:cNvSpPr/>
          <p:nvPr/>
        </p:nvSpPr>
        <p:spPr>
          <a:xfrm>
            <a:off x="706582" y="1581880"/>
            <a:ext cx="10778836"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B050"/>
                </a:solidFill>
                <a:effectLst/>
                <a:uLnTx/>
                <a:uFillTx/>
                <a:latin typeface="CCW Cursive Writing 7" panose="03050602040000000000" pitchFamily="66" charset="0"/>
                <a:ea typeface="+mn-ea"/>
                <a:cs typeface="+mn-cs"/>
              </a:rPr>
              <a:t>Let’s draft our own version of the first persuasive argument.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srgbClr val="00B050"/>
              </a:solidFill>
              <a:effectLst/>
              <a:uLnTx/>
              <a:uFillTx/>
              <a:latin typeface="Calibri"/>
              <a:ea typeface="+mn-ea"/>
              <a:cs typeface="+mn-cs"/>
            </a:endParaRPr>
          </a:p>
        </p:txBody>
      </p:sp>
    </p:spTree>
    <p:extLst>
      <p:ext uri="{BB962C8B-B14F-4D97-AF65-F5344CB8AC3E}">
        <p14:creationId xmlns:p14="http://schemas.microsoft.com/office/powerpoint/2010/main" val="3035895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7" y="767131"/>
            <a:ext cx="8301297" cy="5401479"/>
          </a:xfrm>
          <a:prstGeom prst="rect">
            <a:avLst/>
          </a:prstGeom>
          <a:solidFill>
            <a:srgbClr val="92D050"/>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In my opinion,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it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would increase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the number of happy faces both around the staff room and throughout school.  Nobody can deny that chocolate is the favourite snack of most teachers at St Philip’s.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In fact,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at least 90% of our teaching staff enjoy eating a variety of chocolate on a regular basis.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If</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 they were to be given this for free</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 then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it would save them a vast amount of time and money-they would not need to leave the building to purchase chocolate at lunchtime.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The more money and time they have, the more satisfied they will be.</a:t>
            </a:r>
          </a:p>
        </p:txBody>
      </p:sp>
    </p:spTree>
    <p:extLst>
      <p:ext uri="{BB962C8B-B14F-4D97-AF65-F5344CB8AC3E}">
        <p14:creationId xmlns:p14="http://schemas.microsoft.com/office/powerpoint/2010/main" val="8527242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215" y="392837"/>
            <a:ext cx="8889421" cy="1325563"/>
          </a:xfrm>
          <a:solidFill>
            <a:srgbClr val="92D050"/>
          </a:solidFill>
        </p:spPr>
        <p:txBody>
          <a:bodyPr>
            <a:normAutofit/>
          </a:bodyPr>
          <a:lstStyle/>
          <a:p>
            <a:r>
              <a:rPr lang="en-GB" b="1" u="sng" baseline="30000" dirty="0">
                <a:latin typeface="CCW Cursive Writing 7" pitchFamily="66" charset="0"/>
              </a:rPr>
              <a:t>Wednesday 21st October </a:t>
            </a:r>
            <a:endParaRPr lang="en-GB" sz="4000" u="sng" dirty="0">
              <a:latin typeface="CCW Cursive Writing 7" pitchFamily="66" charset="0"/>
            </a:endParaRPr>
          </a:p>
        </p:txBody>
      </p:sp>
      <p:sp>
        <p:nvSpPr>
          <p:cNvPr id="3" name="Content Placeholder 2"/>
          <p:cNvSpPr>
            <a:spLocks noGrp="1"/>
          </p:cNvSpPr>
          <p:nvPr>
            <p:ph idx="1"/>
          </p:nvPr>
        </p:nvSpPr>
        <p:spPr>
          <a:xfrm>
            <a:off x="841437" y="2304582"/>
            <a:ext cx="10450017" cy="1387351"/>
          </a:xfrm>
          <a:solidFill>
            <a:srgbClr val="92D050"/>
          </a:solidFill>
        </p:spPr>
        <p:txBody>
          <a:bodyPr>
            <a:normAutofit/>
          </a:bodyPr>
          <a:lstStyle/>
          <a:p>
            <a:pPr algn="ctr">
              <a:buNone/>
            </a:pPr>
            <a:r>
              <a:rPr lang="en-GB" sz="4000" u="sng" dirty="0">
                <a:latin typeface="CCW Cursive Writing 7" pitchFamily="66" charset="0"/>
              </a:rPr>
              <a:t>L.O: Plan a persuasive argument</a:t>
            </a:r>
          </a:p>
        </p:txBody>
      </p:sp>
    </p:spTree>
    <p:extLst>
      <p:ext uri="{BB962C8B-B14F-4D97-AF65-F5344CB8AC3E}">
        <p14:creationId xmlns:p14="http://schemas.microsoft.com/office/powerpoint/2010/main" val="143480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Image result for the pl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1412776"/>
            <a:ext cx="7560840" cy="3594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8791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p>
        </p:txBody>
      </p:sp>
      <p:sp>
        <p:nvSpPr>
          <p:cNvPr id="4" name="Rectangle 3"/>
          <p:cNvSpPr/>
          <p:nvPr/>
        </p:nvSpPr>
        <p:spPr>
          <a:xfrm>
            <a:off x="1894533" y="1484784"/>
            <a:ext cx="8624374" cy="4832092"/>
          </a:xfrm>
          <a:prstGeom prst="rect">
            <a:avLst/>
          </a:prstGeom>
          <a:solidFill>
            <a:schemeClr val="accent3">
              <a:lumMod val="20000"/>
              <a:lumOff val="80000"/>
            </a:schemeClr>
          </a:solidFill>
          <a:ln>
            <a:solidFill>
              <a:schemeClr val="bg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4F81BD">
                    <a:lumMod val="50000"/>
                  </a:srgbClr>
                </a:solidFill>
                <a:effectLst/>
                <a:uLnTx/>
                <a:uFillTx/>
                <a:latin typeface="CCW Cursive Writing 7" pitchFamily="66" charset="0"/>
                <a:ea typeface="+mn-ea"/>
                <a:cs typeface="+mn-cs"/>
              </a:rPr>
              <a:t>All teachers adore chocolate</a:t>
            </a:r>
            <a:r>
              <a:rPr kumimoji="0" lang="en-GB" sz="4400" b="0" i="0" u="none" strike="noStrike" kern="1200" cap="none" spc="0" normalizeH="0" baseline="0" noProof="0" dirty="0">
                <a:ln>
                  <a:noFill/>
                </a:ln>
                <a:solidFill>
                  <a:prstClr val="black"/>
                </a:solidFill>
                <a:effectLst/>
                <a:uLnTx/>
                <a:uFillTx/>
                <a:latin typeface="CCW Cursive Writing 7" pitchFamily="66" charset="0"/>
                <a:ea typeface="+mn-ea"/>
                <a:cs typeface="+mn-cs"/>
              </a:rPr>
              <a:t>:</a:t>
            </a:r>
            <a:r>
              <a:rPr kumimoji="0" lang="en-GB" sz="4400" b="0" i="0" u="none" strike="noStrike" kern="1200" cap="none" spc="0" normalizeH="0" baseline="0" noProof="0" dirty="0">
                <a:ln>
                  <a:noFill/>
                </a:ln>
                <a:solidFill>
                  <a:srgbClr val="8064A2"/>
                </a:solidFill>
                <a:effectLst/>
                <a:uLnTx/>
                <a:uFillTx/>
                <a:latin typeface="CCW Cursive Writing 7" pitchFamily="66" charset="0"/>
                <a:ea typeface="+mn-ea"/>
                <a:cs typeface="+mn-cs"/>
              </a:rPr>
              <a:t> </a:t>
            </a:r>
            <a:r>
              <a:rPr kumimoji="0" lang="en-GB" sz="4400" b="0" i="0" u="none" strike="noStrike" kern="1200" cap="none" spc="0" normalizeH="0" baseline="0" noProof="0" dirty="0">
                <a:ln>
                  <a:noFill/>
                </a:ln>
                <a:solidFill>
                  <a:srgbClr val="FF0000"/>
                </a:solidFill>
                <a:effectLst/>
                <a:uLnTx/>
                <a:uFillTx/>
                <a:latin typeface="CCW Cursive Writing 7" pitchFamily="66" charset="0"/>
                <a:ea typeface="+mn-ea"/>
                <a:cs typeface="+mn-cs"/>
              </a:rPr>
              <a:t>it is estimated that teachers eat an average of 266 chocolate bars every year.</a:t>
            </a:r>
          </a:p>
        </p:txBody>
      </p:sp>
    </p:spTree>
    <p:extLst>
      <p:ext uri="{BB962C8B-B14F-4D97-AF65-F5344CB8AC3E}">
        <p14:creationId xmlns:p14="http://schemas.microsoft.com/office/powerpoint/2010/main" val="24728987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GB" sz="3600" dirty="0">
                <a:latin typeface="CCW Cursive Writing 7" pitchFamily="66" charset="0"/>
              </a:rPr>
              <a:t>Your turn…</a:t>
            </a:r>
          </a:p>
        </p:txBody>
      </p:sp>
      <p:sp>
        <p:nvSpPr>
          <p:cNvPr id="3" name="Content Placeholder 2"/>
          <p:cNvSpPr>
            <a:spLocks noGrp="1"/>
          </p:cNvSpPr>
          <p:nvPr>
            <p:ph idx="1"/>
          </p:nvPr>
        </p:nvSpPr>
        <p:spPr>
          <a:xfrm>
            <a:off x="609600" y="1825625"/>
            <a:ext cx="11069782" cy="4351338"/>
          </a:xfrm>
          <a:solidFill>
            <a:schemeClr val="accent3">
              <a:lumMod val="20000"/>
              <a:lumOff val="80000"/>
            </a:schemeClr>
          </a:solidFill>
        </p:spPr>
        <p:txBody>
          <a:bodyPr/>
          <a:lstStyle/>
          <a:p>
            <a:pPr marL="0" indent="0">
              <a:buNone/>
            </a:pPr>
            <a:r>
              <a:rPr lang="en-GB" sz="2400" dirty="0">
                <a:solidFill>
                  <a:schemeClr val="accent1">
                    <a:lumMod val="50000"/>
                  </a:schemeClr>
                </a:solidFill>
                <a:latin typeface="CCW Cursive Writing 7" pitchFamily="66" charset="0"/>
              </a:rPr>
              <a:t>Rainforests are disappearing</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a:t>
            </a:r>
          </a:p>
          <a:p>
            <a:pPr marL="0" indent="0">
              <a:buNone/>
            </a:pPr>
            <a:endParaRPr lang="en-GB" sz="2400" dirty="0">
              <a:latin typeface="CCW Cursive Writing 7" pitchFamily="66" charset="0"/>
            </a:endParaRPr>
          </a:p>
          <a:p>
            <a:pPr marL="0" indent="0">
              <a:buNone/>
            </a:pPr>
            <a:r>
              <a:rPr lang="en-GB" sz="2400" dirty="0">
                <a:solidFill>
                  <a:schemeClr val="accent1">
                    <a:lumMod val="50000"/>
                  </a:schemeClr>
                </a:solidFill>
                <a:latin typeface="CCW Cursive Writing 7" pitchFamily="66" charset="0"/>
              </a:rPr>
              <a:t>Deforestation is a huge problem</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_______________________________________-_________________.</a:t>
            </a:r>
          </a:p>
          <a:p>
            <a:pPr marL="0" indent="0">
              <a:buNone/>
            </a:pPr>
            <a:endParaRPr lang="en-GB" sz="2400" dirty="0">
              <a:latin typeface="CCW Cursive Writing 7" pitchFamily="66" charset="0"/>
            </a:endParaRPr>
          </a:p>
        </p:txBody>
      </p:sp>
      <p:sp>
        <p:nvSpPr>
          <p:cNvPr id="4" name="TextBox 3"/>
          <p:cNvSpPr txBox="1"/>
          <p:nvPr/>
        </p:nvSpPr>
        <p:spPr>
          <a:xfrm>
            <a:off x="512618" y="4293097"/>
            <a:ext cx="11679382" cy="954107"/>
          </a:xfrm>
          <a:prstGeom prst="rect">
            <a:avLst/>
          </a:prstGeom>
          <a:solidFill>
            <a:schemeClr val="accent3">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0000"/>
                </a:solidFill>
                <a:effectLst/>
                <a:uLnTx/>
                <a:uFillTx/>
                <a:latin typeface="CCW Cursive Writing 7" pitchFamily="66" charset="0"/>
                <a:ea typeface="+mn-ea"/>
                <a:cs typeface="+mn-cs"/>
              </a:rPr>
              <a:t>There has been considerable debate about whether ______________________________________________.</a:t>
            </a:r>
          </a:p>
        </p:txBody>
      </p:sp>
      <p:sp>
        <p:nvSpPr>
          <p:cNvPr id="5" name="Rectangle 4">
            <a:extLst>
              <a:ext uri="{FF2B5EF4-FFF2-40B4-BE49-F238E27FC236}">
                <a16:creationId xmlns:a16="http://schemas.microsoft.com/office/drawing/2014/main" id="{745E71B3-7B22-4B9E-9D6C-0B9B7B399561}"/>
              </a:ext>
            </a:extLst>
          </p:cNvPr>
          <p:cNvSpPr/>
          <p:nvPr/>
        </p:nvSpPr>
        <p:spPr>
          <a:xfrm>
            <a:off x="1849173" y="5383033"/>
            <a:ext cx="7869462" cy="1200329"/>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Create new sentences to use in your own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persuasive argument</a:t>
            </a:r>
          </a:p>
        </p:txBody>
      </p:sp>
    </p:spTree>
    <p:extLst>
      <p:ext uri="{BB962C8B-B14F-4D97-AF65-F5344CB8AC3E}">
        <p14:creationId xmlns:p14="http://schemas.microsoft.com/office/powerpoint/2010/main" val="1580152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GB" dirty="0">
                <a:latin typeface="CCW Cursive Writing 7" pitchFamily="66" charset="0"/>
              </a:rPr>
              <a:t>If, if, if, then</a:t>
            </a:r>
          </a:p>
        </p:txBody>
      </p:sp>
      <p:sp>
        <p:nvSpPr>
          <p:cNvPr id="4" name="Content Placeholder 2"/>
          <p:cNvSpPr>
            <a:spLocks noGrp="1"/>
          </p:cNvSpPr>
          <p:nvPr>
            <p:ph idx="1"/>
          </p:nvPr>
        </p:nvSpPr>
        <p:spPr>
          <a:xfrm>
            <a:off x="609600" y="1825625"/>
            <a:ext cx="11222182" cy="4351338"/>
          </a:xfrm>
          <a:solidFill>
            <a:schemeClr val="accent6">
              <a:lumMod val="20000"/>
              <a:lumOff val="80000"/>
            </a:schemeClr>
          </a:solidFill>
        </p:spPr>
        <p:txBody>
          <a:bodyPr>
            <a:normAutofit lnSpcReduction="10000"/>
          </a:bodyPr>
          <a:lstStyle/>
          <a:p>
            <a:pPr marL="0" indent="0">
              <a:buNone/>
            </a:pPr>
            <a:r>
              <a:rPr lang="en-GB" sz="3100" dirty="0">
                <a:solidFill>
                  <a:srgbClr val="FF0000"/>
                </a:solidFill>
                <a:latin typeface="CCW Cursive Writing 7" pitchFamily="66" charset="0"/>
              </a:rPr>
              <a:t>If</a:t>
            </a:r>
            <a:r>
              <a:rPr lang="en-GB" sz="3100" dirty="0">
                <a:solidFill>
                  <a:schemeClr val="accent6">
                    <a:lumMod val="50000"/>
                  </a:schemeClr>
                </a:solidFill>
                <a:latin typeface="CCW Cursive Writing 7" pitchFamily="66" charset="0"/>
              </a:rPr>
              <a:t> the rate of deforestation doesn’t slow down</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animals’ habitats continue to be destroyed</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no one listens</a:t>
            </a:r>
            <a:r>
              <a:rPr lang="en-GB" sz="3100" dirty="0">
                <a:solidFill>
                  <a:srgbClr val="FF0000"/>
                </a:solidFill>
                <a:latin typeface="CCW Cursive Writing 7" pitchFamily="66" charset="0"/>
              </a:rPr>
              <a:t>, then </a:t>
            </a:r>
            <a:r>
              <a:rPr lang="en-GB" sz="3100" dirty="0">
                <a:solidFill>
                  <a:schemeClr val="accent6">
                    <a:lumMod val="50000"/>
                  </a:schemeClr>
                </a:solidFill>
                <a:latin typeface="CCW Cursive Writing 7" pitchFamily="66" charset="0"/>
              </a:rPr>
              <a:t>our rainforests will truly be lost forever.</a:t>
            </a:r>
          </a:p>
          <a:p>
            <a:pPr marL="0" indent="0">
              <a:buNone/>
            </a:pPr>
            <a:r>
              <a:rPr lang="en-GB" sz="4000" dirty="0">
                <a:solidFill>
                  <a:schemeClr val="accent6">
                    <a:lumMod val="50000"/>
                  </a:schemeClr>
                </a:solidFill>
                <a:latin typeface="CCW Cursive Writing 7" pitchFamily="66" charset="0"/>
              </a:rPr>
              <a:t>If _________, if ___________, if ___________, then __________________________________.</a:t>
            </a:r>
          </a:p>
          <a:p>
            <a:pPr marL="0" indent="0">
              <a:buNone/>
            </a:pPr>
            <a:endParaRPr lang="en-GB" sz="4000" dirty="0">
              <a:solidFill>
                <a:schemeClr val="accent6">
                  <a:lumMod val="50000"/>
                </a:schemeClr>
              </a:solidFill>
              <a:latin typeface="CCW Cursive Writing 7" pitchFamily="66" charset="0"/>
            </a:endParaRP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4082339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Image result for the pl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576" y="1412776"/>
            <a:ext cx="7560840" cy="3594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31453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874BE-73FC-435A-A5FB-0A3F190582C2}"/>
              </a:ext>
            </a:extLst>
          </p:cNvPr>
          <p:cNvSpPr>
            <a:spLocks noGrp="1"/>
          </p:cNvSpPr>
          <p:nvPr>
            <p:ph type="title"/>
          </p:nvPr>
        </p:nvSpPr>
        <p:spPr/>
        <p:txBody>
          <a:bodyPr/>
          <a:lstStyle/>
          <a:p>
            <a:r>
              <a:rPr lang="en-GB" u="sng" dirty="0">
                <a:latin typeface="CCW Cursive Writing 7" panose="03050602040000000000" pitchFamily="66" charset="0"/>
              </a:rPr>
              <a:t>Thursday 22</a:t>
            </a:r>
            <a:r>
              <a:rPr lang="en-GB" u="sng" baseline="30000" dirty="0">
                <a:latin typeface="CCW Cursive Writing 7" panose="03050602040000000000" pitchFamily="66" charset="0"/>
              </a:rPr>
              <a:t>nd</a:t>
            </a:r>
            <a:r>
              <a:rPr lang="en-GB" u="sng" dirty="0">
                <a:latin typeface="CCW Cursive Writing 7" panose="03050602040000000000" pitchFamily="66" charset="0"/>
              </a:rPr>
              <a:t> October </a:t>
            </a:r>
          </a:p>
        </p:txBody>
      </p:sp>
      <p:sp>
        <p:nvSpPr>
          <p:cNvPr id="3" name="Content Placeholder 2">
            <a:extLst>
              <a:ext uri="{FF2B5EF4-FFF2-40B4-BE49-F238E27FC236}">
                <a16:creationId xmlns:a16="http://schemas.microsoft.com/office/drawing/2014/main" id="{170BFD91-4462-4157-B7B9-EBF5BDD34FCB}"/>
              </a:ext>
            </a:extLst>
          </p:cNvPr>
          <p:cNvSpPr>
            <a:spLocks noGrp="1"/>
          </p:cNvSpPr>
          <p:nvPr>
            <p:ph idx="1"/>
          </p:nvPr>
        </p:nvSpPr>
        <p:spPr/>
        <p:txBody>
          <a:bodyPr/>
          <a:lstStyle/>
          <a:p>
            <a:pPr marL="0" indent="0">
              <a:buNone/>
            </a:pPr>
            <a:r>
              <a:rPr lang="en-GB" u="sng" dirty="0">
                <a:latin typeface="CCW Cursive Writing 7" panose="03050602040000000000" pitchFamily="66" charset="0"/>
              </a:rPr>
              <a:t>L.O. write an independent persuasive argument. </a:t>
            </a:r>
          </a:p>
        </p:txBody>
      </p:sp>
    </p:spTree>
    <p:extLst>
      <p:ext uri="{BB962C8B-B14F-4D97-AF65-F5344CB8AC3E}">
        <p14:creationId xmlns:p14="http://schemas.microsoft.com/office/powerpoint/2010/main" val="2846508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490066"/>
          </a:xfrm>
          <a:solidFill>
            <a:srgbClr val="92D050"/>
          </a:solidFill>
        </p:spPr>
        <p:txBody>
          <a:bodyPr>
            <a:noAutofit/>
          </a:bodyPr>
          <a:lstStyle/>
          <a:p>
            <a:r>
              <a:rPr lang="en-GB" sz="3200" dirty="0">
                <a:latin typeface="CCW Cursive Writing 7" pitchFamily="66" charset="0"/>
              </a:rPr>
              <a:t>Our WAGOLL introduction</a:t>
            </a:r>
          </a:p>
        </p:txBody>
      </p:sp>
      <p:sp>
        <p:nvSpPr>
          <p:cNvPr id="3" name="Content Placeholder 2"/>
          <p:cNvSpPr>
            <a:spLocks noGrp="1"/>
          </p:cNvSpPr>
          <p:nvPr>
            <p:ph idx="1"/>
          </p:nvPr>
        </p:nvSpPr>
        <p:spPr>
          <a:xfrm>
            <a:off x="1631504" y="836712"/>
            <a:ext cx="8856984" cy="5904656"/>
          </a:xfrm>
          <a:solidFill>
            <a:srgbClr val="92D050"/>
          </a:solidFill>
        </p:spPr>
        <p:txBody>
          <a:bodyPr>
            <a:noAutofit/>
          </a:bodyPr>
          <a:lstStyle/>
          <a:p>
            <a:pPr marL="0" indent="0">
              <a:buNone/>
            </a:pPr>
            <a:r>
              <a:rPr lang="en-GB" dirty="0">
                <a:latin typeface="CCW Cursive Writing 7" pitchFamily="66" charset="0"/>
              </a:rPr>
              <a:t>All teachers adore chocolate: it is estimated that teachers eat an average of 266 chocolate bars every year.  There has been considerable debate about whether the teaching staff of St Philip’s CE Primary School should have access to free supplies of chocolate while teaching.</a:t>
            </a:r>
          </a:p>
        </p:txBody>
      </p:sp>
    </p:spTree>
    <p:extLst>
      <p:ext uri="{BB962C8B-B14F-4D97-AF65-F5344CB8AC3E}">
        <p14:creationId xmlns:p14="http://schemas.microsoft.com/office/powerpoint/2010/main" val="37005235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Introduction:</a:t>
            </a:r>
          </a:p>
        </p:txBody>
      </p:sp>
      <p:sp>
        <p:nvSpPr>
          <p:cNvPr id="3" name="Content Placeholder 2"/>
          <p:cNvSpPr>
            <a:spLocks noGrp="1"/>
          </p:cNvSpPr>
          <p:nvPr>
            <p:ph idx="1"/>
          </p:nvPr>
        </p:nvSpPr>
        <p:spPr/>
        <p:txBody>
          <a:bodyPr>
            <a:normAutofit/>
          </a:bodyPr>
          <a:lstStyle/>
          <a:p>
            <a:pPr marL="0" indent="0">
              <a:buNone/>
            </a:pPr>
            <a:r>
              <a:rPr lang="en-GB" dirty="0">
                <a:latin typeface="CCW Cursive Writing 7" pitchFamily="66" charset="0"/>
              </a:rPr>
              <a:t>All ____________________________</a:t>
            </a:r>
            <a:r>
              <a:rPr lang="en-GB" dirty="0">
                <a:solidFill>
                  <a:srgbClr val="FF0000"/>
                </a:solidFill>
                <a:latin typeface="CCW Cursive Writing 7" pitchFamily="66" charset="0"/>
              </a:rPr>
              <a:t>: it is estimated </a:t>
            </a:r>
            <a:r>
              <a:rPr lang="en-GB" dirty="0">
                <a:latin typeface="CCW Cursive Writing 7" pitchFamily="66" charset="0"/>
              </a:rPr>
              <a:t>that _____________________________.  </a:t>
            </a:r>
          </a:p>
          <a:p>
            <a:pPr marL="0" indent="0">
              <a:buNone/>
            </a:pPr>
            <a:r>
              <a:rPr lang="en-GB" dirty="0">
                <a:solidFill>
                  <a:srgbClr val="FF0000"/>
                </a:solidFill>
                <a:latin typeface="CCW Cursive Writing 7" pitchFamily="66" charset="0"/>
              </a:rPr>
              <a:t>There has been considerable debate about whether the </a:t>
            </a:r>
            <a:r>
              <a:rPr lang="en-GB" dirty="0">
                <a:latin typeface="CCW Cursive Writing 7" pitchFamily="66" charset="0"/>
              </a:rPr>
              <a:t>_________________________________________________________________</a:t>
            </a:r>
            <a:r>
              <a:rPr lang="en-GB" dirty="0">
                <a:solidFill>
                  <a:srgbClr val="FF0000"/>
                </a:solidFill>
                <a:latin typeface="CCW Cursive Writing 7" pitchFamily="66" charset="0"/>
              </a:rPr>
              <a:t>should</a:t>
            </a:r>
            <a:r>
              <a:rPr lang="en-GB" dirty="0">
                <a:latin typeface="CCW Cursive Writing 7" pitchFamily="66" charset="0"/>
              </a:rPr>
              <a:t>_______________________________________________________</a:t>
            </a:r>
            <a:r>
              <a:rPr lang="en-GB" dirty="0">
                <a:solidFill>
                  <a:srgbClr val="FF0000"/>
                </a:solidFill>
                <a:latin typeface="CCW Cursive Writing 7" pitchFamily="66" charset="0"/>
              </a:rPr>
              <a:t>_.</a:t>
            </a:r>
            <a:endParaRPr lang="en-GB" dirty="0"/>
          </a:p>
        </p:txBody>
      </p:sp>
    </p:spTree>
    <p:extLst>
      <p:ext uri="{BB962C8B-B14F-4D97-AF65-F5344CB8AC3E}">
        <p14:creationId xmlns:p14="http://schemas.microsoft.com/office/powerpoint/2010/main" val="34151525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7" y="767131"/>
            <a:ext cx="8301297" cy="5401479"/>
          </a:xfrm>
          <a:prstGeom prst="rect">
            <a:avLst/>
          </a:prstGeom>
          <a:solidFill>
            <a:srgbClr val="92D050"/>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In my opinion,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it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would increase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the number of happy faces both around the staff room and throughout school.  Nobody can deny that chocolate is the favourite snack of most teachers at St Philip’s.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In fact,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at least 90% of our teaching staff enjoy eating a variety of chocolate on a regular basis.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If</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 they were to be given this for free</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 then </a:t>
            </a:r>
            <a:r>
              <a:rPr kumimoji="0" lang="en-GB" sz="2000" b="0" i="0" u="none" strike="noStrike" kern="1200" cap="none" spc="0" normalizeH="0" baseline="0" noProof="0" dirty="0">
                <a:ln>
                  <a:noFill/>
                </a:ln>
                <a:solidFill>
                  <a:prstClr val="black"/>
                </a:solidFill>
                <a:effectLst/>
                <a:uLnTx/>
                <a:uFillTx/>
                <a:latin typeface="CCW Cursive Writing 7" pitchFamily="66" charset="0"/>
                <a:ea typeface="+mn-ea"/>
                <a:cs typeface="+mn-cs"/>
              </a:rPr>
              <a:t>it would save them a vast amount of time and money-they would not need to leave the building to purchase chocolate at lunchtime.  </a:t>
            </a:r>
            <a:r>
              <a:rPr kumimoji="0" lang="en-GB" sz="2000" b="0" i="0" u="none" strike="noStrike" kern="1200" cap="none" spc="0" normalizeH="0" baseline="0" noProof="0" dirty="0">
                <a:ln>
                  <a:noFill/>
                </a:ln>
                <a:solidFill>
                  <a:srgbClr val="FF0000"/>
                </a:solidFill>
                <a:effectLst/>
                <a:uLnTx/>
                <a:uFillTx/>
                <a:latin typeface="CCW Cursive Writing 7" pitchFamily="66" charset="0"/>
                <a:ea typeface="+mn-ea"/>
                <a:cs typeface="+mn-cs"/>
              </a:rPr>
              <a:t>The more money and time they have, the more satisfied they will be.</a:t>
            </a:r>
          </a:p>
        </p:txBody>
      </p:sp>
    </p:spTree>
    <p:extLst>
      <p:ext uri="{BB962C8B-B14F-4D97-AF65-F5344CB8AC3E}">
        <p14:creationId xmlns:p14="http://schemas.microsoft.com/office/powerpoint/2010/main" val="1826694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46031" y="1087975"/>
            <a:ext cx="8549138" cy="4286302"/>
          </a:xfrm>
          <a:prstGeom prst="rect">
            <a:avLst/>
          </a:prstGeom>
          <a:solidFill>
            <a:schemeClr val="accent3">
              <a:lumMod val="40000"/>
              <a:lumOff val="60000"/>
            </a:schemeClr>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In my </a:t>
            </a:r>
            <a:r>
              <a:rPr kumimoji="0" lang="en-GB" sz="2600" b="0" i="0" u="none" strike="noStrike" kern="1200" cap="none" spc="0" normalizeH="0" baseline="0" noProof="0">
                <a:ln>
                  <a:noFill/>
                </a:ln>
                <a:solidFill>
                  <a:prstClr val="black"/>
                </a:solidFill>
                <a:effectLst/>
                <a:uLnTx/>
                <a:uFillTx/>
                <a:latin typeface="CCW Cursive Writing 7" pitchFamily="66" charset="0"/>
                <a:ea typeface="+mn-ea"/>
                <a:cs typeface="+mn-cs"/>
              </a:rPr>
              <a:t>opinion,_______________________________.  </a:t>
            </a: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Nobody can deny that _______________________________.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In fact,______________________________.  </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If, if, if, then_________________________________</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The more,______________, the more__________________</a:t>
            </a:r>
          </a:p>
        </p:txBody>
      </p:sp>
      <p:sp>
        <p:nvSpPr>
          <p:cNvPr id="3" name="Rectangle 2"/>
          <p:cNvSpPr/>
          <p:nvPr/>
        </p:nvSpPr>
        <p:spPr>
          <a:xfrm>
            <a:off x="1888961" y="224135"/>
            <a:ext cx="8004115"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uLnTx/>
                <a:uFillTx/>
                <a:latin typeface="CCW Cursive Writing 7" pitchFamily="66" charset="0"/>
                <a:ea typeface="+mn-ea"/>
                <a:cs typeface="+mn-cs"/>
              </a:rPr>
              <a:t>First argument</a:t>
            </a:r>
          </a:p>
        </p:txBody>
      </p:sp>
    </p:spTree>
    <p:extLst>
      <p:ext uri="{BB962C8B-B14F-4D97-AF65-F5344CB8AC3E}">
        <p14:creationId xmlns:p14="http://schemas.microsoft.com/office/powerpoint/2010/main" val="697856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47528" y="1499053"/>
            <a:ext cx="8568952" cy="3281952"/>
          </a:xfrm>
          <a:solidFill>
            <a:srgbClr val="92D050"/>
          </a:solidFill>
        </p:spPr>
        <p:txBody>
          <a:bodyPr>
            <a:normAutofit lnSpcReduction="10000"/>
          </a:bodyPr>
          <a:lstStyle/>
          <a:p>
            <a:pPr marL="0" indent="0">
              <a:buNone/>
            </a:pPr>
            <a:r>
              <a:rPr lang="en-GB" dirty="0">
                <a:latin typeface="CCW Cursive Writing 7" pitchFamily="66" charset="0"/>
              </a:rPr>
              <a:t>In fact,_________________________________.</a:t>
            </a: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a:p>
            <a:pPr marL="0" indent="0">
              <a:buNone/>
            </a:pPr>
            <a:r>
              <a:rPr lang="en-GB" dirty="0">
                <a:solidFill>
                  <a:srgbClr val="FF0000"/>
                </a:solidFill>
                <a:latin typeface="CCW Cursive Writing 7" pitchFamily="66" charset="0"/>
              </a:rPr>
              <a:t>I would like to draw your attention to the fact that</a:t>
            </a:r>
          </a:p>
          <a:p>
            <a:pPr marL="0" indent="0">
              <a:buNone/>
            </a:pPr>
            <a:r>
              <a:rPr lang="en-GB" dirty="0">
                <a:solidFill>
                  <a:srgbClr val="FF0000"/>
                </a:solidFill>
                <a:latin typeface="CCW Cursive Writing 7" pitchFamily="66" charset="0"/>
              </a:rPr>
              <a:t>_______________________________________.</a:t>
            </a:r>
          </a:p>
        </p:txBody>
      </p:sp>
    </p:spTree>
    <p:extLst>
      <p:ext uri="{BB962C8B-B14F-4D97-AF65-F5344CB8AC3E}">
        <p14:creationId xmlns:p14="http://schemas.microsoft.com/office/powerpoint/2010/main" val="41246434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46031" y="1087975"/>
            <a:ext cx="8549138" cy="4746428"/>
          </a:xfrm>
          <a:prstGeom prst="rect">
            <a:avLst/>
          </a:prstGeom>
          <a:solidFill>
            <a:schemeClr val="accent3">
              <a:lumMod val="40000"/>
              <a:lumOff val="60000"/>
            </a:schemeClr>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In my opinion,_____________________________________.  Nobody can deny that _______________________________.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In fact,______________________________.  </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If, if, if, then_________________________________</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CW Cursive Writing 7" pitchFamily="66" charset="0"/>
                <a:ea typeface="+mn-ea"/>
                <a:cs typeface="+mn-cs"/>
              </a:rPr>
              <a:t>The more,______________, the more__________________</a:t>
            </a:r>
          </a:p>
        </p:txBody>
      </p:sp>
      <p:sp>
        <p:nvSpPr>
          <p:cNvPr id="3" name="Rectangle 2"/>
          <p:cNvSpPr/>
          <p:nvPr/>
        </p:nvSpPr>
        <p:spPr>
          <a:xfrm>
            <a:off x="1888961" y="224135"/>
            <a:ext cx="8004115"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uLnTx/>
                <a:uFillTx/>
                <a:latin typeface="CCW Cursive Writing 7" pitchFamily="66" charset="0"/>
                <a:ea typeface="+mn-ea"/>
                <a:cs typeface="+mn-cs"/>
              </a:rPr>
              <a:t>First argument</a:t>
            </a:r>
          </a:p>
        </p:txBody>
      </p:sp>
    </p:spTree>
    <p:extLst>
      <p:ext uri="{BB962C8B-B14F-4D97-AF65-F5344CB8AC3E}">
        <p14:creationId xmlns:p14="http://schemas.microsoft.com/office/powerpoint/2010/main" val="274615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9100" y="1417516"/>
            <a:ext cx="8891397" cy="2897203"/>
          </a:xfrm>
          <a:prstGeom prst="rect">
            <a:avLst/>
          </a:prstGeom>
          <a:solidFill>
            <a:schemeClr val="accent3">
              <a:lumMod val="40000"/>
              <a:lumOff val="60000"/>
            </a:schemeClr>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CW Cursive Writing 7" pitchFamily="66" charset="0"/>
                <a:ea typeface="+mn-ea"/>
                <a:cs typeface="+mn-cs"/>
              </a:rPr>
              <a:t>Secondly, we passionately believe that _______________. I would like to draw your attention to the fact that _________________________________________________.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CW Cursive Writing 7" pitchFamily="66" charset="0"/>
                <a:ea typeface="+mn-ea"/>
                <a:cs typeface="+mn-cs"/>
              </a:rPr>
              <a:t>WABBITS/ </a:t>
            </a:r>
            <a:r>
              <a:rPr kumimoji="0" lang="en-GB" sz="2400" b="0" i="0" u="none" strike="noStrike" kern="1200" cap="none" spc="0" normalizeH="0" baseline="0" noProof="0" dirty="0" err="1">
                <a:ln>
                  <a:noFill/>
                </a:ln>
                <a:solidFill>
                  <a:prstClr val="black"/>
                </a:solidFill>
                <a:effectLst/>
                <a:uLnTx/>
                <a:uFillTx/>
                <a:latin typeface="CCW Cursive Writing 7" pitchFamily="66" charset="0"/>
                <a:ea typeface="+mn-ea"/>
                <a:cs typeface="+mn-cs"/>
              </a:rPr>
              <a:t>ing</a:t>
            </a:r>
            <a:r>
              <a:rPr kumimoji="0" lang="en-GB" sz="2400" b="0" i="0" u="none" strike="noStrike" kern="1200" cap="none" spc="0" normalizeH="0" baseline="0" noProof="0" dirty="0">
                <a:ln>
                  <a:noFill/>
                </a:ln>
                <a:solidFill>
                  <a:prstClr val="black"/>
                </a:solidFill>
                <a:effectLst/>
                <a:uLnTx/>
                <a:uFillTx/>
                <a:latin typeface="CCW Cursive Writing 7" pitchFamily="66" charset="0"/>
                <a:ea typeface="+mn-ea"/>
                <a:cs typeface="+mn-cs"/>
              </a:rPr>
              <a:t> starter</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CW Cursive Writing 7" pitchFamily="66" charset="0"/>
                <a:ea typeface="+mn-ea"/>
                <a:cs typeface="+mn-cs"/>
              </a:rPr>
              <a:t>Rhetorical question</a:t>
            </a:r>
          </a:p>
        </p:txBody>
      </p:sp>
      <p:sp>
        <p:nvSpPr>
          <p:cNvPr id="3" name="Rectangle 2"/>
          <p:cNvSpPr/>
          <p:nvPr/>
        </p:nvSpPr>
        <p:spPr>
          <a:xfrm>
            <a:off x="1669099" y="289450"/>
            <a:ext cx="8275022" cy="830997"/>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uLnTx/>
                <a:uFillTx/>
                <a:latin typeface="CCW Cursive Writing 7" pitchFamily="66" charset="0"/>
                <a:ea typeface="+mn-ea"/>
                <a:cs typeface="+mn-cs"/>
              </a:rPr>
              <a:t>Second argument</a:t>
            </a:r>
          </a:p>
        </p:txBody>
      </p:sp>
    </p:spTree>
    <p:extLst>
      <p:ext uri="{BB962C8B-B14F-4D97-AF65-F5344CB8AC3E}">
        <p14:creationId xmlns:p14="http://schemas.microsoft.com/office/powerpoint/2010/main" val="6505877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11308" y="1193494"/>
            <a:ext cx="7982410" cy="2553776"/>
          </a:xfrm>
          <a:prstGeom prst="rect">
            <a:avLst/>
          </a:prstGeom>
          <a:solidFill>
            <a:schemeClr val="accent3">
              <a:lumMod val="40000"/>
              <a:lumOff val="60000"/>
            </a:schemeClr>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CW Cursive Writing 7" pitchFamily="66" charset="0"/>
                <a:ea typeface="+mn-ea"/>
                <a:cs typeface="+mn-cs"/>
              </a:rPr>
              <a:t>Thirdly, and finally, I am convinced that ______________.  As I see it, __________________________________. There is no doubt that __________________.</a:t>
            </a:r>
          </a:p>
        </p:txBody>
      </p:sp>
      <p:sp>
        <p:nvSpPr>
          <p:cNvPr id="3" name="Rectangle 2"/>
          <p:cNvSpPr/>
          <p:nvPr/>
        </p:nvSpPr>
        <p:spPr>
          <a:xfrm>
            <a:off x="1446588" y="237198"/>
            <a:ext cx="8382423"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uLnTx/>
                <a:uFillTx/>
                <a:latin typeface="CCW Cursive Writing 7" pitchFamily="66" charset="0"/>
                <a:ea typeface="+mn-ea"/>
                <a:cs typeface="+mn-cs"/>
              </a:rPr>
              <a:t>Third argument</a:t>
            </a:r>
          </a:p>
        </p:txBody>
      </p:sp>
    </p:spTree>
    <p:extLst>
      <p:ext uri="{BB962C8B-B14F-4D97-AF65-F5344CB8AC3E}">
        <p14:creationId xmlns:p14="http://schemas.microsoft.com/office/powerpoint/2010/main" val="8561814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0754" y="1843643"/>
            <a:ext cx="8746086" cy="3544817"/>
          </a:xfrm>
          <a:prstGeom prst="rect">
            <a:avLst/>
          </a:prstGeom>
          <a:solidFill>
            <a:schemeClr val="accent3">
              <a:lumMod val="40000"/>
              <a:lumOff val="60000"/>
            </a:schemeClr>
          </a:solid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CW Cursive Writing 7" pitchFamily="66" charset="0"/>
                <a:ea typeface="+mn-ea"/>
                <a:cs typeface="+mn-cs"/>
              </a:rPr>
              <a:t>Considering all the arguments presented, I strongly believe that _____________________________________________________________________________________________.  The question is: what do you think? </a:t>
            </a:r>
          </a:p>
        </p:txBody>
      </p:sp>
      <p:sp>
        <p:nvSpPr>
          <p:cNvPr id="3" name="Rectangle 2"/>
          <p:cNvSpPr/>
          <p:nvPr/>
        </p:nvSpPr>
        <p:spPr>
          <a:xfrm>
            <a:off x="3132069" y="629083"/>
            <a:ext cx="6048451"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uLnTx/>
                <a:uFillTx/>
                <a:latin typeface="CCW Cursive Writing 7" pitchFamily="66" charset="0"/>
                <a:ea typeface="+mn-ea"/>
                <a:cs typeface="+mn-cs"/>
              </a:rPr>
              <a:t>Conclusion</a:t>
            </a:r>
          </a:p>
        </p:txBody>
      </p:sp>
    </p:spTree>
    <p:extLst>
      <p:ext uri="{BB962C8B-B14F-4D97-AF65-F5344CB8AC3E}">
        <p14:creationId xmlns:p14="http://schemas.microsoft.com/office/powerpoint/2010/main" val="28883386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latin typeface="CCW Cursive Writing 7" panose="03050602040000000000" pitchFamily="66" charset="0"/>
              </a:rPr>
              <a:t>Friday </a:t>
            </a:r>
            <a:r>
              <a:rPr lang="en-GB" u="sng">
                <a:latin typeface="CCW Cursive Writing 7" panose="03050602040000000000" pitchFamily="66" charset="0"/>
              </a:rPr>
              <a:t>23</a:t>
            </a:r>
            <a:r>
              <a:rPr lang="en-GB" u="sng" baseline="30000">
                <a:latin typeface="CCW Cursive Writing 7" panose="03050602040000000000" pitchFamily="66" charset="0"/>
              </a:rPr>
              <a:t>rd</a:t>
            </a:r>
            <a:r>
              <a:rPr lang="en-GB" u="sng">
                <a:latin typeface="CCW Cursive Writing 7" panose="03050602040000000000" pitchFamily="66" charset="0"/>
              </a:rPr>
              <a:t> October </a:t>
            </a:r>
            <a:endParaRPr lang="en-GB" u="sng" dirty="0">
              <a:latin typeface="CCW Cursive Writing 7" panose="03050602040000000000" pitchFamily="66" charset="0"/>
            </a:endParaRPr>
          </a:p>
        </p:txBody>
      </p:sp>
      <p:sp>
        <p:nvSpPr>
          <p:cNvPr id="3" name="Content Placeholder 2"/>
          <p:cNvSpPr>
            <a:spLocks noGrp="1"/>
          </p:cNvSpPr>
          <p:nvPr>
            <p:ph idx="1"/>
          </p:nvPr>
        </p:nvSpPr>
        <p:spPr/>
        <p:txBody>
          <a:bodyPr/>
          <a:lstStyle/>
          <a:p>
            <a:pPr marL="0" indent="0">
              <a:buNone/>
            </a:pPr>
            <a:r>
              <a:rPr lang="en-GB" u="sng" dirty="0">
                <a:latin typeface="CCW Cursive Writing 7" panose="03050602040000000000" pitchFamily="66" charset="0"/>
              </a:rPr>
              <a:t>L.O. Complete and edit a persuasive argument. </a:t>
            </a:r>
          </a:p>
        </p:txBody>
      </p:sp>
    </p:spTree>
    <p:extLst>
      <p:ext uri="{BB962C8B-B14F-4D97-AF65-F5344CB8AC3E}">
        <p14:creationId xmlns:p14="http://schemas.microsoft.com/office/powerpoint/2010/main" val="335574215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2579</Words>
  <Application>Microsoft Office PowerPoint</Application>
  <PresentationFormat>Widescreen</PresentationFormat>
  <Paragraphs>290</Paragraphs>
  <Slides>42</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CCW Cursive Writing 7</vt:lpstr>
      <vt:lpstr>Jarman</vt:lpstr>
      <vt:lpstr>Times New Roman</vt:lpstr>
      <vt:lpstr>Wingdings</vt:lpstr>
      <vt:lpstr>1_Office Theme</vt:lpstr>
      <vt:lpstr>Monday 19th October  L.O.: Gather facts and figures to use in a persuasive argument.  </vt:lpstr>
      <vt:lpstr>The more, the more</vt:lpstr>
      <vt:lpstr>Why Does the Rainforest Need Protecting?</vt:lpstr>
      <vt:lpstr>This lesson…</vt:lpstr>
      <vt:lpstr>Which argument do the facts link to?</vt:lpstr>
      <vt:lpstr>Which argument do the facts link to?</vt:lpstr>
      <vt:lpstr>Why Does the Rainforest Need Protecting?</vt:lpstr>
      <vt:lpstr>PowerPoint Presentation</vt:lpstr>
      <vt:lpstr>What Did You Decide?</vt:lpstr>
      <vt:lpstr>PowerPoint Presentation</vt:lpstr>
      <vt:lpstr>Which argument do the facts link to?</vt:lpstr>
      <vt:lpstr>PowerPoint Presentation</vt:lpstr>
      <vt:lpstr>Use these persuasive sentence starters to persuade humans to stop deforestation. </vt:lpstr>
      <vt:lpstr>Tuesday 20TH October</vt:lpstr>
      <vt:lpstr>If, if, if, then</vt:lpstr>
      <vt:lpstr>Magpie time!</vt:lpstr>
      <vt:lpstr>Listen and write</vt:lpstr>
      <vt:lpstr>PowerPoint Presentation</vt:lpstr>
      <vt:lpstr>Which argument do the facts link to?</vt:lpstr>
      <vt:lpstr>Which argument do the facts link to?</vt:lpstr>
      <vt:lpstr>Our WAGOLL introduction</vt:lpstr>
      <vt:lpstr>PowerPoint Presentation</vt:lpstr>
      <vt:lpstr>PowerPoint Presentation</vt:lpstr>
      <vt:lpstr>PowerPoint Presentation</vt:lpstr>
      <vt:lpstr>PowerPoint Presentation</vt:lpstr>
      <vt:lpstr>Wednesday 21st October </vt:lpstr>
      <vt:lpstr>PowerPoint Presentation</vt:lpstr>
      <vt:lpstr>Description : Detail</vt:lpstr>
      <vt:lpstr>Your turn…</vt:lpstr>
      <vt:lpstr>If, if, if, then</vt:lpstr>
      <vt:lpstr>PowerPoint Presentation</vt:lpstr>
      <vt:lpstr>Thursday 22nd October </vt:lpstr>
      <vt:lpstr>Our WAGOLL introduction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Friday 23rd October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19th October  L.O.: Gather facts and figures to use in a persuasive argument.  </dc:title>
  <dc:creator>Emma Warham</dc:creator>
  <cp:lastModifiedBy>Emma Warham</cp:lastModifiedBy>
  <cp:revision>1</cp:revision>
  <dcterms:created xsi:type="dcterms:W3CDTF">2020-10-16T15:12:02Z</dcterms:created>
  <dcterms:modified xsi:type="dcterms:W3CDTF">2020-10-16T15:12:36Z</dcterms:modified>
</cp:coreProperties>
</file>