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7" r:id="rId3"/>
    <p:sldId id="266" r:id="rId4"/>
    <p:sldId id="270" r:id="rId5"/>
    <p:sldId id="256" r:id="rId6"/>
    <p:sldId id="273" r:id="rId7"/>
    <p:sldId id="272" r:id="rId8"/>
    <p:sldId id="274" r:id="rId9"/>
    <p:sldId id="260" r:id="rId10"/>
    <p:sldId id="275" r:id="rId11"/>
    <p:sldId id="276" r:id="rId12"/>
    <p:sldId id="268" r:id="rId13"/>
    <p:sldId id="261" r:id="rId14"/>
    <p:sldId id="277"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B26BC90-1635-4F21-980B-7C83864DF6B6}" type="datetimeFigureOut">
              <a:rPr lang="en-GB" smtClean="0"/>
              <a:t>20/03/2025</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4814B515-D9C7-4360-B266-0B6547062C0F}"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19745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26BC90-1635-4F21-980B-7C83864DF6B6}"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4B515-D9C7-4360-B266-0B6547062C0F}" type="slidenum">
              <a:rPr lang="en-GB" smtClean="0"/>
              <a:t>‹#›</a:t>
            </a:fld>
            <a:endParaRPr lang="en-GB"/>
          </a:p>
        </p:txBody>
      </p:sp>
    </p:spTree>
    <p:extLst>
      <p:ext uri="{BB962C8B-B14F-4D97-AF65-F5344CB8AC3E}">
        <p14:creationId xmlns:p14="http://schemas.microsoft.com/office/powerpoint/2010/main" val="2891893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26BC90-1635-4F21-980B-7C83864DF6B6}"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4B515-D9C7-4360-B266-0B6547062C0F}"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19556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26BC90-1635-4F21-980B-7C83864DF6B6}" type="datetimeFigureOut">
              <a:rPr lang="en-GB" smtClean="0"/>
              <a:t>20/03/2025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14B515-D9C7-4360-B266-0B6547062C0F}" type="slidenum">
              <a:rPr lang="en-GB" smtClean="0"/>
              <a:t>‹#›</a:t>
            </a:fld>
            <a:endParaRPr lang="en-GB"/>
          </a:p>
        </p:txBody>
      </p:sp>
    </p:spTree>
    <p:extLst>
      <p:ext uri="{BB962C8B-B14F-4D97-AF65-F5344CB8AC3E}">
        <p14:creationId xmlns:p14="http://schemas.microsoft.com/office/powerpoint/2010/main" val="1305424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B26BC90-1635-4F21-980B-7C83864DF6B6}" type="datetimeFigureOut">
              <a:rPr lang="en-GB" smtClean="0"/>
              <a:t>20/03/2025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14B515-D9C7-4360-B266-0B6547062C0F}"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25850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B26BC90-1635-4F21-980B-7C83864DF6B6}" type="datetimeFigureOut">
              <a:rPr lang="en-GB" smtClean="0"/>
              <a:t>20/03/2025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814B515-D9C7-4360-B266-0B6547062C0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01063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26BC90-1635-4F21-980B-7C83864DF6B6}" type="datetimeFigureOut">
              <a:rPr lang="en-GB" smtClean="0"/>
              <a:t>20/03/2025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814B515-D9C7-4360-B266-0B6547062C0F}" type="slidenum">
              <a:rPr lang="en-GB" smtClean="0"/>
              <a:t>‹#›</a:t>
            </a:fld>
            <a:endParaRPr lang="en-GB"/>
          </a:p>
        </p:txBody>
      </p:sp>
    </p:spTree>
    <p:extLst>
      <p:ext uri="{BB962C8B-B14F-4D97-AF65-F5344CB8AC3E}">
        <p14:creationId xmlns:p14="http://schemas.microsoft.com/office/powerpoint/2010/main" val="3296435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26BC90-1635-4F21-980B-7C83864DF6B6}" type="datetimeFigureOut">
              <a:rPr lang="en-GB" smtClean="0"/>
              <a:t>20/03/2025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14B515-D9C7-4360-B266-0B6547062C0F}"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986224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26BC90-1635-4F21-980B-7C83864DF6B6}" type="datetimeFigureOut">
              <a:rPr lang="en-GB" smtClean="0"/>
              <a:t>20/03/2025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14B515-D9C7-4360-B266-0B6547062C0F}" type="slidenum">
              <a:rPr lang="en-GB" smtClean="0"/>
              <a:t>‹#›</a:t>
            </a:fld>
            <a:endParaRPr lang="en-GB"/>
          </a:p>
        </p:txBody>
      </p:sp>
    </p:spTree>
    <p:extLst>
      <p:ext uri="{BB962C8B-B14F-4D97-AF65-F5344CB8AC3E}">
        <p14:creationId xmlns:p14="http://schemas.microsoft.com/office/powerpoint/2010/main" val="1925657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26BC90-1635-4F21-980B-7C83864DF6B6}" type="datetimeFigureOut">
              <a:rPr lang="en-GB" smtClean="0"/>
              <a:t>20/03/2025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14B515-D9C7-4360-B266-0B6547062C0F}" type="slidenum">
              <a:rPr lang="en-GB" smtClean="0"/>
              <a:t>‹#›</a:t>
            </a:fld>
            <a:endParaRPr lang="en-GB"/>
          </a:p>
        </p:txBody>
      </p:sp>
    </p:spTree>
    <p:extLst>
      <p:ext uri="{BB962C8B-B14F-4D97-AF65-F5344CB8AC3E}">
        <p14:creationId xmlns:p14="http://schemas.microsoft.com/office/powerpoint/2010/main" val="2902398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26BC90-1635-4F21-980B-7C83864DF6B6}"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4B515-D9C7-4360-B266-0B6547062C0F}"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13501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26BC90-1635-4F21-980B-7C83864DF6B6}"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4B515-D9C7-4360-B266-0B6547062C0F}"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36786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26BC90-1635-4F21-980B-7C83864DF6B6}"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4B515-D9C7-4360-B266-0B6547062C0F}" type="slidenum">
              <a:rPr lang="en-GB" smtClean="0"/>
              <a:t>‹#›</a:t>
            </a:fld>
            <a:endParaRPr lang="en-GB"/>
          </a:p>
        </p:txBody>
      </p:sp>
    </p:spTree>
    <p:extLst>
      <p:ext uri="{BB962C8B-B14F-4D97-AF65-F5344CB8AC3E}">
        <p14:creationId xmlns:p14="http://schemas.microsoft.com/office/powerpoint/2010/main" val="496882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26BC90-1635-4F21-980B-7C83864DF6B6}"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4B515-D9C7-4360-B266-0B6547062C0F}"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44884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26BC90-1635-4F21-980B-7C83864DF6B6}"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4B515-D9C7-4360-B266-0B6547062C0F}"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23998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26BC90-1635-4F21-980B-7C83864DF6B6}"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4B515-D9C7-4360-B266-0B6547062C0F}"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142188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26BC90-1635-4F21-980B-7C83864DF6B6}" type="datetimeFigureOut">
              <a:rPr lang="en-GB" smtClean="0"/>
              <a:t>20/03/2025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4B515-D9C7-4360-B266-0B6547062C0F}"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5172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B26BC90-1635-4F21-980B-7C83864DF6B6}" type="datetimeFigureOut">
              <a:rPr lang="en-GB" smtClean="0"/>
              <a:t>20/03/2025</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14B515-D9C7-4360-B266-0B6547062C0F}" type="slidenum">
              <a:rPr lang="en-GB" smtClean="0"/>
              <a:t>‹#›</a:t>
            </a:fld>
            <a:endParaRPr lang="en-GB"/>
          </a:p>
        </p:txBody>
      </p:sp>
    </p:spTree>
    <p:extLst>
      <p:ext uri="{BB962C8B-B14F-4D97-AF65-F5344CB8AC3E}">
        <p14:creationId xmlns:p14="http://schemas.microsoft.com/office/powerpoint/2010/main" val="31346969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v=u-1fwZtKJSM" TargetMode="Externa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hyperlink" Target="https://youtu.be/7zLAcUZkxHA"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82003-CBB0-4220-B0E9-0A0B72ECA54D}"/>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13DE1EF0-A0E0-4BF3-9BF9-A7CB856A2FE2}"/>
              </a:ext>
            </a:extLst>
          </p:cNvPr>
          <p:cNvSpPr>
            <a:spLocks noGrp="1"/>
          </p:cNvSpPr>
          <p:nvPr>
            <p:ph type="subTitle" idx="1"/>
          </p:nvPr>
        </p:nvSpPr>
        <p:spPr/>
        <p:txBody>
          <a:bodyPr/>
          <a:lstStyle/>
          <a:p>
            <a:endParaRPr lang="en-GB"/>
          </a:p>
        </p:txBody>
      </p:sp>
      <p:pic>
        <p:nvPicPr>
          <p:cNvPr id="4" name="Content Placeholder 3">
            <a:extLst>
              <a:ext uri="{FF2B5EF4-FFF2-40B4-BE49-F238E27FC236}">
                <a16:creationId xmlns:a16="http://schemas.microsoft.com/office/drawing/2014/main" id="{840188E1-5CA9-4934-A6DC-E3C61B4D0B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7014"/>
            <a:ext cx="9144000" cy="6875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pic>
    </p:spTree>
    <p:extLst>
      <p:ext uri="{BB962C8B-B14F-4D97-AF65-F5344CB8AC3E}">
        <p14:creationId xmlns:p14="http://schemas.microsoft.com/office/powerpoint/2010/main" val="45323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D7996D5-FE67-4EA5-96E0-2E358B9A7096}"/>
              </a:ext>
            </a:extLst>
          </p:cNvPr>
          <p:cNvPicPr>
            <a:picLocks noChangeAspect="1"/>
          </p:cNvPicPr>
          <p:nvPr/>
        </p:nvPicPr>
        <p:blipFill>
          <a:blip r:embed="rId2"/>
          <a:stretch>
            <a:fillRect/>
          </a:stretch>
        </p:blipFill>
        <p:spPr>
          <a:xfrm>
            <a:off x="641269" y="693531"/>
            <a:ext cx="10949048" cy="5552890"/>
          </a:xfrm>
          <a:prstGeom prst="rect">
            <a:avLst/>
          </a:prstGeom>
        </p:spPr>
      </p:pic>
    </p:spTree>
    <p:extLst>
      <p:ext uri="{BB962C8B-B14F-4D97-AF65-F5344CB8AC3E}">
        <p14:creationId xmlns:p14="http://schemas.microsoft.com/office/powerpoint/2010/main" val="34038508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45FB56-3EEF-433F-B3AD-A63FED256076}"/>
              </a:ext>
            </a:extLst>
          </p:cNvPr>
          <p:cNvSpPr txBox="1"/>
          <p:nvPr/>
        </p:nvSpPr>
        <p:spPr>
          <a:xfrm>
            <a:off x="1211283" y="973777"/>
            <a:ext cx="7873340" cy="923330"/>
          </a:xfrm>
          <a:prstGeom prst="rect">
            <a:avLst/>
          </a:prstGeom>
          <a:noFill/>
        </p:spPr>
        <p:txBody>
          <a:bodyPr wrap="square" rtlCol="0">
            <a:spAutoFit/>
          </a:bodyPr>
          <a:lstStyle/>
          <a:p>
            <a:r>
              <a:rPr lang="en-GB" sz="5400" dirty="0"/>
              <a:t>The Lord is here</a:t>
            </a:r>
          </a:p>
        </p:txBody>
      </p:sp>
      <p:sp>
        <p:nvSpPr>
          <p:cNvPr id="3" name="TextBox 2">
            <a:extLst>
              <a:ext uri="{FF2B5EF4-FFF2-40B4-BE49-F238E27FC236}">
                <a16:creationId xmlns:a16="http://schemas.microsoft.com/office/drawing/2014/main" id="{FAFA7AFB-3C3E-4868-A026-0E56F44D2324}"/>
              </a:ext>
            </a:extLst>
          </p:cNvPr>
          <p:cNvSpPr txBox="1"/>
          <p:nvPr/>
        </p:nvSpPr>
        <p:spPr>
          <a:xfrm>
            <a:off x="4726379" y="2565070"/>
            <a:ext cx="6697683" cy="1015663"/>
          </a:xfrm>
          <a:prstGeom prst="rect">
            <a:avLst/>
          </a:prstGeom>
          <a:noFill/>
        </p:spPr>
        <p:txBody>
          <a:bodyPr wrap="square" rtlCol="0">
            <a:spAutoFit/>
          </a:bodyPr>
          <a:lstStyle/>
          <a:p>
            <a:r>
              <a:rPr lang="en-GB" sz="6000" u="sng" dirty="0">
                <a:solidFill>
                  <a:srgbClr val="FF0000"/>
                </a:solidFill>
              </a:rPr>
              <a:t>His spirit is with us</a:t>
            </a:r>
          </a:p>
        </p:txBody>
      </p:sp>
    </p:spTree>
    <p:extLst>
      <p:ext uri="{BB962C8B-B14F-4D97-AF65-F5344CB8AC3E}">
        <p14:creationId xmlns:p14="http://schemas.microsoft.com/office/powerpoint/2010/main" val="1722676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C1BEB-ED7C-4942-9C08-11C8E99D02A3}"/>
              </a:ext>
            </a:extLst>
          </p:cNvPr>
          <p:cNvSpPr>
            <a:spLocks noGrp="1"/>
          </p:cNvSpPr>
          <p:nvPr>
            <p:ph type="ctrTitle"/>
          </p:nvPr>
        </p:nvSpPr>
        <p:spPr>
          <a:xfrm>
            <a:off x="3962962" y="3260035"/>
            <a:ext cx="4015409" cy="1058311"/>
          </a:xfrm>
        </p:spPr>
        <p:txBody>
          <a:bodyPr/>
          <a:lstStyle/>
          <a:p>
            <a:r>
              <a:rPr lang="en-GB" dirty="0"/>
              <a:t>Living Hope</a:t>
            </a:r>
          </a:p>
        </p:txBody>
      </p:sp>
      <p:sp>
        <p:nvSpPr>
          <p:cNvPr id="3" name="Subtitle 2">
            <a:extLst>
              <a:ext uri="{FF2B5EF4-FFF2-40B4-BE49-F238E27FC236}">
                <a16:creationId xmlns:a16="http://schemas.microsoft.com/office/drawing/2014/main" id="{78401BAA-EFA5-4DD7-8C46-93E8FBC4846C}"/>
              </a:ext>
            </a:extLst>
          </p:cNvPr>
          <p:cNvSpPr>
            <a:spLocks noGrp="1"/>
          </p:cNvSpPr>
          <p:nvPr>
            <p:ph type="subTitle" idx="1"/>
          </p:nvPr>
        </p:nvSpPr>
        <p:spPr>
          <a:xfrm>
            <a:off x="-78951" y="6134099"/>
            <a:ext cx="12099234" cy="891209"/>
          </a:xfrm>
        </p:spPr>
        <p:txBody>
          <a:bodyPr>
            <a:normAutofit/>
          </a:bodyPr>
          <a:lstStyle/>
          <a:p>
            <a:r>
              <a:rPr lang="en-GB" dirty="0">
                <a:hlinkClick r:id="rId2"/>
              </a:rPr>
              <a:t>https://www.youtube.com/watch?v=u-1fwZtKJSM</a:t>
            </a:r>
            <a:endParaRPr lang="en-GB" dirty="0"/>
          </a:p>
        </p:txBody>
      </p:sp>
      <p:pic>
        <p:nvPicPr>
          <p:cNvPr id="4" name="Picture 3">
            <a:extLst>
              <a:ext uri="{FF2B5EF4-FFF2-40B4-BE49-F238E27FC236}">
                <a16:creationId xmlns:a16="http://schemas.microsoft.com/office/drawing/2014/main" id="{DFE50E20-4E14-4F2E-8A54-9FB182D487DC}"/>
              </a:ext>
            </a:extLst>
          </p:cNvPr>
          <p:cNvPicPr>
            <a:picLocks noChangeAspect="1"/>
          </p:cNvPicPr>
          <p:nvPr/>
        </p:nvPicPr>
        <p:blipFill>
          <a:blip r:embed="rId3"/>
          <a:stretch>
            <a:fillRect/>
          </a:stretch>
        </p:blipFill>
        <p:spPr>
          <a:xfrm>
            <a:off x="8454670" y="278296"/>
            <a:ext cx="3300352" cy="2981739"/>
          </a:xfrm>
          <a:prstGeom prst="rect">
            <a:avLst/>
          </a:prstGeom>
        </p:spPr>
      </p:pic>
      <p:pic>
        <p:nvPicPr>
          <p:cNvPr id="5" name="Picture 4">
            <a:extLst>
              <a:ext uri="{FF2B5EF4-FFF2-40B4-BE49-F238E27FC236}">
                <a16:creationId xmlns:a16="http://schemas.microsoft.com/office/drawing/2014/main" id="{4C623F87-6E12-466B-8CAF-B7D39E576E0C}"/>
              </a:ext>
            </a:extLst>
          </p:cNvPr>
          <p:cNvPicPr>
            <a:picLocks noChangeAspect="1"/>
          </p:cNvPicPr>
          <p:nvPr/>
        </p:nvPicPr>
        <p:blipFill>
          <a:blip r:embed="rId4"/>
          <a:stretch>
            <a:fillRect/>
          </a:stretch>
        </p:blipFill>
        <p:spPr>
          <a:xfrm>
            <a:off x="0" y="0"/>
            <a:ext cx="4371296" cy="2447926"/>
          </a:xfrm>
          <a:prstGeom prst="rect">
            <a:avLst/>
          </a:prstGeom>
        </p:spPr>
      </p:pic>
      <p:sp>
        <p:nvSpPr>
          <p:cNvPr id="6" name="TextBox 5">
            <a:extLst>
              <a:ext uri="{FF2B5EF4-FFF2-40B4-BE49-F238E27FC236}">
                <a16:creationId xmlns:a16="http://schemas.microsoft.com/office/drawing/2014/main" id="{C096B53B-E2A4-472D-B78A-1CE3325618A3}"/>
              </a:ext>
            </a:extLst>
          </p:cNvPr>
          <p:cNvSpPr txBox="1"/>
          <p:nvPr/>
        </p:nvSpPr>
        <p:spPr>
          <a:xfrm>
            <a:off x="296883" y="6008914"/>
            <a:ext cx="1175657" cy="369332"/>
          </a:xfrm>
          <a:prstGeom prst="rect">
            <a:avLst/>
          </a:prstGeom>
          <a:noFill/>
        </p:spPr>
        <p:txBody>
          <a:bodyPr wrap="square" rtlCol="0">
            <a:spAutoFit/>
          </a:bodyPr>
          <a:lstStyle/>
          <a:p>
            <a:r>
              <a:rPr lang="en-GB" dirty="0"/>
              <a:t>Cora </a:t>
            </a:r>
          </a:p>
        </p:txBody>
      </p:sp>
    </p:spTree>
    <p:extLst>
      <p:ext uri="{BB962C8B-B14F-4D97-AF65-F5344CB8AC3E}">
        <p14:creationId xmlns:p14="http://schemas.microsoft.com/office/powerpoint/2010/main" val="91886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EA8251-A174-46E3-9C5D-3B234D405ABC}"/>
              </a:ext>
            </a:extLst>
          </p:cNvPr>
          <p:cNvPicPr>
            <a:picLocks noChangeAspect="1"/>
          </p:cNvPicPr>
          <p:nvPr/>
        </p:nvPicPr>
        <p:blipFill>
          <a:blip r:embed="rId2"/>
          <a:stretch>
            <a:fillRect/>
          </a:stretch>
        </p:blipFill>
        <p:spPr>
          <a:xfrm>
            <a:off x="4396451" y="1515760"/>
            <a:ext cx="3154018" cy="2143125"/>
          </a:xfrm>
          <a:prstGeom prst="rect">
            <a:avLst/>
          </a:prstGeom>
        </p:spPr>
      </p:pic>
      <p:sp>
        <p:nvSpPr>
          <p:cNvPr id="2" name="Title 1">
            <a:extLst>
              <a:ext uri="{FF2B5EF4-FFF2-40B4-BE49-F238E27FC236}">
                <a16:creationId xmlns:a16="http://schemas.microsoft.com/office/drawing/2014/main" id="{CF5EF50E-23FC-4D7A-AC4B-1076CA7B9B36}"/>
              </a:ext>
            </a:extLst>
          </p:cNvPr>
          <p:cNvSpPr>
            <a:spLocks noGrp="1"/>
          </p:cNvSpPr>
          <p:nvPr>
            <p:ph type="ctrTitle"/>
          </p:nvPr>
        </p:nvSpPr>
        <p:spPr>
          <a:xfrm>
            <a:off x="1258957" y="46625"/>
            <a:ext cx="9144000" cy="2387600"/>
          </a:xfrm>
        </p:spPr>
        <p:txBody>
          <a:bodyPr/>
          <a:lstStyle/>
          <a:p>
            <a:br>
              <a:rPr lang="en-GB" dirty="0"/>
            </a:br>
            <a:endParaRPr lang="en-GB" dirty="0"/>
          </a:p>
        </p:txBody>
      </p:sp>
      <p:sp>
        <p:nvSpPr>
          <p:cNvPr id="3" name="Subtitle 2">
            <a:extLst>
              <a:ext uri="{FF2B5EF4-FFF2-40B4-BE49-F238E27FC236}">
                <a16:creationId xmlns:a16="http://schemas.microsoft.com/office/drawing/2014/main" id="{798E59DF-BBE6-4828-B5AC-37176A6C4A9F}"/>
              </a:ext>
            </a:extLst>
          </p:cNvPr>
          <p:cNvSpPr>
            <a:spLocks noGrp="1"/>
          </p:cNvSpPr>
          <p:nvPr>
            <p:ph type="subTitle" idx="1"/>
          </p:nvPr>
        </p:nvSpPr>
        <p:spPr>
          <a:xfrm>
            <a:off x="2332382" y="3866779"/>
            <a:ext cx="7527235" cy="688354"/>
          </a:xfrm>
        </p:spPr>
        <p:txBody>
          <a:bodyPr>
            <a:noAutofit/>
          </a:bodyPr>
          <a:lstStyle/>
          <a:p>
            <a:r>
              <a:rPr lang="en-GB" sz="3200" b="1" dirty="0"/>
              <a:t>Our challenge is for you to put your hand in our mystery box and guess what is in the box?</a:t>
            </a:r>
          </a:p>
        </p:txBody>
      </p:sp>
      <p:sp>
        <p:nvSpPr>
          <p:cNvPr id="5" name="Rectangle 4">
            <a:extLst>
              <a:ext uri="{FF2B5EF4-FFF2-40B4-BE49-F238E27FC236}">
                <a16:creationId xmlns:a16="http://schemas.microsoft.com/office/drawing/2014/main" id="{5E93B231-14A1-45A5-96D2-F2B7F74F4A1E}"/>
              </a:ext>
            </a:extLst>
          </p:cNvPr>
          <p:cNvSpPr/>
          <p:nvPr/>
        </p:nvSpPr>
        <p:spPr>
          <a:xfrm>
            <a:off x="1973753" y="228481"/>
            <a:ext cx="7832855" cy="1754326"/>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What is in the box ?</a:t>
            </a:r>
          </a:p>
          <a:p>
            <a:pPr algn="ct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97699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08254-CB62-4406-9F4F-84444902730B}"/>
              </a:ext>
            </a:extLst>
          </p:cNvPr>
          <p:cNvSpPr>
            <a:spLocks noGrp="1"/>
          </p:cNvSpPr>
          <p:nvPr>
            <p:ph type="title"/>
          </p:nvPr>
        </p:nvSpPr>
        <p:spPr>
          <a:xfrm>
            <a:off x="69277" y="726291"/>
            <a:ext cx="9601196" cy="1303867"/>
          </a:xfrm>
        </p:spPr>
        <p:txBody>
          <a:bodyPr/>
          <a:lstStyle/>
          <a:p>
            <a:r>
              <a:rPr lang="en-GB" b="1" u="sng" dirty="0"/>
              <a:t>David and Goliath</a:t>
            </a:r>
          </a:p>
        </p:txBody>
      </p:sp>
      <p:pic>
        <p:nvPicPr>
          <p:cNvPr id="1026" name="Picture 2" descr="David and Goliath | Laugh and Grow Bible for Kids - All Episodes - Formed">
            <a:extLst>
              <a:ext uri="{FF2B5EF4-FFF2-40B4-BE49-F238E27FC236}">
                <a16:creationId xmlns:a16="http://schemas.microsoft.com/office/drawing/2014/main" id="{DAB4357D-B320-4184-AEFA-CD368A7486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8092" y="2030158"/>
            <a:ext cx="6307134" cy="35477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6F78C8D-7171-4031-B76B-074E9F21012E}"/>
              </a:ext>
            </a:extLst>
          </p:cNvPr>
          <p:cNvPicPr>
            <a:picLocks noChangeAspect="1"/>
          </p:cNvPicPr>
          <p:nvPr/>
        </p:nvPicPr>
        <p:blipFill>
          <a:blip r:embed="rId3"/>
          <a:stretch>
            <a:fillRect/>
          </a:stretch>
        </p:blipFill>
        <p:spPr>
          <a:xfrm>
            <a:off x="8810502" y="4049486"/>
            <a:ext cx="3039480" cy="2338062"/>
          </a:xfrm>
          <a:prstGeom prst="rect">
            <a:avLst/>
          </a:prstGeom>
        </p:spPr>
      </p:pic>
      <p:sp>
        <p:nvSpPr>
          <p:cNvPr id="3" name="Rectangle 2">
            <a:extLst>
              <a:ext uri="{FF2B5EF4-FFF2-40B4-BE49-F238E27FC236}">
                <a16:creationId xmlns:a16="http://schemas.microsoft.com/office/drawing/2014/main" id="{030FBE8D-8925-41B8-A2C2-BF2568DBEB7B}"/>
              </a:ext>
            </a:extLst>
          </p:cNvPr>
          <p:cNvSpPr/>
          <p:nvPr/>
        </p:nvSpPr>
        <p:spPr>
          <a:xfrm>
            <a:off x="891779" y="5947043"/>
            <a:ext cx="3261021" cy="369332"/>
          </a:xfrm>
          <a:prstGeom prst="rect">
            <a:avLst/>
          </a:prstGeom>
        </p:spPr>
        <p:txBody>
          <a:bodyPr wrap="none">
            <a:spAutoFit/>
          </a:bodyPr>
          <a:lstStyle/>
          <a:p>
            <a:r>
              <a:rPr lang="en-GB" dirty="0">
                <a:hlinkClick r:id="rId4"/>
              </a:rPr>
              <a:t>https://youtu.be/7zLAcUZkxHA</a:t>
            </a:r>
            <a:endParaRPr lang="en-GB" dirty="0"/>
          </a:p>
        </p:txBody>
      </p:sp>
    </p:spTree>
    <p:extLst>
      <p:ext uri="{BB962C8B-B14F-4D97-AF65-F5344CB8AC3E}">
        <p14:creationId xmlns:p14="http://schemas.microsoft.com/office/powerpoint/2010/main" val="3616649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08254-CB62-4406-9F4F-84444902730B}"/>
              </a:ext>
            </a:extLst>
          </p:cNvPr>
          <p:cNvSpPr>
            <a:spLocks noGrp="1"/>
          </p:cNvSpPr>
          <p:nvPr>
            <p:ph type="title"/>
          </p:nvPr>
        </p:nvSpPr>
        <p:spPr>
          <a:xfrm>
            <a:off x="69277" y="726291"/>
            <a:ext cx="9601196" cy="1303867"/>
          </a:xfrm>
        </p:spPr>
        <p:txBody>
          <a:bodyPr/>
          <a:lstStyle/>
          <a:p>
            <a:r>
              <a:rPr lang="en-GB" b="1" u="sng" dirty="0"/>
              <a:t>David and Goliath</a:t>
            </a:r>
          </a:p>
        </p:txBody>
      </p:sp>
      <p:sp>
        <p:nvSpPr>
          <p:cNvPr id="3" name="Content Placeholder 2">
            <a:extLst>
              <a:ext uri="{FF2B5EF4-FFF2-40B4-BE49-F238E27FC236}">
                <a16:creationId xmlns:a16="http://schemas.microsoft.com/office/drawing/2014/main" id="{DAF10F7F-6EAE-48FB-8101-14D7F0E3A26E}"/>
              </a:ext>
            </a:extLst>
          </p:cNvPr>
          <p:cNvSpPr>
            <a:spLocks noGrp="1"/>
          </p:cNvSpPr>
          <p:nvPr>
            <p:ph idx="1"/>
          </p:nvPr>
        </p:nvSpPr>
        <p:spPr>
          <a:xfrm>
            <a:off x="1295401" y="2676938"/>
            <a:ext cx="9601196" cy="3198929"/>
          </a:xfrm>
        </p:spPr>
        <p:txBody>
          <a:bodyPr>
            <a:normAutofit/>
          </a:bodyPr>
          <a:lstStyle/>
          <a:p>
            <a:r>
              <a:rPr lang="en-GB" sz="3600" b="1" dirty="0"/>
              <a:t>What can we learn from this?</a:t>
            </a:r>
          </a:p>
          <a:p>
            <a:endParaRPr lang="en-GB" sz="3600" b="1" dirty="0"/>
          </a:p>
          <a:p>
            <a:r>
              <a:rPr lang="en-GB" sz="3600" b="1" dirty="0"/>
              <a:t>Did David show courage? Why</a:t>
            </a:r>
            <a:r>
              <a:rPr lang="en-GB" b="1" dirty="0"/>
              <a:t>?</a:t>
            </a:r>
          </a:p>
          <a:p>
            <a:pPr marL="0" indent="0">
              <a:buNone/>
            </a:pPr>
            <a:endParaRPr lang="en-GB" dirty="0"/>
          </a:p>
          <a:p>
            <a:endParaRPr lang="en-GB" dirty="0"/>
          </a:p>
          <a:p>
            <a:endParaRPr lang="en-GB" dirty="0"/>
          </a:p>
          <a:p>
            <a:endParaRPr lang="en-GB" dirty="0"/>
          </a:p>
          <a:p>
            <a:pPr marL="0" indent="0">
              <a:buNone/>
            </a:pPr>
            <a:endParaRPr lang="en-GB" dirty="0"/>
          </a:p>
          <a:p>
            <a:endParaRPr lang="en-GB" dirty="0"/>
          </a:p>
          <a:p>
            <a:endParaRPr lang="en-GB" dirty="0"/>
          </a:p>
          <a:p>
            <a:endParaRPr lang="en-GB" dirty="0"/>
          </a:p>
          <a:p>
            <a:endParaRPr lang="en-GB" dirty="0"/>
          </a:p>
          <a:p>
            <a:endParaRPr lang="en-GB" dirty="0"/>
          </a:p>
          <a:p>
            <a:endParaRPr lang="en-GB" dirty="0"/>
          </a:p>
        </p:txBody>
      </p:sp>
      <p:pic>
        <p:nvPicPr>
          <p:cNvPr id="1026" name="Picture 2" descr="David and Goliath | Laugh and Grow Bible for Kids - All Episodes - Formed">
            <a:extLst>
              <a:ext uri="{FF2B5EF4-FFF2-40B4-BE49-F238E27FC236}">
                <a16:creationId xmlns:a16="http://schemas.microsoft.com/office/drawing/2014/main" id="{DAB4357D-B320-4184-AEFA-CD368A7486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4518" y="470452"/>
            <a:ext cx="3227639" cy="181554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6F78C8D-7171-4031-B76B-074E9F21012E}"/>
              </a:ext>
            </a:extLst>
          </p:cNvPr>
          <p:cNvPicPr>
            <a:picLocks noChangeAspect="1"/>
          </p:cNvPicPr>
          <p:nvPr/>
        </p:nvPicPr>
        <p:blipFill>
          <a:blip r:embed="rId3"/>
          <a:stretch>
            <a:fillRect/>
          </a:stretch>
        </p:blipFill>
        <p:spPr>
          <a:xfrm>
            <a:off x="8389567" y="3911545"/>
            <a:ext cx="3719342" cy="2861033"/>
          </a:xfrm>
          <a:prstGeom prst="rect">
            <a:avLst/>
          </a:prstGeom>
        </p:spPr>
      </p:pic>
    </p:spTree>
    <p:extLst>
      <p:ext uri="{BB962C8B-B14F-4D97-AF65-F5344CB8AC3E}">
        <p14:creationId xmlns:p14="http://schemas.microsoft.com/office/powerpoint/2010/main" val="216638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D7996D5-FE67-4EA5-96E0-2E358B9A7096}"/>
              </a:ext>
            </a:extLst>
          </p:cNvPr>
          <p:cNvPicPr>
            <a:picLocks noChangeAspect="1"/>
          </p:cNvPicPr>
          <p:nvPr/>
        </p:nvPicPr>
        <p:blipFill>
          <a:blip r:embed="rId2"/>
          <a:stretch>
            <a:fillRect/>
          </a:stretch>
        </p:blipFill>
        <p:spPr>
          <a:xfrm>
            <a:off x="641269" y="693531"/>
            <a:ext cx="10949048" cy="5552890"/>
          </a:xfrm>
          <a:prstGeom prst="rect">
            <a:avLst/>
          </a:prstGeom>
        </p:spPr>
      </p:pic>
    </p:spTree>
    <p:extLst>
      <p:ext uri="{BB962C8B-B14F-4D97-AF65-F5344CB8AC3E}">
        <p14:creationId xmlns:p14="http://schemas.microsoft.com/office/powerpoint/2010/main" val="2420724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9F3CCB-8156-4868-AA97-AC3CFF5C360A}"/>
              </a:ext>
            </a:extLst>
          </p:cNvPr>
          <p:cNvPicPr>
            <a:picLocks noChangeAspect="1"/>
          </p:cNvPicPr>
          <p:nvPr/>
        </p:nvPicPr>
        <p:blipFill>
          <a:blip r:embed="rId2"/>
          <a:stretch>
            <a:fillRect/>
          </a:stretch>
        </p:blipFill>
        <p:spPr>
          <a:xfrm>
            <a:off x="7713022" y="2281208"/>
            <a:ext cx="4273310" cy="2841047"/>
          </a:xfrm>
          <a:prstGeom prst="rect">
            <a:avLst/>
          </a:prstGeom>
        </p:spPr>
      </p:pic>
      <p:sp>
        <p:nvSpPr>
          <p:cNvPr id="7" name="TextBox 6">
            <a:extLst>
              <a:ext uri="{FF2B5EF4-FFF2-40B4-BE49-F238E27FC236}">
                <a16:creationId xmlns:a16="http://schemas.microsoft.com/office/drawing/2014/main" id="{97B2B307-07F2-472B-8FAA-6D813F9B59A0}"/>
              </a:ext>
            </a:extLst>
          </p:cNvPr>
          <p:cNvSpPr txBox="1"/>
          <p:nvPr/>
        </p:nvSpPr>
        <p:spPr>
          <a:xfrm>
            <a:off x="530345" y="957493"/>
            <a:ext cx="11131309" cy="592726"/>
          </a:xfrm>
          <a:prstGeom prst="rect">
            <a:avLst/>
          </a:prstGeom>
          <a:noFill/>
        </p:spPr>
        <p:txBody>
          <a:bodyPr wrap="square">
            <a:spAutoFit/>
          </a:bodyPr>
          <a:lstStyle/>
          <a:p>
            <a:pPr algn="ctr">
              <a:lnSpc>
                <a:spcPct val="107000"/>
              </a:lnSpc>
              <a:spcAft>
                <a:spcPts val="800"/>
              </a:spcAft>
            </a:pPr>
            <a:r>
              <a:rPr lang="en-GB" sz="3200" b="1" dirty="0">
                <a:effectLst/>
                <a:latin typeface="Roboto" panose="02000000000000000000" pitchFamily="2" charset="0"/>
                <a:ea typeface="Roboto" panose="02000000000000000000" pitchFamily="2" charset="0"/>
                <a:cs typeface="Roboto" panose="02000000000000000000" pitchFamily="2" charset="0"/>
              </a:rPr>
              <a:t>Reflect - when was the last time you showed courage? </a:t>
            </a:r>
            <a:endParaRPr lang="en-GB" sz="3200" b="1" dirty="0">
              <a:effectLst/>
              <a:latin typeface="Calibri" panose="020F0502020204030204" pitchFamily="34" charset="0"/>
              <a:ea typeface="Calibri" panose="020F0502020204030204" pitchFamily="34" charset="0"/>
            </a:endParaRPr>
          </a:p>
        </p:txBody>
      </p:sp>
      <p:sp>
        <p:nvSpPr>
          <p:cNvPr id="8" name="TextBox 7">
            <a:extLst>
              <a:ext uri="{FF2B5EF4-FFF2-40B4-BE49-F238E27FC236}">
                <a16:creationId xmlns:a16="http://schemas.microsoft.com/office/drawing/2014/main" id="{92769B9A-20EE-4CF1-9AB7-1E448C2E0B9F}"/>
              </a:ext>
            </a:extLst>
          </p:cNvPr>
          <p:cNvSpPr txBox="1"/>
          <p:nvPr/>
        </p:nvSpPr>
        <p:spPr>
          <a:xfrm>
            <a:off x="1729841" y="2135164"/>
            <a:ext cx="6115792" cy="3539430"/>
          </a:xfrm>
          <a:prstGeom prst="rect">
            <a:avLst/>
          </a:prstGeom>
          <a:noFill/>
        </p:spPr>
        <p:txBody>
          <a:bodyPr wrap="square">
            <a:spAutoFit/>
          </a:bodyPr>
          <a:lstStyle/>
          <a:p>
            <a:r>
              <a:rPr lang="en-GB" sz="2800" b="0" i="1" dirty="0">
                <a:effectLst/>
                <a:latin typeface="Open Sans" panose="020B0604020202020204" pitchFamily="34" charset="0"/>
              </a:rPr>
              <a:t>“To try is to risk failure. But risk must be taken because the greatest hazard of life is to risk nothing. The person who risks nothing does nothing, has nothing, is nothing. He may avoid suffering and sorrow, but he simply cannot learn, feel, change, grow, live, and love.”</a:t>
            </a:r>
            <a:endParaRPr lang="en-GB" sz="2800" dirty="0"/>
          </a:p>
        </p:txBody>
      </p:sp>
    </p:spTree>
    <p:extLst>
      <p:ext uri="{BB962C8B-B14F-4D97-AF65-F5344CB8AC3E}">
        <p14:creationId xmlns:p14="http://schemas.microsoft.com/office/powerpoint/2010/main" val="2509383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788F19-A520-4B3E-87E6-B46676CE60FC}"/>
              </a:ext>
            </a:extLst>
          </p:cNvPr>
          <p:cNvSpPr txBox="1"/>
          <p:nvPr/>
        </p:nvSpPr>
        <p:spPr>
          <a:xfrm>
            <a:off x="1687285" y="1684017"/>
            <a:ext cx="8817429" cy="2800767"/>
          </a:xfrm>
          <a:prstGeom prst="rect">
            <a:avLst/>
          </a:prstGeom>
          <a:noFill/>
        </p:spPr>
        <p:txBody>
          <a:bodyPr wrap="square">
            <a:spAutoFit/>
          </a:bodyPr>
          <a:lstStyle/>
          <a:p>
            <a:pPr algn="ctr" fontAlgn="base"/>
            <a:r>
              <a:rPr lang="en-GB" sz="4400" b="0" i="1" dirty="0">
                <a:effectLst/>
                <a:latin typeface="Open Sans" panose="020B0604020202020204" pitchFamily="34" charset="0"/>
              </a:rPr>
              <a:t>“</a:t>
            </a:r>
            <a:r>
              <a:rPr lang="en-GB" sz="4400" b="1" i="1" dirty="0">
                <a:effectLst/>
                <a:latin typeface="Open Sans" panose="020B0604020202020204" pitchFamily="34" charset="0"/>
              </a:rPr>
              <a:t>FEAR</a:t>
            </a:r>
            <a:r>
              <a:rPr lang="en-GB" sz="4400" b="0" i="1" dirty="0">
                <a:effectLst/>
                <a:latin typeface="Open Sans" panose="020B0604020202020204" pitchFamily="34" charset="0"/>
              </a:rPr>
              <a:t> has two meanings:</a:t>
            </a:r>
          </a:p>
          <a:p>
            <a:pPr algn="ctr" fontAlgn="base"/>
            <a:endParaRPr lang="en-GB" sz="4400" b="0" i="1" dirty="0">
              <a:effectLst/>
              <a:latin typeface="Open Sans" panose="020B0604020202020204" pitchFamily="34" charset="0"/>
            </a:endParaRPr>
          </a:p>
          <a:p>
            <a:pPr algn="ctr" fontAlgn="base"/>
            <a:r>
              <a:rPr lang="en-GB" sz="4400" b="1" i="1" dirty="0">
                <a:effectLst/>
                <a:latin typeface="Open Sans" panose="020B0604020202020204" pitchFamily="34" charset="0"/>
              </a:rPr>
              <a:t>F</a:t>
            </a:r>
            <a:r>
              <a:rPr lang="en-GB" sz="4400" b="0" i="1" dirty="0">
                <a:effectLst/>
                <a:latin typeface="Open Sans" panose="020B0604020202020204" pitchFamily="34" charset="0"/>
              </a:rPr>
              <a:t>orget </a:t>
            </a:r>
            <a:r>
              <a:rPr lang="en-GB" sz="4400" b="1" i="1" dirty="0">
                <a:effectLst/>
                <a:latin typeface="Open Sans" panose="020B0604020202020204" pitchFamily="34" charset="0"/>
              </a:rPr>
              <a:t>E</a:t>
            </a:r>
            <a:r>
              <a:rPr lang="en-GB" sz="4400" b="0" i="1" dirty="0">
                <a:effectLst/>
                <a:latin typeface="Open Sans" panose="020B0604020202020204" pitchFamily="34" charset="0"/>
              </a:rPr>
              <a:t>verything </a:t>
            </a:r>
            <a:r>
              <a:rPr lang="en-GB" sz="4400" b="1" i="1" dirty="0">
                <a:effectLst/>
                <a:latin typeface="Open Sans" panose="020B0604020202020204" pitchFamily="34" charset="0"/>
              </a:rPr>
              <a:t>A</a:t>
            </a:r>
            <a:r>
              <a:rPr lang="en-GB" sz="4400" b="0" i="1" dirty="0">
                <a:effectLst/>
                <a:latin typeface="Open Sans" panose="020B0604020202020204" pitchFamily="34" charset="0"/>
              </a:rPr>
              <a:t>nd </a:t>
            </a:r>
            <a:r>
              <a:rPr lang="en-GB" sz="4400" b="1" i="1" dirty="0">
                <a:effectLst/>
                <a:latin typeface="Open Sans" panose="020B0604020202020204" pitchFamily="34" charset="0"/>
              </a:rPr>
              <a:t>R</a:t>
            </a:r>
            <a:r>
              <a:rPr lang="en-GB" sz="4400" b="0" i="1" dirty="0">
                <a:effectLst/>
                <a:latin typeface="Open Sans" panose="020B0604020202020204" pitchFamily="34" charset="0"/>
              </a:rPr>
              <a:t>un.</a:t>
            </a:r>
          </a:p>
          <a:p>
            <a:pPr algn="ctr" fontAlgn="base"/>
            <a:r>
              <a:rPr lang="en-GB" sz="4400" b="1" i="1" dirty="0">
                <a:effectLst/>
                <a:latin typeface="Open Sans" panose="020B0604020202020204" pitchFamily="34" charset="0"/>
              </a:rPr>
              <a:t>F</a:t>
            </a:r>
            <a:r>
              <a:rPr lang="en-GB" sz="4400" b="0" i="1" dirty="0">
                <a:effectLst/>
                <a:latin typeface="Open Sans" panose="020B0604020202020204" pitchFamily="34" charset="0"/>
              </a:rPr>
              <a:t>ace </a:t>
            </a:r>
            <a:r>
              <a:rPr lang="en-GB" sz="4400" b="1" i="1" dirty="0">
                <a:effectLst/>
                <a:latin typeface="Open Sans" panose="020B0604020202020204" pitchFamily="34" charset="0"/>
              </a:rPr>
              <a:t>E</a:t>
            </a:r>
            <a:r>
              <a:rPr lang="en-GB" sz="4400" b="0" i="1" dirty="0">
                <a:effectLst/>
                <a:latin typeface="Open Sans" panose="020B0604020202020204" pitchFamily="34" charset="0"/>
              </a:rPr>
              <a:t>verything </a:t>
            </a:r>
            <a:r>
              <a:rPr lang="en-GB" sz="4400" b="1" i="1" dirty="0">
                <a:effectLst/>
                <a:latin typeface="Open Sans" panose="020B0604020202020204" pitchFamily="34" charset="0"/>
              </a:rPr>
              <a:t>A</a:t>
            </a:r>
            <a:r>
              <a:rPr lang="en-GB" sz="4400" b="0" i="1" dirty="0">
                <a:effectLst/>
                <a:latin typeface="Open Sans" panose="020B0604020202020204" pitchFamily="34" charset="0"/>
              </a:rPr>
              <a:t>nd </a:t>
            </a:r>
            <a:r>
              <a:rPr lang="en-GB" sz="4400" b="1" i="1" dirty="0">
                <a:effectLst/>
                <a:latin typeface="Open Sans" panose="020B0604020202020204" pitchFamily="34" charset="0"/>
              </a:rPr>
              <a:t>R</a:t>
            </a:r>
            <a:r>
              <a:rPr lang="en-GB" sz="4400" b="0" i="1" dirty="0">
                <a:effectLst/>
                <a:latin typeface="Open Sans" panose="020B0604020202020204" pitchFamily="34" charset="0"/>
              </a:rPr>
              <a:t>ise.”</a:t>
            </a:r>
            <a:endParaRPr lang="en-GB" b="0" i="1" dirty="0">
              <a:effectLst/>
              <a:latin typeface="Open Sans" panose="020B0604020202020204" pitchFamily="34" charset="0"/>
            </a:endParaRPr>
          </a:p>
        </p:txBody>
      </p:sp>
    </p:spTree>
    <p:extLst>
      <p:ext uri="{BB962C8B-B14F-4D97-AF65-F5344CB8AC3E}">
        <p14:creationId xmlns:p14="http://schemas.microsoft.com/office/powerpoint/2010/main" val="1236130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Nelson Mandela - Leadership Which Ended Apartheid">
            <a:extLst>
              <a:ext uri="{FF2B5EF4-FFF2-40B4-BE49-F238E27FC236}">
                <a16:creationId xmlns:a16="http://schemas.microsoft.com/office/drawing/2014/main" id="{254C7D2E-F26C-484D-BC13-449749B8C52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47CD3D2C-C695-46D0-92D9-92606B283054}"/>
              </a:ext>
            </a:extLst>
          </p:cNvPr>
          <p:cNvPicPr>
            <a:picLocks noChangeAspect="1"/>
          </p:cNvPicPr>
          <p:nvPr/>
        </p:nvPicPr>
        <p:blipFill>
          <a:blip r:embed="rId2"/>
          <a:stretch>
            <a:fillRect/>
          </a:stretch>
        </p:blipFill>
        <p:spPr>
          <a:xfrm>
            <a:off x="936172" y="1766207"/>
            <a:ext cx="4137066" cy="4137066"/>
          </a:xfrm>
          <a:prstGeom prst="rect">
            <a:avLst/>
          </a:prstGeom>
        </p:spPr>
      </p:pic>
      <p:sp>
        <p:nvSpPr>
          <p:cNvPr id="4" name="AutoShape 4" descr="Nelson Mandela - Leadership Which Ended Apartheid">
            <a:extLst>
              <a:ext uri="{FF2B5EF4-FFF2-40B4-BE49-F238E27FC236}">
                <a16:creationId xmlns:a16="http://schemas.microsoft.com/office/drawing/2014/main" id="{E0AC6063-C181-418E-9AC7-D0A5E03A99BE}"/>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TextBox 5">
            <a:extLst>
              <a:ext uri="{FF2B5EF4-FFF2-40B4-BE49-F238E27FC236}">
                <a16:creationId xmlns:a16="http://schemas.microsoft.com/office/drawing/2014/main" id="{43E007F0-3A22-445D-A9CB-8F3E0740BD3A}"/>
              </a:ext>
            </a:extLst>
          </p:cNvPr>
          <p:cNvSpPr txBox="1"/>
          <p:nvPr/>
        </p:nvSpPr>
        <p:spPr>
          <a:xfrm>
            <a:off x="5444836" y="1766207"/>
            <a:ext cx="6115792" cy="4524315"/>
          </a:xfrm>
          <a:prstGeom prst="rect">
            <a:avLst/>
          </a:prstGeom>
          <a:noFill/>
        </p:spPr>
        <p:txBody>
          <a:bodyPr wrap="square">
            <a:spAutoFit/>
          </a:bodyPr>
          <a:lstStyle/>
          <a:p>
            <a:pPr algn="ctr" fontAlgn="base"/>
            <a:r>
              <a:rPr lang="en-GB" sz="3600" b="0" i="1" dirty="0">
                <a:effectLst/>
                <a:latin typeface="Open Sans" panose="020B0606030504020204" pitchFamily="34" charset="0"/>
              </a:rPr>
              <a:t>“I learned that courage was not the absence of fear, but the triumph over it. The brave man is not he who does not feel afraid, but he who conquers that fear.”</a:t>
            </a:r>
          </a:p>
          <a:p>
            <a:pPr algn="ctr" fontAlgn="base"/>
            <a:endParaRPr lang="en-GB" sz="3600" b="0" i="1" dirty="0">
              <a:effectLst/>
              <a:latin typeface="Open Sans" panose="020B0606030504020204" pitchFamily="34" charset="0"/>
            </a:endParaRPr>
          </a:p>
          <a:p>
            <a:r>
              <a:rPr lang="en-GB" sz="3600" b="0" i="1" dirty="0">
                <a:effectLst/>
                <a:latin typeface="Open Sans" panose="020B0606030504020204" pitchFamily="34" charset="0"/>
              </a:rPr>
              <a:t>~Nelson Mandela</a:t>
            </a:r>
            <a:endParaRPr lang="en-GB" sz="3600" dirty="0"/>
          </a:p>
        </p:txBody>
      </p:sp>
      <p:sp>
        <p:nvSpPr>
          <p:cNvPr id="7" name="Rectangle 6">
            <a:extLst>
              <a:ext uri="{FF2B5EF4-FFF2-40B4-BE49-F238E27FC236}">
                <a16:creationId xmlns:a16="http://schemas.microsoft.com/office/drawing/2014/main" id="{E5F54F53-8107-46FF-9D09-0D19F1EAC68F}"/>
              </a:ext>
            </a:extLst>
          </p:cNvPr>
          <p:cNvSpPr/>
          <p:nvPr/>
        </p:nvSpPr>
        <p:spPr>
          <a:xfrm>
            <a:off x="3360925" y="719878"/>
            <a:ext cx="4828887"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Who is this man?</a:t>
            </a:r>
          </a:p>
        </p:txBody>
      </p:sp>
    </p:spTree>
    <p:extLst>
      <p:ext uri="{BB962C8B-B14F-4D97-AF65-F5344CB8AC3E}">
        <p14:creationId xmlns:p14="http://schemas.microsoft.com/office/powerpoint/2010/main" val="958605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FA27659-8E40-46E5-B10C-B66379C99815}"/>
              </a:ext>
            </a:extLst>
          </p:cNvPr>
          <p:cNvPicPr>
            <a:picLocks noChangeAspect="1"/>
          </p:cNvPicPr>
          <p:nvPr/>
        </p:nvPicPr>
        <p:blipFill>
          <a:blip r:embed="rId2"/>
          <a:stretch>
            <a:fillRect/>
          </a:stretch>
        </p:blipFill>
        <p:spPr>
          <a:xfrm>
            <a:off x="1923804" y="2388920"/>
            <a:ext cx="8395854" cy="3772392"/>
          </a:xfrm>
          <a:prstGeom prst="rect">
            <a:avLst/>
          </a:prstGeom>
        </p:spPr>
      </p:pic>
      <p:sp>
        <p:nvSpPr>
          <p:cNvPr id="5" name="TextBox 4">
            <a:extLst>
              <a:ext uri="{FF2B5EF4-FFF2-40B4-BE49-F238E27FC236}">
                <a16:creationId xmlns:a16="http://schemas.microsoft.com/office/drawing/2014/main" id="{117DEC39-1C81-4B63-ACFE-FC31032552D0}"/>
              </a:ext>
            </a:extLst>
          </p:cNvPr>
          <p:cNvSpPr txBox="1"/>
          <p:nvPr/>
        </p:nvSpPr>
        <p:spPr>
          <a:xfrm>
            <a:off x="2524496" y="605504"/>
            <a:ext cx="7143007" cy="1569660"/>
          </a:xfrm>
          <a:prstGeom prst="rect">
            <a:avLst/>
          </a:prstGeom>
          <a:noFill/>
        </p:spPr>
        <p:txBody>
          <a:bodyPr wrap="square">
            <a:spAutoFit/>
          </a:bodyPr>
          <a:lstStyle/>
          <a:p>
            <a:pPr algn="ctr"/>
            <a:r>
              <a:rPr lang="en-US" sz="9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Let us pray</a:t>
            </a:r>
            <a:endParaRPr lang="en-US" sz="9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3162559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1440C39-BBC5-470E-B70E-4F245A1DC8E0}"/>
              </a:ext>
            </a:extLst>
          </p:cNvPr>
          <p:cNvPicPr>
            <a:picLocks noChangeAspect="1"/>
          </p:cNvPicPr>
          <p:nvPr/>
        </p:nvPicPr>
        <p:blipFill>
          <a:blip r:embed="rId2"/>
          <a:stretch>
            <a:fillRect/>
          </a:stretch>
        </p:blipFill>
        <p:spPr>
          <a:xfrm>
            <a:off x="8091034" y="3755620"/>
            <a:ext cx="3190523" cy="2294787"/>
          </a:xfrm>
          <a:prstGeom prst="rect">
            <a:avLst/>
          </a:prstGeom>
        </p:spPr>
      </p:pic>
      <p:sp>
        <p:nvSpPr>
          <p:cNvPr id="5" name="Rectangle 4">
            <a:extLst>
              <a:ext uri="{FF2B5EF4-FFF2-40B4-BE49-F238E27FC236}">
                <a16:creationId xmlns:a16="http://schemas.microsoft.com/office/drawing/2014/main" id="{226BDCD3-8523-45EC-A998-B251436A41A3}"/>
              </a:ext>
            </a:extLst>
          </p:cNvPr>
          <p:cNvSpPr/>
          <p:nvPr/>
        </p:nvSpPr>
        <p:spPr>
          <a:xfrm>
            <a:off x="6833054" y="1031657"/>
            <a:ext cx="420230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‘Door’ activity </a:t>
            </a:r>
          </a:p>
        </p:txBody>
      </p:sp>
      <p:pic>
        <p:nvPicPr>
          <p:cNvPr id="7" name="Picture 6">
            <a:extLst>
              <a:ext uri="{FF2B5EF4-FFF2-40B4-BE49-F238E27FC236}">
                <a16:creationId xmlns:a16="http://schemas.microsoft.com/office/drawing/2014/main" id="{20838706-779B-4297-B5B0-649E870F32D3}"/>
              </a:ext>
            </a:extLst>
          </p:cNvPr>
          <p:cNvPicPr>
            <a:picLocks noChangeAspect="1"/>
          </p:cNvPicPr>
          <p:nvPr/>
        </p:nvPicPr>
        <p:blipFill>
          <a:blip r:embed="rId3"/>
          <a:stretch>
            <a:fillRect/>
          </a:stretch>
        </p:blipFill>
        <p:spPr>
          <a:xfrm>
            <a:off x="1368754" y="537915"/>
            <a:ext cx="4324350" cy="5972175"/>
          </a:xfrm>
          <a:prstGeom prst="rect">
            <a:avLst/>
          </a:prstGeom>
        </p:spPr>
      </p:pic>
    </p:spTree>
    <p:extLst>
      <p:ext uri="{BB962C8B-B14F-4D97-AF65-F5344CB8AC3E}">
        <p14:creationId xmlns:p14="http://schemas.microsoft.com/office/powerpoint/2010/main" val="13523992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4F2F62-D549-4AFF-91BC-52F7711BB230}"/>
              </a:ext>
            </a:extLst>
          </p:cNvPr>
          <p:cNvPicPr>
            <a:picLocks noChangeAspect="1"/>
          </p:cNvPicPr>
          <p:nvPr/>
        </p:nvPicPr>
        <p:blipFill>
          <a:blip r:embed="rId2"/>
          <a:stretch>
            <a:fillRect/>
          </a:stretch>
        </p:blipFill>
        <p:spPr>
          <a:xfrm>
            <a:off x="136503" y="130227"/>
            <a:ext cx="4773122" cy="6861416"/>
          </a:xfrm>
          <a:prstGeom prst="rect">
            <a:avLst/>
          </a:prstGeom>
        </p:spPr>
      </p:pic>
      <p:pic>
        <p:nvPicPr>
          <p:cNvPr id="4" name="Picture 3">
            <a:extLst>
              <a:ext uri="{FF2B5EF4-FFF2-40B4-BE49-F238E27FC236}">
                <a16:creationId xmlns:a16="http://schemas.microsoft.com/office/drawing/2014/main" id="{F28E8897-C56C-42B5-A65F-2A276100A0D9}"/>
              </a:ext>
            </a:extLst>
          </p:cNvPr>
          <p:cNvPicPr>
            <a:picLocks noChangeAspect="1"/>
          </p:cNvPicPr>
          <p:nvPr/>
        </p:nvPicPr>
        <p:blipFill>
          <a:blip r:embed="rId2"/>
          <a:stretch>
            <a:fillRect/>
          </a:stretch>
        </p:blipFill>
        <p:spPr>
          <a:xfrm>
            <a:off x="4895816" y="130226"/>
            <a:ext cx="4773122" cy="6861416"/>
          </a:xfrm>
          <a:prstGeom prst="rect">
            <a:avLst/>
          </a:prstGeom>
        </p:spPr>
      </p:pic>
    </p:spTree>
    <p:extLst>
      <p:ext uri="{BB962C8B-B14F-4D97-AF65-F5344CB8AC3E}">
        <p14:creationId xmlns:p14="http://schemas.microsoft.com/office/powerpoint/2010/main" val="166720183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49</TotalTime>
  <Words>221</Words>
  <Application>Microsoft Office PowerPoint</Application>
  <PresentationFormat>Widescreen</PresentationFormat>
  <Paragraphs>35</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Garamond</vt:lpstr>
      <vt:lpstr>Open Sans</vt:lpstr>
      <vt:lpstr>Roboto</vt:lpstr>
      <vt:lpstr>Organic</vt:lpstr>
      <vt:lpstr>PowerPoint Presentation</vt:lpstr>
      <vt:lpstr>PowerPoint Presentation</vt:lpstr>
      <vt:lpstr>PowerPoint Presentation</vt:lpstr>
      <vt:lpstr>Living Hope</vt:lpstr>
      <vt:lpstr> </vt:lpstr>
      <vt:lpstr>David and Goliath</vt:lpstr>
      <vt:lpstr>David and Goliath</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Archie McCammon</dc:creator>
  <cp:lastModifiedBy>Emma Cooper</cp:lastModifiedBy>
  <cp:revision>9</cp:revision>
  <cp:lastPrinted>2025-03-20T12:09:57Z</cp:lastPrinted>
  <dcterms:created xsi:type="dcterms:W3CDTF">2025-03-07T12:18:48Z</dcterms:created>
  <dcterms:modified xsi:type="dcterms:W3CDTF">2025-03-20T12:09:59Z</dcterms:modified>
</cp:coreProperties>
</file>