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tiff" ContentType="image/tif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6" r:id="rId1"/>
  </p:sldMasterIdLst>
  <p:notesMasterIdLst>
    <p:notesMasterId r:id="rId39"/>
  </p:notesMasterIdLst>
  <p:sldIdLst>
    <p:sldId id="268" r:id="rId2"/>
    <p:sldId id="302" r:id="rId3"/>
    <p:sldId id="293" r:id="rId4"/>
    <p:sldId id="321" r:id="rId5"/>
    <p:sldId id="288" r:id="rId6"/>
    <p:sldId id="266" r:id="rId7"/>
    <p:sldId id="257" r:id="rId8"/>
    <p:sldId id="269" r:id="rId9"/>
    <p:sldId id="286" r:id="rId10"/>
    <p:sldId id="296" r:id="rId11"/>
    <p:sldId id="304" r:id="rId12"/>
    <p:sldId id="295" r:id="rId13"/>
    <p:sldId id="274" r:id="rId14"/>
    <p:sldId id="259" r:id="rId15"/>
    <p:sldId id="276" r:id="rId16"/>
    <p:sldId id="277" r:id="rId17"/>
    <p:sldId id="278" r:id="rId18"/>
    <p:sldId id="258" r:id="rId19"/>
    <p:sldId id="271" r:id="rId20"/>
    <p:sldId id="282" r:id="rId21"/>
    <p:sldId id="308" r:id="rId22"/>
    <p:sldId id="262" r:id="rId23"/>
    <p:sldId id="322" r:id="rId24"/>
    <p:sldId id="323" r:id="rId25"/>
    <p:sldId id="324" r:id="rId26"/>
    <p:sldId id="256" r:id="rId27"/>
    <p:sldId id="275" r:id="rId28"/>
    <p:sldId id="300" r:id="rId29"/>
    <p:sldId id="301" r:id="rId30"/>
    <p:sldId id="280" r:id="rId31"/>
    <p:sldId id="267" r:id="rId32"/>
    <p:sldId id="289" r:id="rId33"/>
    <p:sldId id="315" r:id="rId34"/>
    <p:sldId id="314" r:id="rId35"/>
    <p:sldId id="299" r:id="rId36"/>
    <p:sldId id="264" r:id="rId37"/>
    <p:sldId id="320" r:id="rId38"/>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99"/>
    <a:srgbClr val="CC99FF"/>
    <a:srgbClr val="9966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58" autoAdjust="0"/>
    <p:restoredTop sz="94660"/>
  </p:normalViewPr>
  <p:slideViewPr>
    <p:cSldViewPr>
      <p:cViewPr varScale="1">
        <p:scale>
          <a:sx n="80" d="100"/>
          <a:sy n="80" d="100"/>
        </p:scale>
        <p:origin x="1116" y="60"/>
      </p:cViewPr>
      <p:guideLst>
        <p:guide orient="horz" pos="2160"/>
        <p:guide pos="2880"/>
      </p:guideLst>
    </p:cSldViewPr>
  </p:slideViewPr>
  <p:notesTextViewPr>
    <p:cViewPr>
      <p:scale>
        <a:sx n="1" d="1"/>
        <a:sy n="1" d="1"/>
      </p:scale>
      <p:origin x="0" y="0"/>
    </p:cViewPr>
  </p:notesTextViewPr>
  <p:sorterViewPr>
    <p:cViewPr>
      <p:scale>
        <a:sx n="100" d="100"/>
        <a:sy n="100" d="100"/>
      </p:scale>
      <p:origin x="0" y="-1185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 Id="rId8" Type="http://schemas.openxmlformats.org/officeDocument/2006/relationships/slide" Target="slides/slide7.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B1A80773-5547-480B-B280-D5653E7BC868}" type="doc">
      <dgm:prSet loTypeId="urn:microsoft.com/office/officeart/2005/8/layout/pyramid1" loCatId="pyramid" qsTypeId="urn:microsoft.com/office/officeart/2005/8/quickstyle/simple1" qsCatId="simple" csTypeId="urn:microsoft.com/office/officeart/2005/8/colors/accent1_2" csCatId="accent1" phldr="1"/>
      <dgm:spPr/>
    </dgm:pt>
    <dgm:pt modelId="{F3FCFFCC-536A-441C-BD21-D18701E06397}">
      <dgm:prSet phldrT="[Text]" custT="1"/>
      <dgm:spPr>
        <a:solidFill>
          <a:srgbClr val="00B0F0"/>
        </a:solidFill>
      </dgm:spPr>
      <dgm:t>
        <a:bodyPr/>
        <a:lstStyle/>
        <a:p>
          <a:r>
            <a:rPr lang="en-US" sz="2800" dirty="0"/>
            <a:t>SEN Support</a:t>
          </a:r>
        </a:p>
        <a:p>
          <a:r>
            <a:rPr lang="en-US" sz="2800" dirty="0"/>
            <a:t>Targeted Support</a:t>
          </a:r>
        </a:p>
      </dgm:t>
    </dgm:pt>
    <dgm:pt modelId="{70F235CF-FF4B-403D-9F29-4C8C20F7C402}" type="parTrans" cxnId="{93D73412-D540-47DC-B475-EFCB88B4E6B4}">
      <dgm:prSet/>
      <dgm:spPr/>
      <dgm:t>
        <a:bodyPr/>
        <a:lstStyle/>
        <a:p>
          <a:endParaRPr lang="en-US"/>
        </a:p>
      </dgm:t>
    </dgm:pt>
    <dgm:pt modelId="{A9570E8D-3424-4AA2-924E-A89C90CD3A4A}" type="sibTrans" cxnId="{93D73412-D540-47DC-B475-EFCB88B4E6B4}">
      <dgm:prSet/>
      <dgm:spPr/>
      <dgm:t>
        <a:bodyPr/>
        <a:lstStyle/>
        <a:p>
          <a:endParaRPr lang="en-US"/>
        </a:p>
      </dgm:t>
    </dgm:pt>
    <dgm:pt modelId="{ED87D5A7-D68B-4CAA-B5C7-235BCE074444}">
      <dgm:prSet phldrT="[Text]" custT="1"/>
      <dgm:spPr>
        <a:solidFill>
          <a:srgbClr val="FFFF00"/>
        </a:solidFill>
      </dgm:spPr>
      <dgm:t>
        <a:bodyPr/>
        <a:lstStyle/>
        <a:p>
          <a:r>
            <a:rPr lang="en-US" sz="2800" dirty="0"/>
            <a:t>Enhanced Quality First, </a:t>
          </a:r>
        </a:p>
      </dgm:t>
    </dgm:pt>
    <dgm:pt modelId="{30BDDEDC-4640-43A4-9B28-8E5C0559CADA}" type="parTrans" cxnId="{6E4A686B-0A25-4B41-9A90-526557D7D807}">
      <dgm:prSet/>
      <dgm:spPr/>
      <dgm:t>
        <a:bodyPr/>
        <a:lstStyle/>
        <a:p>
          <a:endParaRPr lang="en-US"/>
        </a:p>
      </dgm:t>
    </dgm:pt>
    <dgm:pt modelId="{AEA029E0-2A3E-48D5-B9D7-4C8D2746EEAA}" type="sibTrans" cxnId="{6E4A686B-0A25-4B41-9A90-526557D7D807}">
      <dgm:prSet/>
      <dgm:spPr/>
      <dgm:t>
        <a:bodyPr/>
        <a:lstStyle/>
        <a:p>
          <a:endParaRPr lang="en-US"/>
        </a:p>
      </dgm:t>
    </dgm:pt>
    <dgm:pt modelId="{C26BBB30-F785-4500-83E0-909E47F2B750}">
      <dgm:prSet phldrT="[Text]" custT="1"/>
      <dgm:spPr>
        <a:solidFill>
          <a:srgbClr val="FF0000"/>
        </a:solidFill>
      </dgm:spPr>
      <dgm:t>
        <a:bodyPr/>
        <a:lstStyle/>
        <a:p>
          <a:r>
            <a:rPr lang="en-US" sz="2800" dirty="0"/>
            <a:t>Quality First – Universal Offer for all</a:t>
          </a:r>
        </a:p>
      </dgm:t>
    </dgm:pt>
    <dgm:pt modelId="{62B30D4E-D046-4D81-93A1-2CB556609789}" type="parTrans" cxnId="{48A81D2B-9610-4687-9B19-644976832745}">
      <dgm:prSet/>
      <dgm:spPr/>
      <dgm:t>
        <a:bodyPr/>
        <a:lstStyle/>
        <a:p>
          <a:endParaRPr lang="en-US"/>
        </a:p>
      </dgm:t>
    </dgm:pt>
    <dgm:pt modelId="{B17D7417-62E5-42EB-A716-3599A8A8B8CE}" type="sibTrans" cxnId="{48A81D2B-9610-4687-9B19-644976832745}">
      <dgm:prSet/>
      <dgm:spPr/>
      <dgm:t>
        <a:bodyPr/>
        <a:lstStyle/>
        <a:p>
          <a:endParaRPr lang="en-US"/>
        </a:p>
      </dgm:t>
    </dgm:pt>
    <dgm:pt modelId="{AA845E50-5151-48D4-AE5A-DF7713462DE6}">
      <dgm:prSet custT="1"/>
      <dgm:spPr>
        <a:solidFill>
          <a:srgbClr val="92D050"/>
        </a:solidFill>
      </dgm:spPr>
      <dgm:t>
        <a:bodyPr/>
        <a:lstStyle/>
        <a:p>
          <a:r>
            <a:rPr lang="en-US" sz="2000" dirty="0"/>
            <a:t>High Needs Funding</a:t>
          </a:r>
        </a:p>
      </dgm:t>
    </dgm:pt>
    <dgm:pt modelId="{1BB140D6-C72A-4D19-8BB8-92A8222F9E9D}" type="parTrans" cxnId="{F3EE64E5-542B-4AE4-8F1A-FE2ED6BE55B4}">
      <dgm:prSet/>
      <dgm:spPr/>
      <dgm:t>
        <a:bodyPr/>
        <a:lstStyle/>
        <a:p>
          <a:endParaRPr lang="en-US"/>
        </a:p>
      </dgm:t>
    </dgm:pt>
    <dgm:pt modelId="{7C0CF175-A7A2-4462-A597-ECA56F448C87}" type="sibTrans" cxnId="{F3EE64E5-542B-4AE4-8F1A-FE2ED6BE55B4}">
      <dgm:prSet/>
      <dgm:spPr/>
      <dgm:t>
        <a:bodyPr/>
        <a:lstStyle/>
        <a:p>
          <a:endParaRPr lang="en-US"/>
        </a:p>
      </dgm:t>
    </dgm:pt>
    <dgm:pt modelId="{CD30C95B-DF67-403C-A0D4-41006DEBB419}">
      <dgm:prSet custT="1"/>
      <dgm:spPr/>
      <dgm:t>
        <a:bodyPr/>
        <a:lstStyle/>
        <a:p>
          <a:endParaRPr lang="en-US" sz="2800" dirty="0"/>
        </a:p>
        <a:p>
          <a:r>
            <a:rPr lang="en-US" sz="1600" b="1" dirty="0"/>
            <a:t>EHCP’s</a:t>
          </a:r>
        </a:p>
        <a:p>
          <a:r>
            <a:rPr lang="en-US" sz="1600" b="1" dirty="0"/>
            <a:t>Specialist</a:t>
          </a:r>
        </a:p>
      </dgm:t>
    </dgm:pt>
    <dgm:pt modelId="{D860BF6E-F5FD-45B7-A530-9A816505D9BE}" type="parTrans" cxnId="{223BC15A-5052-48A7-BDED-DCCA4F2F1FD6}">
      <dgm:prSet/>
      <dgm:spPr/>
      <dgm:t>
        <a:bodyPr/>
        <a:lstStyle/>
        <a:p>
          <a:endParaRPr lang="en-US"/>
        </a:p>
      </dgm:t>
    </dgm:pt>
    <dgm:pt modelId="{2B398BC2-207F-457B-99D8-F92FF8EBAA29}" type="sibTrans" cxnId="{223BC15A-5052-48A7-BDED-DCCA4F2F1FD6}">
      <dgm:prSet/>
      <dgm:spPr/>
      <dgm:t>
        <a:bodyPr/>
        <a:lstStyle/>
        <a:p>
          <a:endParaRPr lang="en-US"/>
        </a:p>
      </dgm:t>
    </dgm:pt>
    <dgm:pt modelId="{6DCAE61A-0380-44BB-924E-6F303F9422AE}" type="pres">
      <dgm:prSet presAssocID="{B1A80773-5547-480B-B280-D5653E7BC868}" presName="Name0" presStyleCnt="0">
        <dgm:presLayoutVars>
          <dgm:dir/>
          <dgm:animLvl val="lvl"/>
          <dgm:resizeHandles val="exact"/>
        </dgm:presLayoutVars>
      </dgm:prSet>
      <dgm:spPr/>
    </dgm:pt>
    <dgm:pt modelId="{21D63B44-EBA8-49B1-8499-A4B5EBE1CA8F}" type="pres">
      <dgm:prSet presAssocID="{CD30C95B-DF67-403C-A0D4-41006DEBB419}" presName="Name8" presStyleCnt="0"/>
      <dgm:spPr/>
    </dgm:pt>
    <dgm:pt modelId="{20682B21-C6FB-4207-A777-8BB02F46DF56}" type="pres">
      <dgm:prSet presAssocID="{CD30C95B-DF67-403C-A0D4-41006DEBB419}" presName="level" presStyleLbl="node1" presStyleIdx="0" presStyleCnt="5" custScaleY="117081" custLinFactNeighborX="0" custLinFactNeighborY="-1617">
        <dgm:presLayoutVars>
          <dgm:chMax val="1"/>
          <dgm:bulletEnabled val="1"/>
        </dgm:presLayoutVars>
      </dgm:prSet>
      <dgm:spPr/>
    </dgm:pt>
    <dgm:pt modelId="{4D0EC1C1-692F-4E0C-845E-A492963C64A1}" type="pres">
      <dgm:prSet presAssocID="{CD30C95B-DF67-403C-A0D4-41006DEBB419}" presName="levelTx" presStyleLbl="revTx" presStyleIdx="0" presStyleCnt="0">
        <dgm:presLayoutVars>
          <dgm:chMax val="1"/>
          <dgm:bulletEnabled val="1"/>
        </dgm:presLayoutVars>
      </dgm:prSet>
      <dgm:spPr/>
    </dgm:pt>
    <dgm:pt modelId="{FA4C7FC7-73CB-4206-9F00-C15A2A2F71EE}" type="pres">
      <dgm:prSet presAssocID="{AA845E50-5151-48D4-AE5A-DF7713462DE6}" presName="Name8" presStyleCnt="0"/>
      <dgm:spPr/>
    </dgm:pt>
    <dgm:pt modelId="{2BA592B7-5AEA-4B41-AAFF-99CC2F351E7B}" type="pres">
      <dgm:prSet presAssocID="{AA845E50-5151-48D4-AE5A-DF7713462DE6}" presName="level" presStyleLbl="node1" presStyleIdx="1" presStyleCnt="5" custLinFactNeighborX="-870" custLinFactNeighborY="1740">
        <dgm:presLayoutVars>
          <dgm:chMax val="1"/>
          <dgm:bulletEnabled val="1"/>
        </dgm:presLayoutVars>
      </dgm:prSet>
      <dgm:spPr/>
    </dgm:pt>
    <dgm:pt modelId="{76EC1544-D41D-4E8F-AF04-9EEB48BB40A6}" type="pres">
      <dgm:prSet presAssocID="{AA845E50-5151-48D4-AE5A-DF7713462DE6}" presName="levelTx" presStyleLbl="revTx" presStyleIdx="0" presStyleCnt="0">
        <dgm:presLayoutVars>
          <dgm:chMax val="1"/>
          <dgm:bulletEnabled val="1"/>
        </dgm:presLayoutVars>
      </dgm:prSet>
      <dgm:spPr/>
    </dgm:pt>
    <dgm:pt modelId="{74D89FEF-FB78-4B86-A9C9-B2B4F4FA9BD9}" type="pres">
      <dgm:prSet presAssocID="{F3FCFFCC-536A-441C-BD21-D18701E06397}" presName="Name8" presStyleCnt="0"/>
      <dgm:spPr/>
    </dgm:pt>
    <dgm:pt modelId="{757098AE-F6B3-4A87-A5DC-13722A00D83E}" type="pres">
      <dgm:prSet presAssocID="{F3FCFFCC-536A-441C-BD21-D18701E06397}" presName="level" presStyleLbl="node1" presStyleIdx="2" presStyleCnt="5">
        <dgm:presLayoutVars>
          <dgm:chMax val="1"/>
          <dgm:bulletEnabled val="1"/>
        </dgm:presLayoutVars>
      </dgm:prSet>
      <dgm:spPr/>
    </dgm:pt>
    <dgm:pt modelId="{DE9B0034-A602-4ABA-BEC9-4716EED4805A}" type="pres">
      <dgm:prSet presAssocID="{F3FCFFCC-536A-441C-BD21-D18701E06397}" presName="levelTx" presStyleLbl="revTx" presStyleIdx="0" presStyleCnt="0">
        <dgm:presLayoutVars>
          <dgm:chMax val="1"/>
          <dgm:bulletEnabled val="1"/>
        </dgm:presLayoutVars>
      </dgm:prSet>
      <dgm:spPr/>
    </dgm:pt>
    <dgm:pt modelId="{092F67BB-9A49-4DB2-8F9D-D6CF2CEFD5E6}" type="pres">
      <dgm:prSet presAssocID="{ED87D5A7-D68B-4CAA-B5C7-235BCE074444}" presName="Name8" presStyleCnt="0"/>
      <dgm:spPr/>
    </dgm:pt>
    <dgm:pt modelId="{D74C3C4E-93EE-469B-821E-6315587D3C3C}" type="pres">
      <dgm:prSet presAssocID="{ED87D5A7-D68B-4CAA-B5C7-235BCE074444}" presName="level" presStyleLbl="node1" presStyleIdx="3" presStyleCnt="5">
        <dgm:presLayoutVars>
          <dgm:chMax val="1"/>
          <dgm:bulletEnabled val="1"/>
        </dgm:presLayoutVars>
      </dgm:prSet>
      <dgm:spPr/>
    </dgm:pt>
    <dgm:pt modelId="{0A17BFD5-EF15-40D8-AEB5-17F0E814FF73}" type="pres">
      <dgm:prSet presAssocID="{ED87D5A7-D68B-4CAA-B5C7-235BCE074444}" presName="levelTx" presStyleLbl="revTx" presStyleIdx="0" presStyleCnt="0">
        <dgm:presLayoutVars>
          <dgm:chMax val="1"/>
          <dgm:bulletEnabled val="1"/>
        </dgm:presLayoutVars>
      </dgm:prSet>
      <dgm:spPr/>
    </dgm:pt>
    <dgm:pt modelId="{74D54154-6044-4DA6-B14B-35A0A7A403D2}" type="pres">
      <dgm:prSet presAssocID="{C26BBB30-F785-4500-83E0-909E47F2B750}" presName="Name8" presStyleCnt="0"/>
      <dgm:spPr/>
    </dgm:pt>
    <dgm:pt modelId="{DE5806A3-17B2-4A4C-BF40-3EDA4692F54F}" type="pres">
      <dgm:prSet presAssocID="{C26BBB30-F785-4500-83E0-909E47F2B750}" presName="level" presStyleLbl="node1" presStyleIdx="4" presStyleCnt="5">
        <dgm:presLayoutVars>
          <dgm:chMax val="1"/>
          <dgm:bulletEnabled val="1"/>
        </dgm:presLayoutVars>
      </dgm:prSet>
      <dgm:spPr/>
    </dgm:pt>
    <dgm:pt modelId="{17D9C4AD-A056-4ABF-8DD0-502D11A9597C}" type="pres">
      <dgm:prSet presAssocID="{C26BBB30-F785-4500-83E0-909E47F2B750}" presName="levelTx" presStyleLbl="revTx" presStyleIdx="0" presStyleCnt="0">
        <dgm:presLayoutVars>
          <dgm:chMax val="1"/>
          <dgm:bulletEnabled val="1"/>
        </dgm:presLayoutVars>
      </dgm:prSet>
      <dgm:spPr/>
    </dgm:pt>
  </dgm:ptLst>
  <dgm:cxnLst>
    <dgm:cxn modelId="{93D73412-D540-47DC-B475-EFCB88B4E6B4}" srcId="{B1A80773-5547-480B-B280-D5653E7BC868}" destId="{F3FCFFCC-536A-441C-BD21-D18701E06397}" srcOrd="2" destOrd="0" parTransId="{70F235CF-FF4B-403D-9F29-4C8C20F7C402}" sibTransId="{A9570E8D-3424-4AA2-924E-A89C90CD3A4A}"/>
    <dgm:cxn modelId="{E1277E28-18F6-40AC-A17C-6B99B9BB26EC}" type="presOf" srcId="{AA845E50-5151-48D4-AE5A-DF7713462DE6}" destId="{2BA592B7-5AEA-4B41-AAFF-99CC2F351E7B}" srcOrd="0" destOrd="0" presId="urn:microsoft.com/office/officeart/2005/8/layout/pyramid1"/>
    <dgm:cxn modelId="{4EA0772A-846C-4289-99BE-08B4FA26BE76}" type="presOf" srcId="{F3FCFFCC-536A-441C-BD21-D18701E06397}" destId="{757098AE-F6B3-4A87-A5DC-13722A00D83E}" srcOrd="0" destOrd="0" presId="urn:microsoft.com/office/officeart/2005/8/layout/pyramid1"/>
    <dgm:cxn modelId="{48A81D2B-9610-4687-9B19-644976832745}" srcId="{B1A80773-5547-480B-B280-D5653E7BC868}" destId="{C26BBB30-F785-4500-83E0-909E47F2B750}" srcOrd="4" destOrd="0" parTransId="{62B30D4E-D046-4D81-93A1-2CB556609789}" sibTransId="{B17D7417-62E5-42EB-A716-3599A8A8B8CE}"/>
    <dgm:cxn modelId="{6B05925E-759F-4091-98F4-54AE6AD37755}" type="presOf" srcId="{CD30C95B-DF67-403C-A0D4-41006DEBB419}" destId="{20682B21-C6FB-4207-A777-8BB02F46DF56}" srcOrd="0" destOrd="0" presId="urn:microsoft.com/office/officeart/2005/8/layout/pyramid1"/>
    <dgm:cxn modelId="{2E8ABD4A-8B1A-45F7-8DFB-459C6DCBCCB8}" type="presOf" srcId="{C26BBB30-F785-4500-83E0-909E47F2B750}" destId="{17D9C4AD-A056-4ABF-8DD0-502D11A9597C}" srcOrd="1" destOrd="0" presId="urn:microsoft.com/office/officeart/2005/8/layout/pyramid1"/>
    <dgm:cxn modelId="{6E4A686B-0A25-4B41-9A90-526557D7D807}" srcId="{B1A80773-5547-480B-B280-D5653E7BC868}" destId="{ED87D5A7-D68B-4CAA-B5C7-235BCE074444}" srcOrd="3" destOrd="0" parTransId="{30BDDEDC-4640-43A4-9B28-8E5C0559CADA}" sibTransId="{AEA029E0-2A3E-48D5-B9D7-4C8D2746EEAA}"/>
    <dgm:cxn modelId="{223BC15A-5052-48A7-BDED-DCCA4F2F1FD6}" srcId="{B1A80773-5547-480B-B280-D5653E7BC868}" destId="{CD30C95B-DF67-403C-A0D4-41006DEBB419}" srcOrd="0" destOrd="0" parTransId="{D860BF6E-F5FD-45B7-A530-9A816505D9BE}" sibTransId="{2B398BC2-207F-457B-99D8-F92FF8EBAA29}"/>
    <dgm:cxn modelId="{F750E3BE-09D7-4254-B7FC-3090BD2B4B2B}" type="presOf" srcId="{AA845E50-5151-48D4-AE5A-DF7713462DE6}" destId="{76EC1544-D41D-4E8F-AF04-9EEB48BB40A6}" srcOrd="1" destOrd="0" presId="urn:microsoft.com/office/officeart/2005/8/layout/pyramid1"/>
    <dgm:cxn modelId="{0404C0C4-E80F-4099-BE5B-67412BA9B188}" type="presOf" srcId="{C26BBB30-F785-4500-83E0-909E47F2B750}" destId="{DE5806A3-17B2-4A4C-BF40-3EDA4692F54F}" srcOrd="0" destOrd="0" presId="urn:microsoft.com/office/officeart/2005/8/layout/pyramid1"/>
    <dgm:cxn modelId="{36BF47D0-6346-4F52-A3C3-52C14F600066}" type="presOf" srcId="{B1A80773-5547-480B-B280-D5653E7BC868}" destId="{6DCAE61A-0380-44BB-924E-6F303F9422AE}" srcOrd="0" destOrd="0" presId="urn:microsoft.com/office/officeart/2005/8/layout/pyramid1"/>
    <dgm:cxn modelId="{8D162AD3-DE48-4750-B148-B480BDF8EAEB}" type="presOf" srcId="{F3FCFFCC-536A-441C-BD21-D18701E06397}" destId="{DE9B0034-A602-4ABA-BEC9-4716EED4805A}" srcOrd="1" destOrd="0" presId="urn:microsoft.com/office/officeart/2005/8/layout/pyramid1"/>
    <dgm:cxn modelId="{3C6B54D5-2C6B-457D-AA89-24254655AD67}" type="presOf" srcId="{ED87D5A7-D68B-4CAA-B5C7-235BCE074444}" destId="{0A17BFD5-EF15-40D8-AEB5-17F0E814FF73}" srcOrd="1" destOrd="0" presId="urn:microsoft.com/office/officeart/2005/8/layout/pyramid1"/>
    <dgm:cxn modelId="{A47ACEDA-5420-4946-A33E-AA29D859C2D9}" type="presOf" srcId="{CD30C95B-DF67-403C-A0D4-41006DEBB419}" destId="{4D0EC1C1-692F-4E0C-845E-A492963C64A1}" srcOrd="1" destOrd="0" presId="urn:microsoft.com/office/officeart/2005/8/layout/pyramid1"/>
    <dgm:cxn modelId="{17A21BE3-25E6-4745-94EE-B01E5A90F2FA}" type="presOf" srcId="{ED87D5A7-D68B-4CAA-B5C7-235BCE074444}" destId="{D74C3C4E-93EE-469B-821E-6315587D3C3C}" srcOrd="0" destOrd="0" presId="urn:microsoft.com/office/officeart/2005/8/layout/pyramid1"/>
    <dgm:cxn modelId="{F3EE64E5-542B-4AE4-8F1A-FE2ED6BE55B4}" srcId="{B1A80773-5547-480B-B280-D5653E7BC868}" destId="{AA845E50-5151-48D4-AE5A-DF7713462DE6}" srcOrd="1" destOrd="0" parTransId="{1BB140D6-C72A-4D19-8BB8-92A8222F9E9D}" sibTransId="{7C0CF175-A7A2-4462-A597-ECA56F448C87}"/>
    <dgm:cxn modelId="{B845A8F5-07A4-4D09-9D85-CFA21AD71A60}" type="presParOf" srcId="{6DCAE61A-0380-44BB-924E-6F303F9422AE}" destId="{21D63B44-EBA8-49B1-8499-A4B5EBE1CA8F}" srcOrd="0" destOrd="0" presId="urn:microsoft.com/office/officeart/2005/8/layout/pyramid1"/>
    <dgm:cxn modelId="{BAE97573-094C-429F-B777-8700D7A3EC6A}" type="presParOf" srcId="{21D63B44-EBA8-49B1-8499-A4B5EBE1CA8F}" destId="{20682B21-C6FB-4207-A777-8BB02F46DF56}" srcOrd="0" destOrd="0" presId="urn:microsoft.com/office/officeart/2005/8/layout/pyramid1"/>
    <dgm:cxn modelId="{FB82C999-5329-4D52-8C99-9699BBC6221F}" type="presParOf" srcId="{21D63B44-EBA8-49B1-8499-A4B5EBE1CA8F}" destId="{4D0EC1C1-692F-4E0C-845E-A492963C64A1}" srcOrd="1" destOrd="0" presId="urn:microsoft.com/office/officeart/2005/8/layout/pyramid1"/>
    <dgm:cxn modelId="{D583FA80-DC9B-46D4-B999-8456E9419DCA}" type="presParOf" srcId="{6DCAE61A-0380-44BB-924E-6F303F9422AE}" destId="{FA4C7FC7-73CB-4206-9F00-C15A2A2F71EE}" srcOrd="1" destOrd="0" presId="urn:microsoft.com/office/officeart/2005/8/layout/pyramid1"/>
    <dgm:cxn modelId="{E487CA32-C5F3-4C34-97F0-5F9C7D13401B}" type="presParOf" srcId="{FA4C7FC7-73CB-4206-9F00-C15A2A2F71EE}" destId="{2BA592B7-5AEA-4B41-AAFF-99CC2F351E7B}" srcOrd="0" destOrd="0" presId="urn:microsoft.com/office/officeart/2005/8/layout/pyramid1"/>
    <dgm:cxn modelId="{C96EC044-71DA-4A0D-A61A-721CF9E48FE1}" type="presParOf" srcId="{FA4C7FC7-73CB-4206-9F00-C15A2A2F71EE}" destId="{76EC1544-D41D-4E8F-AF04-9EEB48BB40A6}" srcOrd="1" destOrd="0" presId="urn:microsoft.com/office/officeart/2005/8/layout/pyramid1"/>
    <dgm:cxn modelId="{34060769-A92B-4317-A967-55B1FA35FA77}" type="presParOf" srcId="{6DCAE61A-0380-44BB-924E-6F303F9422AE}" destId="{74D89FEF-FB78-4B86-A9C9-B2B4F4FA9BD9}" srcOrd="2" destOrd="0" presId="urn:microsoft.com/office/officeart/2005/8/layout/pyramid1"/>
    <dgm:cxn modelId="{6A70D8EA-2F3D-4BDF-9765-052EA1831E6A}" type="presParOf" srcId="{74D89FEF-FB78-4B86-A9C9-B2B4F4FA9BD9}" destId="{757098AE-F6B3-4A87-A5DC-13722A00D83E}" srcOrd="0" destOrd="0" presId="urn:microsoft.com/office/officeart/2005/8/layout/pyramid1"/>
    <dgm:cxn modelId="{E384707D-892E-479F-B9E7-A7E40E70B340}" type="presParOf" srcId="{74D89FEF-FB78-4B86-A9C9-B2B4F4FA9BD9}" destId="{DE9B0034-A602-4ABA-BEC9-4716EED4805A}" srcOrd="1" destOrd="0" presId="urn:microsoft.com/office/officeart/2005/8/layout/pyramid1"/>
    <dgm:cxn modelId="{8C941938-7C77-4178-96FF-D23A55EC90C2}" type="presParOf" srcId="{6DCAE61A-0380-44BB-924E-6F303F9422AE}" destId="{092F67BB-9A49-4DB2-8F9D-D6CF2CEFD5E6}" srcOrd="3" destOrd="0" presId="urn:microsoft.com/office/officeart/2005/8/layout/pyramid1"/>
    <dgm:cxn modelId="{FE9566A0-D5FA-444C-BDCF-9EE51A68D771}" type="presParOf" srcId="{092F67BB-9A49-4DB2-8F9D-D6CF2CEFD5E6}" destId="{D74C3C4E-93EE-469B-821E-6315587D3C3C}" srcOrd="0" destOrd="0" presId="urn:microsoft.com/office/officeart/2005/8/layout/pyramid1"/>
    <dgm:cxn modelId="{3C6B0B79-FAB8-4677-A36D-FA5BA8FE09BE}" type="presParOf" srcId="{092F67BB-9A49-4DB2-8F9D-D6CF2CEFD5E6}" destId="{0A17BFD5-EF15-40D8-AEB5-17F0E814FF73}" srcOrd="1" destOrd="0" presId="urn:microsoft.com/office/officeart/2005/8/layout/pyramid1"/>
    <dgm:cxn modelId="{E9D76195-97CE-4C2C-988F-F36D89B8664F}" type="presParOf" srcId="{6DCAE61A-0380-44BB-924E-6F303F9422AE}" destId="{74D54154-6044-4DA6-B14B-35A0A7A403D2}" srcOrd="4" destOrd="0" presId="urn:microsoft.com/office/officeart/2005/8/layout/pyramid1"/>
    <dgm:cxn modelId="{D85B149D-29E0-4853-9E22-726B4795FC4C}" type="presParOf" srcId="{74D54154-6044-4DA6-B14B-35A0A7A403D2}" destId="{DE5806A3-17B2-4A4C-BF40-3EDA4692F54F}" srcOrd="0" destOrd="0" presId="urn:microsoft.com/office/officeart/2005/8/layout/pyramid1"/>
    <dgm:cxn modelId="{77ADB9EF-1C1F-48A2-A5EA-D9BC6CE39672}" type="presParOf" srcId="{74D54154-6044-4DA6-B14B-35A0A7A403D2}" destId="{17D9C4AD-A056-4ABF-8DD0-502D11A9597C}" srcOrd="1" destOrd="0" presId="urn:microsoft.com/office/officeart/2005/8/layout/pyramid1"/>
  </dgm:cxnLst>
  <dgm:bg>
    <a:solidFill>
      <a:schemeClr val="accent1">
        <a:lumMod val="20000"/>
        <a:lumOff val="80000"/>
      </a:schemeClr>
    </a:solidFill>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682B21-C6FB-4207-A777-8BB02F46DF56}">
      <dsp:nvSpPr>
        <dsp:cNvPr id="0" name=""/>
        <dsp:cNvSpPr/>
      </dsp:nvSpPr>
      <dsp:spPr>
        <a:xfrm>
          <a:off x="2851526" y="0"/>
          <a:ext cx="1669297" cy="978272"/>
        </a:xfrm>
        <a:prstGeom prst="trapezoid">
          <a:avLst>
            <a:gd name="adj" fmla="val 85319"/>
          </a:avLst>
        </a:prstGeom>
        <a:solidFill>
          <a:schemeClr val="accent1">
            <a:hueOff val="0"/>
            <a:satOff val="0"/>
            <a:lumOff val="0"/>
            <a:alphaOff val="0"/>
          </a:schemeClr>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endParaRPr lang="en-US" sz="2800" kern="1200" dirty="0"/>
        </a:p>
        <a:p>
          <a:pPr marL="0" lvl="0" indent="0" algn="ctr" defTabSz="1244600">
            <a:lnSpc>
              <a:spcPct val="90000"/>
            </a:lnSpc>
            <a:spcBef>
              <a:spcPct val="0"/>
            </a:spcBef>
            <a:spcAft>
              <a:spcPct val="35000"/>
            </a:spcAft>
            <a:buNone/>
          </a:pPr>
          <a:r>
            <a:rPr lang="en-US" sz="1600" b="1" kern="1200" dirty="0"/>
            <a:t>EHCP’s</a:t>
          </a:r>
        </a:p>
        <a:p>
          <a:pPr marL="0" lvl="0" indent="0" algn="ctr" defTabSz="1244600">
            <a:lnSpc>
              <a:spcPct val="90000"/>
            </a:lnSpc>
            <a:spcBef>
              <a:spcPct val="0"/>
            </a:spcBef>
            <a:spcAft>
              <a:spcPct val="35000"/>
            </a:spcAft>
            <a:buNone/>
          </a:pPr>
          <a:r>
            <a:rPr lang="en-US" sz="1600" b="1" kern="1200" dirty="0"/>
            <a:t>Specialist</a:t>
          </a:r>
        </a:p>
      </dsp:txBody>
      <dsp:txXfrm>
        <a:off x="2851526" y="0"/>
        <a:ext cx="1669297" cy="978272"/>
      </dsp:txXfrm>
    </dsp:sp>
    <dsp:sp modelId="{2BA592B7-5AEA-4B41-AAFF-99CC2F351E7B}">
      <dsp:nvSpPr>
        <dsp:cNvPr id="0" name=""/>
        <dsp:cNvSpPr/>
      </dsp:nvSpPr>
      <dsp:spPr>
        <a:xfrm>
          <a:off x="2111717" y="992811"/>
          <a:ext cx="3095060" cy="835551"/>
        </a:xfrm>
        <a:prstGeom prst="trapezoid">
          <a:avLst>
            <a:gd name="adj" fmla="val 85319"/>
          </a:avLst>
        </a:prstGeom>
        <a:solidFill>
          <a:srgbClr val="92D05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5400" tIns="25400" rIns="25400" bIns="25400" numCol="1" spcCol="1270" anchor="ctr" anchorCtr="0">
          <a:noAutofit/>
        </a:bodyPr>
        <a:lstStyle/>
        <a:p>
          <a:pPr marL="0" lvl="0" indent="0" algn="ctr" defTabSz="889000">
            <a:lnSpc>
              <a:spcPct val="90000"/>
            </a:lnSpc>
            <a:spcBef>
              <a:spcPct val="0"/>
            </a:spcBef>
            <a:spcAft>
              <a:spcPct val="35000"/>
            </a:spcAft>
            <a:buNone/>
          </a:pPr>
          <a:r>
            <a:rPr lang="en-US" sz="2000" kern="1200" dirty="0"/>
            <a:t>High Needs Funding</a:t>
          </a:r>
        </a:p>
      </dsp:txBody>
      <dsp:txXfrm>
        <a:off x="2653353" y="992811"/>
        <a:ext cx="2011789" cy="835551"/>
      </dsp:txXfrm>
    </dsp:sp>
    <dsp:sp modelId="{757098AE-F6B3-4A87-A5DC-13722A00D83E}">
      <dsp:nvSpPr>
        <dsp:cNvPr id="0" name=""/>
        <dsp:cNvSpPr/>
      </dsp:nvSpPr>
      <dsp:spPr>
        <a:xfrm>
          <a:off x="1425763" y="1813824"/>
          <a:ext cx="4520823" cy="835551"/>
        </a:xfrm>
        <a:prstGeom prst="trapezoid">
          <a:avLst>
            <a:gd name="adj" fmla="val 85319"/>
          </a:avLst>
        </a:prstGeom>
        <a:solidFill>
          <a:srgbClr val="00B0F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SEN Support</a:t>
          </a:r>
        </a:p>
        <a:p>
          <a:pPr marL="0" lvl="0" indent="0" algn="ctr" defTabSz="1244600">
            <a:lnSpc>
              <a:spcPct val="90000"/>
            </a:lnSpc>
            <a:spcBef>
              <a:spcPct val="0"/>
            </a:spcBef>
            <a:spcAft>
              <a:spcPct val="35000"/>
            </a:spcAft>
            <a:buNone/>
          </a:pPr>
          <a:r>
            <a:rPr lang="en-US" sz="2800" kern="1200" dirty="0"/>
            <a:t>Targeted Support</a:t>
          </a:r>
        </a:p>
      </dsp:txBody>
      <dsp:txXfrm>
        <a:off x="2216907" y="1813824"/>
        <a:ext cx="2938535" cy="835551"/>
      </dsp:txXfrm>
    </dsp:sp>
    <dsp:sp modelId="{D74C3C4E-93EE-469B-821E-6315587D3C3C}">
      <dsp:nvSpPr>
        <dsp:cNvPr id="0" name=""/>
        <dsp:cNvSpPr/>
      </dsp:nvSpPr>
      <dsp:spPr>
        <a:xfrm>
          <a:off x="712881" y="2649376"/>
          <a:ext cx="5946586" cy="835551"/>
        </a:xfrm>
        <a:prstGeom prst="trapezoid">
          <a:avLst>
            <a:gd name="adj" fmla="val 85319"/>
          </a:avLst>
        </a:prstGeom>
        <a:solidFill>
          <a:srgbClr val="FFFF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Enhanced Quality First, </a:t>
          </a:r>
        </a:p>
      </dsp:txBody>
      <dsp:txXfrm>
        <a:off x="1753534" y="2649376"/>
        <a:ext cx="3865281" cy="835551"/>
      </dsp:txXfrm>
    </dsp:sp>
    <dsp:sp modelId="{DE5806A3-17B2-4A4C-BF40-3EDA4692F54F}">
      <dsp:nvSpPr>
        <dsp:cNvPr id="0" name=""/>
        <dsp:cNvSpPr/>
      </dsp:nvSpPr>
      <dsp:spPr>
        <a:xfrm>
          <a:off x="0" y="3484928"/>
          <a:ext cx="7372350" cy="835551"/>
        </a:xfrm>
        <a:prstGeom prst="trapezoid">
          <a:avLst>
            <a:gd name="adj" fmla="val 85319"/>
          </a:avLst>
        </a:prstGeom>
        <a:solidFill>
          <a:srgbClr val="FF0000"/>
        </a:solidFill>
        <a:ln w="15875"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35560" tIns="35560" rIns="35560" bIns="35560" numCol="1" spcCol="1270" anchor="ctr" anchorCtr="0">
          <a:noAutofit/>
        </a:bodyPr>
        <a:lstStyle/>
        <a:p>
          <a:pPr marL="0" lvl="0" indent="0" algn="ctr" defTabSz="1244600">
            <a:lnSpc>
              <a:spcPct val="90000"/>
            </a:lnSpc>
            <a:spcBef>
              <a:spcPct val="0"/>
            </a:spcBef>
            <a:spcAft>
              <a:spcPct val="35000"/>
            </a:spcAft>
            <a:buNone/>
          </a:pPr>
          <a:r>
            <a:rPr lang="en-US" sz="2800" kern="1200" dirty="0"/>
            <a:t>Quality First – Universal Offer for all</a:t>
          </a:r>
        </a:p>
      </dsp:txBody>
      <dsp:txXfrm>
        <a:off x="1290161" y="3484928"/>
        <a:ext cx="4792027" cy="835551"/>
      </dsp:txXfrm>
    </dsp:sp>
  </dsp:spTree>
</dsp:drawing>
</file>

<file path=ppt/diagrams/layout1.xml><?xml version="1.0" encoding="utf-8"?>
<dgm:layoutDef xmlns:dgm="http://schemas.openxmlformats.org/drawingml/2006/diagram" xmlns:a="http://schemas.openxmlformats.org/drawingml/2006/main" uniqueId="urn:microsoft.com/office/officeart/2005/8/layout/pyramid1">
  <dgm:title val=""/>
  <dgm:desc val=""/>
  <dgm:catLst>
    <dgm:cat type="pyramid" pri="1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animLvl val="lvl"/>
      <dgm:resizeHandles val="exact"/>
    </dgm:varLst>
    <dgm:choose name="Name1">
      <dgm:if name="Name2" func="var" arg="dir" op="equ" val="norm">
        <dgm:alg type="pyra">
          <dgm:param type="linDir" val="fromB"/>
          <dgm:param type="txDir" val="fromT"/>
          <dgm:param type="pyraAcctPos" val="aft"/>
          <dgm:param type="pyraAcctTxMar" val="step"/>
          <dgm:param type="pyraAcctBkgdNode" val="acctBkgd"/>
          <dgm:param type="pyraAcctTxNode" val="acctTx"/>
          <dgm:param type="pyraLvlNode" val="level"/>
        </dgm:alg>
      </dgm:if>
      <dgm:else name="Name3">
        <dgm:alg type="pyra">
          <dgm:param type="linDir" val="fromB"/>
          <dgm:param type="txDir" val="fromT"/>
          <dgm:param type="pyraAcctPos" val="bef"/>
          <dgm:param type="pyraAcctTxMar" val="step"/>
          <dgm:param type="pyraAcctBkgdNode" val="acctBkgd"/>
          <dgm:param type="pyraAcctTxNode" val="acctTx"/>
          <dgm:param type="pyraLvlNode" val="level"/>
        </dgm:alg>
      </dgm:else>
    </dgm:choose>
    <dgm:shape xmlns:r="http://schemas.openxmlformats.org/officeDocument/2006/relationships" r:blip="">
      <dgm:adjLst/>
    </dgm:shape>
    <dgm:presOf/>
    <dgm:choose name="Name4">
      <dgm:if name="Name5" axis="root des" ptType="all node" func="maxDepth" op="gte" val="2">
        <dgm:constrLst>
          <dgm:constr type="primFontSz" for="des" forName="levelTx" op="equ"/>
          <dgm:constr type="secFontSz" for="des" forName="acctTx" op="equ"/>
          <dgm:constr type="pyraAcctRatio" val="0.32"/>
        </dgm:constrLst>
      </dgm:if>
      <dgm:else name="Name6">
        <dgm:constrLst>
          <dgm:constr type="primFontSz" for="des" forName="levelTx" op="equ"/>
          <dgm:constr type="secFontSz" for="des" forName="acctTx" op="equ"/>
          <dgm:constr type="pyraAcctRatio"/>
        </dgm:constrLst>
      </dgm:else>
    </dgm:choose>
    <dgm:ruleLst/>
    <dgm:forEach name="Name7" axis="ch" ptType="node">
      <dgm:layoutNode name="Name8">
        <dgm:alg type="composite">
          <dgm:param type="horzAlign" val="none"/>
        </dgm:alg>
        <dgm:shape xmlns:r="http://schemas.openxmlformats.org/officeDocument/2006/relationships" r:blip="">
          <dgm:adjLst/>
        </dgm:shape>
        <dgm:presOf/>
        <dgm:choose name="Name9">
          <dgm:if name="Name10" axis="self" ptType="node" func="pos" op="equ" val="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dgm:constr type="h" for="ch" forName="levelTx" refType="h" refFor="ch" refForName="level"/>
            </dgm:constrLst>
          </dgm:if>
          <dgm:else name="Name11">
            <dgm:constrLst>
              <dgm:constr type="ctrX" for="ch" forName="acctBkgd" val="1"/>
              <dgm:constr type="ctrY" for="ch" forName="acctBkgd" val="1"/>
              <dgm:constr type="w" for="ch" forName="acctBkgd" val="1"/>
              <dgm:constr type="h" for="ch" forName="acctBkgd" val="1"/>
              <dgm:constr type="ctrX" for="ch" forName="acctTx" val="1"/>
              <dgm:constr type="ctrY" for="ch" forName="acctTx" val="1"/>
              <dgm:constr type="w" for="ch" forName="acctTx" val="1"/>
              <dgm:constr type="h" for="ch" forName="acctTx" val="1"/>
              <dgm:constr type="ctrX" for="ch" forName="level" val="1"/>
              <dgm:constr type="ctrY" for="ch" forName="level" val="1"/>
              <dgm:constr type="w" for="ch" forName="level" val="1"/>
              <dgm:constr type="h" for="ch" forName="level" val="1"/>
              <dgm:constr type="ctrX" for="ch" forName="levelTx" refType="ctrX" refFor="ch" refForName="level"/>
              <dgm:constr type="ctrY" for="ch" forName="levelTx" refType="ctrY" refFor="ch" refForName="level"/>
              <dgm:constr type="w" for="ch" forName="levelTx" refType="w" refFor="ch" refForName="level" fact="0.65"/>
              <dgm:constr type="h" for="ch" forName="levelTx" refType="h" refFor="ch" refForName="level"/>
            </dgm:constrLst>
          </dgm:else>
        </dgm:choose>
        <dgm:ruleLst/>
        <dgm:choose name="Name12">
          <dgm:if name="Name13" axis="ch" ptType="node" func="cnt" op="gte" val="1">
            <dgm:layoutNode name="acctBkgd" styleLbl="alignAcc1">
              <dgm:alg type="sp"/>
              <dgm:shape xmlns:r="http://schemas.openxmlformats.org/officeDocument/2006/relationships" type="nonIsoscelesTrapezoid" r:blip="">
                <dgm:adjLst/>
              </dgm:shape>
              <dgm:presOf axis="des" ptType="node"/>
              <dgm:constrLst/>
              <dgm:ruleLst/>
            </dgm:layoutNode>
            <dgm:layoutNode name="acctTx" styleLbl="alignAcc1">
              <dgm:varLst>
                <dgm:bulletEnabled val="1"/>
              </dgm:varLst>
              <dgm:alg type="tx">
                <dgm:param type="stBulletLvl" val="1"/>
                <dgm:param type="txAnchorVertCh" val="mid"/>
              </dgm:alg>
              <dgm:shape xmlns:r="http://schemas.openxmlformats.org/officeDocument/2006/relationships" type="nonIsoscelesTrapezoid" r:blip="" hideGeom="1">
                <dgm:adjLst/>
              </dgm:shape>
              <dgm:presOf axis="des" ptType="node"/>
              <dgm:constrLst>
                <dgm:constr type="secFontSz" val="65"/>
                <dgm:constr type="primFontSz" refType="secFontSz"/>
                <dgm:constr type="tMarg" refType="secFontSz" fact="0.3"/>
                <dgm:constr type="bMarg" refType="secFontSz" fact="0.3"/>
                <dgm:constr type="lMarg" refType="secFontSz" fact="0.3"/>
                <dgm:constr type="rMarg" refType="secFontSz" fact="0.3"/>
              </dgm:constrLst>
              <dgm:ruleLst>
                <dgm:rule type="secFontSz" val="5" fact="NaN" max="NaN"/>
              </dgm:ruleLst>
            </dgm:layoutNode>
          </dgm:if>
          <dgm:else name="Name14"/>
        </dgm:choose>
        <dgm:layoutNode name="level">
          <dgm:varLst>
            <dgm:chMax val="1"/>
            <dgm:bulletEnabled val="1"/>
          </dgm:varLst>
          <dgm:alg type="sp"/>
          <dgm:shape xmlns:r="http://schemas.openxmlformats.org/officeDocument/2006/relationships" type="trapezoid" r:blip="">
            <dgm:adjLst/>
          </dgm:shape>
          <dgm:presOf axis="self"/>
          <dgm:constrLst>
            <dgm:constr type="h" val="500"/>
            <dgm:constr type="w" val="1"/>
          </dgm:constrLst>
          <dgm:ruleLst/>
        </dgm:layoutNode>
        <dgm:layoutNode name="levelTx" styleLbl="revTx">
          <dgm:varLst>
            <dgm:chMax val="1"/>
            <dgm:bulletEnabled val="1"/>
          </dgm:varLst>
          <dgm:alg type="tx"/>
          <dgm:shape xmlns:r="http://schemas.openxmlformats.org/officeDocument/2006/relationships" type="rect" r:blip="" hideGeom="1">
            <dgm:adjLst/>
          </dgm:shape>
          <dgm:presOf axis="self"/>
          <dgm:constrLst>
            <dgm:constr type="tMarg" refType="primFontSz" fact="0.1"/>
            <dgm:constr type="bMarg" refType="primFontSz" fact="0.1"/>
            <dgm:constr type="lMarg" refType="primFontSz" fact="0.1"/>
            <dgm:constr type="rMarg" refType="primFontSz" fact="0.1"/>
            <dgm:constr type="primFontSz" val="65"/>
          </dgm:constrLst>
          <dgm:ruleLst>
            <dgm:rule type="primFontSz" val="5" fact="NaN" max="NaN"/>
          </dgm:ruleLst>
        </dgm:layoutNode>
      </dgm:layoutNode>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FC0D6C64-0303-4D98-985E-CBCF57AFFECC}" type="datetimeFigureOut">
              <a:rPr lang="en-GB" smtClean="0"/>
              <a:pPr/>
              <a:t>18/09/2023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BA84ACFE-DF82-4871-BA94-449F9B759132}" type="slidenum">
              <a:rPr lang="en-GB" smtClean="0"/>
              <a:pPr/>
              <a:t>‹#›</a:t>
            </a:fld>
            <a:endParaRPr lang="en-GB"/>
          </a:p>
        </p:txBody>
      </p:sp>
    </p:spTree>
    <p:extLst>
      <p:ext uri="{BB962C8B-B14F-4D97-AF65-F5344CB8AC3E}">
        <p14:creationId xmlns:p14="http://schemas.microsoft.com/office/powerpoint/2010/main" val="121448279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24C63F37-613C-4BE6-90B3-973A5551C667}"/>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8435" name="Notes Placeholder 2">
            <a:extLst>
              <a:ext uri="{FF2B5EF4-FFF2-40B4-BE49-F238E27FC236}">
                <a16:creationId xmlns:a16="http://schemas.microsoft.com/office/drawing/2014/main" id="{0C7AD5B7-8B52-40EB-8A05-3FC06398F227}"/>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18436" name="Slide Number Placeholder 3">
            <a:extLst>
              <a:ext uri="{FF2B5EF4-FFF2-40B4-BE49-F238E27FC236}">
                <a16:creationId xmlns:a16="http://schemas.microsoft.com/office/drawing/2014/main" id="{5556BFEC-3906-4CA6-B6B0-89B7F07FC00F}"/>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70DCB17D-61C7-461B-87BA-2CE3C396FB36}" type="slidenum">
              <a:rPr lang="en-GB" altLang="en-US" smtClean="0"/>
              <a:pPr/>
              <a:t>21</a:t>
            </a:fld>
            <a:endParaRPr lang="en-GB"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31372B61-F8AA-49BD-97E3-1D6E86148A2E}"/>
              </a:ext>
            </a:extLst>
          </p:cNvPr>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20483" name="Notes Placeholder 2">
            <a:extLst>
              <a:ext uri="{FF2B5EF4-FFF2-40B4-BE49-F238E27FC236}">
                <a16:creationId xmlns:a16="http://schemas.microsoft.com/office/drawing/2014/main" id="{9184995A-7B64-4E53-96FB-4CE15434467A}"/>
              </a:ext>
            </a:extLst>
          </p:cNvPr>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GB" altLang="en-US"/>
          </a:p>
        </p:txBody>
      </p:sp>
      <p:sp>
        <p:nvSpPr>
          <p:cNvPr id="20484" name="Slide Number Placeholder 3">
            <a:extLst>
              <a:ext uri="{FF2B5EF4-FFF2-40B4-BE49-F238E27FC236}">
                <a16:creationId xmlns:a16="http://schemas.microsoft.com/office/drawing/2014/main" id="{3BC88D53-E580-4591-8E69-C43BFBE5FCA7}"/>
              </a:ext>
            </a:extLst>
          </p:cNvPr>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defRPr>
            </a:lvl1pPr>
            <a:lvl2pPr marL="742950" indent="-285750">
              <a:defRPr>
                <a:solidFill>
                  <a:schemeClr val="tx1"/>
                </a:solidFill>
                <a:latin typeface="Arial" panose="020B0604020202020204" pitchFamily="34" charset="0"/>
              </a:defRPr>
            </a:lvl2pPr>
            <a:lvl3pPr marL="1143000" indent="-228600">
              <a:defRPr>
                <a:solidFill>
                  <a:schemeClr val="tx1"/>
                </a:solidFill>
                <a:latin typeface="Arial" panose="020B0604020202020204" pitchFamily="34" charset="0"/>
              </a:defRPr>
            </a:lvl3pPr>
            <a:lvl4pPr marL="1600200" indent="-228600">
              <a:defRPr>
                <a:solidFill>
                  <a:schemeClr val="tx1"/>
                </a:solidFill>
                <a:latin typeface="Arial" panose="020B0604020202020204" pitchFamily="34" charset="0"/>
              </a:defRPr>
            </a:lvl4pPr>
            <a:lvl5pPr marL="2057400" indent="-228600">
              <a:defRPr>
                <a:solidFill>
                  <a:schemeClr val="tx1"/>
                </a:solidFill>
                <a:latin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defRPr>
            </a:lvl9pPr>
          </a:lstStyle>
          <a:p>
            <a:fld id="{DDFACE6C-0FA5-4EFD-83C7-3E62D91997FB}" type="slidenum">
              <a:rPr lang="en-GB" altLang="en-US" smtClean="0"/>
              <a:pPr/>
              <a:t>22</a:t>
            </a:fld>
            <a:endParaRPr lang="en-GB"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1" name="Rectangle 10"/>
          <p:cNvSpPr/>
          <p:nvPr/>
        </p:nvSpPr>
        <p:spPr>
          <a:xfrm>
            <a:off x="0" y="3866920"/>
            <a:ext cx="9144000" cy="299108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0" y="0"/>
            <a:ext cx="9144000" cy="386692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3" name="Rectangle 12"/>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Subtitle 2"/>
          <p:cNvSpPr>
            <a:spLocks noGrp="1"/>
          </p:cNvSpPr>
          <p:nvPr>
            <p:ph type="subTitle" idx="1"/>
          </p:nvPr>
        </p:nvSpPr>
        <p:spPr>
          <a:xfrm>
            <a:off x="1473795" y="5052545"/>
            <a:ext cx="5637010" cy="882119"/>
          </a:xfrm>
        </p:spPr>
        <p:txBody>
          <a:bodyPr>
            <a:normAutofit/>
          </a:bodyPr>
          <a:lstStyle>
            <a:lvl1pPr marL="0" indent="0" algn="l">
              <a:buNone/>
              <a:defRPr sz="2200">
                <a:solidFill>
                  <a:schemeClr val="tx2"/>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ctrTitle"/>
          </p:nvPr>
        </p:nvSpPr>
        <p:spPr>
          <a:xfrm>
            <a:off x="817581" y="3132290"/>
            <a:ext cx="7175351" cy="1793167"/>
          </a:xfrm>
          <a:effectLst/>
        </p:spPr>
        <p:txBody>
          <a:bodyPr>
            <a:noAutofit/>
          </a:bodyPr>
          <a:lstStyle>
            <a:lvl1pPr marL="640080" indent="-457200" algn="l">
              <a:defRPr sz="5400"/>
            </a:lvl1pPr>
          </a:lstStyle>
          <a:p>
            <a:r>
              <a:rPr lang="en-US"/>
              <a:t>Click to edit Master title style</a:t>
            </a:r>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10" name="Content Placeholder 9"/>
          <p:cNvSpPr>
            <a:spLocks noGrp="1"/>
          </p:cNvSpPr>
          <p:nvPr>
            <p:ph sz="quarter" idx="13"/>
          </p:nvPr>
        </p:nvSpPr>
        <p:spPr>
          <a:xfrm>
            <a:off x="1143000" y="731520"/>
            <a:ext cx="6400800"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Rectangle 6"/>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2033195" y="2172648"/>
            <a:ext cx="5966666" cy="2423346"/>
          </a:xfrm>
          <a:effectLst/>
        </p:spPr>
        <p:txBody>
          <a:bodyPr anchor="b"/>
          <a:lstStyle>
            <a:lvl1pPr algn="r">
              <a:defRPr sz="4600" b="1" cap="none" baseline="0"/>
            </a:lvl1pPr>
          </a:lstStyle>
          <a:p>
            <a:r>
              <a:rPr lang="en-US"/>
              <a:t>Click to edit Master title style</a:t>
            </a:r>
            <a:endParaRPr lang="en-US" dirty="0"/>
          </a:p>
        </p:txBody>
      </p:sp>
      <p:sp>
        <p:nvSpPr>
          <p:cNvPr id="3" name="Text Placeholder 2"/>
          <p:cNvSpPr>
            <a:spLocks noGrp="1"/>
          </p:cNvSpPr>
          <p:nvPr>
            <p:ph type="body" idx="1"/>
          </p:nvPr>
        </p:nvSpPr>
        <p:spPr>
          <a:xfrm>
            <a:off x="2022438" y="4607511"/>
            <a:ext cx="5970494" cy="835460"/>
          </a:xfrm>
        </p:spPr>
        <p:txBody>
          <a:bodyPr anchor="t"/>
          <a:lstStyle>
            <a:lvl1pPr marL="0" indent="0" algn="r">
              <a:buNone/>
              <a:defRPr sz="2000">
                <a:solidFill>
                  <a:schemeClr val="tx2"/>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8" name="Title 7"/>
          <p:cNvSpPr>
            <a:spLocks noGrp="1"/>
          </p:cNvSpPr>
          <p:nvPr>
            <p:ph type="title"/>
          </p:nvPr>
        </p:nvSpPr>
        <p:spPr/>
        <p:txBody>
          <a:bodyPr/>
          <a:lstStyle/>
          <a:p>
            <a:r>
              <a:rPr lang="en-US"/>
              <a:t>Click to edit Master title style</a:t>
            </a:r>
          </a:p>
        </p:txBody>
      </p:sp>
      <p:sp>
        <p:nvSpPr>
          <p:cNvPr id="9" name="Content Placeholder 8"/>
          <p:cNvSpPr>
            <a:spLocks noGrp="1"/>
          </p:cNvSpPr>
          <p:nvPr>
            <p:ph sz="quarter" idx="13"/>
          </p:nvPr>
        </p:nvSpPr>
        <p:spPr>
          <a:xfrm>
            <a:off x="1142999" y="731519"/>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Content Placeholder 10"/>
          <p:cNvSpPr>
            <a:spLocks noGrp="1"/>
          </p:cNvSpPr>
          <p:nvPr>
            <p:ph sz="quarter" idx="14"/>
          </p:nvPr>
        </p:nvSpPr>
        <p:spPr>
          <a:xfrm>
            <a:off x="4645152" y="731520"/>
            <a:ext cx="3346704" cy="34747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1143000"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56447" y="1400327"/>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47302" y="731520"/>
            <a:ext cx="3346704" cy="639762"/>
          </a:xfrm>
        </p:spPr>
        <p:txBody>
          <a:bodyPr anchor="b">
            <a:noAutofit/>
          </a:bodyPr>
          <a:lstStyle>
            <a:lvl1pPr marL="0" indent="0" algn="ctr">
              <a:buNone/>
              <a:defRPr lang="en-US" sz="2400" b="1" i="0" kern="1200" dirty="0" smtClean="0">
                <a:gradFill>
                  <a:gsLst>
                    <a:gs pos="0">
                      <a:schemeClr val="tx1"/>
                    </a:gs>
                    <a:gs pos="40000">
                      <a:schemeClr val="tx1">
                        <a:lumMod val="75000"/>
                        <a:lumOff val="25000"/>
                      </a:schemeClr>
                    </a:gs>
                    <a:gs pos="100000">
                      <a:schemeClr val="tx2">
                        <a:alpha val="65000"/>
                      </a:schemeClr>
                    </a:gs>
                  </a:gsLst>
                  <a:lin ang="5400000" scaled="0"/>
                </a:gradFill>
                <a:effectLst/>
                <a:latin typeface="+mj-lt"/>
                <a:ea typeface="+mj-ea"/>
                <a:cs typeface="+mj-cs"/>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ctr" defTabSz="914400" rtl="0" eaLnBrk="1" latinLnBrk="0" hangingPunct="1">
              <a:spcBef>
                <a:spcPct val="20000"/>
              </a:spcBef>
              <a:spcAft>
                <a:spcPts val="300"/>
              </a:spcAft>
              <a:buClr>
                <a:schemeClr val="accent6">
                  <a:lumMod val="75000"/>
                </a:schemeClr>
              </a:buClr>
              <a:buSzPct val="130000"/>
              <a:buFont typeface="Georgia" pitchFamily="18" charset="0"/>
              <a:buNone/>
            </a:pPr>
            <a:r>
              <a:rPr lang="en-US"/>
              <a:t>Click to edit Master text styles</a:t>
            </a:r>
          </a:p>
        </p:txBody>
      </p:sp>
      <p:sp>
        <p:nvSpPr>
          <p:cNvPr id="6" name="Content Placeholder 5"/>
          <p:cNvSpPr>
            <a:spLocks noGrp="1"/>
          </p:cNvSpPr>
          <p:nvPr>
            <p:ph sz="quarter" idx="4"/>
          </p:nvPr>
        </p:nvSpPr>
        <p:spPr>
          <a:xfrm>
            <a:off x="4645025" y="1399032"/>
            <a:ext cx="3346704" cy="2743200"/>
          </a:xfrm>
        </p:spPr>
        <p:txBody>
          <a:bodyPr>
            <a:normAutofit/>
          </a:bodyPr>
          <a:lstStyle>
            <a:lvl1pPr>
              <a:defRPr sz="1800"/>
            </a:lvl1pPr>
            <a:lvl2pPr>
              <a:defRPr sz="1800"/>
            </a:lvl2pPr>
            <a:lvl3pPr>
              <a:defRPr sz="16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463FFD1-C584-42B0-BE86-368BF8A2AC3F}" type="slidenum">
              <a:rPr lang="en-GB" smtClean="0"/>
              <a:pPr/>
              <a:t>‹#›</a:t>
            </a:fld>
            <a:endParaRPr lang="en-GB"/>
          </a:p>
        </p:txBody>
      </p:sp>
      <p:sp>
        <p:nvSpPr>
          <p:cNvPr id="10" name="Title 9"/>
          <p:cNvSpPr>
            <a:spLocks noGrp="1"/>
          </p:cNvSpPr>
          <p:nvPr>
            <p:ph type="title"/>
          </p:nvPr>
        </p:nvSpPr>
        <p:spPr/>
        <p:txBody>
          <a:bodyPr/>
          <a:lstStyle/>
          <a:p>
            <a:r>
              <a:rPr lang="en-US"/>
              <a:t>Click to edit Master title style</a:t>
            </a:r>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095" y="2209800"/>
            <a:ext cx="3636085" cy="1258493"/>
          </a:xfrm>
          <a:effectLst/>
        </p:spPr>
        <p:txBody>
          <a:bodyPr anchor="b">
            <a:noAutofit/>
          </a:bodyPr>
          <a:lstStyle>
            <a:lvl1pPr marL="228600" indent="-228600" algn="l">
              <a:defRPr sz="2800" b="1">
                <a:effectLst/>
              </a:defRPr>
            </a:lvl1pPr>
          </a:lstStyle>
          <a:p>
            <a:r>
              <a:rPr lang="en-US"/>
              <a:t>Click to edit Master title style</a:t>
            </a:r>
            <a:endParaRPr lang="en-US" dirty="0"/>
          </a:p>
        </p:txBody>
      </p:sp>
      <p:sp>
        <p:nvSpPr>
          <p:cNvPr id="3" name="Content Placeholder 2"/>
          <p:cNvSpPr>
            <a:spLocks noGrp="1"/>
          </p:cNvSpPr>
          <p:nvPr>
            <p:ph idx="1"/>
          </p:nvPr>
        </p:nvSpPr>
        <p:spPr>
          <a:xfrm>
            <a:off x="4593515" y="731520"/>
            <a:ext cx="4017085" cy="4894730"/>
          </a:xfrm>
        </p:spPr>
        <p:txBody>
          <a:bodyPr anchor="ctr"/>
          <a:lstStyle>
            <a:lvl1pPr>
              <a:defRPr sz="2200"/>
            </a:lvl1pPr>
            <a:lvl2pPr>
              <a:defRPr sz="2000"/>
            </a:lvl2pPr>
            <a:lvl3pPr>
              <a:defRPr sz="1800"/>
            </a:lvl3pPr>
            <a:lvl4pPr>
              <a:defRPr sz="1600"/>
            </a:lvl4pPr>
            <a:lvl5pPr>
              <a:defRPr sz="14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075765" y="3497802"/>
            <a:ext cx="3388660" cy="213951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3866920"/>
            <a:ext cx="9144000" cy="2991080"/>
          </a:xfrm>
          <a:prstGeom prst="rect">
            <a:avLst/>
          </a:prstGeom>
          <a:gradFill>
            <a:gsLst>
              <a:gs pos="0">
                <a:schemeClr val="bg1">
                  <a:alpha val="92000"/>
                </a:schemeClr>
              </a:gs>
              <a:gs pos="37000">
                <a:schemeClr val="bg1">
                  <a:alpha val="77000"/>
                </a:schemeClr>
              </a:gs>
              <a:gs pos="100000">
                <a:schemeClr val="bg2">
                  <a:alpha val="80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0" y="0"/>
            <a:ext cx="9144000" cy="3866920"/>
          </a:xfrm>
          <a:prstGeom prst="rect">
            <a:avLst/>
          </a:prstGeom>
          <a:gradFill flip="none" rotWithShape="1">
            <a:gsLst>
              <a:gs pos="0">
                <a:schemeClr val="bg1">
                  <a:alpha val="90000"/>
                </a:schemeClr>
              </a:gs>
              <a:gs pos="48000">
                <a:schemeClr val="bg1">
                  <a:alpha val="63000"/>
                </a:schemeClr>
              </a:gs>
              <a:gs pos="100000">
                <a:schemeClr val="bg2">
                  <a:alpha val="80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 name="Rectangle 9"/>
          <p:cNvSpPr/>
          <p:nvPr/>
        </p:nvSpPr>
        <p:spPr>
          <a:xfrm>
            <a:off x="0" y="2652311"/>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1" name="Oval 10"/>
          <p:cNvSpPr/>
          <p:nvPr/>
        </p:nvSpPr>
        <p:spPr>
          <a:xfrm>
            <a:off x="0" y="1600200"/>
            <a:ext cx="9144000" cy="5105400"/>
          </a:xfrm>
          <a:prstGeom prst="ellipse">
            <a:avLst/>
          </a:prstGeom>
          <a:gradFill flip="none" rotWithShape="1">
            <a:gsLst>
              <a:gs pos="0">
                <a:schemeClr val="bg1"/>
              </a:gs>
              <a:gs pos="54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Picture Placeholder 2"/>
          <p:cNvSpPr>
            <a:spLocks noGrp="1"/>
          </p:cNvSpPr>
          <p:nvPr>
            <p:ph type="pic" idx="1"/>
          </p:nvPr>
        </p:nvSpPr>
        <p:spPr>
          <a:xfrm>
            <a:off x="4475175" y="1143000"/>
            <a:ext cx="4114800" cy="3127806"/>
          </a:xfrm>
          <a:prstGeom prst="roundRect">
            <a:avLst>
              <a:gd name="adj" fmla="val 4230"/>
            </a:avLst>
          </a:prstGeom>
          <a:solidFill>
            <a:schemeClr val="bg2">
              <a:lumMod val="90000"/>
            </a:schemeClr>
          </a:solidFill>
          <a:effectLst>
            <a:reflection blurRad="4350" stA="23000" endA="300" endPos="28000" dir="5400000" sy="-100000" algn="bl" rotWithShape="0"/>
          </a:effectLst>
          <a:scene3d>
            <a:camera prst="perspectiveContrastingLeftFacing" fov="1800000">
              <a:rot lat="300000" lon="2100000" rev="0"/>
            </a:camera>
            <a:lightRig rig="balanced" dir="t"/>
          </a:scene3d>
          <a:sp3d>
            <a:bevelT w="50800" h="50800"/>
          </a:sp3d>
        </p:spPr>
        <p:txBody>
          <a:bodyPr>
            <a:normAutofit/>
            <a:flatTx/>
          </a:bodyPr>
          <a:lstStyle>
            <a:lvl1pPr marL="0" indent="0" algn="ctr">
              <a:buNone/>
              <a:defRPr sz="20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877887" y="1010486"/>
            <a:ext cx="3694114" cy="2163020"/>
          </a:xfrm>
        </p:spPr>
        <p:txBody>
          <a:bodyPr anchor="b"/>
          <a:lstStyle>
            <a:lvl1pPr marL="182880" indent="-182880">
              <a:buFont typeface="Georgia" pitchFamily="18" charset="0"/>
              <a:buChar char="*"/>
              <a:defRPr sz="16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463FFD1-C584-42B0-BE86-368BF8A2AC3F}" type="slidenum">
              <a:rPr lang="en-GB" smtClean="0"/>
              <a:pPr/>
              <a:t>‹#›</a:t>
            </a:fld>
            <a:endParaRPr lang="en-GB"/>
          </a:p>
        </p:txBody>
      </p:sp>
      <p:sp>
        <p:nvSpPr>
          <p:cNvPr id="2" name="Title 1"/>
          <p:cNvSpPr>
            <a:spLocks noGrp="1"/>
          </p:cNvSpPr>
          <p:nvPr>
            <p:ph type="title"/>
          </p:nvPr>
        </p:nvSpPr>
        <p:spPr>
          <a:xfrm>
            <a:off x="727268" y="4464421"/>
            <a:ext cx="6383538" cy="1143000"/>
          </a:xfrm>
        </p:spPr>
        <p:txBody>
          <a:bodyPr anchor="b">
            <a:noAutofit/>
          </a:bodyPr>
          <a:lstStyle>
            <a:lvl1pPr algn="l">
              <a:defRPr sz="4600" b="1"/>
            </a:lvl1pPr>
          </a:lstStyle>
          <a:p>
            <a:r>
              <a:rPr lang="en-US"/>
              <a:t>Click to edit Master title style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a:xfrm>
            <a:off x="1905000" y="731519"/>
            <a:ext cx="6400800" cy="347472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1153758" y="376517"/>
            <a:ext cx="2057400" cy="5238339"/>
          </a:xfrm>
          <a:effectLst/>
        </p:spPr>
        <p:txBody>
          <a:bodyPr vert="eaVert"/>
          <a:lstStyle>
            <a:lvl1pPr algn="l">
              <a:defRPr/>
            </a:lvl1pPr>
          </a:lstStyle>
          <a:p>
            <a:r>
              <a:rPr lang="en-US"/>
              <a:t>Click to edit Master title style</a:t>
            </a:r>
          </a:p>
        </p:txBody>
      </p:sp>
      <p:sp>
        <p:nvSpPr>
          <p:cNvPr id="3" name="Vertical Text Placeholder 2"/>
          <p:cNvSpPr>
            <a:spLocks noGrp="1"/>
          </p:cNvSpPr>
          <p:nvPr>
            <p:ph type="body" orient="vert" idx="1"/>
          </p:nvPr>
        </p:nvSpPr>
        <p:spPr>
          <a:xfrm>
            <a:off x="3324113" y="731519"/>
            <a:ext cx="4829287" cy="489472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F18B2A77-80F8-492C-B96F-04511807F2CD}" type="datetimeFigureOut">
              <a:rPr lang="en-GB" smtClean="0"/>
              <a:pPr/>
              <a:t>18/09/2023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463FFD1-C584-42B0-BE86-368BF8A2AC3F}"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D9ECE590-3C1A-4F4F-A503-8F54A7B47360}" type="datetimeFigureOut">
              <a:rPr lang="en-US" smtClean="0"/>
              <a:t>9/18/2023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478130D-4F38-9643-A857-1674BDF352FC}" type="slidenum">
              <a:rPr lang="en-US" smtClean="0"/>
              <a:t>‹#›</a:t>
            </a:fld>
            <a:endParaRPr lang="en-US"/>
          </a:p>
        </p:txBody>
      </p:sp>
    </p:spTree>
    <p:extLst>
      <p:ext uri="{BB962C8B-B14F-4D97-AF65-F5344CB8AC3E}">
        <p14:creationId xmlns:p14="http://schemas.microsoft.com/office/powerpoint/2010/main" val="1103357916"/>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endParaRPr lang="en-GB"/>
          </a:p>
        </p:txBody>
      </p:sp>
      <p:sp>
        <p:nvSpPr>
          <p:cNvPr id="3" name="Text Placeholder 2"/>
          <p:cNvSpPr>
            <a:spLocks noGrp="1"/>
          </p:cNvSpPr>
          <p:nvPr>
            <p:ph type="body" sz="half" idx="1"/>
          </p:nvPr>
        </p:nvSpPr>
        <p:spPr>
          <a:xfrm>
            <a:off x="457200" y="1600200"/>
            <a:ext cx="8229600" cy="21859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57200" y="3938588"/>
            <a:ext cx="8229600" cy="218757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Rectangle 4">
            <a:extLst>
              <a:ext uri="{FF2B5EF4-FFF2-40B4-BE49-F238E27FC236}">
                <a16:creationId xmlns:a16="http://schemas.microsoft.com/office/drawing/2014/main" id="{B6A1D10E-F061-4E07-B154-DD929C61D01D}"/>
              </a:ext>
            </a:extLst>
          </p:cNvPr>
          <p:cNvSpPr>
            <a:spLocks noGrp="1" noChangeArrowheads="1"/>
          </p:cNvSpPr>
          <p:nvPr>
            <p:ph type="dt" sz="half" idx="10"/>
          </p:nvPr>
        </p:nvSpPr>
        <p:spPr>
          <a:ln/>
        </p:spPr>
        <p:txBody>
          <a:bodyPr/>
          <a:lstStyle>
            <a:lvl1pPr>
              <a:defRPr/>
            </a:lvl1pPr>
          </a:lstStyle>
          <a:p>
            <a:pPr>
              <a:defRPr/>
            </a:pPr>
            <a:endParaRPr lang="en-US"/>
          </a:p>
        </p:txBody>
      </p:sp>
      <p:sp>
        <p:nvSpPr>
          <p:cNvPr id="6" name="Rectangle 5">
            <a:extLst>
              <a:ext uri="{FF2B5EF4-FFF2-40B4-BE49-F238E27FC236}">
                <a16:creationId xmlns:a16="http://schemas.microsoft.com/office/drawing/2014/main" id="{3E07CBFD-588E-4730-B508-786F6F079669}"/>
              </a:ext>
            </a:extLst>
          </p:cNvPr>
          <p:cNvSpPr>
            <a:spLocks noGrp="1" noChangeArrowheads="1"/>
          </p:cNvSpPr>
          <p:nvPr>
            <p:ph type="ftr" sz="quarter" idx="11"/>
          </p:nvPr>
        </p:nvSpPr>
        <p:spPr>
          <a:ln/>
        </p:spPr>
        <p:txBody>
          <a:bodyPr/>
          <a:lstStyle>
            <a:lvl1pPr>
              <a:defRPr/>
            </a:lvl1pPr>
          </a:lstStyle>
          <a:p>
            <a:pPr>
              <a:defRPr/>
            </a:pPr>
            <a:endParaRPr lang="en-US"/>
          </a:p>
        </p:txBody>
      </p:sp>
      <p:sp>
        <p:nvSpPr>
          <p:cNvPr id="7" name="Rectangle 6">
            <a:extLst>
              <a:ext uri="{FF2B5EF4-FFF2-40B4-BE49-F238E27FC236}">
                <a16:creationId xmlns:a16="http://schemas.microsoft.com/office/drawing/2014/main" id="{81D73CA5-87EC-4666-A712-2E18FE433DC5}"/>
              </a:ext>
            </a:extLst>
          </p:cNvPr>
          <p:cNvSpPr>
            <a:spLocks noGrp="1" noChangeArrowheads="1"/>
          </p:cNvSpPr>
          <p:nvPr>
            <p:ph type="sldNum" sz="quarter" idx="12"/>
          </p:nvPr>
        </p:nvSpPr>
        <p:spPr>
          <a:ln/>
        </p:spPr>
        <p:txBody>
          <a:bodyPr/>
          <a:lstStyle>
            <a:lvl1pPr>
              <a:defRPr/>
            </a:lvl1pPr>
          </a:lstStyle>
          <a:p>
            <a:pPr>
              <a:defRPr/>
            </a:pPr>
            <a:fld id="{092E0050-E009-43B0-B3DA-D9A8263D331D}" type="slidenum">
              <a:rPr lang="en-US" altLang="en-US"/>
              <a:pPr>
                <a:defRPr/>
              </a:pPr>
              <a:t>‹#›</a:t>
            </a:fld>
            <a:endParaRPr lang="en-US" altLang="en-US"/>
          </a:p>
        </p:txBody>
      </p:sp>
    </p:spTree>
    <p:extLst>
      <p:ext uri="{BB962C8B-B14F-4D97-AF65-F5344CB8AC3E}">
        <p14:creationId xmlns:p14="http://schemas.microsoft.com/office/powerpoint/2010/main" val="3399660872"/>
      </p:ext>
    </p:extLst>
  </p:cSld>
  <p:clrMapOvr>
    <a:masterClrMapping/>
  </p:clrMapOvr>
  <p:transition>
    <p:blinds/>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2"/>
      </p:bgRef>
    </p:bg>
    <p:spTree>
      <p:nvGrpSpPr>
        <p:cNvPr id="1" name=""/>
        <p:cNvGrpSpPr/>
        <p:nvPr/>
      </p:nvGrpSpPr>
      <p:grpSpPr>
        <a:xfrm>
          <a:off x="0" y="0"/>
          <a:ext cx="0" cy="0"/>
          <a:chOff x="0" y="0"/>
          <a:chExt cx="0" cy="0"/>
        </a:xfrm>
      </p:grpSpPr>
      <p:sp>
        <p:nvSpPr>
          <p:cNvPr id="7" name="Rectangle 6"/>
          <p:cNvSpPr/>
          <p:nvPr/>
        </p:nvSpPr>
        <p:spPr>
          <a:xfrm>
            <a:off x="0" y="5105400"/>
            <a:ext cx="9144000" cy="1752600"/>
          </a:xfrm>
          <a:prstGeom prst="rect">
            <a:avLst/>
          </a:prstGeom>
          <a:gradFill>
            <a:gsLst>
              <a:gs pos="0">
                <a:schemeClr val="bg1">
                  <a:alpha val="91000"/>
                </a:schemeClr>
              </a:gs>
              <a:gs pos="37000">
                <a:schemeClr val="bg1">
                  <a:alpha val="76000"/>
                </a:schemeClr>
              </a:gs>
              <a:gs pos="100000">
                <a:schemeClr val="bg2">
                  <a:alpha val="79000"/>
                </a:schemeClr>
              </a:gs>
            </a:gsLst>
            <a:path path="circle">
              <a:fillToRect l="50000" t="50000" r="50000" b="50000"/>
            </a:path>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0" y="0"/>
            <a:ext cx="9144000" cy="5105400"/>
          </a:xfrm>
          <a:prstGeom prst="rect">
            <a:avLst/>
          </a:prstGeom>
          <a:gradFill flip="none" rotWithShape="1">
            <a:gsLst>
              <a:gs pos="0">
                <a:schemeClr val="bg1">
                  <a:alpha val="89000"/>
                </a:schemeClr>
              </a:gs>
              <a:gs pos="48000">
                <a:schemeClr val="bg1">
                  <a:alpha val="62000"/>
                </a:schemeClr>
              </a:gs>
              <a:gs pos="100000">
                <a:schemeClr val="bg2">
                  <a:alpha val="79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9" name="Rectangle 8"/>
          <p:cNvSpPr/>
          <p:nvPr/>
        </p:nvSpPr>
        <p:spPr>
          <a:xfrm>
            <a:off x="0" y="3768304"/>
            <a:ext cx="9144000" cy="2286000"/>
          </a:xfrm>
          <a:prstGeom prst="rect">
            <a:avLst/>
          </a:prstGeom>
          <a:gradFill flip="none" rotWithShape="1">
            <a:gsLst>
              <a:gs pos="0">
                <a:schemeClr val="bg1">
                  <a:alpha val="0"/>
                </a:schemeClr>
              </a:gs>
              <a:gs pos="29000">
                <a:schemeClr val="bg1">
                  <a:alpha val="30000"/>
                </a:schemeClr>
              </a:gs>
              <a:gs pos="45000">
                <a:schemeClr val="bg2">
                  <a:alpha val="40000"/>
                </a:schemeClr>
              </a:gs>
              <a:gs pos="55000">
                <a:schemeClr val="bg1">
                  <a:alpha val="26000"/>
                </a:schemeClr>
              </a:gs>
              <a:gs pos="65000">
                <a:schemeClr val="bg2">
                  <a:alpha val="60000"/>
                </a:schemeClr>
              </a:gs>
              <a:gs pos="100000">
                <a:schemeClr val="bg1">
                  <a:alpha val="0"/>
                </a:schemeClr>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Oval 9"/>
          <p:cNvSpPr/>
          <p:nvPr/>
        </p:nvSpPr>
        <p:spPr>
          <a:xfrm>
            <a:off x="0" y="1600200"/>
            <a:ext cx="9144000" cy="5105400"/>
          </a:xfrm>
          <a:prstGeom prst="ellipse">
            <a:avLst/>
          </a:prstGeom>
          <a:gradFill flip="none" rotWithShape="1">
            <a:gsLst>
              <a:gs pos="0">
                <a:schemeClr val="bg1"/>
              </a:gs>
              <a:gs pos="56000">
                <a:schemeClr val="bg1">
                  <a:alpha val="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1793289" y="4372168"/>
            <a:ext cx="6512511" cy="1143000"/>
          </a:xfrm>
          <a:prstGeom prst="rect">
            <a:avLst/>
          </a:prstGeom>
          <a:effectLst/>
        </p:spPr>
        <p:txBody>
          <a:bodyPr vert="horz" lIns="91440" tIns="45720" rIns="91440" bIns="45720" rtlCol="0" anchor="t" anchorCtr="0">
            <a:noAutofit/>
          </a:bodyPr>
          <a:lstStyle/>
          <a:p>
            <a:r>
              <a:rPr lang="en-US"/>
              <a:t>Click to edit Master title style</a:t>
            </a:r>
            <a:endParaRPr lang="en-US" dirty="0"/>
          </a:p>
        </p:txBody>
      </p:sp>
      <p:sp>
        <p:nvSpPr>
          <p:cNvPr id="3" name="Text Placeholder 2"/>
          <p:cNvSpPr>
            <a:spLocks noGrp="1"/>
          </p:cNvSpPr>
          <p:nvPr>
            <p:ph type="body" idx="1"/>
          </p:nvPr>
        </p:nvSpPr>
        <p:spPr>
          <a:xfrm>
            <a:off x="1143000" y="732260"/>
            <a:ext cx="6400800" cy="347472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172200" y="6172200"/>
            <a:ext cx="2514600" cy="365125"/>
          </a:xfrm>
          <a:prstGeom prst="rect">
            <a:avLst/>
          </a:prstGeom>
        </p:spPr>
        <p:txBody>
          <a:bodyPr vert="horz" lIns="91440" tIns="45720" rIns="91440" bIns="45720" rtlCol="0" anchor="ctr"/>
          <a:lstStyle>
            <a:lvl1pPr algn="r">
              <a:defRPr sz="1100" b="1">
                <a:solidFill>
                  <a:schemeClr val="tx1">
                    <a:lumMod val="50000"/>
                    <a:lumOff val="50000"/>
                  </a:schemeClr>
                </a:solidFill>
              </a:defRPr>
            </a:lvl1pPr>
          </a:lstStyle>
          <a:p>
            <a:fld id="{F18B2A77-80F8-492C-B96F-04511807F2CD}" type="datetimeFigureOut">
              <a:rPr lang="en-GB" smtClean="0"/>
              <a:pPr/>
              <a:t>18/09/2023</a:t>
            </a:fld>
            <a:endParaRPr lang="en-GB"/>
          </a:p>
        </p:txBody>
      </p:sp>
      <p:sp>
        <p:nvSpPr>
          <p:cNvPr id="5" name="Footer Placeholder 4"/>
          <p:cNvSpPr>
            <a:spLocks noGrp="1"/>
          </p:cNvSpPr>
          <p:nvPr>
            <p:ph type="ftr" sz="quarter" idx="3"/>
          </p:nvPr>
        </p:nvSpPr>
        <p:spPr>
          <a:xfrm>
            <a:off x="457199" y="6172200"/>
            <a:ext cx="3352801" cy="365125"/>
          </a:xfrm>
          <a:prstGeom prst="rect">
            <a:avLst/>
          </a:prstGeom>
        </p:spPr>
        <p:txBody>
          <a:bodyPr vert="horz" lIns="91440" tIns="45720" rIns="91440" bIns="45720" rtlCol="0" anchor="ctr"/>
          <a:lstStyle>
            <a:lvl1pPr algn="l">
              <a:defRPr sz="1100" b="1">
                <a:solidFill>
                  <a:schemeClr val="tx1">
                    <a:lumMod val="50000"/>
                    <a:lumOff val="50000"/>
                  </a:schemeClr>
                </a:solidFill>
              </a:defRPr>
            </a:lvl1pPr>
          </a:lstStyle>
          <a:p>
            <a:endParaRPr lang="en-GB"/>
          </a:p>
        </p:txBody>
      </p:sp>
      <p:sp>
        <p:nvSpPr>
          <p:cNvPr id="6" name="Slide Number Placeholder 5"/>
          <p:cNvSpPr>
            <a:spLocks noGrp="1"/>
          </p:cNvSpPr>
          <p:nvPr>
            <p:ph type="sldNum" sz="quarter" idx="4"/>
          </p:nvPr>
        </p:nvSpPr>
        <p:spPr>
          <a:xfrm>
            <a:off x="3810000" y="6172200"/>
            <a:ext cx="1828800" cy="365125"/>
          </a:xfrm>
          <a:prstGeom prst="rect">
            <a:avLst/>
          </a:prstGeom>
        </p:spPr>
        <p:txBody>
          <a:bodyPr vert="horz" lIns="91440" tIns="45720" rIns="91440" bIns="45720" rtlCol="0" anchor="ctr"/>
          <a:lstStyle>
            <a:lvl1pPr algn="ctr">
              <a:defRPr sz="1200" b="1">
                <a:solidFill>
                  <a:schemeClr val="tx1">
                    <a:lumMod val="50000"/>
                    <a:lumOff val="50000"/>
                  </a:schemeClr>
                </a:solidFill>
              </a:defRPr>
            </a:lvl1pPr>
          </a:lstStyle>
          <a:p>
            <a:fld id="{2463FFD1-C584-42B0-BE86-368BF8A2AC3F}" type="slidenum">
              <a:rPr lang="en-GB" smtClean="0"/>
              <a:pPr/>
              <a:t>‹#›</a:t>
            </a:fld>
            <a:endParaRPr lang="en-GB"/>
          </a:p>
        </p:txBody>
      </p:sp>
    </p:spTree>
  </p:cSld>
  <p:clrMap bg1="lt1" tx1="dk1" bg2="lt2" tx2="dk2" accent1="accent1" accent2="accent2" accent3="accent3" accent4="accent4" accent5="accent5" accent6="accent6" hlink="hlink" folHlink="folHlink"/>
  <p:sldLayoutIdLst>
    <p:sldLayoutId id="2147483757" r:id="rId1"/>
    <p:sldLayoutId id="2147483758" r:id="rId2"/>
    <p:sldLayoutId id="2147483759" r:id="rId3"/>
    <p:sldLayoutId id="2147483760" r:id="rId4"/>
    <p:sldLayoutId id="2147483761" r:id="rId5"/>
    <p:sldLayoutId id="2147483762" r:id="rId6"/>
    <p:sldLayoutId id="2147483763" r:id="rId7"/>
    <p:sldLayoutId id="2147483764" r:id="rId8"/>
    <p:sldLayoutId id="2147483765" r:id="rId9"/>
    <p:sldLayoutId id="2147483766" r:id="rId10"/>
    <p:sldLayoutId id="2147483767" r:id="rId11"/>
    <p:sldLayoutId id="2147483768" r:id="rId12"/>
    <p:sldLayoutId id="2147483769" r:id="rId13"/>
  </p:sldLayoutIdLst>
  <p:txStyles>
    <p:titleStyle>
      <a:lvl1pPr marL="320040" indent="-320040" algn="r" defTabSz="914400" rtl="0" eaLnBrk="1" latinLnBrk="0" hangingPunct="1">
        <a:spcBef>
          <a:spcPct val="0"/>
        </a:spcBef>
        <a:buClr>
          <a:schemeClr val="accent6">
            <a:lumMod val="75000"/>
          </a:schemeClr>
        </a:buClr>
        <a:buSzPct val="128000"/>
        <a:buFont typeface="Georgia" pitchFamily="18" charset="0"/>
        <a:buChar char="*"/>
        <a:defRPr sz="4600" b="1" i="0" kern="1200">
          <a:gradFill>
            <a:gsLst>
              <a:gs pos="0">
                <a:schemeClr val="tx1"/>
              </a:gs>
              <a:gs pos="40000">
                <a:schemeClr val="tx1">
                  <a:lumMod val="75000"/>
                  <a:lumOff val="25000"/>
                </a:schemeClr>
              </a:gs>
              <a:gs pos="100000">
                <a:schemeClr val="tx2">
                  <a:alpha val="65000"/>
                </a:schemeClr>
              </a:gs>
            </a:gsLst>
            <a:lin ang="5400000" scaled="0"/>
          </a:gradFill>
          <a:effectLst>
            <a:reflection blurRad="6350" stA="55000" endA="300" endPos="45500" dir="5400000" sy="-100000" algn="bl" rotWithShape="0"/>
          </a:effectLst>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3" Type="http://schemas.openxmlformats.org/officeDocument/2006/relationships/hyperlink" Target="mailto:admin@sps.sefton.school" TargetMode="External"/><Relationship Id="rId2" Type="http://schemas.openxmlformats.org/officeDocument/2006/relationships/hyperlink" Target="https://www.stphilipssouthport.com/" TargetMode="External"/><Relationship Id="rId1" Type="http://schemas.openxmlformats.org/officeDocument/2006/relationships/slideLayout" Target="../slideLayouts/slideLayout2.xml"/><Relationship Id="rId5" Type="http://schemas.openxmlformats.org/officeDocument/2006/relationships/hyperlink" Target="mailto:ibisonm@sps.sefton.school" TargetMode="External"/><Relationship Id="rId4" Type="http://schemas.openxmlformats.org/officeDocument/2006/relationships/hyperlink" Target="mailto:coopeere@sps.sefton.school" TargetMode="External"/></Relationships>
</file>

<file path=ppt/slides/_rels/slide6.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gi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hyperlink" Target="https://schoolgateway.co.uk/help/" TargetMode="Externa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notesSlide" Target="../notesSlides/notesSlide1.xml"/><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23.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1.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7.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20.jpeg"/><Relationship Id="rId1" Type="http://schemas.openxmlformats.org/officeDocument/2006/relationships/slideLayout" Target="../slideLayouts/slideLayout2.xml"/><Relationship Id="rId4" Type="http://schemas.openxmlformats.org/officeDocument/2006/relationships/image" Target="../media/image22.jpeg"/></Relationships>
</file>

<file path=ppt/slides/_rels/slide28.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23.tiff"/><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hyperlink" Target="https://www.youtube.com/watch?v=uXpaMgNr7T4" TargetMode="External"/><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hyperlink" Target="http://www.stphilipssouthport.com/" TargetMode="Externa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6" descr="Image result for welcome to year 6"/>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08498" y="-34231"/>
            <a:ext cx="8611974" cy="418331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950A634-4518-4857-BFF2-AD8687CC4DBB}"/>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2651431" y="2924944"/>
            <a:ext cx="3841137" cy="3474720"/>
          </a:xfrm>
          <a:prstGeom prst="rect">
            <a:avLst/>
          </a:prstGeom>
          <a:noFill/>
        </p:spPr>
      </p:pic>
      <p:sp>
        <p:nvSpPr>
          <p:cNvPr id="2" name="Rectangle 1">
            <a:extLst>
              <a:ext uri="{FF2B5EF4-FFF2-40B4-BE49-F238E27FC236}">
                <a16:creationId xmlns:a16="http://schemas.microsoft.com/office/drawing/2014/main" id="{E7AA6FA5-DFC4-4081-9C0C-229D4E5FE5C8}"/>
              </a:ext>
            </a:extLst>
          </p:cNvPr>
          <p:cNvSpPr/>
          <p:nvPr/>
        </p:nvSpPr>
        <p:spPr>
          <a:xfrm>
            <a:off x="2661584" y="529516"/>
            <a:ext cx="3841137" cy="523220"/>
          </a:xfrm>
          <a:prstGeom prst="rect">
            <a:avLst/>
          </a:prstGeom>
          <a:solidFill>
            <a:schemeClr val="bg1"/>
          </a:solidFill>
        </p:spPr>
        <p:txBody>
          <a:bodyPr wrap="square" lIns="91440" tIns="45720" rIns="91440" bIns="45720">
            <a:spAutoFit/>
          </a:bodyPr>
          <a:lstStyle/>
          <a:p>
            <a:pPr algn="ctr"/>
            <a:r>
              <a:rPr lang="en-US" sz="2800" b="1" cap="none" spc="0" dirty="0">
                <a:ln w="12700">
                  <a:solidFill>
                    <a:schemeClr val="accent3">
                      <a:lumMod val="50000"/>
                    </a:schemeClr>
                  </a:solidFill>
                  <a:prstDash val="solid"/>
                </a:ln>
                <a:pattFill prst="narHorz">
                  <a:fgClr>
                    <a:schemeClr val="accent3"/>
                  </a:fgClr>
                  <a:bgClr>
                    <a:schemeClr val="accent3">
                      <a:lumMod val="40000"/>
                      <a:lumOff val="60000"/>
                    </a:schemeClr>
                  </a:bgClr>
                </a:pattFill>
                <a:effectLst>
                  <a:innerShdw blurRad="177800">
                    <a:schemeClr val="accent3">
                      <a:lumMod val="50000"/>
                    </a:schemeClr>
                  </a:innerShdw>
                </a:effectLst>
              </a:rPr>
              <a:t>Welcome to Year 1!</a:t>
            </a:r>
          </a:p>
        </p:txBody>
      </p:sp>
    </p:spTree>
    <p:extLst>
      <p:ext uri="{BB962C8B-B14F-4D97-AF65-F5344CB8AC3E}">
        <p14:creationId xmlns:p14="http://schemas.microsoft.com/office/powerpoint/2010/main" val="268202269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Content Placeholder 6">
            <a:extLst>
              <a:ext uri="{FF2B5EF4-FFF2-40B4-BE49-F238E27FC236}">
                <a16:creationId xmlns:a16="http://schemas.microsoft.com/office/drawing/2014/main" id="{1232BE44-98DB-43EB-AD87-9EDDA1032BA4}"/>
              </a:ext>
            </a:extLst>
          </p:cNvPr>
          <p:cNvPicPr>
            <a:picLocks noGrp="1" noChangeAspect="1"/>
          </p:cNvPicPr>
          <p:nvPr>
            <p:ph idx="1"/>
          </p:nvPr>
        </p:nvPicPr>
        <p:blipFill>
          <a:blip r:embed="rId2"/>
          <a:stretch>
            <a:fillRect/>
          </a:stretch>
        </p:blipFill>
        <p:spPr>
          <a:xfrm>
            <a:off x="1793289" y="589845"/>
            <a:ext cx="5687762" cy="5678309"/>
          </a:xfrm>
        </p:spPr>
      </p:pic>
    </p:spTree>
    <p:extLst>
      <p:ext uri="{BB962C8B-B14F-4D97-AF65-F5344CB8AC3E}">
        <p14:creationId xmlns:p14="http://schemas.microsoft.com/office/powerpoint/2010/main" val="3396202468"/>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20E4F5-13D8-4649-B42B-9F96F8D4339A}"/>
              </a:ext>
            </a:extLst>
          </p:cNvPr>
          <p:cNvSpPr>
            <a:spLocks noGrp="1"/>
          </p:cNvSpPr>
          <p:nvPr>
            <p:ph type="title"/>
          </p:nvPr>
        </p:nvSpPr>
        <p:spPr>
          <a:xfrm>
            <a:off x="372027" y="5715000"/>
            <a:ext cx="7618906" cy="882352"/>
          </a:xfrm>
        </p:spPr>
        <p:txBody>
          <a:bodyPr/>
          <a:lstStyle/>
          <a:p>
            <a:pPr algn="l"/>
            <a:r>
              <a:rPr lang="en-GB" sz="1400" dirty="0"/>
              <a:t>We have codes of conduct for Governors,  staff and parents and expect all members of our school community to abide by these.</a:t>
            </a:r>
            <a:br>
              <a:rPr lang="en-GB" sz="1400" dirty="0"/>
            </a:br>
            <a:endParaRPr lang="en-GB" sz="1400" dirty="0"/>
          </a:p>
        </p:txBody>
      </p:sp>
      <p:sp>
        <p:nvSpPr>
          <p:cNvPr id="3" name="Content Placeholder 2">
            <a:extLst>
              <a:ext uri="{FF2B5EF4-FFF2-40B4-BE49-F238E27FC236}">
                <a16:creationId xmlns:a16="http://schemas.microsoft.com/office/drawing/2014/main" id="{B56059E2-34BF-4508-8BF3-54A3108EFBCB}"/>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F508B14A-1A9F-4B74-A45B-22F110AD4CE5}"/>
              </a:ext>
            </a:extLst>
          </p:cNvPr>
          <p:cNvPicPr>
            <a:picLocks noChangeAspect="1"/>
          </p:cNvPicPr>
          <p:nvPr/>
        </p:nvPicPr>
        <p:blipFill rotWithShape="1">
          <a:blip r:embed="rId2"/>
          <a:srcRect l="15350" t="9421" r="16138" b="6580"/>
          <a:stretch/>
        </p:blipFill>
        <p:spPr>
          <a:xfrm>
            <a:off x="372026" y="554805"/>
            <a:ext cx="7512342" cy="5178452"/>
          </a:xfrm>
          <a:prstGeom prst="rect">
            <a:avLst/>
          </a:prstGeom>
        </p:spPr>
      </p:pic>
      <p:sp>
        <p:nvSpPr>
          <p:cNvPr id="5" name="Rectangle 4">
            <a:extLst>
              <a:ext uri="{FF2B5EF4-FFF2-40B4-BE49-F238E27FC236}">
                <a16:creationId xmlns:a16="http://schemas.microsoft.com/office/drawing/2014/main" id="{740B873D-55B0-494E-B4A1-CAFF3D5C2E61}"/>
              </a:ext>
            </a:extLst>
          </p:cNvPr>
          <p:cNvSpPr/>
          <p:nvPr/>
        </p:nvSpPr>
        <p:spPr>
          <a:xfrm>
            <a:off x="2771800" y="-29166"/>
            <a:ext cx="3925755" cy="646331"/>
          </a:xfrm>
          <a:prstGeom prst="rect">
            <a:avLst/>
          </a:prstGeom>
          <a:noFill/>
        </p:spPr>
        <p:txBody>
          <a:bodyPr wrap="none" lIns="91440" tIns="45720" rIns="91440" bIns="45720">
            <a:spAutoFit/>
          </a:bodyPr>
          <a:lstStyle/>
          <a:p>
            <a:pPr algn="ctr"/>
            <a:r>
              <a:rPr lang="en-US" sz="3600" b="0" cap="none" spc="0" dirty="0">
                <a:ln w="0"/>
                <a:solidFill>
                  <a:schemeClr val="accent1"/>
                </a:solidFill>
                <a:effectLst>
                  <a:outerShdw blurRad="38100" dist="25400" dir="5400000" algn="ctr" rotWithShape="0">
                    <a:srgbClr val="6E747A">
                      <a:alpha val="43000"/>
                    </a:srgbClr>
                  </a:outerShdw>
                </a:effectLst>
              </a:rPr>
              <a:t>Our School Vision:</a:t>
            </a:r>
          </a:p>
        </p:txBody>
      </p:sp>
    </p:spTree>
    <p:extLst>
      <p:ext uri="{BB962C8B-B14F-4D97-AF65-F5344CB8AC3E}">
        <p14:creationId xmlns:p14="http://schemas.microsoft.com/office/powerpoint/2010/main" val="256411322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55777" y="404664"/>
            <a:ext cx="3960439" cy="1143000"/>
          </a:xfrm>
        </p:spPr>
        <p:txBody>
          <a:bodyPr/>
          <a:lstStyle/>
          <a:p>
            <a:pPr marL="0" indent="0">
              <a:buNone/>
            </a:pPr>
            <a:r>
              <a:rPr lang="en-GB" dirty="0"/>
              <a:t>Year 1 staff</a:t>
            </a:r>
          </a:p>
        </p:txBody>
      </p:sp>
      <p:sp>
        <p:nvSpPr>
          <p:cNvPr id="3" name="TextBox 2"/>
          <p:cNvSpPr txBox="1"/>
          <p:nvPr/>
        </p:nvSpPr>
        <p:spPr>
          <a:xfrm>
            <a:off x="1115616" y="1916832"/>
            <a:ext cx="7272808" cy="4031873"/>
          </a:xfrm>
          <a:prstGeom prst="rect">
            <a:avLst/>
          </a:prstGeom>
          <a:noFill/>
        </p:spPr>
        <p:txBody>
          <a:bodyPr wrap="square" rtlCol="0">
            <a:spAutoFit/>
          </a:bodyPr>
          <a:lstStyle/>
          <a:p>
            <a:r>
              <a:rPr lang="en-GB" sz="3200" dirty="0"/>
              <a:t>Mrs Parsons – Tues, Wed and </a:t>
            </a:r>
            <a:r>
              <a:rPr lang="en-GB" sz="3200" dirty="0" err="1"/>
              <a:t>Thur</a:t>
            </a:r>
            <a:r>
              <a:rPr lang="en-GB" sz="3200" dirty="0"/>
              <a:t> afternoon</a:t>
            </a:r>
          </a:p>
          <a:p>
            <a:r>
              <a:rPr lang="en-GB" sz="3200" dirty="0"/>
              <a:t>Miss Samuel – Mon, Fri and </a:t>
            </a:r>
            <a:r>
              <a:rPr lang="en-GB" sz="3200" dirty="0" err="1"/>
              <a:t>Thur</a:t>
            </a:r>
            <a:r>
              <a:rPr lang="en-GB" sz="3200" dirty="0"/>
              <a:t> morning</a:t>
            </a:r>
          </a:p>
          <a:p>
            <a:r>
              <a:rPr lang="en-GB" sz="3200" dirty="0"/>
              <a:t>Mrs </a:t>
            </a:r>
            <a:r>
              <a:rPr lang="en-GB" sz="3200" dirty="0" err="1"/>
              <a:t>Wareing</a:t>
            </a:r>
            <a:r>
              <a:rPr lang="en-GB" sz="3200" dirty="0"/>
              <a:t> – Teaching assistant</a:t>
            </a:r>
          </a:p>
          <a:p>
            <a:endParaRPr lang="en-GB" sz="3200" dirty="0"/>
          </a:p>
          <a:p>
            <a:r>
              <a:rPr lang="en-GB" sz="3200" dirty="0"/>
              <a:t>Mrs Prichard and Mrs Scott – Additional TA support.</a:t>
            </a:r>
          </a:p>
        </p:txBody>
      </p:sp>
    </p:spTree>
    <p:extLst>
      <p:ext uri="{BB962C8B-B14F-4D97-AF65-F5344CB8AC3E}">
        <p14:creationId xmlns:p14="http://schemas.microsoft.com/office/powerpoint/2010/main" val="338456937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15616" y="188640"/>
            <a:ext cx="6512511" cy="576064"/>
          </a:xfrm>
        </p:spPr>
        <p:txBody>
          <a:bodyPr/>
          <a:lstStyle/>
          <a:p>
            <a:pPr marL="0" indent="0" algn="ctr">
              <a:buNone/>
            </a:pPr>
            <a:r>
              <a:rPr lang="en-GB" sz="2800" dirty="0"/>
              <a:t>School website and how to contact us</a:t>
            </a:r>
          </a:p>
        </p:txBody>
      </p:sp>
      <p:sp>
        <p:nvSpPr>
          <p:cNvPr id="4" name="TextBox 3"/>
          <p:cNvSpPr txBox="1"/>
          <p:nvPr/>
        </p:nvSpPr>
        <p:spPr>
          <a:xfrm>
            <a:off x="251520" y="949101"/>
            <a:ext cx="8640960" cy="5693866"/>
          </a:xfrm>
          <a:prstGeom prst="rect">
            <a:avLst/>
          </a:prstGeom>
          <a:noFill/>
        </p:spPr>
        <p:txBody>
          <a:bodyPr wrap="square" rtlCol="0">
            <a:spAutoFit/>
          </a:bodyPr>
          <a:lstStyle/>
          <a:p>
            <a:pPr marL="342900" indent="-342900">
              <a:buFont typeface="Arial" pitchFamily="34" charset="0"/>
              <a:buChar char="•"/>
            </a:pPr>
            <a:r>
              <a:rPr lang="en-GB" sz="1400" dirty="0">
                <a:solidFill>
                  <a:srgbClr val="002060"/>
                </a:solidFill>
                <a:latin typeface="CCW Cursive Writing 7" pitchFamily="66" charset="0"/>
              </a:rPr>
              <a:t>We will be using and updating our school website and class page frequently over the year. Please keep up to date of any announcements. </a:t>
            </a:r>
            <a:r>
              <a:rPr lang="en-GB" sz="1400" dirty="0">
                <a:solidFill>
                  <a:srgbClr val="002060"/>
                </a:solidFill>
                <a:latin typeface="CCW Cursive Writing 7" pitchFamily="66" charset="0"/>
                <a:hlinkClick r:id="rId2"/>
              </a:rPr>
              <a:t>https://www.stphilipssouthport.com/</a:t>
            </a:r>
            <a:endParaRPr lang="en-GB" sz="1400" dirty="0">
              <a:solidFill>
                <a:srgbClr val="002060"/>
              </a:solidFill>
              <a:latin typeface="CCW Cursive Writing 7" pitchFamily="66" charset="0"/>
            </a:endParaRPr>
          </a:p>
          <a:p>
            <a:pPr marL="342900" indent="-342900">
              <a:buFont typeface="Arial" pitchFamily="34" charset="0"/>
              <a:buChar char="•"/>
            </a:pPr>
            <a:endParaRPr lang="en-GB" sz="1400" dirty="0">
              <a:solidFill>
                <a:srgbClr val="002060"/>
              </a:solidFill>
              <a:latin typeface="CCW Cursive Writing 7" pitchFamily="66" charset="0"/>
            </a:endParaRPr>
          </a:p>
          <a:p>
            <a:pPr marL="342900" indent="-342900">
              <a:buFont typeface="Arial" pitchFamily="34" charset="0"/>
              <a:buChar char="•"/>
            </a:pPr>
            <a:r>
              <a:rPr lang="en-GB" sz="1400" dirty="0">
                <a:solidFill>
                  <a:srgbClr val="002060"/>
                </a:solidFill>
                <a:latin typeface="CCW Cursive Writing 7" pitchFamily="66" charset="0"/>
              </a:rPr>
              <a:t>Contact details are on the homepage so if you are needing to get in contact with school-</a:t>
            </a:r>
          </a:p>
          <a:p>
            <a:pPr marL="342900" indent="-342900">
              <a:buFont typeface="Arial" pitchFamily="34" charset="0"/>
              <a:buChar char="•"/>
            </a:pPr>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 </a:t>
            </a:r>
            <a:r>
              <a:rPr lang="en-GB" sz="1400" dirty="0" err="1">
                <a:solidFill>
                  <a:srgbClr val="002060"/>
                </a:solidFill>
                <a:latin typeface="CCW Cursive Writing 7" pitchFamily="66" charset="0"/>
              </a:rPr>
              <a:t>head@sps.sefton.school</a:t>
            </a:r>
            <a:r>
              <a:rPr lang="en-GB" sz="1400" dirty="0">
                <a:solidFill>
                  <a:srgbClr val="002060"/>
                </a:solidFill>
                <a:latin typeface="CCW Cursive Writing 7" pitchFamily="66" charset="0"/>
              </a:rPr>
              <a:t> </a:t>
            </a:r>
          </a:p>
          <a:p>
            <a:r>
              <a:rPr lang="en-GB" sz="1400" u="sng" dirty="0">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 </a:t>
            </a:r>
            <a:r>
              <a:rPr lang="en-GB" sz="1400" u="sng" dirty="0" err="1">
                <a:solidFill>
                  <a:schemeClr val="accent1">
                    <a:lumMod val="50000"/>
                  </a:schemeClr>
                </a:solidFill>
                <a:latin typeface="CCW Cursive Writing 7" pitchFamily="66" charset="0"/>
                <a:hlinkClick r:id="rId3">
                  <a:extLst>
                    <a:ext uri="{A12FA001-AC4F-418D-AE19-62706E023703}">
                      <ahyp:hlinkClr xmlns:ahyp="http://schemas.microsoft.com/office/drawing/2018/hyperlinkcolor" val="tx"/>
                    </a:ext>
                  </a:extLst>
                </a:hlinkClick>
              </a:rPr>
              <a:t>admin@sps.sefton.school</a:t>
            </a:r>
            <a:endParaRPr lang="en-GB" sz="1400" u="sng" dirty="0">
              <a:solidFill>
                <a:schemeClr val="accent1">
                  <a:lumMod val="50000"/>
                </a:schemeClr>
              </a:solidFill>
              <a:latin typeface="CCW Cursive Writing 7" pitchFamily="66" charset="0"/>
            </a:endParaRPr>
          </a:p>
          <a:p>
            <a:r>
              <a:rPr lang="en-GB" sz="1400" dirty="0">
                <a:solidFill>
                  <a:srgbClr val="002060"/>
                </a:solidFill>
                <a:latin typeface="CCW Cursive Writing 7" pitchFamily="66" charset="0"/>
                <a:hlinkClick r:id="rId4"/>
              </a:rPr>
              <a:t> </a:t>
            </a:r>
            <a:r>
              <a:rPr lang="en-GB" sz="1400" dirty="0" err="1">
                <a:solidFill>
                  <a:srgbClr val="002060"/>
                </a:solidFill>
                <a:latin typeface="CCW Cursive Writing 7" pitchFamily="66" charset="0"/>
                <a:hlinkClick r:id="rId4"/>
              </a:rPr>
              <a:t>parsonsh@sps.sefton.school</a:t>
            </a:r>
            <a:r>
              <a:rPr lang="en-GB" sz="1400" dirty="0">
                <a:solidFill>
                  <a:srgbClr val="002060"/>
                </a:solidFill>
                <a:latin typeface="CCW Cursive Writing 7" pitchFamily="66" charset="0"/>
              </a:rPr>
              <a:t> </a:t>
            </a:r>
          </a:p>
          <a:p>
            <a:r>
              <a:rPr lang="en-GB" sz="1400" dirty="0">
                <a:solidFill>
                  <a:srgbClr val="002060"/>
                </a:solidFill>
                <a:latin typeface="CCW Cursive Writing 7" pitchFamily="66" charset="0"/>
                <a:hlinkClick r:id="rId5"/>
              </a:rPr>
              <a:t> </a:t>
            </a:r>
            <a:r>
              <a:rPr lang="en-GB" sz="1400" dirty="0" err="1">
                <a:solidFill>
                  <a:srgbClr val="002060"/>
                </a:solidFill>
                <a:latin typeface="CCW Cursive Writing 7" pitchFamily="66" charset="0"/>
                <a:hlinkClick r:id="rId5"/>
              </a:rPr>
              <a:t>samuels@sps.sefton.school</a:t>
            </a:r>
            <a:endParaRPr lang="en-GB" sz="1400" dirty="0">
              <a:solidFill>
                <a:srgbClr val="002060"/>
              </a:solidFill>
              <a:latin typeface="CCW Cursive Writing 7" pitchFamily="66" charset="0"/>
            </a:endParaRP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says please be respectful of teachers work life balance.  Emails should be proportionate and at sensible times.</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Parent </a:t>
            </a:r>
            <a:r>
              <a:rPr lang="en-GB" sz="1400" dirty="0" err="1">
                <a:solidFill>
                  <a:srgbClr val="002060"/>
                </a:solidFill>
                <a:latin typeface="CCW Cursive Writing 7" pitchFamily="66" charset="0"/>
              </a:rPr>
              <a:t>Whatsapp</a:t>
            </a:r>
            <a:r>
              <a:rPr lang="en-GB" sz="1400" dirty="0">
                <a:solidFill>
                  <a:srgbClr val="002060"/>
                </a:solidFill>
                <a:latin typeface="CCW Cursive Writing 7" pitchFamily="66" charset="0"/>
              </a:rPr>
              <a:t> use should be respectful of all members of the school community.</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Staff are not able to have lengthy conversations at the start of the school day and any more than a brief chat at the end of the day needs to be a planned appointment.</a:t>
            </a:r>
          </a:p>
          <a:p>
            <a:endParaRPr lang="en-GB" sz="1400" dirty="0">
              <a:solidFill>
                <a:srgbClr val="002060"/>
              </a:solidFill>
              <a:latin typeface="CCW Cursive Writing 7" pitchFamily="66" charset="0"/>
            </a:endParaRPr>
          </a:p>
          <a:p>
            <a:r>
              <a:rPr lang="en-GB" sz="1400" dirty="0">
                <a:solidFill>
                  <a:srgbClr val="002060"/>
                </a:solidFill>
                <a:latin typeface="CCW Cursive Writing 7" pitchFamily="66" charset="0"/>
              </a:rPr>
              <a:t>Mrs Edward is usually on the path at the start and end of each day if you need a quick word. </a:t>
            </a:r>
          </a:p>
        </p:txBody>
      </p:sp>
    </p:spTree>
    <p:extLst>
      <p:ext uri="{BB962C8B-B14F-4D97-AF65-F5344CB8AC3E}">
        <p14:creationId xmlns:p14="http://schemas.microsoft.com/office/powerpoint/2010/main" val="57454908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Medical</a:t>
            </a:r>
          </a:p>
        </p:txBody>
      </p:sp>
      <p:sp>
        <p:nvSpPr>
          <p:cNvPr id="3" name="Content Placeholder 2"/>
          <p:cNvSpPr>
            <a:spLocks noGrp="1"/>
          </p:cNvSpPr>
          <p:nvPr>
            <p:ph sz="quarter" idx="13"/>
          </p:nvPr>
        </p:nvSpPr>
        <p:spPr>
          <a:xfrm>
            <a:off x="611560" y="1274128"/>
            <a:ext cx="7920880" cy="4608512"/>
          </a:xfrm>
        </p:spPr>
        <p:txBody>
          <a:bodyPr>
            <a:noAutofit/>
          </a:bodyPr>
          <a:lstStyle/>
          <a:p>
            <a:pPr marL="45720" indent="0">
              <a:buNone/>
            </a:pPr>
            <a:endParaRPr lang="en-GB" sz="1400" dirty="0">
              <a:solidFill>
                <a:schemeClr val="accent1">
                  <a:lumMod val="50000"/>
                </a:schemeClr>
              </a:solidFill>
              <a:latin typeface="CCW Cursive Writing 7" pitchFamily="66" charset="0"/>
            </a:endParaRPr>
          </a:p>
          <a:p>
            <a:pPr>
              <a:buFont typeface="Arial" pitchFamily="34" charset="0"/>
              <a:buChar char="•"/>
            </a:pPr>
            <a:r>
              <a:rPr lang="en-GB" sz="1400" dirty="0">
                <a:solidFill>
                  <a:schemeClr val="accent1">
                    <a:lumMod val="50000"/>
                  </a:schemeClr>
                </a:solidFill>
                <a:latin typeface="CCW Cursive Writing 7" pitchFamily="66" charset="0"/>
              </a:rPr>
              <a:t> </a:t>
            </a:r>
            <a:r>
              <a:rPr lang="en-GB" sz="2000" dirty="0">
                <a:solidFill>
                  <a:schemeClr val="accent1">
                    <a:lumMod val="50000"/>
                  </a:schemeClr>
                </a:solidFill>
                <a:latin typeface="CCW Cursive Writing 7" pitchFamily="66" charset="0"/>
              </a:rPr>
              <a:t>Any medication updates – please let us know of any changes</a:t>
            </a:r>
          </a:p>
          <a:p>
            <a:pPr marL="45720" indent="0">
              <a:buNone/>
            </a:pPr>
            <a:endParaRPr lang="en-GB" sz="2000" dirty="0">
              <a:solidFill>
                <a:schemeClr val="accent1">
                  <a:lumMod val="50000"/>
                </a:schemeClr>
              </a:solidFill>
              <a:latin typeface="CCW Cursive Writing 7" pitchFamily="66" charset="0"/>
            </a:endParaRPr>
          </a:p>
          <a:p>
            <a:pPr>
              <a:buFont typeface="Arial" pitchFamily="34" charset="0"/>
              <a:buChar char="•"/>
            </a:pPr>
            <a:r>
              <a:rPr lang="en-GB" sz="2000" dirty="0">
                <a:solidFill>
                  <a:schemeClr val="accent1">
                    <a:lumMod val="50000"/>
                  </a:schemeClr>
                </a:solidFill>
                <a:latin typeface="CCW Cursive Writing 7" pitchFamily="66" charset="0"/>
              </a:rPr>
              <a:t>If your child needs any prescribed medication, a medical form needs to be filled in at the office before we are able to administer it. </a:t>
            </a:r>
          </a:p>
          <a:p>
            <a:pPr marL="45720" indent="0" algn="ctr">
              <a:buNone/>
            </a:pPr>
            <a:r>
              <a:rPr lang="en-GB" sz="2000" dirty="0">
                <a:solidFill>
                  <a:schemeClr val="accent1">
                    <a:lumMod val="50000"/>
                  </a:schemeClr>
                </a:solidFill>
                <a:latin typeface="CCW Cursive Writing 7" pitchFamily="66" charset="0"/>
              </a:rPr>
              <a:t>  </a:t>
            </a:r>
          </a:p>
          <a:p>
            <a:pPr marL="45720" indent="0" algn="ctr">
              <a:buNone/>
            </a:pPr>
            <a:r>
              <a:rPr lang="en-GB" sz="2000" dirty="0">
                <a:solidFill>
                  <a:schemeClr val="accent1">
                    <a:lumMod val="50000"/>
                  </a:schemeClr>
                </a:solidFill>
                <a:latin typeface="CCW Cursive Writing 7" pitchFamily="66" charset="0"/>
              </a:rPr>
              <a:t>Thank you</a:t>
            </a:r>
          </a:p>
          <a:p>
            <a:pPr marL="45720" indent="0">
              <a:buNone/>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accent1">
                  <a:lumMod val="50000"/>
                </a:schemeClr>
              </a:solidFill>
              <a:latin typeface="CCW Cursive Writing 7" pitchFamily="66" charset="0"/>
            </a:endParaRPr>
          </a:p>
          <a:p>
            <a:pPr>
              <a:buFont typeface="Wingdings" pitchFamily="2" charset="2"/>
              <a:buChar char="q"/>
            </a:pPr>
            <a:endParaRPr lang="en-GB" sz="1400" dirty="0">
              <a:solidFill>
                <a:schemeClr val="accent1">
                  <a:lumMod val="50000"/>
                </a:schemeClr>
              </a:solidFill>
              <a:latin typeface="CCW Cursive Writing 7" pitchFamily="66" charset="0"/>
            </a:endParaRPr>
          </a:p>
          <a:p>
            <a:pPr>
              <a:buFont typeface="Wingdings" pitchFamily="2" charset="2"/>
              <a:buChar char="v"/>
            </a:pPr>
            <a:endParaRPr lang="en-GB" sz="800" dirty="0">
              <a:solidFill>
                <a:schemeClr val="bg1">
                  <a:lumMod val="95000"/>
                  <a:lumOff val="5000"/>
                </a:schemeClr>
              </a:solidFill>
              <a:latin typeface="CCW Cursive Writing 7" pitchFamily="66" charset="0"/>
            </a:endParaRPr>
          </a:p>
        </p:txBody>
      </p:sp>
      <p:pic>
        <p:nvPicPr>
          <p:cNvPr id="2052" name="Picture 4" descr="C:\Users\Home\AppData\Local\Microsoft\Windows\Temporary Internet Files\Content.IE5\QUNOSLT8\Blue_asthma_inhaler_graphic.svg[1].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51520" y="260648"/>
            <a:ext cx="927483" cy="119675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5368830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706090"/>
          </a:xfrm>
          <a:ln w="57150">
            <a:solidFill>
              <a:schemeClr val="bg1"/>
            </a:solidFill>
          </a:ln>
        </p:spPr>
        <p:txBody>
          <a:bodyPr>
            <a:normAutofit fontScale="90000"/>
          </a:bodyPr>
          <a:lstStyle/>
          <a:p>
            <a:pPr marL="0" indent="0" algn="ctr">
              <a:buNone/>
            </a:pPr>
            <a:r>
              <a:rPr lang="en-GB" dirty="0">
                <a:latin typeface="CCW Cursive Writing 7" pitchFamily="66" charset="0"/>
              </a:rPr>
              <a:t>Housekeeping!</a:t>
            </a:r>
          </a:p>
        </p:txBody>
      </p:sp>
      <p:sp>
        <p:nvSpPr>
          <p:cNvPr id="3" name="Content Placeholder 2"/>
          <p:cNvSpPr>
            <a:spLocks noGrp="1"/>
          </p:cNvSpPr>
          <p:nvPr>
            <p:ph sz="quarter" idx="13"/>
          </p:nvPr>
        </p:nvSpPr>
        <p:spPr>
          <a:xfrm>
            <a:off x="588405" y="980729"/>
            <a:ext cx="7920880" cy="5472608"/>
          </a:xfrm>
        </p:spPr>
        <p:txBody>
          <a:bodyPr>
            <a:noAutofit/>
          </a:bodyPr>
          <a:lstStyle/>
          <a:p>
            <a:pPr>
              <a:buFont typeface="Arial" pitchFamily="34" charset="0"/>
              <a:buChar char="•"/>
            </a:pPr>
            <a:r>
              <a:rPr lang="en-GB" sz="2400" dirty="0">
                <a:solidFill>
                  <a:schemeClr val="accent1">
                    <a:lumMod val="50000"/>
                  </a:schemeClr>
                </a:solidFill>
                <a:latin typeface="CCW Cursive Writing 7" pitchFamily="66" charset="0"/>
              </a:rPr>
              <a:t>Please name all clothing</a:t>
            </a:r>
          </a:p>
          <a:p>
            <a:pPr>
              <a:buFont typeface="Arial" pitchFamily="34" charset="0"/>
              <a:buChar char="•"/>
            </a:pPr>
            <a:r>
              <a:rPr lang="en-GB" sz="2400" dirty="0">
                <a:solidFill>
                  <a:schemeClr val="accent1">
                    <a:lumMod val="50000"/>
                  </a:schemeClr>
                </a:solidFill>
                <a:latin typeface="CCW Cursive Writing 7" pitchFamily="66" charset="0"/>
              </a:rPr>
              <a:t>PE is on </a:t>
            </a:r>
            <a:r>
              <a:rPr lang="en-GB" sz="2400" b="1" dirty="0">
                <a:solidFill>
                  <a:srgbClr val="FF0000"/>
                </a:solidFill>
                <a:latin typeface="CCW Cursive Writing 7" pitchFamily="66" charset="0"/>
              </a:rPr>
              <a:t>Wednesday and Thursday- no earrings</a:t>
            </a:r>
            <a:endParaRPr lang="en-GB" sz="2400" dirty="0">
              <a:solidFill>
                <a:schemeClr val="accent1">
                  <a:lumMod val="50000"/>
                </a:schemeClr>
              </a:solidFill>
              <a:latin typeface="CCW Cursive Writing 7" pitchFamily="66" charset="0"/>
            </a:endParaRPr>
          </a:p>
          <a:p>
            <a:pPr>
              <a:buFont typeface="Arial" pitchFamily="34" charset="0"/>
              <a:buChar char="•"/>
            </a:pPr>
            <a:r>
              <a:rPr lang="en-GB" sz="2400" dirty="0">
                <a:solidFill>
                  <a:schemeClr val="accent1">
                    <a:lumMod val="50000"/>
                  </a:schemeClr>
                </a:solidFill>
                <a:latin typeface="CCW Cursive Writing 7" pitchFamily="66" charset="0"/>
              </a:rPr>
              <a:t>Please make sure your child has a water bottle each day.</a:t>
            </a:r>
          </a:p>
          <a:p>
            <a:pPr>
              <a:buFont typeface="Arial" pitchFamily="34" charset="0"/>
              <a:buChar char="•"/>
            </a:pPr>
            <a:r>
              <a:rPr lang="en-GB" sz="2400" dirty="0">
                <a:solidFill>
                  <a:schemeClr val="accent1">
                    <a:lumMod val="50000"/>
                  </a:schemeClr>
                </a:solidFill>
                <a:latin typeface="CCW Cursive Writing 7" pitchFamily="66" charset="0"/>
              </a:rPr>
              <a:t>Please bring in an apron/old oversized shirt for children to keep in school and use during art lessons.</a:t>
            </a:r>
          </a:p>
          <a:p>
            <a:pPr>
              <a:buFont typeface="Arial" pitchFamily="34" charset="0"/>
              <a:buChar char="•"/>
            </a:pPr>
            <a:r>
              <a:rPr lang="en-GB" sz="2400" dirty="0">
                <a:solidFill>
                  <a:schemeClr val="accent1">
                    <a:lumMod val="50000"/>
                  </a:schemeClr>
                </a:solidFill>
                <a:latin typeface="CCW Cursive Writing 7" pitchFamily="66" charset="0"/>
              </a:rPr>
              <a:t> Please see the office if you would like to pay for milk.</a:t>
            </a:r>
          </a:p>
          <a:p>
            <a:pPr>
              <a:buFont typeface="Arial" pitchFamily="34" charset="0"/>
              <a:buChar char="•"/>
            </a:pPr>
            <a:r>
              <a:rPr lang="en-GB" sz="2400" dirty="0">
                <a:solidFill>
                  <a:schemeClr val="accent1">
                    <a:lumMod val="50000"/>
                  </a:schemeClr>
                </a:solidFill>
                <a:latin typeface="CCW Cursive Writing 7" pitchFamily="66" charset="0"/>
              </a:rPr>
              <a:t>Infants receive a piece of fruit each day.</a:t>
            </a:r>
          </a:p>
          <a:p>
            <a:pPr marL="45720" indent="0">
              <a:buNone/>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Arial" pitchFamily="34" charset="0"/>
              <a:buChar char="•"/>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2400" dirty="0">
              <a:solidFill>
                <a:schemeClr val="accent1">
                  <a:lumMod val="50000"/>
                </a:schemeClr>
              </a:solidFill>
              <a:latin typeface="CCW Cursive Writing 7" pitchFamily="66" charset="0"/>
            </a:endParaRPr>
          </a:p>
          <a:p>
            <a:pPr>
              <a:buFont typeface="Wingdings" pitchFamily="2" charset="2"/>
              <a:buChar char="q"/>
            </a:pPr>
            <a:endParaRPr lang="en-GB" sz="2400" dirty="0">
              <a:solidFill>
                <a:schemeClr val="accent1">
                  <a:lumMod val="50000"/>
                </a:schemeClr>
              </a:solidFill>
              <a:latin typeface="CCW Cursive Writing 7" pitchFamily="66" charset="0"/>
            </a:endParaRPr>
          </a:p>
          <a:p>
            <a:pPr>
              <a:buFont typeface="Wingdings" pitchFamily="2" charset="2"/>
              <a:buChar char="v"/>
            </a:pPr>
            <a:endParaRPr lang="en-GB" sz="1400" dirty="0">
              <a:solidFill>
                <a:schemeClr val="bg1">
                  <a:lumMod val="95000"/>
                  <a:lumOff val="5000"/>
                </a:schemeClr>
              </a:solidFill>
              <a:latin typeface="CCW Cursive Writing 7" pitchFamily="66" charset="0"/>
            </a:endParaRPr>
          </a:p>
        </p:txBody>
      </p:sp>
      <p:pic>
        <p:nvPicPr>
          <p:cNvPr id="1026" name="Picture 2" descr="C:\Users\Home\AppData\Local\Microsoft\Windows\Temporary Internet Files\Content.IE5\7HH9JGS0\PE1[1].gif"/>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778710" y="188640"/>
            <a:ext cx="1365290" cy="1234759"/>
          </a:xfrm>
          <a:prstGeom prst="rect">
            <a:avLst/>
          </a:prstGeom>
          <a:noFill/>
          <a:extLst>
            <a:ext uri="{909E8E84-426E-40DD-AFC4-6F175D3DCCD1}">
              <a14:hiddenFill xmlns:a14="http://schemas.microsoft.com/office/drawing/2010/main">
                <a:solidFill>
                  <a:srgbClr val="FFFFFF"/>
                </a:solidFill>
              </a14:hiddenFill>
            </a:ext>
          </a:extLst>
        </p:spPr>
      </p:pic>
      <p:pic>
        <p:nvPicPr>
          <p:cNvPr id="1031" name="Picture 7" descr="C:\Users\Home\AppData\Local\Microsoft\Windows\Temporary Internet Files\Content.IE5\GKM1KWU5\bottle_of_water_by_orialas-d48tb32[1].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537633" y="5426087"/>
            <a:ext cx="1289010" cy="141158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0544384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4544" y="260648"/>
            <a:ext cx="6512511" cy="1143000"/>
          </a:xfrm>
        </p:spPr>
        <p:txBody>
          <a:bodyPr/>
          <a:lstStyle/>
          <a:p>
            <a:pPr marL="0" indent="0">
              <a:buNone/>
            </a:pPr>
            <a:r>
              <a:rPr lang="en-GB" dirty="0">
                <a:solidFill>
                  <a:srgbClr val="002060"/>
                </a:solidFill>
                <a:latin typeface="CCW Cursive Writing 7" pitchFamily="66" charset="0"/>
              </a:rPr>
              <a:t>Uniform</a:t>
            </a:r>
          </a:p>
        </p:txBody>
      </p:sp>
      <p:sp>
        <p:nvSpPr>
          <p:cNvPr id="3" name="Content Placeholder 2"/>
          <p:cNvSpPr>
            <a:spLocks noGrp="1"/>
          </p:cNvSpPr>
          <p:nvPr>
            <p:ph sz="quarter" idx="13"/>
          </p:nvPr>
        </p:nvSpPr>
        <p:spPr>
          <a:xfrm>
            <a:off x="467544" y="1496566"/>
            <a:ext cx="3816424" cy="4104456"/>
          </a:xfrm>
          <a:solidFill>
            <a:schemeClr val="accent2"/>
          </a:solidFill>
        </p:spPr>
        <p:txBody>
          <a:bodyPr>
            <a:normAutofit lnSpcReduction="10000"/>
          </a:bodyPr>
          <a:lstStyle/>
          <a:p>
            <a:r>
              <a:rPr lang="en-GB" b="1" u="sng" dirty="0">
                <a:effectLst>
                  <a:outerShdw blurRad="69850" dist="43180" dir="5400000" sx="0" sy="0">
                    <a:srgbClr val="000000">
                      <a:alpha val="65000"/>
                    </a:srgbClr>
                  </a:outerShdw>
                </a:effectLst>
              </a:rPr>
              <a:t>BOYS WINTER UNIFORM</a:t>
            </a:r>
            <a:endParaRPr lang="en-GB" b="1" dirty="0"/>
          </a:p>
          <a:p>
            <a:r>
              <a:rPr lang="en-GB" b="1" dirty="0">
                <a:effectLst>
                  <a:outerShdw blurRad="69850" dist="43180" dir="5400000" sx="0" sy="0">
                    <a:srgbClr val="000000">
                      <a:alpha val="65000"/>
                    </a:srgbClr>
                  </a:outerShdw>
                </a:effectLst>
              </a:rPr>
              <a:t>GREY TROUSERS (NO OTHER COLOUR)</a:t>
            </a:r>
            <a:endParaRPr lang="en-GB" b="1" dirty="0"/>
          </a:p>
          <a:p>
            <a:r>
              <a:rPr lang="en-GB" b="1" dirty="0">
                <a:effectLst>
                  <a:outerShdw blurRad="69850" dist="43180" dir="5400000" sx="0" sy="0">
                    <a:srgbClr val="000000">
                      <a:alpha val="65000"/>
                    </a:srgbClr>
                  </a:outerShdw>
                </a:effectLst>
              </a:rPr>
              <a:t>WHITE SHIRT</a:t>
            </a:r>
            <a:endParaRPr lang="en-GB" b="1" dirty="0"/>
          </a:p>
          <a:p>
            <a:r>
              <a:rPr lang="en-GB" b="1" dirty="0">
                <a:effectLst>
                  <a:outerShdw blurRad="69850" dist="43180" dir="5400000" sx="0" sy="0">
                    <a:srgbClr val="000000">
                      <a:alpha val="65000"/>
                    </a:srgbClr>
                  </a:outerShdw>
                </a:effectLst>
              </a:rPr>
              <a:t>NAVY LONG SLEEVED JUMPER</a:t>
            </a:r>
            <a:endParaRPr lang="en-GB" b="1" dirty="0"/>
          </a:p>
          <a:p>
            <a:r>
              <a:rPr lang="en-GB" b="1" dirty="0">
                <a:effectLst>
                  <a:outerShdw blurRad="69850" dist="43180" dir="5400000" sx="0" sy="0">
                    <a:srgbClr val="000000">
                      <a:alpha val="65000"/>
                    </a:srgbClr>
                  </a:outerShdw>
                </a:effectLst>
              </a:rPr>
              <a:t>SCHOOL TIE </a:t>
            </a:r>
            <a:endParaRPr lang="en-GB" b="1" dirty="0"/>
          </a:p>
          <a:p>
            <a:r>
              <a:rPr lang="en-GB" b="1" dirty="0">
                <a:effectLst>
                  <a:outerShdw blurRad="69850" dist="43180" dir="5400000" sx="0" sy="0">
                    <a:srgbClr val="000000">
                      <a:alpha val="65000"/>
                    </a:srgbClr>
                  </a:outerShdw>
                </a:effectLst>
              </a:rPr>
              <a:t>DARK COLOURED SCHOOL SHOES – not trainers</a:t>
            </a:r>
            <a:endParaRPr lang="en-GB" b="1" dirty="0"/>
          </a:p>
          <a:p>
            <a:r>
              <a:rPr lang="en-GB" b="1" dirty="0">
                <a:effectLst>
                  <a:outerShdw blurRad="69850" dist="43180" dir="5400000" sx="0" sy="0">
                    <a:srgbClr val="000000">
                      <a:alpha val="65000"/>
                    </a:srgbClr>
                  </a:outerShdw>
                </a:effectLst>
              </a:rPr>
              <a:t>DARK SOCKS</a:t>
            </a:r>
            <a:endParaRPr lang="en-GB" b="1" dirty="0"/>
          </a:p>
          <a:p>
            <a:pPr marL="45720" indent="0">
              <a:buNone/>
            </a:pPr>
            <a:endParaRPr lang="en-GB" dirty="0"/>
          </a:p>
        </p:txBody>
      </p:sp>
      <p:sp>
        <p:nvSpPr>
          <p:cNvPr id="4" name="Content Placeholder 2"/>
          <p:cNvSpPr txBox="1">
            <a:spLocks/>
          </p:cNvSpPr>
          <p:nvPr/>
        </p:nvSpPr>
        <p:spPr>
          <a:xfrm>
            <a:off x="4716016" y="1477516"/>
            <a:ext cx="3816424" cy="4104456"/>
          </a:xfrm>
          <a:prstGeom prst="rect">
            <a:avLst/>
          </a:prstGeom>
          <a:solidFill>
            <a:schemeClr val="accent2"/>
          </a:solidFill>
        </p:spPr>
        <p:txBody>
          <a:bodyPr vert="horz" lIns="91440" tIns="45720" rIns="91440" bIns="45720" rtlCol="0">
            <a:normAutofit lnSpcReduction="10000"/>
          </a:bodyPr>
          <a:lstStyle>
            <a:lvl1pPr marL="2286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200" kern="1200">
                <a:solidFill>
                  <a:schemeClr val="tx1">
                    <a:lumMod val="75000"/>
                    <a:lumOff val="25000"/>
                  </a:schemeClr>
                </a:solidFill>
                <a:latin typeface="+mn-lt"/>
                <a:ea typeface="+mn-ea"/>
                <a:cs typeface="+mn-cs"/>
              </a:defRPr>
            </a:lvl1pPr>
            <a:lvl2pPr marL="54864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2000" kern="1200">
                <a:solidFill>
                  <a:schemeClr val="tx1">
                    <a:lumMod val="75000"/>
                    <a:lumOff val="25000"/>
                  </a:schemeClr>
                </a:solidFill>
                <a:latin typeface="+mn-lt"/>
                <a:ea typeface="+mn-ea"/>
                <a:cs typeface="+mn-cs"/>
              </a:defRPr>
            </a:lvl2pPr>
            <a:lvl3pPr marL="822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800" kern="1200">
                <a:solidFill>
                  <a:schemeClr val="tx1">
                    <a:lumMod val="75000"/>
                    <a:lumOff val="25000"/>
                  </a:schemeClr>
                </a:solidFill>
                <a:latin typeface="+mn-lt"/>
                <a:ea typeface="+mn-ea"/>
                <a:cs typeface="+mn-cs"/>
              </a:defRPr>
            </a:lvl3pPr>
            <a:lvl4pPr marL="109728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600" kern="1200">
                <a:solidFill>
                  <a:schemeClr val="tx1">
                    <a:lumMod val="75000"/>
                    <a:lumOff val="25000"/>
                  </a:schemeClr>
                </a:solidFill>
                <a:latin typeface="+mn-lt"/>
                <a:ea typeface="+mn-ea"/>
                <a:cs typeface="+mn-cs"/>
              </a:defRPr>
            </a:lvl4pPr>
            <a:lvl5pPr marL="138988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5pPr>
            <a:lvl6pPr marL="1664208"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6pPr>
            <a:lvl7pPr marL="196596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7pPr>
            <a:lvl8pPr marL="2286000"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8pPr>
            <a:lvl9pPr marL="2587752" indent="-182880" algn="l" defTabSz="914400" rtl="0" eaLnBrk="1" latinLnBrk="0" hangingPunct="1">
              <a:spcBef>
                <a:spcPct val="20000"/>
              </a:spcBef>
              <a:spcAft>
                <a:spcPts val="300"/>
              </a:spcAft>
              <a:buClr>
                <a:schemeClr val="accent6">
                  <a:lumMod val="75000"/>
                </a:schemeClr>
              </a:buClr>
              <a:buSzPct val="130000"/>
              <a:buFont typeface="Georgia" pitchFamily="18" charset="0"/>
              <a:buChar char="*"/>
              <a:defRPr sz="1400" kern="1200">
                <a:solidFill>
                  <a:schemeClr val="tx1">
                    <a:lumMod val="75000"/>
                    <a:lumOff val="25000"/>
                  </a:schemeClr>
                </a:solidFill>
                <a:latin typeface="+mn-lt"/>
                <a:ea typeface="+mn-ea"/>
                <a:cs typeface="+mn-cs"/>
              </a:defRPr>
            </a:lvl9pPr>
          </a:lstStyle>
          <a:p>
            <a:r>
              <a:rPr lang="en-GB" b="1" u="sng" dirty="0">
                <a:effectLst>
                  <a:outerShdw blurRad="69850" dist="43180" dir="5400000" sx="0" sy="0">
                    <a:srgbClr val="000000">
                      <a:alpha val="65000"/>
                    </a:srgbClr>
                  </a:outerShdw>
                </a:effectLst>
              </a:rPr>
              <a:t>GIRLS WINTER UNIFORM</a:t>
            </a:r>
            <a:endParaRPr lang="en-GB" dirty="0"/>
          </a:p>
          <a:p>
            <a:r>
              <a:rPr lang="en-GB" dirty="0">
                <a:effectLst>
                  <a:outerShdw blurRad="69850" dist="43180" dir="5400000" sx="0" sy="0">
                    <a:srgbClr val="000000">
                      <a:alpha val="65000"/>
                    </a:srgbClr>
                  </a:outerShdw>
                </a:effectLst>
              </a:rPr>
              <a:t>NAVY SKIRT OR PINAFORE DRESS</a:t>
            </a:r>
            <a:endParaRPr lang="en-GB" dirty="0"/>
          </a:p>
          <a:p>
            <a:r>
              <a:rPr lang="en-GB" dirty="0">
                <a:effectLst>
                  <a:outerShdw blurRad="69850" dist="43180" dir="5400000" sx="0" sy="0">
                    <a:srgbClr val="000000">
                      <a:alpha val="65000"/>
                    </a:srgbClr>
                  </a:outerShdw>
                </a:effectLst>
              </a:rPr>
              <a:t>WHITE BLOUSE</a:t>
            </a:r>
            <a:endParaRPr lang="en-GB" dirty="0"/>
          </a:p>
          <a:p>
            <a:r>
              <a:rPr lang="en-GB" dirty="0">
                <a:effectLst>
                  <a:outerShdw blurRad="69850" dist="43180" dir="5400000" sx="0" sy="0">
                    <a:srgbClr val="000000">
                      <a:alpha val="65000"/>
                    </a:srgbClr>
                  </a:outerShdw>
                </a:effectLst>
              </a:rPr>
              <a:t>NAVY LONG SLEEVED CARDIGAN</a:t>
            </a:r>
            <a:endParaRPr lang="en-GB" dirty="0"/>
          </a:p>
          <a:p>
            <a:r>
              <a:rPr lang="en-GB" dirty="0">
                <a:effectLst>
                  <a:outerShdw blurRad="69850" dist="43180" dir="5400000" sx="0" sy="0">
                    <a:srgbClr val="000000">
                      <a:alpha val="65000"/>
                    </a:srgbClr>
                  </a:outerShdw>
                </a:effectLst>
              </a:rPr>
              <a:t>SCHOOL TIE</a:t>
            </a:r>
            <a:endParaRPr lang="en-GB" dirty="0"/>
          </a:p>
          <a:p>
            <a:r>
              <a:rPr lang="en-GB" dirty="0">
                <a:effectLst>
                  <a:outerShdw blurRad="69850" dist="43180" dir="5400000" sx="0" sy="0">
                    <a:srgbClr val="000000">
                      <a:alpha val="65000"/>
                    </a:srgbClr>
                  </a:outerShdw>
                </a:effectLst>
              </a:rPr>
              <a:t>NAVY TIGHTS / NAVY OR WHITE SOCKS</a:t>
            </a:r>
            <a:endParaRPr lang="en-GB" dirty="0"/>
          </a:p>
          <a:p>
            <a:r>
              <a:rPr lang="en-GB" dirty="0">
                <a:effectLst>
                  <a:outerShdw blurRad="69850" dist="43180" dir="5400000" sx="0" sy="0">
                    <a:srgbClr val="000000">
                      <a:alpha val="65000"/>
                    </a:srgbClr>
                  </a:outerShdw>
                </a:effectLst>
              </a:rPr>
              <a:t>DARK COLOURED SCHOOL SHOES – not trainers</a:t>
            </a:r>
            <a:endParaRPr lang="en-GB" dirty="0"/>
          </a:p>
          <a:p>
            <a:pPr marL="45720" indent="0">
              <a:buFont typeface="Georgia" pitchFamily="18" charset="0"/>
              <a:buNone/>
            </a:pPr>
            <a:endParaRPr lang="en-GB" dirty="0"/>
          </a:p>
        </p:txBody>
      </p:sp>
      <p:sp>
        <p:nvSpPr>
          <p:cNvPr id="6" name="Rectangle 5"/>
          <p:cNvSpPr/>
          <p:nvPr/>
        </p:nvSpPr>
        <p:spPr>
          <a:xfrm>
            <a:off x="1941312" y="5766355"/>
            <a:ext cx="5261376" cy="830997"/>
          </a:xfrm>
          <a:prstGeom prst="rect">
            <a:avLst/>
          </a:prstGeom>
          <a:noFill/>
        </p:spPr>
        <p:txBody>
          <a:bodyPr wrap="none" lIns="91440" tIns="45720" rIns="91440" bIns="45720">
            <a:spAutoFit/>
          </a:bodyPr>
          <a:lstStyle/>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Find the full uniform</a:t>
            </a:r>
          </a:p>
          <a:p>
            <a:pPr algn="ctr"/>
            <a:r>
              <a:rPr lang="en-US" sz="2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 list on our website</a:t>
            </a:r>
          </a:p>
        </p:txBody>
      </p:sp>
    </p:spTree>
    <p:extLst>
      <p:ext uri="{BB962C8B-B14F-4D97-AF65-F5344CB8AC3E}">
        <p14:creationId xmlns:p14="http://schemas.microsoft.com/office/powerpoint/2010/main" val="42926453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12576" y="188640"/>
            <a:ext cx="8892480" cy="1143000"/>
          </a:xfrm>
        </p:spPr>
        <p:txBody>
          <a:bodyPr/>
          <a:lstStyle/>
          <a:p>
            <a:pPr marL="0" indent="0">
              <a:buNone/>
            </a:pPr>
            <a:r>
              <a:rPr lang="en-GB" dirty="0"/>
              <a:t>Attendance and punctuality</a:t>
            </a:r>
          </a:p>
        </p:txBody>
      </p:sp>
      <p:sp>
        <p:nvSpPr>
          <p:cNvPr id="4" name="TextBox 3"/>
          <p:cNvSpPr txBox="1"/>
          <p:nvPr/>
        </p:nvSpPr>
        <p:spPr>
          <a:xfrm>
            <a:off x="431540" y="1484784"/>
            <a:ext cx="8280920" cy="4247317"/>
          </a:xfrm>
          <a:prstGeom prst="rect">
            <a:avLst/>
          </a:prstGeom>
          <a:noFill/>
        </p:spPr>
        <p:txBody>
          <a:bodyPr wrap="square" rtlCol="0">
            <a:spAutoFit/>
          </a:bodyPr>
          <a:lstStyle/>
          <a:p>
            <a:r>
              <a:rPr lang="en-GB" dirty="0">
                <a:latin typeface="CCW Cursive Writing 7" pitchFamily="66" charset="0"/>
              </a:rPr>
              <a:t>It is crucial for children to arrive on time to school. Children’s activities start at 8:45 which is either spellings and grammar or Maths key skills. If they are late- they are missing learning time. </a:t>
            </a:r>
          </a:p>
          <a:p>
            <a:endParaRPr lang="en-GB" dirty="0">
              <a:latin typeface="CCW Cursive Writing 7" pitchFamily="66" charset="0"/>
            </a:endParaRPr>
          </a:p>
          <a:p>
            <a:r>
              <a:rPr lang="en-GB" dirty="0">
                <a:latin typeface="CCW Cursive Writing 7" pitchFamily="66" charset="0"/>
              </a:rPr>
              <a:t>If your child is being collected at the end of the day, please arrive on time for </a:t>
            </a:r>
            <a:r>
              <a:rPr lang="en-GB" dirty="0">
                <a:solidFill>
                  <a:srgbClr val="FF0000"/>
                </a:solidFill>
                <a:latin typeface="CCW Cursive Writing 7" pitchFamily="66" charset="0"/>
              </a:rPr>
              <a:t>3:25pm.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do not allow children on the adventure playground before and after the school day. </a:t>
            </a:r>
          </a:p>
          <a:p>
            <a:endParaRPr lang="en-GB" dirty="0">
              <a:solidFill>
                <a:srgbClr val="FF0000"/>
              </a:solidFill>
              <a:latin typeface="CCW Cursive Writing 7" pitchFamily="66" charset="0"/>
            </a:endParaRPr>
          </a:p>
          <a:p>
            <a:r>
              <a:rPr lang="en-GB" dirty="0">
                <a:solidFill>
                  <a:srgbClr val="FF0000"/>
                </a:solidFill>
                <a:latin typeface="CCW Cursive Writing 7" pitchFamily="66" charset="0"/>
              </a:rPr>
              <a:t>Please note that no term time holidays will be authorised and fines will be in place. </a:t>
            </a:r>
          </a:p>
        </p:txBody>
      </p:sp>
    </p:spTree>
    <p:extLst>
      <p:ext uri="{BB962C8B-B14F-4D97-AF65-F5344CB8AC3E}">
        <p14:creationId xmlns:p14="http://schemas.microsoft.com/office/powerpoint/2010/main" val="5764111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58D2F4-189E-4D61-AE20-57438A5AA793}"/>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A27EB1F-3E3E-4AAC-8737-ADD7B46B3640}"/>
              </a:ext>
            </a:extLst>
          </p:cNvPr>
          <p:cNvSpPr>
            <a:spLocks noGrp="1"/>
          </p:cNvSpPr>
          <p:nvPr>
            <p:ph sz="quarter" idx="13"/>
          </p:nvPr>
        </p:nvSpPr>
        <p:spPr/>
        <p:txBody>
          <a:bodyPr/>
          <a:lstStyle/>
          <a:p>
            <a:endParaRPr lang="en-GB"/>
          </a:p>
        </p:txBody>
      </p:sp>
      <p:pic>
        <p:nvPicPr>
          <p:cNvPr id="4" name="Picture 3">
            <a:extLst>
              <a:ext uri="{FF2B5EF4-FFF2-40B4-BE49-F238E27FC236}">
                <a16:creationId xmlns:a16="http://schemas.microsoft.com/office/drawing/2014/main" id="{BE694321-FAD0-462B-9EC9-4189EA7C437A}"/>
              </a:ext>
            </a:extLst>
          </p:cNvPr>
          <p:cNvPicPr>
            <a:picLocks noChangeAspect="1"/>
          </p:cNvPicPr>
          <p:nvPr/>
        </p:nvPicPr>
        <p:blipFill rotWithShape="1">
          <a:blip r:embed="rId2"/>
          <a:srcRect l="16224" t="20601" r="13776" b="10667"/>
          <a:stretch/>
        </p:blipFill>
        <p:spPr>
          <a:xfrm>
            <a:off x="114640" y="292746"/>
            <a:ext cx="9029360" cy="6649440"/>
          </a:xfrm>
          <a:prstGeom prst="rect">
            <a:avLst/>
          </a:prstGeom>
        </p:spPr>
      </p:pic>
    </p:spTree>
    <p:extLst>
      <p:ext uri="{BB962C8B-B14F-4D97-AF65-F5344CB8AC3E}">
        <p14:creationId xmlns:p14="http://schemas.microsoft.com/office/powerpoint/2010/main" val="46977706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9A26DDB-22AA-4065-BC0F-86DAAEBF43E2}"/>
              </a:ext>
            </a:extLst>
          </p:cNvPr>
          <p:cNvSpPr>
            <a:spLocks noGrp="1"/>
          </p:cNvSpPr>
          <p:nvPr>
            <p:ph type="ctrTitle"/>
          </p:nvPr>
        </p:nvSpPr>
        <p:spPr>
          <a:xfrm>
            <a:off x="239086" y="116632"/>
            <a:ext cx="7933313" cy="427838"/>
          </a:xfrm>
        </p:spPr>
        <p:txBody>
          <a:bodyPr>
            <a:normAutofit fontScale="90000"/>
          </a:bodyPr>
          <a:lstStyle/>
          <a:p>
            <a:pPr algn="l"/>
            <a:r>
              <a:rPr lang="en-GB" dirty="0"/>
              <a:t>Attendance…</a:t>
            </a:r>
          </a:p>
        </p:txBody>
      </p:sp>
      <p:sp>
        <p:nvSpPr>
          <p:cNvPr id="3" name="Subtitle 2">
            <a:extLst>
              <a:ext uri="{FF2B5EF4-FFF2-40B4-BE49-F238E27FC236}">
                <a16:creationId xmlns:a16="http://schemas.microsoft.com/office/drawing/2014/main" id="{DE8505A0-6AF2-452D-ABB1-946F0C98EDD1}"/>
              </a:ext>
            </a:extLst>
          </p:cNvPr>
          <p:cNvSpPr>
            <a:spLocks noGrp="1"/>
          </p:cNvSpPr>
          <p:nvPr>
            <p:ph type="subTitle" idx="1"/>
          </p:nvPr>
        </p:nvSpPr>
        <p:spPr>
          <a:xfrm>
            <a:off x="395536" y="1140378"/>
            <a:ext cx="8064896" cy="5600990"/>
          </a:xfrm>
        </p:spPr>
        <p:txBody>
          <a:bodyPr>
            <a:normAutofit/>
          </a:bodyPr>
          <a:lstStyle/>
          <a:p>
            <a:pPr algn="l"/>
            <a:r>
              <a:rPr lang="en-GB" sz="2000" dirty="0">
                <a:solidFill>
                  <a:srgbClr val="FF0000"/>
                </a:solidFill>
              </a:rPr>
              <a:t>First Response</a:t>
            </a:r>
          </a:p>
          <a:p>
            <a:pPr algn="l"/>
            <a:r>
              <a:rPr lang="en-GB" sz="2000" dirty="0"/>
              <a:t>If your child is absent you must contact the school office by telephone or email to report your child's absence giving clear details of the reason for absence.  Failure to do so means that our First Response kicks in and if we cannot get hold of you and we are unable to make contact with you via your emergency contact details,  it might be necessary for a senior leader to come to your house!</a:t>
            </a:r>
          </a:p>
          <a:p>
            <a:pPr algn="l"/>
            <a:r>
              <a:rPr lang="en-GB" sz="2000" dirty="0"/>
              <a:t>  This is part of  our safeguarding response to ensure everyone is safe and well.   As you can imagine, a home visit takes up a lot of time and it is usually the case that families have forgotten to call us. </a:t>
            </a:r>
          </a:p>
          <a:p>
            <a:pPr algn="l"/>
            <a:endParaRPr lang="en-GB" sz="2000" dirty="0"/>
          </a:p>
          <a:p>
            <a:pPr algn="l"/>
            <a:r>
              <a:rPr lang="en-GB" sz="2000" dirty="0"/>
              <a:t>TERM TIME HOLIDAYS ARE NEVER AUTHORISED. Families may be eligible for a fine from the Local Authority. </a:t>
            </a:r>
          </a:p>
          <a:p>
            <a:endParaRPr lang="en-GB" sz="900" dirty="0"/>
          </a:p>
          <a:p>
            <a:pPr algn="l"/>
            <a:endParaRPr lang="en-GB" sz="900" dirty="0"/>
          </a:p>
          <a:p>
            <a:pPr marL="257175" indent="-257175">
              <a:buFont typeface="Arial" panose="020B0604020202020204" pitchFamily="34" charset="0"/>
              <a:buChar char="•"/>
            </a:pPr>
            <a:endParaRPr lang="en-GB" sz="900" dirty="0"/>
          </a:p>
          <a:p>
            <a:pPr marL="257175" indent="-257175">
              <a:buFont typeface="Arial" panose="020B0604020202020204" pitchFamily="34" charset="0"/>
              <a:buChar char="•"/>
            </a:pPr>
            <a:endParaRPr lang="en-GB" sz="900" dirty="0"/>
          </a:p>
        </p:txBody>
      </p:sp>
    </p:spTree>
    <p:extLst>
      <p:ext uri="{BB962C8B-B14F-4D97-AF65-F5344CB8AC3E}">
        <p14:creationId xmlns:p14="http://schemas.microsoft.com/office/powerpoint/2010/main" val="328066955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A8617-419B-42E5-A77B-82F4BCECADB1}"/>
              </a:ext>
            </a:extLst>
          </p:cNvPr>
          <p:cNvSpPr>
            <a:spLocks noGrp="1"/>
          </p:cNvSpPr>
          <p:nvPr>
            <p:ph type="title"/>
          </p:nvPr>
        </p:nvSpPr>
        <p:spPr/>
        <p:txBody>
          <a:bodyPr/>
          <a:lstStyle/>
          <a:p>
            <a:r>
              <a:rPr lang="en-GB" dirty="0"/>
              <a:t>Cashless school payments </a:t>
            </a:r>
          </a:p>
        </p:txBody>
      </p:sp>
      <p:sp>
        <p:nvSpPr>
          <p:cNvPr id="3" name="Content Placeholder 2">
            <a:extLst>
              <a:ext uri="{FF2B5EF4-FFF2-40B4-BE49-F238E27FC236}">
                <a16:creationId xmlns:a16="http://schemas.microsoft.com/office/drawing/2014/main" id="{13BD2943-C7AC-458B-A708-54636180E459}"/>
              </a:ext>
            </a:extLst>
          </p:cNvPr>
          <p:cNvSpPr>
            <a:spLocks noGrp="1"/>
          </p:cNvSpPr>
          <p:nvPr>
            <p:ph sz="quarter" idx="13"/>
          </p:nvPr>
        </p:nvSpPr>
        <p:spPr>
          <a:xfrm>
            <a:off x="1115616" y="748472"/>
            <a:ext cx="6400800" cy="3474720"/>
          </a:xfrm>
        </p:spPr>
        <p:txBody>
          <a:bodyPr/>
          <a:lstStyle/>
          <a:p>
            <a:r>
              <a:rPr lang="en-GB" dirty="0">
                <a:hlinkClick r:id="rId2"/>
              </a:rPr>
              <a:t>https://schoolgateway.co.uk/help/</a:t>
            </a:r>
            <a:endParaRPr lang="en-GB" dirty="0"/>
          </a:p>
          <a:p>
            <a:endParaRPr lang="en-GB" dirty="0"/>
          </a:p>
          <a:p>
            <a:r>
              <a:rPr lang="en-GB" dirty="0"/>
              <a:t>All payments are made electronically on our payment and booking system.</a:t>
            </a:r>
          </a:p>
        </p:txBody>
      </p:sp>
    </p:spTree>
    <p:extLst>
      <p:ext uri="{BB962C8B-B14F-4D97-AF65-F5344CB8AC3E}">
        <p14:creationId xmlns:p14="http://schemas.microsoft.com/office/powerpoint/2010/main" val="42382452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7856"/>
            <a:ext cx="7910264" cy="762151"/>
          </a:xfrm>
        </p:spPr>
        <p:txBody>
          <a:bodyPr/>
          <a:lstStyle/>
          <a:p>
            <a:pPr marL="0" indent="0">
              <a:buNone/>
            </a:pPr>
            <a:r>
              <a:rPr lang="en-GB" dirty="0">
                <a:latin typeface="CCW Cursive Writing 7" pitchFamily="66" charset="0"/>
              </a:rPr>
              <a:t>Class Timetable</a:t>
            </a:r>
          </a:p>
        </p:txBody>
      </p:sp>
      <p:pic>
        <p:nvPicPr>
          <p:cNvPr id="3" name="Picture 2">
            <a:extLst>
              <a:ext uri="{FF2B5EF4-FFF2-40B4-BE49-F238E27FC236}">
                <a16:creationId xmlns:a16="http://schemas.microsoft.com/office/drawing/2014/main" id="{FAA59A03-1463-4ECC-A938-CFDC4CB32C9D}"/>
              </a:ext>
            </a:extLst>
          </p:cNvPr>
          <p:cNvPicPr>
            <a:picLocks noChangeAspect="1"/>
          </p:cNvPicPr>
          <p:nvPr/>
        </p:nvPicPr>
        <p:blipFill rotWithShape="1">
          <a:blip r:embed="rId2"/>
          <a:srcRect l="19288" t="10527" r="18500" b="7369"/>
          <a:stretch/>
        </p:blipFill>
        <p:spPr>
          <a:xfrm>
            <a:off x="179512" y="645754"/>
            <a:ext cx="8823055" cy="5807582"/>
          </a:xfrm>
          <a:prstGeom prst="rect">
            <a:avLst/>
          </a:prstGeom>
        </p:spPr>
      </p:pic>
    </p:spTree>
    <p:extLst>
      <p:ext uri="{BB962C8B-B14F-4D97-AF65-F5344CB8AC3E}">
        <p14:creationId xmlns:p14="http://schemas.microsoft.com/office/powerpoint/2010/main" val="2461694986"/>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75656" y="349506"/>
            <a:ext cx="6512511" cy="1143000"/>
          </a:xfrm>
        </p:spPr>
        <p:txBody>
          <a:bodyPr/>
          <a:lstStyle/>
          <a:p>
            <a:pPr marL="0" indent="0" algn="ctr">
              <a:buNone/>
            </a:pPr>
            <a:r>
              <a:rPr lang="en-GB" dirty="0">
                <a:solidFill>
                  <a:schemeClr val="accent1">
                    <a:lumMod val="50000"/>
                  </a:schemeClr>
                </a:solidFill>
                <a:latin typeface="CCW Cursive Writing 7" pitchFamily="66" charset="0"/>
              </a:rPr>
              <a:t>Curriculum</a:t>
            </a:r>
          </a:p>
        </p:txBody>
      </p:sp>
      <p:sp>
        <p:nvSpPr>
          <p:cNvPr id="3" name="Content Placeholder 2"/>
          <p:cNvSpPr>
            <a:spLocks noGrp="1"/>
          </p:cNvSpPr>
          <p:nvPr>
            <p:ph sz="quarter" idx="13"/>
          </p:nvPr>
        </p:nvSpPr>
        <p:spPr>
          <a:xfrm>
            <a:off x="683568" y="1484784"/>
            <a:ext cx="7632848" cy="4482832"/>
          </a:xfrm>
        </p:spPr>
        <p:txBody>
          <a:bodyPr>
            <a:normAutofit/>
          </a:bodyPr>
          <a:lstStyle/>
          <a:p>
            <a:pPr marL="45720" indent="0" algn="ctr">
              <a:buNone/>
            </a:pPr>
            <a:r>
              <a:rPr lang="en-GB" sz="3600" dirty="0">
                <a:solidFill>
                  <a:schemeClr val="accent1">
                    <a:lumMod val="50000"/>
                  </a:schemeClr>
                </a:solidFill>
                <a:latin typeface="CCW Cursive Writing 7" pitchFamily="66" charset="0"/>
              </a:rPr>
              <a:t>Curriculum map/newsletter is on our website.</a:t>
            </a: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a:p>
            <a:pPr marL="45720" indent="0" algn="ctr">
              <a:buNone/>
            </a:pPr>
            <a:endParaRPr lang="en-GB" dirty="0">
              <a:solidFill>
                <a:schemeClr val="accent1">
                  <a:lumMod val="50000"/>
                </a:schemeClr>
              </a:solidFill>
              <a:latin typeface="CCW Cursive Writing 7" pitchFamily="66" charset="0"/>
            </a:endParaRPr>
          </a:p>
        </p:txBody>
      </p:sp>
    </p:spTree>
    <p:extLst>
      <p:ext uri="{BB962C8B-B14F-4D97-AF65-F5344CB8AC3E}">
        <p14:creationId xmlns:p14="http://schemas.microsoft.com/office/powerpoint/2010/main" val="171590766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pic>
        <p:nvPicPr>
          <p:cNvPr id="7170"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5520" t="12239" r="16837" b="6250"/>
          <a:stretch/>
        </p:blipFill>
        <p:spPr bwMode="auto">
          <a:xfrm>
            <a:off x="0" y="886966"/>
            <a:ext cx="9067242" cy="596265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2075892" y="158601"/>
            <a:ext cx="5335115" cy="769441"/>
          </a:xfrm>
          <a:prstGeom prst="rect">
            <a:avLst/>
          </a:prstGeom>
          <a:noFill/>
        </p:spPr>
        <p:txBody>
          <a:bodyPr wrap="none" lIns="91440" tIns="45720" rIns="91440" bIns="45720">
            <a:spAutoFit/>
          </a:bodyPr>
          <a:lstStyle/>
          <a:p>
            <a:pPr algn="ctr"/>
            <a:r>
              <a:rPr lang="en-US" sz="4400" b="1" cap="none" spc="0" dirty="0">
                <a:ln w="10541" cmpd="sng">
                  <a:solidFill>
                    <a:schemeClr val="accent1">
                      <a:shade val="88000"/>
                      <a:satMod val="110000"/>
                    </a:schemeClr>
                  </a:solidFill>
                  <a:prstDash val="solid"/>
                </a:ln>
                <a:gradFill>
                  <a:gsLst>
                    <a:gs pos="0">
                      <a:schemeClr val="accent1">
                        <a:tint val="40000"/>
                        <a:satMod val="250000"/>
                      </a:schemeClr>
                    </a:gs>
                    <a:gs pos="9000">
                      <a:schemeClr val="accent1">
                        <a:tint val="52000"/>
                        <a:satMod val="300000"/>
                      </a:schemeClr>
                    </a:gs>
                    <a:gs pos="50000">
                      <a:schemeClr val="accent1">
                        <a:shade val="20000"/>
                        <a:satMod val="300000"/>
                      </a:schemeClr>
                    </a:gs>
                    <a:gs pos="79000">
                      <a:schemeClr val="accent1">
                        <a:tint val="52000"/>
                        <a:satMod val="300000"/>
                      </a:schemeClr>
                    </a:gs>
                    <a:gs pos="100000">
                      <a:schemeClr val="accent1">
                        <a:tint val="40000"/>
                        <a:satMod val="250000"/>
                      </a:schemeClr>
                    </a:gs>
                  </a:gsLst>
                  <a:lin ang="5400000"/>
                </a:gradFill>
                <a:effectLst/>
                <a:latin typeface="CCW Cursive Writing 7" pitchFamily="66" charset="0"/>
              </a:rPr>
              <a:t>Assessment</a:t>
            </a:r>
          </a:p>
        </p:txBody>
      </p:sp>
    </p:spTree>
    <p:extLst>
      <p:ext uri="{BB962C8B-B14F-4D97-AF65-F5344CB8AC3E}">
        <p14:creationId xmlns:p14="http://schemas.microsoft.com/office/powerpoint/2010/main" val="171472705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8194"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7862" t="18229" r="19619" b="8855"/>
          <a:stretch/>
        </p:blipFill>
        <p:spPr bwMode="auto">
          <a:xfrm>
            <a:off x="251520" y="386957"/>
            <a:ext cx="8710414" cy="57117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45226299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sz="quarter" idx="13"/>
          </p:nvPr>
        </p:nvSpPr>
        <p:spPr/>
        <p:txBody>
          <a:bodyPr/>
          <a:lstStyle/>
          <a:p>
            <a:endParaRPr lang="en-GB"/>
          </a:p>
        </p:txBody>
      </p:sp>
      <p:pic>
        <p:nvPicPr>
          <p:cNvPr id="9218" name="Picture 2"/>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19326" t="19792" r="20937" b="9114"/>
          <a:stretch/>
        </p:blipFill>
        <p:spPr bwMode="auto">
          <a:xfrm>
            <a:off x="251520" y="553360"/>
            <a:ext cx="8595320" cy="57512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251520" y="3140968"/>
            <a:ext cx="2520280" cy="461665"/>
          </a:xfrm>
          <a:prstGeom prst="rect">
            <a:avLst/>
          </a:prstGeom>
          <a:solidFill>
            <a:schemeClr val="bg1"/>
          </a:solidFill>
        </p:spPr>
        <p:txBody>
          <a:bodyPr wrap="square" rtlCol="0">
            <a:spAutoFit/>
          </a:bodyPr>
          <a:lstStyle/>
          <a:p>
            <a:r>
              <a:rPr lang="en-GB" sz="2400" b="1" dirty="0"/>
              <a:t>Year 1- band 1</a:t>
            </a:r>
          </a:p>
        </p:txBody>
      </p:sp>
    </p:spTree>
    <p:extLst>
      <p:ext uri="{BB962C8B-B14F-4D97-AF65-F5344CB8AC3E}">
        <p14:creationId xmlns:p14="http://schemas.microsoft.com/office/powerpoint/2010/main" val="46286124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99592" y="332656"/>
            <a:ext cx="6768751" cy="1143000"/>
          </a:xfrm>
        </p:spPr>
        <p:txBody>
          <a:bodyPr/>
          <a:lstStyle/>
          <a:p>
            <a:pPr marL="0" indent="0" algn="ctr">
              <a:buNone/>
            </a:pPr>
            <a:r>
              <a:rPr lang="en-GB" dirty="0">
                <a:solidFill>
                  <a:schemeClr val="accent1">
                    <a:lumMod val="50000"/>
                  </a:schemeClr>
                </a:solidFill>
                <a:latin typeface="CCW Cursive Writing 7" pitchFamily="66" charset="0"/>
              </a:rPr>
              <a:t> Homework</a:t>
            </a:r>
          </a:p>
        </p:txBody>
      </p:sp>
      <p:sp>
        <p:nvSpPr>
          <p:cNvPr id="3" name="Content Placeholder 2"/>
          <p:cNvSpPr>
            <a:spLocks noGrp="1"/>
          </p:cNvSpPr>
          <p:nvPr>
            <p:ph sz="quarter" idx="13"/>
          </p:nvPr>
        </p:nvSpPr>
        <p:spPr>
          <a:xfrm>
            <a:off x="395536" y="1628800"/>
            <a:ext cx="8352928" cy="4824536"/>
          </a:xfrm>
        </p:spPr>
        <p:txBody>
          <a:bodyPr>
            <a:normAutofit fontScale="55000" lnSpcReduction="20000"/>
          </a:bodyPr>
          <a:lstStyle/>
          <a:p>
            <a:pPr algn="ctr"/>
            <a:r>
              <a:rPr lang="en-GB" sz="3600" dirty="0">
                <a:solidFill>
                  <a:schemeClr val="accent1">
                    <a:lumMod val="50000"/>
                  </a:schemeClr>
                </a:solidFill>
                <a:latin typeface="CCW Cursive Writing 7" pitchFamily="66" charset="0"/>
              </a:rPr>
              <a:t>Homework will be given out on a Friday.</a:t>
            </a:r>
          </a:p>
          <a:p>
            <a:pPr algn="ctr"/>
            <a:r>
              <a:rPr lang="en-GB" sz="3600" dirty="0">
                <a:solidFill>
                  <a:schemeClr val="accent1">
                    <a:lumMod val="50000"/>
                  </a:schemeClr>
                </a:solidFill>
                <a:latin typeface="CCW Cursive Writing 7" pitchFamily="66" charset="0"/>
              </a:rPr>
              <a:t>Spelling test on the following </a:t>
            </a:r>
            <a:r>
              <a:rPr lang="en-GB" sz="3600" dirty="0">
                <a:solidFill>
                  <a:srgbClr val="FF0000"/>
                </a:solidFill>
                <a:latin typeface="CCW Cursive Writing 7" pitchFamily="66" charset="0"/>
              </a:rPr>
              <a:t>Friday.</a:t>
            </a:r>
          </a:p>
          <a:p>
            <a:pPr algn="ctr"/>
            <a:r>
              <a:rPr lang="en-GB" sz="3600" dirty="0">
                <a:solidFill>
                  <a:schemeClr val="accent1">
                    <a:lumMod val="50000"/>
                  </a:schemeClr>
                </a:solidFill>
                <a:latin typeface="CCW Cursive Writing 7" pitchFamily="66" charset="0"/>
              </a:rPr>
              <a:t>Homework to be given in </a:t>
            </a:r>
            <a:r>
              <a:rPr lang="en-GB" sz="3600" dirty="0">
                <a:solidFill>
                  <a:srgbClr val="FF0000"/>
                </a:solidFill>
                <a:latin typeface="CCW Cursive Writing 7" pitchFamily="66" charset="0"/>
              </a:rPr>
              <a:t>by Wednesday. </a:t>
            </a:r>
            <a:r>
              <a:rPr lang="en-GB" sz="3600" dirty="0">
                <a:solidFill>
                  <a:schemeClr val="accent1">
                    <a:lumMod val="50000"/>
                  </a:schemeClr>
                </a:solidFill>
                <a:latin typeface="CCW Cursive Writing 7" pitchFamily="66" charset="0"/>
              </a:rPr>
              <a:t>Please let us know if any homework is too difficult so we can give a little extra help at school. </a:t>
            </a:r>
          </a:p>
          <a:p>
            <a:pPr algn="ctr"/>
            <a:r>
              <a:rPr lang="en-GB" sz="3600" dirty="0">
                <a:solidFill>
                  <a:schemeClr val="accent1">
                    <a:lumMod val="50000"/>
                  </a:schemeClr>
                </a:solidFill>
                <a:latin typeface="CCW Cursive Writing 7" pitchFamily="66" charset="0"/>
              </a:rPr>
              <a:t>Please help your child to learn their spellings.</a:t>
            </a:r>
          </a:p>
          <a:p>
            <a:pPr marL="45720" indent="0" algn="ctr">
              <a:buNone/>
            </a:pPr>
            <a:r>
              <a:rPr lang="en-GB" sz="5100" dirty="0">
                <a:solidFill>
                  <a:srgbClr val="FF0000"/>
                </a:solidFill>
              </a:rPr>
              <a:t>*</a:t>
            </a:r>
            <a:r>
              <a:rPr lang="en-GB" sz="3600" dirty="0">
                <a:solidFill>
                  <a:schemeClr val="accent1">
                    <a:lumMod val="50000"/>
                  </a:schemeClr>
                </a:solidFill>
              </a:rPr>
              <a:t> Ple</a:t>
            </a:r>
            <a:r>
              <a:rPr lang="en-GB" sz="3600" dirty="0">
                <a:solidFill>
                  <a:schemeClr val="accent1">
                    <a:lumMod val="50000"/>
                  </a:schemeClr>
                </a:solidFill>
                <a:latin typeface="CCW Cursive Writing 7" panose="03050602040000000000" pitchFamily="66" charset="0"/>
              </a:rPr>
              <a:t>ase try to read with your child every day.</a:t>
            </a:r>
          </a:p>
          <a:p>
            <a:pPr marL="45720" indent="0" algn="ctr">
              <a:buNone/>
            </a:pPr>
            <a:r>
              <a:rPr lang="en-GB" sz="3600" dirty="0">
                <a:solidFill>
                  <a:schemeClr val="accent1">
                    <a:lumMod val="50000"/>
                  </a:schemeClr>
                </a:solidFill>
                <a:latin typeface="CCW Cursive Writing 7" panose="03050602040000000000" pitchFamily="66" charset="0"/>
              </a:rPr>
              <a:t>We would be grateful if you could write in your children’s reading record books every time you read at home. </a:t>
            </a:r>
          </a:p>
          <a:p>
            <a:pPr algn="ctr"/>
            <a:endParaRPr lang="en-GB" sz="3600" dirty="0">
              <a:solidFill>
                <a:schemeClr val="accent1">
                  <a:lumMod val="50000"/>
                </a:schemeClr>
              </a:solidFill>
              <a:latin typeface="CCW Cursive Writing 7" panose="03050602040000000000" pitchFamily="66" charset="0"/>
            </a:endParaRPr>
          </a:p>
          <a:p>
            <a:pPr marL="45720" indent="0" algn="ctr">
              <a:buNone/>
            </a:pPr>
            <a:endParaRPr lang="en-GB" sz="3600" dirty="0">
              <a:solidFill>
                <a:schemeClr val="accent1">
                  <a:lumMod val="50000"/>
                </a:schemeClr>
              </a:solidFill>
              <a:latin typeface="CCW Cursive Writing 7" panose="03050602040000000000" pitchFamily="66" charset="0"/>
            </a:endParaRPr>
          </a:p>
        </p:txBody>
      </p:sp>
    </p:spTree>
    <p:extLst>
      <p:ext uri="{BB962C8B-B14F-4D97-AF65-F5344CB8AC3E}">
        <p14:creationId xmlns:p14="http://schemas.microsoft.com/office/powerpoint/2010/main" val="23725635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627784" y="188640"/>
            <a:ext cx="4464496" cy="1143000"/>
          </a:xfrm>
        </p:spPr>
        <p:txBody>
          <a:bodyPr/>
          <a:lstStyle/>
          <a:p>
            <a:r>
              <a:rPr lang="en-GB" dirty="0">
                <a:latin typeface="CCW Cursive Writing 7" panose="03050602040000000000" pitchFamily="66" charset="0"/>
              </a:rPr>
              <a:t>Reading</a:t>
            </a:r>
          </a:p>
        </p:txBody>
      </p:sp>
      <p:sp>
        <p:nvSpPr>
          <p:cNvPr id="3" name="Rectangle 2"/>
          <p:cNvSpPr/>
          <p:nvPr/>
        </p:nvSpPr>
        <p:spPr>
          <a:xfrm>
            <a:off x="395536" y="1052736"/>
            <a:ext cx="8424936" cy="4393510"/>
          </a:xfrm>
          <a:prstGeom prst="rect">
            <a:avLst/>
          </a:prstGeom>
        </p:spPr>
        <p:txBody>
          <a:bodyPr wrap="square">
            <a:spAutoFit/>
          </a:bodyPr>
          <a:lstStyle/>
          <a:p>
            <a:pPr>
              <a:lnSpc>
                <a:spcPct val="150000"/>
              </a:lnSpc>
              <a:buFont typeface="Arial" charset="0"/>
              <a:buChar char="•"/>
              <a:defRPr/>
            </a:pPr>
            <a:r>
              <a:rPr lang="en-GB" sz="2800" dirty="0">
                <a:solidFill>
                  <a:schemeClr val="accent1">
                    <a:lumMod val="50000"/>
                  </a:schemeClr>
                </a:solidFill>
              </a:rPr>
              <a:t> </a:t>
            </a:r>
            <a:r>
              <a:rPr lang="en-GB" sz="2000" dirty="0">
                <a:latin typeface="CCW Cursive Writing 7" panose="03050602040000000000" pitchFamily="66" charset="0"/>
              </a:rPr>
              <a:t>Your children will continue reading through the colour bands </a:t>
            </a:r>
          </a:p>
          <a:p>
            <a:pPr>
              <a:lnSpc>
                <a:spcPct val="150000"/>
              </a:lnSpc>
              <a:buFont typeface="Arial" charset="0"/>
              <a:buChar char="•"/>
              <a:defRPr/>
            </a:pPr>
            <a:r>
              <a:rPr lang="en-GB" sz="2000" dirty="0">
                <a:highlight>
                  <a:srgbClr val="FFFF00"/>
                </a:highlight>
                <a:latin typeface="CCW Cursive Writing 7" panose="03050602040000000000" pitchFamily="66" charset="0"/>
              </a:rPr>
              <a:t>Please try and read at home every night.</a:t>
            </a:r>
          </a:p>
          <a:p>
            <a:pPr>
              <a:lnSpc>
                <a:spcPct val="150000"/>
              </a:lnSpc>
              <a:defRPr/>
            </a:pPr>
            <a:r>
              <a:rPr lang="en-GB" sz="2000" dirty="0">
                <a:latin typeface="CCW Cursive Writing 7" panose="03050602040000000000" pitchFamily="66" charset="0"/>
              </a:rPr>
              <a:t>In school the children will be involved in </a:t>
            </a:r>
          </a:p>
          <a:p>
            <a:pPr>
              <a:lnSpc>
                <a:spcPct val="150000"/>
              </a:lnSpc>
              <a:buFont typeface="Arial" charset="0"/>
              <a:buChar char="•"/>
              <a:defRPr/>
            </a:pPr>
            <a:r>
              <a:rPr lang="en-GB" sz="2000" dirty="0">
                <a:latin typeface="CCW Cursive Writing 7" panose="03050602040000000000" pitchFamily="66" charset="0"/>
              </a:rPr>
              <a:t> Shared reading</a:t>
            </a:r>
          </a:p>
          <a:p>
            <a:pPr>
              <a:lnSpc>
                <a:spcPct val="150000"/>
              </a:lnSpc>
              <a:buFont typeface="Arial" charset="0"/>
              <a:buChar char="•"/>
              <a:defRPr/>
            </a:pPr>
            <a:r>
              <a:rPr lang="en-GB" sz="2000" dirty="0">
                <a:latin typeface="CCW Cursive Writing 7" panose="03050602040000000000" pitchFamily="66" charset="0"/>
              </a:rPr>
              <a:t> 1:1 reading with an adult</a:t>
            </a:r>
          </a:p>
          <a:p>
            <a:pPr>
              <a:lnSpc>
                <a:spcPct val="150000"/>
              </a:lnSpc>
              <a:buFont typeface="Arial" charset="0"/>
              <a:buChar char="•"/>
              <a:defRPr/>
            </a:pPr>
            <a:r>
              <a:rPr lang="en-GB" sz="2000" dirty="0">
                <a:latin typeface="CCW Cursive Writing 7" panose="03050602040000000000" pitchFamily="66" charset="0"/>
              </a:rPr>
              <a:t> Reading across the curriculum.</a:t>
            </a:r>
          </a:p>
          <a:p>
            <a:pPr>
              <a:lnSpc>
                <a:spcPct val="150000"/>
              </a:lnSpc>
              <a:buFont typeface="Arial" charset="0"/>
              <a:buChar char="•"/>
              <a:defRPr/>
            </a:pPr>
            <a:r>
              <a:rPr lang="en-GB" sz="2000" dirty="0">
                <a:latin typeface="CCW Cursive Writing 7" panose="03050602040000000000" pitchFamily="66" charset="0"/>
              </a:rPr>
              <a:t> Story time at the end of the day. </a:t>
            </a:r>
          </a:p>
        </p:txBody>
      </p:sp>
    </p:spTree>
    <p:extLst>
      <p:ext uri="{BB962C8B-B14F-4D97-AF65-F5344CB8AC3E}">
        <p14:creationId xmlns:p14="http://schemas.microsoft.com/office/powerpoint/2010/main" val="694932254"/>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114" y="256917"/>
            <a:ext cx="6512511" cy="1143000"/>
          </a:xfrm>
        </p:spPr>
        <p:txBody>
          <a:bodyPr/>
          <a:lstStyle/>
          <a:p>
            <a:pPr marL="0" indent="0">
              <a:buNone/>
            </a:pPr>
            <a:r>
              <a:rPr lang="en-GB" dirty="0">
                <a:latin typeface="CCW Cursive Writing 7" pitchFamily="66" charset="0"/>
              </a:rPr>
              <a:t>Spellings</a:t>
            </a:r>
          </a:p>
        </p:txBody>
      </p:sp>
      <p:sp>
        <p:nvSpPr>
          <p:cNvPr id="3" name="Content Placeholder 2"/>
          <p:cNvSpPr>
            <a:spLocks noGrp="1"/>
          </p:cNvSpPr>
          <p:nvPr>
            <p:ph sz="quarter" idx="13"/>
          </p:nvPr>
        </p:nvSpPr>
        <p:spPr>
          <a:xfrm>
            <a:off x="187896" y="1268760"/>
            <a:ext cx="7114430" cy="4122792"/>
          </a:xfrm>
        </p:spPr>
        <p:txBody>
          <a:bodyPr>
            <a:noAutofit/>
          </a:bodyPr>
          <a:lstStyle/>
          <a:p>
            <a:pPr marL="45720" indent="0" algn="ctr">
              <a:buNone/>
            </a:pPr>
            <a:r>
              <a:rPr lang="en-GB" sz="2000" dirty="0">
                <a:latin typeface="CCW Cursive Writing 7" pitchFamily="66" charset="0"/>
              </a:rPr>
              <a:t>We are having a huge emphasis on spellings this year. Children need to be practising their spellings daily and not for a spelling test. </a:t>
            </a:r>
          </a:p>
          <a:p>
            <a:pPr marL="45720" indent="0" algn="ctr">
              <a:buNone/>
            </a:pPr>
            <a:endParaRPr lang="en-GB" sz="2000" dirty="0">
              <a:latin typeface="CCW Cursive Writing 7" pitchFamily="66" charset="0"/>
            </a:endParaRPr>
          </a:p>
          <a:p>
            <a:pPr marL="45720" indent="0" algn="ctr">
              <a:buNone/>
            </a:pPr>
            <a:r>
              <a:rPr lang="en-GB" sz="2000" dirty="0">
                <a:latin typeface="CCW Cursive Writing 7" pitchFamily="66" charset="0"/>
              </a:rPr>
              <a:t>In Year 1, children need to be able to spell words from the Reception and 1 curriculum list as well. They must show they can spell these words correctly in their writing. </a:t>
            </a:r>
          </a:p>
        </p:txBody>
      </p:sp>
      <p:pic>
        <p:nvPicPr>
          <p:cNvPr id="2050" name="Picture 2" descr="Image result for spelling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7293942" y="90914"/>
            <a:ext cx="1850057" cy="26180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10382825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a:extLst>
              <a:ext uri="{FF2B5EF4-FFF2-40B4-BE49-F238E27FC236}">
                <a16:creationId xmlns:a16="http://schemas.microsoft.com/office/drawing/2014/main" id="{73DFEDBE-5A60-48C2-AB23-BE5AB03581D6}"/>
              </a:ext>
            </a:extLst>
          </p:cNvPr>
          <p:cNvSpPr>
            <a:spLocks noGrp="1" noChangeArrowheads="1"/>
          </p:cNvSpPr>
          <p:nvPr>
            <p:ph type="title"/>
          </p:nvPr>
        </p:nvSpPr>
        <p:spPr/>
        <p:txBody>
          <a:bodyPr/>
          <a:lstStyle/>
          <a:p>
            <a:pPr algn="l" eaLnBrk="1" hangingPunct="1">
              <a:defRPr/>
            </a:pPr>
            <a:r>
              <a:rPr lang="en-GB" b="1" dirty="0">
                <a:solidFill>
                  <a:schemeClr val="accent1"/>
                </a:solidFill>
                <a:effectLst>
                  <a:outerShdw blurRad="38100" dist="38100" dir="2700000" algn="tl">
                    <a:srgbClr val="000000"/>
                  </a:outerShdw>
                </a:effectLst>
                <a:latin typeface="CCW Cursive Writing 7" panose="03050602040000000000" pitchFamily="66" charset="0"/>
              </a:rPr>
              <a:t>Writing</a:t>
            </a:r>
            <a:endParaRPr lang="en-US" b="1" dirty="0">
              <a:solidFill>
                <a:schemeClr val="accent1"/>
              </a:solidFill>
              <a:effectLst>
                <a:outerShdw blurRad="38100" dist="38100" dir="2700000" algn="tl">
                  <a:srgbClr val="000000"/>
                </a:outerShdw>
              </a:effectLst>
              <a:latin typeface="CCW Cursive Writing 7" panose="03050602040000000000" pitchFamily="66" charset="0"/>
            </a:endParaRPr>
          </a:p>
        </p:txBody>
      </p:sp>
      <p:sp>
        <p:nvSpPr>
          <p:cNvPr id="17411" name="Rectangle 3">
            <a:extLst>
              <a:ext uri="{FF2B5EF4-FFF2-40B4-BE49-F238E27FC236}">
                <a16:creationId xmlns:a16="http://schemas.microsoft.com/office/drawing/2014/main" id="{B4842018-8AA0-4E5D-82C6-4482E7C8B2C5}"/>
              </a:ext>
            </a:extLst>
          </p:cNvPr>
          <p:cNvSpPr>
            <a:spLocks noGrp="1" noChangeArrowheads="1"/>
          </p:cNvSpPr>
          <p:nvPr>
            <p:ph type="body" sz="half" idx="1"/>
          </p:nvPr>
        </p:nvSpPr>
        <p:spPr/>
        <p:txBody>
          <a:bodyPr>
            <a:normAutofit lnSpcReduction="10000"/>
          </a:bodyPr>
          <a:lstStyle/>
          <a:p>
            <a:pPr eaLnBrk="1" hangingPunct="1">
              <a:lnSpc>
                <a:spcPct val="90000"/>
              </a:lnSpc>
            </a:pPr>
            <a:r>
              <a:rPr lang="en-GB" altLang="en-US" dirty="0">
                <a:solidFill>
                  <a:schemeClr val="tx1"/>
                </a:solidFill>
                <a:latin typeface="CCW Cursive Writing 7" panose="03050602040000000000" pitchFamily="66" charset="0"/>
              </a:rPr>
              <a:t>Shared and Guided writing tasks.</a:t>
            </a:r>
          </a:p>
          <a:p>
            <a:pPr eaLnBrk="1" hangingPunct="1">
              <a:lnSpc>
                <a:spcPct val="90000"/>
              </a:lnSpc>
            </a:pPr>
            <a:r>
              <a:rPr lang="en-GB" altLang="en-US" dirty="0">
                <a:solidFill>
                  <a:schemeClr val="tx1"/>
                </a:solidFill>
                <a:latin typeface="CCW Cursive Writing 7" panose="03050602040000000000" pitchFamily="66" charset="0"/>
              </a:rPr>
              <a:t>Independent tasks.</a:t>
            </a:r>
          </a:p>
          <a:p>
            <a:pPr eaLnBrk="1" hangingPunct="1">
              <a:lnSpc>
                <a:spcPct val="90000"/>
              </a:lnSpc>
            </a:pPr>
            <a:r>
              <a:rPr lang="en-GB" altLang="en-US" dirty="0">
                <a:solidFill>
                  <a:schemeClr val="tx1"/>
                </a:solidFill>
                <a:latin typeface="CCW Cursive Writing 7" panose="03050602040000000000" pitchFamily="66" charset="0"/>
              </a:rPr>
              <a:t>We will be starting to learn pre-cursive font</a:t>
            </a:r>
          </a:p>
          <a:p>
            <a:pPr eaLnBrk="1" hangingPunct="1">
              <a:lnSpc>
                <a:spcPct val="90000"/>
              </a:lnSpc>
            </a:pPr>
            <a:r>
              <a:rPr lang="en-GB" altLang="en-US" dirty="0">
                <a:solidFill>
                  <a:schemeClr val="tx1"/>
                </a:solidFill>
                <a:latin typeface="CCW Cursive Writing 7" panose="03050602040000000000" pitchFamily="66" charset="0"/>
              </a:rPr>
              <a:t>Lots of speaking and listening activities to help their writing.</a:t>
            </a:r>
          </a:p>
          <a:p>
            <a:pPr eaLnBrk="1" hangingPunct="1">
              <a:lnSpc>
                <a:spcPct val="90000"/>
              </a:lnSpc>
            </a:pPr>
            <a:endParaRPr lang="en-GB" altLang="en-US" sz="2400" dirty="0">
              <a:latin typeface="Comic Sans MS" panose="030F0702030302020204" pitchFamily="66" charset="0"/>
            </a:endParaRPr>
          </a:p>
          <a:p>
            <a:pPr eaLnBrk="1" hangingPunct="1">
              <a:lnSpc>
                <a:spcPct val="90000"/>
              </a:lnSpc>
              <a:buFontTx/>
              <a:buNone/>
            </a:pPr>
            <a:endParaRPr lang="en-US" altLang="en-US" sz="2800" dirty="0"/>
          </a:p>
        </p:txBody>
      </p:sp>
      <p:pic>
        <p:nvPicPr>
          <p:cNvPr id="17412" name="Picture 8" descr="2009_0304school0022">
            <a:extLst>
              <a:ext uri="{FF2B5EF4-FFF2-40B4-BE49-F238E27FC236}">
                <a16:creationId xmlns:a16="http://schemas.microsoft.com/office/drawing/2014/main" id="{6CA11C1D-F09E-4A90-8814-CB428733F2D4}"/>
              </a:ext>
            </a:extLst>
          </p:cNvPr>
          <p:cNvPicPr>
            <a:picLocks noGrp="1" noChangeAspect="1" noChangeArrowheads="1"/>
          </p:cNvPicPr>
          <p:nvPr>
            <p:ph sz="half" idx="2"/>
          </p:nvPr>
        </p:nvPicPr>
        <p:blipFill>
          <a:blip r:embed="rId3">
            <a:extLst>
              <a:ext uri="{28A0092B-C50C-407E-A947-70E740481C1C}">
                <a14:useLocalDpi xmlns:a14="http://schemas.microsoft.com/office/drawing/2010/main" val="0"/>
              </a:ext>
            </a:extLst>
          </a:blip>
          <a:srcRect/>
          <a:stretch>
            <a:fillRect/>
          </a:stretch>
        </p:blipFill>
        <p:spPr>
          <a:xfrm>
            <a:off x="3276600" y="4164013"/>
            <a:ext cx="2916238" cy="21875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p:blinds/>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a:extLst>
              <a:ext uri="{FF2B5EF4-FFF2-40B4-BE49-F238E27FC236}">
                <a16:creationId xmlns:a16="http://schemas.microsoft.com/office/drawing/2014/main" id="{F85DF97D-DB3F-48D6-B785-B8C680F86036}"/>
              </a:ext>
            </a:extLst>
          </p:cNvPr>
          <p:cNvSpPr>
            <a:spLocks noGrp="1" noChangeArrowheads="1"/>
          </p:cNvSpPr>
          <p:nvPr>
            <p:ph type="title"/>
          </p:nvPr>
        </p:nvSpPr>
        <p:spPr>
          <a:xfrm>
            <a:off x="2395244" y="260648"/>
            <a:ext cx="6512511" cy="1143000"/>
          </a:xfrm>
        </p:spPr>
        <p:txBody>
          <a:bodyPr/>
          <a:lstStyle/>
          <a:p>
            <a:pPr algn="l" eaLnBrk="1" hangingPunct="1">
              <a:defRPr/>
            </a:pPr>
            <a:r>
              <a:rPr lang="en-GB" b="1" dirty="0">
                <a:solidFill>
                  <a:schemeClr val="accent1"/>
                </a:solidFill>
                <a:effectLst>
                  <a:outerShdw blurRad="38100" dist="38100" dir="2700000" algn="tl">
                    <a:srgbClr val="000000"/>
                  </a:outerShdw>
                </a:effectLst>
                <a:latin typeface="CCW Cursive Writing 7" panose="03050602040000000000" pitchFamily="66" charset="0"/>
              </a:rPr>
              <a:t>Maths</a:t>
            </a:r>
            <a:endParaRPr lang="en-US" b="1" dirty="0">
              <a:solidFill>
                <a:schemeClr val="accent1"/>
              </a:solidFill>
              <a:effectLst>
                <a:outerShdw blurRad="38100" dist="38100" dir="2700000" algn="tl">
                  <a:srgbClr val="000000"/>
                </a:outerShdw>
              </a:effectLst>
              <a:latin typeface="CCW Cursive Writing 7" panose="03050602040000000000" pitchFamily="66" charset="0"/>
            </a:endParaRPr>
          </a:p>
        </p:txBody>
      </p:sp>
      <p:sp>
        <p:nvSpPr>
          <p:cNvPr id="19459" name="Rectangle 3">
            <a:extLst>
              <a:ext uri="{FF2B5EF4-FFF2-40B4-BE49-F238E27FC236}">
                <a16:creationId xmlns:a16="http://schemas.microsoft.com/office/drawing/2014/main" id="{07F9EBB7-719E-477F-856D-B6ABFC4D2258}"/>
              </a:ext>
            </a:extLst>
          </p:cNvPr>
          <p:cNvSpPr>
            <a:spLocks noGrp="1" noChangeArrowheads="1"/>
          </p:cNvSpPr>
          <p:nvPr>
            <p:ph type="body" idx="4294967295"/>
          </p:nvPr>
        </p:nvSpPr>
        <p:spPr>
          <a:xfrm>
            <a:off x="629816" y="832148"/>
            <a:ext cx="7884368" cy="4973116"/>
          </a:xfrm>
        </p:spPr>
        <p:txBody>
          <a:bodyPr>
            <a:normAutofit/>
          </a:bodyPr>
          <a:lstStyle/>
          <a:p>
            <a:pPr eaLnBrk="1" hangingPunct="1"/>
            <a:r>
              <a:rPr lang="en-GB" altLang="en-US" sz="2600" dirty="0">
                <a:solidFill>
                  <a:schemeClr val="tx1"/>
                </a:solidFill>
                <a:latin typeface="CCW Cursive Writing 7" panose="03050602040000000000" pitchFamily="66" charset="0"/>
              </a:rPr>
              <a:t>Practical activities.</a:t>
            </a:r>
          </a:p>
          <a:p>
            <a:pPr eaLnBrk="1" hangingPunct="1"/>
            <a:r>
              <a:rPr lang="en-GB" altLang="en-US" sz="2600" dirty="0">
                <a:solidFill>
                  <a:schemeClr val="tx1"/>
                </a:solidFill>
                <a:latin typeface="CCW Cursive Writing 7" panose="03050602040000000000" pitchFamily="66" charset="0"/>
              </a:rPr>
              <a:t>Recording in Maths books.</a:t>
            </a:r>
          </a:p>
          <a:p>
            <a:pPr eaLnBrk="1" hangingPunct="1"/>
            <a:r>
              <a:rPr lang="en-GB" altLang="en-US" sz="2600" dirty="0">
                <a:solidFill>
                  <a:schemeClr val="tx1"/>
                </a:solidFill>
                <a:latin typeface="CCW Cursive Writing 7" panose="03050602040000000000" pitchFamily="66" charset="0"/>
              </a:rPr>
              <a:t>Use of different practical resources </a:t>
            </a:r>
            <a:r>
              <a:rPr lang="en-GB" altLang="en-US" sz="2600" dirty="0" err="1">
                <a:solidFill>
                  <a:schemeClr val="tx1"/>
                </a:solidFill>
                <a:latin typeface="CCW Cursive Writing 7" panose="03050602040000000000" pitchFamily="66" charset="0"/>
              </a:rPr>
              <a:t>eg.</a:t>
            </a:r>
            <a:r>
              <a:rPr lang="en-GB" altLang="en-US" sz="2600" dirty="0">
                <a:solidFill>
                  <a:schemeClr val="tx1"/>
                </a:solidFill>
                <a:latin typeface="CCW Cursive Writing 7" panose="03050602040000000000" pitchFamily="66" charset="0"/>
              </a:rPr>
              <a:t> Numicon, counters, cubes, base ten</a:t>
            </a:r>
          </a:p>
          <a:p>
            <a:pPr eaLnBrk="1" hangingPunct="1"/>
            <a:r>
              <a:rPr lang="en-GB" altLang="en-US" sz="2600" dirty="0">
                <a:solidFill>
                  <a:schemeClr val="tx1"/>
                </a:solidFill>
                <a:latin typeface="CCW Cursive Writing 7" panose="03050602040000000000" pitchFamily="66" charset="0"/>
              </a:rPr>
              <a:t> 10/15 minutes per day developing number fluency using </a:t>
            </a:r>
            <a:r>
              <a:rPr lang="en-GB" altLang="en-US" sz="2600" dirty="0" err="1">
                <a:solidFill>
                  <a:schemeClr val="tx1"/>
                </a:solidFill>
                <a:latin typeface="CCW Cursive Writing 7" panose="03050602040000000000" pitchFamily="66" charset="0"/>
              </a:rPr>
              <a:t>rekenreks</a:t>
            </a:r>
            <a:r>
              <a:rPr lang="en-GB" altLang="en-US" sz="3200" dirty="0">
                <a:solidFill>
                  <a:schemeClr val="tx1"/>
                </a:solidFill>
                <a:latin typeface="CCW Cursive Writing 7" panose="03050602040000000000" pitchFamily="66" charset="0"/>
              </a:rPr>
              <a:t>.</a:t>
            </a:r>
          </a:p>
          <a:p>
            <a:pPr marL="45720" indent="0" eaLnBrk="1" hangingPunct="1">
              <a:buNone/>
            </a:pPr>
            <a:endParaRPr lang="en-GB" altLang="en-US" sz="3200" dirty="0"/>
          </a:p>
          <a:p>
            <a:pPr eaLnBrk="1" hangingPunct="1"/>
            <a:endParaRPr lang="en-US" altLang="en-US" dirty="0"/>
          </a:p>
        </p:txBody>
      </p:sp>
      <p:pic>
        <p:nvPicPr>
          <p:cNvPr id="3" name="Picture 2">
            <a:extLst>
              <a:ext uri="{FF2B5EF4-FFF2-40B4-BE49-F238E27FC236}">
                <a16:creationId xmlns:a16="http://schemas.microsoft.com/office/drawing/2014/main" id="{443AB891-B4C7-4038-BA0E-BB42CE722569}"/>
              </a:ext>
            </a:extLst>
          </p:cNvPr>
          <p:cNvPicPr>
            <a:picLocks noChangeAspect="1"/>
          </p:cNvPicPr>
          <p:nvPr/>
        </p:nvPicPr>
        <p:blipFill>
          <a:blip r:embed="rId3"/>
          <a:stretch>
            <a:fillRect/>
          </a:stretch>
        </p:blipFill>
        <p:spPr>
          <a:xfrm>
            <a:off x="2987824" y="4593818"/>
            <a:ext cx="2445895" cy="1211446"/>
          </a:xfrm>
          <a:prstGeom prst="rect">
            <a:avLst/>
          </a:prstGeom>
        </p:spPr>
      </p:pic>
      <p:sp>
        <p:nvSpPr>
          <p:cNvPr id="2" name="AutoShape 2" descr="https://ukc-powerpoint.officeapps.live.com/pods/GetClipboardImage.ashx?Id=1aa1fe32-4599-4a91-abf1-9267de51c167&amp;DC=GUK3&amp;pkey=c287a2c6-a38b-4d61-bbc5-077d54be9646&amp;wdwaccluster=GUK3">
            <a:extLst>
              <a:ext uri="{FF2B5EF4-FFF2-40B4-BE49-F238E27FC236}">
                <a16:creationId xmlns:a16="http://schemas.microsoft.com/office/drawing/2014/main" id="{6AA39459-ACEE-46A9-9038-AF3E5CDA03F5}"/>
              </a:ext>
            </a:extLst>
          </p:cNvPr>
          <p:cNvSpPr>
            <a:spLocks noChangeAspect="1" noChangeArrowheads="1"/>
          </p:cNvSpPr>
          <p:nvPr/>
        </p:nvSpPr>
        <p:spPr bwMode="auto">
          <a:xfrm>
            <a:off x="4419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srcRect/>
          <a:stretch>
            <a:fillRect/>
          </a:stretch>
        </p:blipFill>
        <p:spPr bwMode="auto">
          <a:xfrm>
            <a:off x="2706538" y="171053"/>
            <a:ext cx="3730924" cy="1339306"/>
          </a:xfrm>
          <a:prstGeom prst="rect">
            <a:avLst/>
          </a:prstGeom>
          <a:noFill/>
          <a:ln w="9525">
            <a:noFill/>
            <a:miter lim="800000"/>
            <a:headEnd/>
            <a:tailEnd/>
          </a:ln>
          <a:effectLst/>
        </p:spPr>
      </p:pic>
      <p:sp>
        <p:nvSpPr>
          <p:cNvPr id="3" name="Rectangle 2"/>
          <p:cNvSpPr/>
          <p:nvPr/>
        </p:nvSpPr>
        <p:spPr>
          <a:xfrm>
            <a:off x="0" y="1613580"/>
            <a:ext cx="9144000" cy="2769989"/>
          </a:xfrm>
          <a:prstGeom prst="rect">
            <a:avLst/>
          </a:prstGeom>
        </p:spPr>
        <p:txBody>
          <a:bodyPr wrap="square">
            <a:spAutoFit/>
          </a:bodyPr>
          <a:lstStyle/>
          <a:p>
            <a:r>
              <a:rPr lang="en-US" sz="1400" dirty="0">
                <a:latin typeface="CCW Cursive Writing 7" panose="03050602040000000000" pitchFamily="66" charset="0"/>
              </a:rPr>
              <a:t>Essential Letters and Sounds (ELS) is our chosen DfE validated phonics programme.</a:t>
            </a:r>
          </a:p>
          <a:p>
            <a:endParaRPr lang="en-US" sz="1400" dirty="0">
              <a:latin typeface="CCW Cursive Writing 7" panose="03050602040000000000" pitchFamily="66" charset="0"/>
            </a:endParaRPr>
          </a:p>
          <a:p>
            <a:r>
              <a:rPr lang="en-US" sz="1400" dirty="0">
                <a:latin typeface="CCW Cursive Writing 7" panose="03050602040000000000" pitchFamily="66" charset="0"/>
              </a:rPr>
              <a:t>Children will experience the joy of language whilst rapidly acquiring the phonics skills they need to become fluent, independent readers and writers.</a:t>
            </a: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endParaRPr lang="en-US" dirty="0">
              <a:latin typeface="Comic Sans MS" pitchFamily="66" charset="0"/>
            </a:endParaRPr>
          </a:p>
          <a:p>
            <a:r>
              <a:rPr lang="en-US" dirty="0"/>
              <a:t> </a:t>
            </a:r>
          </a:p>
        </p:txBody>
      </p:sp>
      <p:sp>
        <p:nvSpPr>
          <p:cNvPr id="4" name="Rectangle 3"/>
          <p:cNvSpPr/>
          <p:nvPr/>
        </p:nvSpPr>
        <p:spPr>
          <a:xfrm>
            <a:off x="392877" y="3105373"/>
            <a:ext cx="8358246" cy="4278094"/>
          </a:xfrm>
          <a:prstGeom prst="rect">
            <a:avLst/>
          </a:prstGeom>
        </p:spPr>
        <p:txBody>
          <a:bodyPr wrap="square">
            <a:spAutoFit/>
          </a:bodyPr>
          <a:lstStyle/>
          <a:p>
            <a:pPr marL="457200" lvl="0" indent="-457200"/>
            <a:r>
              <a:rPr lang="en-GB" sz="1600" b="1" u="sng" dirty="0">
                <a:solidFill>
                  <a:srgbClr val="82368C"/>
                </a:solidFill>
                <a:latin typeface="CCW Cursive Writing 7" panose="03050602040000000000" pitchFamily="66" charset="0"/>
              </a:rPr>
              <a:t>How do we teach phonics? </a:t>
            </a: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use a simple, consistent approach to teaching phonics</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have mnemonics and rhymes to support learning and recall</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rPr>
              <a:t>We teach phonics every single day from the first days of Reception</a:t>
            </a:r>
          </a:p>
          <a:p>
            <a:pPr marL="457200" indent="-457200">
              <a:buFont typeface="Arial" panose="020B0604020202020204" pitchFamily="34" charset="0"/>
              <a:buChar char="•"/>
            </a:pPr>
            <a:endParaRPr lang="en-US" sz="1400" dirty="0">
              <a:latin typeface="CCW Cursive Writing 7" panose="03050602040000000000" pitchFamily="66" charset="0"/>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Phonics throughout the day to review new sounds and graphemes taught </a:t>
            </a:r>
          </a:p>
          <a:p>
            <a:pPr marL="457200" indent="-457200">
              <a:buFont typeface="Arial" panose="020B0604020202020204" pitchFamily="34" charset="0"/>
              <a:buChar char="•"/>
            </a:pPr>
            <a:endParaRPr lang="en-US" sz="1400" dirty="0">
              <a:latin typeface="CCW Cursive Writing 7" panose="03050602040000000000" pitchFamily="66" charset="0"/>
              <a:cs typeface="Calibri"/>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Lots of opportunities for oral blending - /c/ /</a:t>
            </a:r>
            <a:r>
              <a:rPr lang="en-US" sz="1400" dirty="0" err="1">
                <a:latin typeface="CCW Cursive Writing 7" panose="03050602040000000000" pitchFamily="66" charset="0"/>
                <a:cs typeface="Calibri"/>
              </a:rPr>
              <a:t>oa</a:t>
            </a:r>
            <a:r>
              <a:rPr lang="en-US" sz="1400" dirty="0">
                <a:latin typeface="CCW Cursive Writing 7" panose="03050602040000000000" pitchFamily="66" charset="0"/>
                <a:cs typeface="Calibri"/>
              </a:rPr>
              <a:t>/ /t/ </a:t>
            </a:r>
          </a:p>
          <a:p>
            <a:pPr marL="457200" indent="-457200">
              <a:buFont typeface="Arial" panose="020B0604020202020204" pitchFamily="34" charset="0"/>
              <a:buChar char="•"/>
            </a:pPr>
            <a:endParaRPr lang="en-US" sz="1400" dirty="0">
              <a:latin typeface="CCW Cursive Writing 7" panose="03050602040000000000" pitchFamily="66" charset="0"/>
              <a:cs typeface="Calibri"/>
            </a:endParaRPr>
          </a:p>
          <a:p>
            <a:pPr marL="457200" indent="-457200">
              <a:buFont typeface="Arial" panose="020B0604020202020204" pitchFamily="34" charset="0"/>
              <a:buChar char="•"/>
            </a:pPr>
            <a:r>
              <a:rPr lang="en-US" sz="1400" dirty="0">
                <a:latin typeface="CCW Cursive Writing 7" panose="03050602040000000000" pitchFamily="66" charset="0"/>
                <a:cs typeface="Calibri"/>
              </a:rPr>
              <a:t>We teach the ‘code’ for reading, alongside teaching vocabulary</a:t>
            </a:r>
          </a:p>
          <a:p>
            <a:pPr marL="457200" indent="-457200">
              <a:buFont typeface="Arial" panose="020B0604020202020204" pitchFamily="34" charset="0"/>
              <a:buChar char="•"/>
            </a:pPr>
            <a:endParaRPr lang="en-US" sz="1400" dirty="0"/>
          </a:p>
          <a:p>
            <a:pPr marL="457200" indent="-457200">
              <a:buFont typeface="Arial" panose="020B0604020202020204" pitchFamily="34" charset="0"/>
              <a:buChar char="•"/>
            </a:pPr>
            <a:endParaRPr lang="en-US" dirty="0"/>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3"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2"/>
          <a:stretch>
            <a:fillRect/>
          </a:stretch>
        </p:blipFill>
        <p:spPr>
          <a:xfrm>
            <a:off x="285720" y="1500174"/>
            <a:ext cx="8719352" cy="3357586"/>
          </a:xfrm>
          <a:prstGeom prst="rect">
            <a:avLst/>
          </a:prstGeom>
        </p:spPr>
      </p:pic>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3"/>
          <a:stretch>
            <a:fillRect/>
          </a:stretch>
        </p:blipFill>
        <p:spPr>
          <a:xfrm>
            <a:off x="7000892" y="500042"/>
            <a:ext cx="1724025" cy="581025"/>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214282" y="571480"/>
            <a:ext cx="3214710" cy="461665"/>
          </a:xfrm>
          <a:prstGeom prst="rect">
            <a:avLst/>
          </a:prstGeom>
        </p:spPr>
        <p:txBody>
          <a:bodyPr wrap="square">
            <a:spAutoFit/>
          </a:bodyPr>
          <a:lstStyle/>
          <a:p>
            <a:r>
              <a:rPr lang="en-GB" sz="2400" b="1" dirty="0">
                <a:solidFill>
                  <a:srgbClr val="82368C"/>
                </a:solidFill>
              </a:rPr>
              <a:t>ELS Progression</a:t>
            </a:r>
            <a:endParaRPr lang="en-GB" sz="2400" b="1" dirty="0">
              <a:solidFill>
                <a:srgbClr val="82368C"/>
              </a:solidFill>
              <a:cs typeface="Calibri"/>
            </a:endParaRPr>
          </a:p>
        </p:txBody>
      </p:sp>
      <p:pic>
        <p:nvPicPr>
          <p:cNvPr id="4"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2"/>
          <a:stretch>
            <a:fillRect/>
          </a:stretch>
        </p:blipFill>
        <p:spPr>
          <a:xfrm>
            <a:off x="7000892" y="500042"/>
            <a:ext cx="1724025" cy="581025"/>
          </a:xfrm>
          <a:prstGeom prst="rect">
            <a:avLst/>
          </a:prstGeom>
        </p:spPr>
      </p:pic>
      <p:pic>
        <p:nvPicPr>
          <p:cNvPr id="5"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3"/>
          <a:stretch>
            <a:fillRect/>
          </a:stretch>
        </p:blipFill>
        <p:spPr>
          <a:xfrm>
            <a:off x="571472" y="1214422"/>
            <a:ext cx="8072494" cy="5539708"/>
          </a:xfrm>
          <a:prstGeom prst="rect">
            <a:avLst/>
          </a:prstGeom>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002595B-2412-405E-824A-C4A18ABD9A11}"/>
              </a:ext>
            </a:extLst>
          </p:cNvPr>
          <p:cNvSpPr>
            <a:spLocks noGrp="1"/>
          </p:cNvSpPr>
          <p:nvPr>
            <p:ph type="ctrTitle"/>
          </p:nvPr>
        </p:nvSpPr>
        <p:spPr>
          <a:xfrm>
            <a:off x="1151347" y="461645"/>
            <a:ext cx="7036904" cy="923381"/>
          </a:xfrm>
          <a:solidFill>
            <a:schemeClr val="accent1">
              <a:lumMod val="20000"/>
              <a:lumOff val="80000"/>
            </a:schemeClr>
          </a:solidFill>
        </p:spPr>
        <p:txBody>
          <a:bodyPr>
            <a:normAutofit fontScale="90000"/>
          </a:bodyPr>
          <a:lstStyle/>
          <a:p>
            <a:r>
              <a:rPr lang="en-GB" sz="2400" dirty="0"/>
              <a:t>ST PHILIP’S CE PRIMARY SUPPORT TRIANGLE</a:t>
            </a:r>
            <a:br>
              <a:rPr lang="en-GB" sz="2400" dirty="0"/>
            </a:br>
            <a:r>
              <a:rPr lang="en-GB" sz="2400" dirty="0"/>
              <a:t>SENDCO - Mrs Klaassen</a:t>
            </a:r>
          </a:p>
        </p:txBody>
      </p:sp>
      <p:sp>
        <p:nvSpPr>
          <p:cNvPr id="3" name="Subtitle 2">
            <a:extLst>
              <a:ext uri="{FF2B5EF4-FFF2-40B4-BE49-F238E27FC236}">
                <a16:creationId xmlns:a16="http://schemas.microsoft.com/office/drawing/2014/main" id="{FBC419E7-5AA7-43A5-9240-3AEC799971C0}"/>
              </a:ext>
            </a:extLst>
          </p:cNvPr>
          <p:cNvSpPr>
            <a:spLocks noGrp="1"/>
          </p:cNvSpPr>
          <p:nvPr>
            <p:ph type="subTitle" idx="1"/>
          </p:nvPr>
        </p:nvSpPr>
        <p:spPr/>
        <p:txBody>
          <a:bodyPr/>
          <a:lstStyle/>
          <a:p>
            <a:endParaRPr lang="en-GB" dirty="0"/>
          </a:p>
        </p:txBody>
      </p:sp>
      <p:graphicFrame>
        <p:nvGraphicFramePr>
          <p:cNvPr id="4" name="Content Placeholder 3">
            <a:extLst>
              <a:ext uri="{FF2B5EF4-FFF2-40B4-BE49-F238E27FC236}">
                <a16:creationId xmlns:a16="http://schemas.microsoft.com/office/drawing/2014/main" id="{952ECF61-C652-4103-80D5-908630FB0F0E}"/>
              </a:ext>
            </a:extLst>
          </p:cNvPr>
          <p:cNvGraphicFramePr>
            <a:graphicFrameLocks noGrp="1"/>
          </p:cNvGraphicFramePr>
          <p:nvPr>
            <p:ph idx="1"/>
            <p:extLst>
              <p:ext uri="{D42A27DB-BD31-4B8C-83A1-F6EECF244321}">
                <p14:modId xmlns:p14="http://schemas.microsoft.com/office/powerpoint/2010/main" val="913314678"/>
              </p:ext>
            </p:extLst>
          </p:nvPr>
        </p:nvGraphicFramePr>
        <p:xfrm>
          <a:off x="1142999" y="1700809"/>
          <a:ext cx="7372350" cy="432048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56977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467544" y="1844824"/>
            <a:ext cx="3960440" cy="2772309"/>
          </a:xfrm>
          <a:prstGeom prst="rect">
            <a:avLst/>
          </a:prstGeom>
          <a:noFill/>
          <a:extLst>
            <a:ext uri="{909E8E84-426E-40DD-AFC4-6F175D3DCCD1}">
              <a14:hiddenFill xmlns:a14="http://schemas.microsoft.com/office/drawing/2010/main">
                <a:solidFill>
                  <a:srgbClr val="FFFFFF"/>
                </a:solidFill>
              </a14:hiddenFill>
            </a:ext>
          </a:extLst>
        </p:spPr>
      </p:pic>
      <p:pic>
        <p:nvPicPr>
          <p:cNvPr id="6150" name="Picture 6" descr="Image result for good to be green"/>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684668" y="1399757"/>
            <a:ext cx="3619500" cy="3619500"/>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https://cdn.dribbble.com/users/427811/screenshots/1574345/classdojo-800.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827584" y="4553452"/>
            <a:ext cx="3072730" cy="2304548"/>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4139952" y="5019257"/>
            <a:ext cx="4680520" cy="1200329"/>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Very high expectations</a:t>
            </a:r>
          </a:p>
          <a:p>
            <a:pPr marL="285750" indent="-285750">
              <a:buFont typeface="Wingdings" pitchFamily="2" charset="2"/>
              <a:buChar char="ü"/>
            </a:pPr>
            <a:r>
              <a:rPr lang="en-GB" dirty="0">
                <a:latin typeface="CCW Cursive Writing 7" pitchFamily="66" charset="0"/>
              </a:rPr>
              <a:t>Manners</a:t>
            </a:r>
          </a:p>
          <a:p>
            <a:pPr marL="285750" indent="-285750">
              <a:buFont typeface="Wingdings" pitchFamily="2" charset="2"/>
              <a:buChar char="ü"/>
            </a:pPr>
            <a:r>
              <a:rPr lang="en-GB" dirty="0">
                <a:latin typeface="CCW Cursive Writing 7" pitchFamily="66" charset="0"/>
              </a:rPr>
              <a:t>Greetings</a:t>
            </a:r>
          </a:p>
          <a:p>
            <a:pPr marL="285750" indent="-285750">
              <a:buFont typeface="Wingdings" pitchFamily="2" charset="2"/>
              <a:buChar char="ü"/>
            </a:pPr>
            <a:r>
              <a:rPr lang="en-GB" dirty="0">
                <a:latin typeface="CCW Cursive Writing 7" pitchFamily="66" charset="0"/>
              </a:rPr>
              <a:t>Can do attitudes</a:t>
            </a:r>
          </a:p>
        </p:txBody>
      </p:sp>
    </p:spTree>
    <p:extLst>
      <p:ext uri="{BB962C8B-B14F-4D97-AF65-F5344CB8AC3E}">
        <p14:creationId xmlns:p14="http://schemas.microsoft.com/office/powerpoint/2010/main" val="80165357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188640"/>
            <a:ext cx="8784975" cy="1143000"/>
          </a:xfrm>
        </p:spPr>
        <p:txBody>
          <a:bodyPr/>
          <a:lstStyle/>
          <a:p>
            <a:pPr marL="0" indent="0" algn="ctr">
              <a:buNone/>
            </a:pPr>
            <a:r>
              <a:rPr lang="en-GB" sz="4000" dirty="0">
                <a:latin typeface="CCW Cursive Writing 7" pitchFamily="66" charset="0"/>
              </a:rPr>
              <a:t>Behaviour and</a:t>
            </a:r>
            <a:br>
              <a:rPr lang="en-GB" sz="4000" dirty="0">
                <a:latin typeface="CCW Cursive Writing 7" pitchFamily="66" charset="0"/>
              </a:rPr>
            </a:br>
            <a:r>
              <a:rPr lang="en-GB" sz="4000" dirty="0">
                <a:latin typeface="CCW Cursive Writing 7" pitchFamily="66" charset="0"/>
              </a:rPr>
              <a:t> Good To Be Green</a:t>
            </a:r>
          </a:p>
        </p:txBody>
      </p:sp>
      <p:pic>
        <p:nvPicPr>
          <p:cNvPr id="6148" name="Picture 4" descr="Image result for good to be green"/>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rot="20836537">
            <a:off x="597582" y="3011091"/>
            <a:ext cx="2505399" cy="1753780"/>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3851920" y="2413337"/>
            <a:ext cx="4680520" cy="2031325"/>
          </a:xfrm>
          <a:prstGeom prst="rect">
            <a:avLst/>
          </a:prstGeom>
          <a:noFill/>
        </p:spPr>
        <p:txBody>
          <a:bodyPr wrap="square" rtlCol="0">
            <a:spAutoFit/>
          </a:bodyPr>
          <a:lstStyle/>
          <a:p>
            <a:pPr marL="285750" indent="-285750">
              <a:buFont typeface="Wingdings" pitchFamily="2" charset="2"/>
              <a:buChar char="ü"/>
            </a:pPr>
            <a:r>
              <a:rPr lang="en-GB" dirty="0">
                <a:latin typeface="CCW Cursive Writing 7" pitchFamily="66" charset="0"/>
              </a:rPr>
              <a:t>10 Green week certificates being given still</a:t>
            </a:r>
          </a:p>
          <a:p>
            <a:pPr marL="285750" indent="-285750">
              <a:buFont typeface="Wingdings" pitchFamily="2" charset="2"/>
              <a:buChar char="ü"/>
            </a:pPr>
            <a:r>
              <a:rPr lang="en-GB" dirty="0">
                <a:latin typeface="CCW Cursive Writing 7" pitchFamily="66" charset="0"/>
              </a:rPr>
              <a:t>Red cards- letter home to parents on a Friday</a:t>
            </a:r>
          </a:p>
          <a:p>
            <a:pPr marL="285750" indent="-285750">
              <a:buFont typeface="Wingdings" pitchFamily="2" charset="2"/>
              <a:buChar char="ü"/>
            </a:pPr>
            <a:r>
              <a:rPr lang="en-GB" dirty="0">
                <a:latin typeface="CCW Cursive Writing 7" pitchFamily="66" charset="0"/>
              </a:rPr>
              <a:t>Yellow cards- miss some of break time. </a:t>
            </a:r>
          </a:p>
        </p:txBody>
      </p:sp>
    </p:spTree>
    <p:extLst>
      <p:ext uri="{BB962C8B-B14F-4D97-AF65-F5344CB8AC3E}">
        <p14:creationId xmlns:p14="http://schemas.microsoft.com/office/powerpoint/2010/main" val="1405249996"/>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B65BCC-9D5F-DB43-AC8B-4F60F0D42CE8}"/>
              </a:ext>
            </a:extLst>
          </p:cNvPr>
          <p:cNvSpPr>
            <a:spLocks noGrp="1"/>
          </p:cNvSpPr>
          <p:nvPr>
            <p:ph type="title"/>
          </p:nvPr>
        </p:nvSpPr>
        <p:spPr>
          <a:xfrm>
            <a:off x="1315744" y="5013176"/>
            <a:ext cx="6512511" cy="1143000"/>
          </a:xfrm>
        </p:spPr>
        <p:txBody>
          <a:bodyPr/>
          <a:lstStyle/>
          <a:p>
            <a:r>
              <a:rPr lang="en-US" dirty="0"/>
              <a:t>St Philip’s Standards</a:t>
            </a:r>
          </a:p>
        </p:txBody>
      </p:sp>
      <p:pic>
        <p:nvPicPr>
          <p:cNvPr id="4" name="Content Placeholder 3">
            <a:extLst>
              <a:ext uri="{FF2B5EF4-FFF2-40B4-BE49-F238E27FC236}">
                <a16:creationId xmlns:a16="http://schemas.microsoft.com/office/drawing/2014/main" id="{CC092603-46A1-B54C-8D43-7002D9390047}"/>
              </a:ext>
            </a:extLst>
          </p:cNvPr>
          <p:cNvPicPr>
            <a:picLocks noGrp="1" noChangeAspect="1"/>
          </p:cNvPicPr>
          <p:nvPr>
            <p:ph idx="1"/>
          </p:nvPr>
        </p:nvPicPr>
        <p:blipFill>
          <a:blip r:embed="rId2"/>
          <a:stretch>
            <a:fillRect/>
          </a:stretch>
        </p:blipFill>
        <p:spPr>
          <a:xfrm>
            <a:off x="4621132" y="1013649"/>
            <a:ext cx="3595964" cy="2695575"/>
          </a:xfrm>
          <a:prstGeom prst="rect">
            <a:avLst/>
          </a:prstGeom>
        </p:spPr>
      </p:pic>
      <p:sp>
        <p:nvSpPr>
          <p:cNvPr id="5" name="Rectangle 4">
            <a:extLst>
              <a:ext uri="{FF2B5EF4-FFF2-40B4-BE49-F238E27FC236}">
                <a16:creationId xmlns:a16="http://schemas.microsoft.com/office/drawing/2014/main" id="{AD0BB43A-7E61-FB46-91DA-99F567C0AC45}"/>
              </a:ext>
            </a:extLst>
          </p:cNvPr>
          <p:cNvSpPr/>
          <p:nvPr/>
        </p:nvSpPr>
        <p:spPr>
          <a:xfrm>
            <a:off x="827584" y="1077734"/>
            <a:ext cx="5919242" cy="2631490"/>
          </a:xfrm>
          <a:prstGeom prst="rect">
            <a:avLst/>
          </a:prstGeom>
        </p:spPr>
        <p:txBody>
          <a:bodyPr wrap="square">
            <a:spAutoFit/>
          </a:bodyPr>
          <a:lstStyle/>
          <a:p>
            <a:pPr marL="428625" indent="-428625">
              <a:buFont typeface="Arial" panose="020B0604020202020204" pitchFamily="34" charset="0"/>
              <a:buChar char="•"/>
            </a:pPr>
            <a:r>
              <a:rPr lang="en-US" sz="3300" dirty="0"/>
              <a:t>Be Ready</a:t>
            </a:r>
          </a:p>
          <a:p>
            <a:pPr marL="428625" indent="-428625">
              <a:buFont typeface="Arial" panose="020B0604020202020204" pitchFamily="34" charset="0"/>
              <a:buChar char="•"/>
            </a:pPr>
            <a:r>
              <a:rPr lang="en-US" sz="3300" dirty="0"/>
              <a:t>Be Respectful</a:t>
            </a:r>
          </a:p>
          <a:p>
            <a:pPr marL="428625" indent="-428625">
              <a:buFont typeface="Arial" panose="020B0604020202020204" pitchFamily="34" charset="0"/>
              <a:buChar char="•"/>
            </a:pPr>
            <a:r>
              <a:rPr lang="en-US" sz="3300" dirty="0"/>
              <a:t>Be Responsible</a:t>
            </a:r>
          </a:p>
          <a:p>
            <a:endParaRPr lang="en-US" sz="3300" dirty="0"/>
          </a:p>
          <a:p>
            <a:r>
              <a:rPr lang="en-US" sz="3300" dirty="0"/>
              <a:t>Fantastic Walking</a:t>
            </a:r>
          </a:p>
        </p:txBody>
      </p:sp>
    </p:spTree>
    <p:extLst>
      <p:ext uri="{BB962C8B-B14F-4D97-AF65-F5344CB8AC3E}">
        <p14:creationId xmlns:p14="http://schemas.microsoft.com/office/powerpoint/2010/main" val="37925603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F93A463-F994-694C-9748-173834657445}"/>
              </a:ext>
            </a:extLst>
          </p:cNvPr>
          <p:cNvSpPr>
            <a:spLocks noGrp="1"/>
          </p:cNvSpPr>
          <p:nvPr>
            <p:ph type="title"/>
          </p:nvPr>
        </p:nvSpPr>
        <p:spPr>
          <a:xfrm>
            <a:off x="971600" y="363417"/>
            <a:ext cx="7633742" cy="1119099"/>
          </a:xfrm>
        </p:spPr>
        <p:txBody>
          <a:bodyPr/>
          <a:lstStyle/>
          <a:p>
            <a:r>
              <a:rPr lang="en-US" dirty="0"/>
              <a:t>Fantastic Walking</a:t>
            </a:r>
          </a:p>
        </p:txBody>
      </p:sp>
      <p:sp>
        <p:nvSpPr>
          <p:cNvPr id="3" name="Content Placeholder 2">
            <a:extLst>
              <a:ext uri="{FF2B5EF4-FFF2-40B4-BE49-F238E27FC236}">
                <a16:creationId xmlns:a16="http://schemas.microsoft.com/office/drawing/2014/main" id="{A1F844B6-E7C3-574E-9AC7-39347D23234A}"/>
              </a:ext>
            </a:extLst>
          </p:cNvPr>
          <p:cNvSpPr>
            <a:spLocks noGrp="1"/>
          </p:cNvSpPr>
          <p:nvPr>
            <p:ph idx="1"/>
          </p:nvPr>
        </p:nvSpPr>
        <p:spPr>
          <a:xfrm>
            <a:off x="404305" y="1507440"/>
            <a:ext cx="6400800" cy="3474720"/>
          </a:xfrm>
        </p:spPr>
        <p:txBody>
          <a:bodyPr>
            <a:normAutofit/>
          </a:bodyPr>
          <a:lstStyle/>
          <a:p>
            <a:pPr marL="0" indent="0">
              <a:buNone/>
            </a:pPr>
            <a:r>
              <a:rPr lang="en-US" dirty="0"/>
              <a:t>Walking properly makes you feel great.</a:t>
            </a:r>
          </a:p>
          <a:p>
            <a:pPr marL="0" indent="0">
              <a:buNone/>
            </a:pPr>
            <a:endParaRPr lang="en-US" dirty="0"/>
          </a:p>
          <a:p>
            <a:r>
              <a:rPr lang="en-US" dirty="0"/>
              <a:t>We are going to be doing fantastic walking,   </a:t>
            </a:r>
            <a:r>
              <a:rPr lang="en-US" dirty="0">
                <a:solidFill>
                  <a:schemeClr val="tx2">
                    <a:lumMod val="50000"/>
                    <a:lumOff val="50000"/>
                  </a:schemeClr>
                </a:solidFill>
              </a:rPr>
              <a:t>All THE TIME!</a:t>
            </a:r>
          </a:p>
          <a:p>
            <a:r>
              <a:rPr lang="en-US" dirty="0"/>
              <a:t>Head up</a:t>
            </a:r>
          </a:p>
          <a:p>
            <a:r>
              <a:rPr lang="en-US" dirty="0"/>
              <a:t>Arms by your sides</a:t>
            </a:r>
          </a:p>
          <a:p>
            <a:r>
              <a:rPr lang="en-US" dirty="0"/>
              <a:t>Slow pace. </a:t>
            </a:r>
          </a:p>
          <a:p>
            <a:endParaRPr lang="en-US" dirty="0"/>
          </a:p>
        </p:txBody>
      </p:sp>
      <p:sp>
        <p:nvSpPr>
          <p:cNvPr id="4" name="Rectangle 3">
            <a:hlinkClick r:id="rId2"/>
            <a:extLst>
              <a:ext uri="{FF2B5EF4-FFF2-40B4-BE49-F238E27FC236}">
                <a16:creationId xmlns:a16="http://schemas.microsoft.com/office/drawing/2014/main" id="{3828FE03-6541-4151-BAEF-515044AE8B79}"/>
              </a:ext>
            </a:extLst>
          </p:cNvPr>
          <p:cNvSpPr/>
          <p:nvPr/>
        </p:nvSpPr>
        <p:spPr>
          <a:xfrm>
            <a:off x="7308304" y="1628800"/>
            <a:ext cx="893428" cy="4108508"/>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350"/>
          </a:p>
        </p:txBody>
      </p:sp>
      <p:pic>
        <p:nvPicPr>
          <p:cNvPr id="5" name="Picture 4">
            <a:extLst>
              <a:ext uri="{FF2B5EF4-FFF2-40B4-BE49-F238E27FC236}">
                <a16:creationId xmlns:a16="http://schemas.microsoft.com/office/drawing/2014/main" id="{9817E68F-46D5-471D-970A-0D183ED8E53D}"/>
              </a:ext>
            </a:extLst>
          </p:cNvPr>
          <p:cNvPicPr>
            <a:picLocks noChangeAspect="1"/>
          </p:cNvPicPr>
          <p:nvPr/>
        </p:nvPicPr>
        <p:blipFill>
          <a:blip r:embed="rId3"/>
          <a:stretch>
            <a:fillRect/>
          </a:stretch>
        </p:blipFill>
        <p:spPr>
          <a:xfrm>
            <a:off x="3444755" y="3789040"/>
            <a:ext cx="3374702" cy="2527769"/>
          </a:xfrm>
          <a:prstGeom prst="rect">
            <a:avLst/>
          </a:prstGeom>
        </p:spPr>
      </p:pic>
    </p:spTree>
    <p:extLst>
      <p:ext uri="{BB962C8B-B14F-4D97-AF65-F5344CB8AC3E}">
        <p14:creationId xmlns:p14="http://schemas.microsoft.com/office/powerpoint/2010/main" val="22756196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260648"/>
            <a:ext cx="8208912" cy="1143000"/>
          </a:xfrm>
        </p:spPr>
        <p:txBody>
          <a:bodyPr/>
          <a:lstStyle/>
          <a:p>
            <a:pPr marL="0" indent="0">
              <a:buNone/>
            </a:pPr>
            <a:r>
              <a:rPr lang="en-GB" dirty="0">
                <a:latin typeface="CCW Cursive Writing 7" pitchFamily="66" charset="0"/>
              </a:rPr>
              <a:t>Parent’s meeting:</a:t>
            </a:r>
          </a:p>
        </p:txBody>
      </p:sp>
      <p:pic>
        <p:nvPicPr>
          <p:cNvPr id="3074" name="Picture 2" descr="Image result for parents eveni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935766" y="3429000"/>
            <a:ext cx="3272468" cy="3272468"/>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F6F5624A-21BC-4D18-B8D0-BC37D3F156ED}"/>
              </a:ext>
            </a:extLst>
          </p:cNvPr>
          <p:cNvSpPr/>
          <p:nvPr/>
        </p:nvSpPr>
        <p:spPr>
          <a:xfrm>
            <a:off x="1712709" y="1501994"/>
            <a:ext cx="6064737" cy="1754326"/>
          </a:xfrm>
          <a:prstGeom prst="rect">
            <a:avLst/>
          </a:prstGeom>
          <a:noFill/>
        </p:spPr>
        <p:txBody>
          <a:bodyPr wrap="none" lIns="91440" tIns="45720" rIns="91440" bIns="45720">
            <a:spAutoFit/>
          </a:bodyPr>
          <a:lstStyle/>
          <a:p>
            <a:pPr algn="ctr"/>
            <a:r>
              <a:rPr lang="en-US" sz="5400" b="0" cap="none" spc="0" dirty="0">
                <a:ln w="0"/>
                <a:solidFill>
                  <a:schemeClr val="accent1"/>
                </a:solidFill>
                <a:effectLst>
                  <a:outerShdw blurRad="38100" dist="25400" dir="5400000" algn="ctr" rotWithShape="0">
                    <a:srgbClr val="6E747A">
                      <a:alpha val="43000"/>
                    </a:srgbClr>
                  </a:outerShdw>
                </a:effectLst>
              </a:rPr>
              <a:t>Weds 18</a:t>
            </a:r>
            <a:r>
              <a:rPr lang="en-US" sz="5400" b="0" cap="none" spc="0" baseline="30000" dirty="0">
                <a:ln w="0"/>
                <a:solidFill>
                  <a:schemeClr val="accent1"/>
                </a:solidFill>
                <a:effectLst>
                  <a:outerShdw blurRad="38100" dist="25400" dir="5400000" algn="ctr" rotWithShape="0">
                    <a:srgbClr val="6E747A">
                      <a:alpha val="43000"/>
                    </a:srgbClr>
                  </a:outerShdw>
                </a:effectLst>
              </a:rPr>
              <a:t>th</a:t>
            </a:r>
            <a:r>
              <a:rPr lang="en-US" sz="5400" b="0" cap="none" spc="0" dirty="0">
                <a:ln w="0"/>
                <a:solidFill>
                  <a:schemeClr val="accent1"/>
                </a:solidFill>
                <a:effectLst>
                  <a:outerShdw blurRad="38100" dist="25400" dir="5400000" algn="ctr" rotWithShape="0">
                    <a:srgbClr val="6E747A">
                      <a:alpha val="43000"/>
                    </a:srgbClr>
                  </a:outerShdw>
                </a:effectLst>
              </a:rPr>
              <a:t> October </a:t>
            </a:r>
          </a:p>
          <a:p>
            <a:pPr algn="ctr"/>
            <a:r>
              <a:rPr lang="en-US" sz="5400" b="0" cap="none" spc="0" dirty="0">
                <a:ln w="0"/>
                <a:solidFill>
                  <a:schemeClr val="accent1"/>
                </a:solidFill>
                <a:effectLst>
                  <a:outerShdw blurRad="38100" dist="25400" dir="5400000" algn="ctr" rotWithShape="0">
                    <a:srgbClr val="6E747A">
                      <a:alpha val="43000"/>
                    </a:srgbClr>
                  </a:outerShdw>
                </a:effectLst>
              </a:rPr>
              <a:t>2pm onwards</a:t>
            </a:r>
          </a:p>
        </p:txBody>
      </p:sp>
    </p:spTree>
    <p:extLst>
      <p:ext uri="{BB962C8B-B14F-4D97-AF65-F5344CB8AC3E}">
        <p14:creationId xmlns:p14="http://schemas.microsoft.com/office/powerpoint/2010/main" val="39371094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13"/>
          </p:nvPr>
        </p:nvSpPr>
        <p:spPr/>
        <p:txBody>
          <a:bodyPr/>
          <a:lstStyle/>
          <a:p>
            <a:endParaRPr lang="en-GB"/>
          </a:p>
        </p:txBody>
      </p:sp>
      <p:pic>
        <p:nvPicPr>
          <p:cNvPr id="1026" name="Picture 2" descr="See the source image"/>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3500" y="-136525"/>
            <a:ext cx="9080500" cy="4916396"/>
          </a:xfrm>
          <a:prstGeom prst="rect">
            <a:avLst/>
          </a:prstGeom>
          <a:noFill/>
          <a:extLst>
            <a:ext uri="{909E8E84-426E-40DD-AFC4-6F175D3DCCD1}">
              <a14:hiddenFill xmlns:a14="http://schemas.microsoft.com/office/drawing/2010/main">
                <a:solidFill>
                  <a:srgbClr val="FFFFFF"/>
                </a:solidFill>
              </a14:hiddenFill>
            </a:ext>
          </a:extLst>
        </p:spPr>
      </p:pic>
      <p:sp>
        <p:nvSpPr>
          <p:cNvPr id="6" name="TextBox 5">
            <a:extLst>
              <a:ext uri="{FF2B5EF4-FFF2-40B4-BE49-F238E27FC236}">
                <a16:creationId xmlns:a16="http://schemas.microsoft.com/office/drawing/2014/main" id="{F1C2C2AE-C301-47CF-BD28-96E4BE6A4D07}"/>
              </a:ext>
            </a:extLst>
          </p:cNvPr>
          <p:cNvSpPr txBox="1"/>
          <p:nvPr/>
        </p:nvSpPr>
        <p:spPr>
          <a:xfrm>
            <a:off x="1475656" y="5293973"/>
            <a:ext cx="6957392" cy="707886"/>
          </a:xfrm>
          <a:prstGeom prst="rect">
            <a:avLst/>
          </a:prstGeom>
          <a:noFill/>
        </p:spPr>
        <p:txBody>
          <a:bodyPr wrap="square" rtlCol="0">
            <a:spAutoFit/>
          </a:bodyPr>
          <a:lstStyle/>
          <a:p>
            <a:r>
              <a:rPr lang="en-GB" sz="4000" dirty="0"/>
              <a:t>Please check your filters </a:t>
            </a:r>
          </a:p>
        </p:txBody>
      </p:sp>
    </p:spTree>
    <p:extLst>
      <p:ext uri="{BB962C8B-B14F-4D97-AF65-F5344CB8AC3E}">
        <p14:creationId xmlns:p14="http://schemas.microsoft.com/office/powerpoint/2010/main" val="3723079103"/>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292D6B-0731-416D-9D1A-3FD24848E8CD}"/>
              </a:ext>
            </a:extLst>
          </p:cNvPr>
          <p:cNvPicPr>
            <a:picLocks noChangeAspect="1"/>
          </p:cNvPicPr>
          <p:nvPr/>
        </p:nvPicPr>
        <p:blipFill>
          <a:blip r:embed="rId2"/>
          <a:stretch>
            <a:fillRect/>
          </a:stretch>
        </p:blipFill>
        <p:spPr>
          <a:xfrm>
            <a:off x="427267" y="445162"/>
            <a:ext cx="8289465" cy="5967676"/>
          </a:xfrm>
          <a:prstGeom prst="rect">
            <a:avLst/>
          </a:prstGeom>
        </p:spPr>
      </p:pic>
    </p:spTree>
    <p:extLst>
      <p:ext uri="{BB962C8B-B14F-4D97-AF65-F5344CB8AC3E}">
        <p14:creationId xmlns:p14="http://schemas.microsoft.com/office/powerpoint/2010/main" val="80016045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03556D65-1378-4EA4-9DC4-D17D1346413F}"/>
              </a:ext>
            </a:extLst>
          </p:cNvPr>
          <p:cNvPicPr>
            <a:picLocks noChangeAspect="1"/>
          </p:cNvPicPr>
          <p:nvPr/>
        </p:nvPicPr>
        <p:blipFill>
          <a:blip r:embed="rId2"/>
          <a:stretch>
            <a:fillRect/>
          </a:stretch>
        </p:blipFill>
        <p:spPr>
          <a:xfrm>
            <a:off x="539552" y="365060"/>
            <a:ext cx="4344313" cy="3475450"/>
          </a:xfrm>
          <a:prstGeom prst="rect">
            <a:avLst/>
          </a:prstGeom>
        </p:spPr>
      </p:pic>
      <p:pic>
        <p:nvPicPr>
          <p:cNvPr id="3" name="Picture 2">
            <a:extLst>
              <a:ext uri="{FF2B5EF4-FFF2-40B4-BE49-F238E27FC236}">
                <a16:creationId xmlns:a16="http://schemas.microsoft.com/office/drawing/2014/main" id="{67003DD8-AB21-4D77-9630-D72CAC26CF1A}"/>
              </a:ext>
            </a:extLst>
          </p:cNvPr>
          <p:cNvPicPr>
            <a:picLocks noChangeAspect="1"/>
          </p:cNvPicPr>
          <p:nvPr/>
        </p:nvPicPr>
        <p:blipFill>
          <a:blip r:embed="rId3"/>
          <a:stretch>
            <a:fillRect/>
          </a:stretch>
        </p:blipFill>
        <p:spPr>
          <a:xfrm>
            <a:off x="4447893" y="916750"/>
            <a:ext cx="4176464" cy="3341171"/>
          </a:xfrm>
          <a:prstGeom prst="rect">
            <a:avLst/>
          </a:prstGeom>
        </p:spPr>
      </p:pic>
      <p:sp>
        <p:nvSpPr>
          <p:cNvPr id="4" name="TextBox 3">
            <a:extLst>
              <a:ext uri="{FF2B5EF4-FFF2-40B4-BE49-F238E27FC236}">
                <a16:creationId xmlns:a16="http://schemas.microsoft.com/office/drawing/2014/main" id="{D463CA2E-4E1B-4E2E-9352-F0C1F4EFA060}"/>
              </a:ext>
            </a:extLst>
          </p:cNvPr>
          <p:cNvSpPr txBox="1"/>
          <p:nvPr/>
        </p:nvSpPr>
        <p:spPr>
          <a:xfrm>
            <a:off x="539552" y="5043662"/>
            <a:ext cx="8496944" cy="1938992"/>
          </a:xfrm>
          <a:prstGeom prst="rect">
            <a:avLst/>
          </a:prstGeom>
          <a:noFill/>
        </p:spPr>
        <p:txBody>
          <a:bodyPr wrap="square" rtlCol="0">
            <a:spAutoFit/>
          </a:bodyPr>
          <a:lstStyle/>
          <a:p>
            <a:r>
              <a:rPr lang="en-GB" sz="2000" dirty="0">
                <a:solidFill>
                  <a:prstClr val="black"/>
                </a:solidFill>
                <a:latin typeface="Trebuchet MS"/>
              </a:rPr>
              <a:t>User friendly guides on all areas of ICT, gaming, social media and top tips for online safety.   Check all age </a:t>
            </a:r>
            <a:r>
              <a:rPr lang="en-GB" sz="2000" dirty="0" err="1">
                <a:solidFill>
                  <a:prstClr val="black"/>
                </a:solidFill>
                <a:latin typeface="Trebuchet MS"/>
              </a:rPr>
              <a:t>reccomendations</a:t>
            </a:r>
            <a:r>
              <a:rPr lang="en-GB" sz="2000" dirty="0">
                <a:solidFill>
                  <a:prstClr val="black"/>
                </a:solidFill>
                <a:latin typeface="Trebuchet MS"/>
              </a:rPr>
              <a:t> on games and Apps.</a:t>
            </a:r>
          </a:p>
          <a:p>
            <a:endParaRPr lang="en-GB" sz="2000" dirty="0">
              <a:solidFill>
                <a:prstClr val="black"/>
              </a:solidFill>
              <a:latin typeface="Trebuchet MS"/>
            </a:endParaRPr>
          </a:p>
          <a:p>
            <a:r>
              <a:rPr lang="en-GB" sz="2000" dirty="0">
                <a:solidFill>
                  <a:prstClr val="black"/>
                </a:solidFill>
                <a:latin typeface="Trebuchet MS"/>
              </a:rPr>
              <a:t>To sign up please download the app, chose parent as your role and make use of the advice and support offered plus the online training support. </a:t>
            </a:r>
          </a:p>
        </p:txBody>
      </p:sp>
    </p:spTree>
    <p:extLst>
      <p:ext uri="{BB962C8B-B14F-4D97-AF65-F5344CB8AC3E}">
        <p14:creationId xmlns:p14="http://schemas.microsoft.com/office/powerpoint/2010/main" val="150063063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280527-AFD9-4BA2-B348-B0ACF1F81A0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AC78E4AD-27F7-44E1-AC3A-0999F0CD46DF}"/>
              </a:ext>
            </a:extLst>
          </p:cNvPr>
          <p:cNvSpPr>
            <a:spLocks noGrp="1"/>
          </p:cNvSpPr>
          <p:nvPr>
            <p:ph sz="quarter" idx="13"/>
          </p:nvPr>
        </p:nvSpPr>
        <p:spPr/>
        <p:txBody>
          <a:bodyPr>
            <a:normAutofit/>
          </a:bodyPr>
          <a:lstStyle/>
          <a:p>
            <a:pPr algn="ctr"/>
            <a:r>
              <a:rPr lang="en-GB" sz="3600" dirty="0"/>
              <a:t>Volunteers are very welcome!  </a:t>
            </a:r>
          </a:p>
          <a:p>
            <a:pPr algn="ctr"/>
            <a:r>
              <a:rPr lang="en-GB" sz="3600" dirty="0"/>
              <a:t>Safer Recruitment Checks will be completed. </a:t>
            </a:r>
          </a:p>
        </p:txBody>
      </p:sp>
      <p:pic>
        <p:nvPicPr>
          <p:cNvPr id="4" name="Picture 3">
            <a:extLst>
              <a:ext uri="{FF2B5EF4-FFF2-40B4-BE49-F238E27FC236}">
                <a16:creationId xmlns:a16="http://schemas.microsoft.com/office/drawing/2014/main" id="{0AA99D41-6158-4A9F-B899-F93014C5C9DB}"/>
              </a:ext>
            </a:extLst>
          </p:cNvPr>
          <p:cNvPicPr>
            <a:picLocks noChangeAspect="1"/>
          </p:cNvPicPr>
          <p:nvPr/>
        </p:nvPicPr>
        <p:blipFill>
          <a:blip r:embed="rId2"/>
          <a:stretch>
            <a:fillRect/>
          </a:stretch>
        </p:blipFill>
        <p:spPr>
          <a:xfrm>
            <a:off x="0" y="3015610"/>
            <a:ext cx="9144000" cy="3778986"/>
          </a:xfrm>
          <a:prstGeom prst="rect">
            <a:avLst/>
          </a:prstGeom>
        </p:spPr>
      </p:pic>
    </p:spTree>
    <p:extLst>
      <p:ext uri="{BB962C8B-B14F-4D97-AF65-F5344CB8AC3E}">
        <p14:creationId xmlns:p14="http://schemas.microsoft.com/office/powerpoint/2010/main" val="3003508632"/>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67544" y="620688"/>
            <a:ext cx="8424936" cy="4524315"/>
          </a:xfrm>
          <a:prstGeom prst="rect">
            <a:avLst/>
          </a:prstGeom>
          <a:noFill/>
        </p:spPr>
        <p:txBody>
          <a:bodyPr wrap="square" rtlCol="0">
            <a:spAutoFit/>
          </a:bodyPr>
          <a:lstStyle/>
          <a:p>
            <a:pPr algn="ctr"/>
            <a:endParaRPr lang="en-GB" sz="3200" dirty="0">
              <a:solidFill>
                <a:schemeClr val="accent1">
                  <a:lumMod val="50000"/>
                </a:schemeClr>
              </a:solidFill>
              <a:latin typeface="CCW Cursive Writing 7" pitchFamily="66" charset="0"/>
            </a:endParaRPr>
          </a:p>
          <a:p>
            <a:pPr algn="ctr"/>
            <a:endParaRPr lang="en-GB" sz="3200"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rPr>
              <a:t>Check website for information:</a:t>
            </a:r>
          </a:p>
          <a:p>
            <a:pPr algn="ctr"/>
            <a:endParaRPr lang="en-GB" sz="3200" u="sng" dirty="0">
              <a:solidFill>
                <a:schemeClr val="accent1">
                  <a:lumMod val="50000"/>
                </a:schemeClr>
              </a:solidFill>
              <a:latin typeface="CCW Cursive Writing 7" pitchFamily="66" charset="0"/>
            </a:endParaRPr>
          </a:p>
          <a:p>
            <a:pPr algn="ctr"/>
            <a:r>
              <a:rPr lang="en-GB" sz="3200" u="sng" dirty="0">
                <a:solidFill>
                  <a:schemeClr val="accent1">
                    <a:lumMod val="50000"/>
                  </a:schemeClr>
                </a:solidFill>
                <a:latin typeface="CCW Cursive Writing 7" pitchFamily="66" charset="0"/>
                <a:hlinkClick r:id="rId2"/>
              </a:rPr>
              <a:t>http://www.stphilipssouthport.com/</a:t>
            </a:r>
            <a:r>
              <a:rPr lang="en-GB" sz="3200" u="sng" dirty="0">
                <a:solidFill>
                  <a:schemeClr val="accent1">
                    <a:lumMod val="50000"/>
                  </a:schemeClr>
                </a:solidFill>
                <a:latin typeface="CCW Cursive Writing 7" pitchFamily="66" charset="0"/>
              </a:rPr>
              <a:t> </a:t>
            </a:r>
          </a:p>
          <a:p>
            <a:pPr algn="ctr"/>
            <a:r>
              <a:rPr lang="en-GB" sz="3200" u="sng" dirty="0">
                <a:solidFill>
                  <a:schemeClr val="accent1">
                    <a:lumMod val="50000"/>
                  </a:schemeClr>
                </a:solidFill>
                <a:latin typeface="CCW Cursive Writing 7" pitchFamily="66" charset="0"/>
              </a:rPr>
              <a:t>and Twitter!  </a:t>
            </a:r>
          </a:p>
          <a:p>
            <a:pPr algn="ctr"/>
            <a:endParaRPr lang="en-GB" sz="3200" dirty="0">
              <a:solidFill>
                <a:schemeClr val="accent1">
                  <a:lumMod val="50000"/>
                </a:schemeClr>
              </a:solidFill>
              <a:latin typeface="CCW Cursive Writing 7" pitchFamily="66" charset="0"/>
            </a:endParaRPr>
          </a:p>
        </p:txBody>
      </p:sp>
      <p:pic>
        <p:nvPicPr>
          <p:cNvPr id="3" name="Picture 2">
            <a:extLst>
              <a:ext uri="{FF2B5EF4-FFF2-40B4-BE49-F238E27FC236}">
                <a16:creationId xmlns:a16="http://schemas.microsoft.com/office/drawing/2014/main" id="{82A9FE43-A2DB-42AA-AD5C-443F70B7951C}"/>
              </a:ext>
            </a:extLst>
          </p:cNvPr>
          <p:cNvPicPr>
            <a:picLocks noChangeAspect="1"/>
          </p:cNvPicPr>
          <p:nvPr/>
        </p:nvPicPr>
        <p:blipFill>
          <a:blip r:embed="rId3"/>
          <a:stretch>
            <a:fillRect/>
          </a:stretch>
        </p:blipFill>
        <p:spPr>
          <a:xfrm>
            <a:off x="6804248" y="5301208"/>
            <a:ext cx="1160512" cy="1160512"/>
          </a:xfrm>
          <a:prstGeom prst="rect">
            <a:avLst/>
          </a:prstGeom>
        </p:spPr>
      </p:pic>
    </p:spTree>
    <p:extLst>
      <p:ext uri="{BB962C8B-B14F-4D97-AF65-F5344CB8AC3E}">
        <p14:creationId xmlns:p14="http://schemas.microsoft.com/office/powerpoint/2010/main" val="86839308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090E5037-25D3-430E-A944-8DCFE2337C4F}"/>
              </a:ext>
            </a:extLst>
          </p:cNvPr>
          <p:cNvSpPr>
            <a:spLocks noGrp="1"/>
          </p:cNvSpPr>
          <p:nvPr>
            <p:ph type="ctrTitle"/>
          </p:nvPr>
        </p:nvSpPr>
        <p:spPr>
          <a:xfrm>
            <a:off x="1763688" y="434308"/>
            <a:ext cx="7175351" cy="1592854"/>
          </a:xfrm>
        </p:spPr>
        <p:txBody>
          <a:bodyPr/>
          <a:lstStyle/>
          <a:p>
            <a:pPr marL="182880" indent="0">
              <a:buNone/>
            </a:pPr>
            <a:r>
              <a:rPr lang="en-GB" dirty="0"/>
              <a:t>Any questions?</a:t>
            </a:r>
          </a:p>
        </p:txBody>
      </p:sp>
      <p:pic>
        <p:nvPicPr>
          <p:cNvPr id="4" name="Picture 3">
            <a:extLst>
              <a:ext uri="{FF2B5EF4-FFF2-40B4-BE49-F238E27FC236}">
                <a16:creationId xmlns:a16="http://schemas.microsoft.com/office/drawing/2014/main" id="{E0F7C07B-3168-43FD-882C-D157BEE62A5F}"/>
              </a:ext>
            </a:extLst>
          </p:cNvPr>
          <p:cNvPicPr>
            <a:picLocks noChangeAspect="1"/>
          </p:cNvPicPr>
          <p:nvPr/>
        </p:nvPicPr>
        <p:blipFill>
          <a:blip r:embed="rId2"/>
          <a:stretch>
            <a:fillRect/>
          </a:stretch>
        </p:blipFill>
        <p:spPr>
          <a:xfrm>
            <a:off x="2474766" y="2027162"/>
            <a:ext cx="3609401" cy="3346054"/>
          </a:xfrm>
          <a:prstGeom prst="rect">
            <a:avLst/>
          </a:prstGeom>
        </p:spPr>
      </p:pic>
    </p:spTree>
    <p:extLst>
      <p:ext uri="{BB962C8B-B14F-4D97-AF65-F5344CB8AC3E}">
        <p14:creationId xmlns:p14="http://schemas.microsoft.com/office/powerpoint/2010/main" val="3948285592"/>
      </p:ext>
    </p:extLst>
  </p:cSld>
  <p:clrMapOvr>
    <a:masterClrMapping/>
  </p:clrMapOvr>
</p:sld>
</file>

<file path=ppt/theme/theme1.xml><?xml version="1.0" encoding="utf-8"?>
<a:theme xmlns:a="http://schemas.openxmlformats.org/drawingml/2006/main" name="Slipstream">
  <a:themeElements>
    <a:clrScheme name="Slipstream">
      <a:dk1>
        <a:sysClr val="windowText" lastClr="000000"/>
      </a:dk1>
      <a:lt1>
        <a:sysClr val="window" lastClr="FFFFFF"/>
      </a:lt1>
      <a:dk2>
        <a:srgbClr val="212745"/>
      </a:dk2>
      <a:lt2>
        <a:srgbClr val="B4DCFA"/>
      </a:lt2>
      <a:accent1>
        <a:srgbClr val="4E67C8"/>
      </a:accent1>
      <a:accent2>
        <a:srgbClr val="5ECCF3"/>
      </a:accent2>
      <a:accent3>
        <a:srgbClr val="A7EA52"/>
      </a:accent3>
      <a:accent4>
        <a:srgbClr val="5DCEAF"/>
      </a:accent4>
      <a:accent5>
        <a:srgbClr val="FF8021"/>
      </a:accent5>
      <a:accent6>
        <a:srgbClr val="F14124"/>
      </a:accent6>
      <a:hlink>
        <a:srgbClr val="56C7AA"/>
      </a:hlink>
      <a:folHlink>
        <a:srgbClr val="59A8D1"/>
      </a:folHlink>
    </a:clrScheme>
    <a:fontScheme name="Slipstream">
      <a:majorFont>
        <a:latin typeface="Trebuchet MS"/>
        <a:ea typeface=""/>
        <a:cs typeface=""/>
        <a:font script="Jpan" typeface="HGｺﾞｼｯｸM"/>
        <a:font script="Hang" typeface="HY그래픽B"/>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a:ea typeface=""/>
        <a:cs typeface=""/>
        <a:font script="Jpan" typeface="HGｺﾞｼｯｸM"/>
        <a:font script="Hang" typeface="HY그래픽M"/>
        <a:font script="Hans" typeface="方正姚体"/>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Slipstream">
      <a:fillStyleLst>
        <a:solidFill>
          <a:schemeClr val="phClr"/>
        </a:solidFill>
        <a:gradFill rotWithShape="1">
          <a:gsLst>
            <a:gs pos="28000">
              <a:schemeClr val="phClr">
                <a:tint val="18000"/>
                <a:satMod val="120000"/>
                <a:lumMod val="88000"/>
              </a:schemeClr>
            </a:gs>
            <a:gs pos="100000">
              <a:schemeClr val="phClr">
                <a:tint val="40000"/>
                <a:satMod val="100000"/>
                <a:lumMod val="78000"/>
              </a:schemeClr>
            </a:gs>
          </a:gsLst>
          <a:lin ang="5400000" scaled="0"/>
        </a:gradFill>
        <a:gradFill rotWithShape="1">
          <a:gsLst>
            <a:gs pos="0">
              <a:schemeClr val="phClr">
                <a:lumMod val="95000"/>
              </a:schemeClr>
            </a:gs>
            <a:gs pos="100000">
              <a:schemeClr val="phClr">
                <a:shade val="82000"/>
                <a:satMod val="125000"/>
                <a:lumMod val="74000"/>
              </a:schemeClr>
            </a:gs>
          </a:gsLst>
          <a:lin ang="5400000" scaled="0"/>
        </a:gradFill>
      </a:fillStyleLst>
      <a:lnStyleLst>
        <a:ln w="9525" cap="flat" cmpd="sng" algn="ctr">
          <a:solidFill>
            <a:schemeClr val="phClr"/>
          </a:solidFill>
          <a:prstDash val="solid"/>
        </a:ln>
        <a:ln w="15875" cap="flat" cmpd="sng" algn="ctr">
          <a:solidFill>
            <a:schemeClr val="phClr">
              <a:shade val="75000"/>
              <a:satMod val="125000"/>
              <a:lumMod val="75000"/>
            </a:schemeClr>
          </a:solidFill>
          <a:prstDash val="solid"/>
        </a:ln>
        <a:ln w="25400" cap="flat" cmpd="sng" algn="ctr">
          <a:solidFill>
            <a:schemeClr val="phClr"/>
          </a:solidFill>
          <a:prstDash val="solid"/>
        </a:ln>
      </a:lnStyleLst>
      <a:effectStyleLst>
        <a:effectStyle>
          <a:effectLst>
            <a:outerShdw blurRad="63500" dist="50800" dir="5400000" sx="98000" sy="98000" rotWithShape="0">
              <a:srgbClr val="000000">
                <a:alpha val="20000"/>
              </a:srgbClr>
            </a:outerShdw>
          </a:effectLst>
        </a:effectStyle>
        <a:effectStyle>
          <a:effectLst>
            <a:outerShdw blurRad="40005" dist="22984" dir="5400000" rotWithShape="0">
              <a:srgbClr val="000000">
                <a:alpha val="45000"/>
              </a:srgbClr>
            </a:outerShdw>
          </a:effectLst>
          <a:scene3d>
            <a:camera prst="orthographicFront">
              <a:rot lat="0" lon="0" rev="0"/>
            </a:camera>
            <a:lightRig rig="balanced" dir="tr"/>
          </a:scene3d>
          <a:sp3d prstMaterial="matte">
            <a:bevelT w="19050" h="38100"/>
          </a:sp3d>
        </a:effectStyle>
        <a:effectStyle>
          <a:effectLst>
            <a:reflection blurRad="38100" stA="26000" endPos="23000" dist="25400" dir="5400000" sy="-100000" rotWithShape="0"/>
          </a:effectLst>
          <a:scene3d>
            <a:camera prst="orthographicFront">
              <a:rot lat="0" lon="0" rev="0"/>
            </a:camera>
            <a:lightRig rig="balanced" dir="tr"/>
          </a:scene3d>
          <a:sp3d contourW="14605" prstMaterial="plastic">
            <a:bevelT w="50800"/>
            <a:contourClr>
              <a:schemeClr val="phClr">
                <a:shade val="30000"/>
                <a:satMod val="120000"/>
              </a:schemeClr>
            </a:contourClr>
          </a:sp3d>
        </a:effectStyle>
      </a:effectStyleLst>
      <a:bgFillStyleLst>
        <a:solidFill>
          <a:schemeClr val="phClr"/>
        </a:solidFill>
        <a:gradFill rotWithShape="1">
          <a:gsLst>
            <a:gs pos="0">
              <a:schemeClr val="phClr">
                <a:tint val="98000"/>
                <a:shade val="90000"/>
                <a:satMod val="160000"/>
                <a:lumMod val="100000"/>
              </a:schemeClr>
            </a:gs>
            <a:gs pos="60000">
              <a:schemeClr val="phClr">
                <a:tint val="95000"/>
                <a:shade val="100000"/>
                <a:satMod val="130000"/>
                <a:lumMod val="130000"/>
              </a:schemeClr>
            </a:gs>
            <a:gs pos="100000">
              <a:schemeClr val="phClr">
                <a:tint val="97000"/>
                <a:shade val="100000"/>
                <a:hueMod val="100000"/>
                <a:satMod val="140000"/>
                <a:lumMod val="80000"/>
              </a:schemeClr>
            </a:gs>
          </a:gsLst>
          <a:path path="circle">
            <a:fillToRect l="20000" t="10000" r="20000" b="60000"/>
          </a:path>
        </a:gradFill>
        <a:gradFill rotWithShape="1">
          <a:gsLst>
            <a:gs pos="0">
              <a:schemeClr val="phClr">
                <a:tint val="94000"/>
                <a:satMod val="160000"/>
                <a:lumMod val="160000"/>
              </a:schemeClr>
            </a:gs>
            <a:gs pos="42000">
              <a:schemeClr val="phClr">
                <a:tint val="94000"/>
                <a:shade val="94000"/>
                <a:satMod val="160000"/>
                <a:lumMod val="130000"/>
              </a:schemeClr>
            </a:gs>
            <a:gs pos="100000">
              <a:schemeClr val="phClr">
                <a:tint val="97000"/>
                <a:shade val="94000"/>
                <a:satMod val="180000"/>
                <a:lumMod val="84000"/>
              </a:schemeClr>
            </a:gs>
          </a:gsLst>
          <a:path path="circle">
            <a:fillToRect l="24000" t="44000" r="24000" b="12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Slipstream</Template>
  <TotalTime>1825</TotalTime>
  <Words>1277</Words>
  <Application>Microsoft Office PowerPoint</Application>
  <PresentationFormat>On-screen Show (4:3)</PresentationFormat>
  <Paragraphs>190</Paragraphs>
  <Slides>37</Slides>
  <Notes>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Calibri</vt:lpstr>
      <vt:lpstr>CCW Cursive Writing 7</vt:lpstr>
      <vt:lpstr>Comic Sans MS</vt:lpstr>
      <vt:lpstr>Georgia</vt:lpstr>
      <vt:lpstr>Trebuchet MS</vt:lpstr>
      <vt:lpstr>Wingdings</vt:lpstr>
      <vt:lpstr>Slipstream</vt:lpstr>
      <vt:lpstr>PowerPoint Presentation</vt:lpstr>
      <vt:lpstr>PowerPoint Presentation</vt:lpstr>
      <vt:lpstr>We have codes of conduct for Governors,  staff and parents and expect all members of our school community to abide by these. </vt:lpstr>
      <vt:lpstr>Year 1 staff</vt:lpstr>
      <vt:lpstr>School website and how to contact us</vt:lpstr>
      <vt:lpstr>Medical</vt:lpstr>
      <vt:lpstr>Housekeeping!</vt:lpstr>
      <vt:lpstr>Uniform</vt:lpstr>
      <vt:lpstr>Attendance and punctuality</vt:lpstr>
      <vt:lpstr>PowerPoint Presentation</vt:lpstr>
      <vt:lpstr>Attendance…</vt:lpstr>
      <vt:lpstr>Cashless school payments </vt:lpstr>
      <vt:lpstr>Class Timetable</vt:lpstr>
      <vt:lpstr>Curriculum</vt:lpstr>
      <vt:lpstr>PowerPoint Presentation</vt:lpstr>
      <vt:lpstr>PowerPoint Presentation</vt:lpstr>
      <vt:lpstr>PowerPoint Presentation</vt:lpstr>
      <vt:lpstr> Homework</vt:lpstr>
      <vt:lpstr>Reading</vt:lpstr>
      <vt:lpstr>Spellings</vt:lpstr>
      <vt:lpstr>Writing</vt:lpstr>
      <vt:lpstr>Maths</vt:lpstr>
      <vt:lpstr>PowerPoint Presentation</vt:lpstr>
      <vt:lpstr>PowerPoint Presentation</vt:lpstr>
      <vt:lpstr>PowerPoint Presentation</vt:lpstr>
      <vt:lpstr>ST PHILIP’S CE PRIMARY SUPPORT TRIANGLE SENDCO - Mrs Klaassen</vt:lpstr>
      <vt:lpstr>Behaviour and  Good To Be Green</vt:lpstr>
      <vt:lpstr>Behaviour and  Good To Be Green</vt:lpstr>
      <vt:lpstr>St Philip’s Standards</vt:lpstr>
      <vt:lpstr>Fantastic Walking</vt:lpstr>
      <vt:lpstr>Parent’s meeting:</vt:lpstr>
      <vt:lpstr>PowerPoint Presentation</vt:lpstr>
      <vt:lpstr>PowerPoint Presentation</vt:lpstr>
      <vt:lpstr>PowerPoint Presentation</vt:lpstr>
      <vt:lpstr>PowerPoint Presentation</vt:lpstr>
      <vt:lpstr>PowerPoint Presentation</vt:lpstr>
      <vt:lpstr>Any questions?</vt:lpstr>
    </vt:vector>
  </TitlesOfParts>
  <Company>St Philip's Primary School</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Welcome to year 6</dc:title>
  <dc:creator>SPPS</dc:creator>
  <cp:lastModifiedBy>Stephanie Samuel</cp:lastModifiedBy>
  <cp:revision>134</cp:revision>
  <cp:lastPrinted>2021-09-08T07:29:11Z</cp:lastPrinted>
  <dcterms:created xsi:type="dcterms:W3CDTF">2014-09-15T15:29:28Z</dcterms:created>
  <dcterms:modified xsi:type="dcterms:W3CDTF">2023-09-18T15:09:02Z</dcterms:modified>
</cp:coreProperties>
</file>