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5" r:id="rId3"/>
    <p:sldId id="257" r:id="rId4"/>
    <p:sldId id="258" r:id="rId5"/>
    <p:sldId id="259" r:id="rId6"/>
    <p:sldId id="260" r:id="rId7"/>
    <p:sldId id="261" r:id="rId8"/>
    <p:sldId id="262" r:id="rId9"/>
    <p:sldId id="263" r:id="rId10"/>
    <p:sldId id="264"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0000"/>
    <a:srgbClr val="669900"/>
    <a:srgbClr val="009900"/>
    <a:srgbClr val="99FF33"/>
    <a:srgbClr val="0080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68" d="100"/>
          <a:sy n="68" d="100"/>
        </p:scale>
        <p:origin x="90" y="1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4BFACD-82FB-470A-BFA5-F8AC5BEA6B3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B57A30AB-52B7-4E4B-AA60-88A45C0AB2C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3BB0E06F-08D5-48A0-A341-1D6B86B8D88F}"/>
              </a:ext>
            </a:extLst>
          </p:cNvPr>
          <p:cNvSpPr>
            <a:spLocks noGrp="1"/>
          </p:cNvSpPr>
          <p:nvPr>
            <p:ph type="dt" sz="half" idx="10"/>
          </p:nvPr>
        </p:nvSpPr>
        <p:spPr/>
        <p:txBody>
          <a:bodyPr/>
          <a:lstStyle/>
          <a:p>
            <a:fld id="{E08B182F-4F0D-4A87-8CCA-10FE5CCE3241}" type="datetimeFigureOut">
              <a:rPr lang="en-GB" smtClean="0"/>
              <a:t>05/05/2020</a:t>
            </a:fld>
            <a:endParaRPr lang="en-GB"/>
          </a:p>
        </p:txBody>
      </p:sp>
      <p:sp>
        <p:nvSpPr>
          <p:cNvPr id="5" name="Footer Placeholder 4">
            <a:extLst>
              <a:ext uri="{FF2B5EF4-FFF2-40B4-BE49-F238E27FC236}">
                <a16:creationId xmlns:a16="http://schemas.microsoft.com/office/drawing/2014/main" id="{7C0C7EEB-BD37-4BC7-985B-F67C04E4CE5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404B339-892A-408C-BD13-9FCCB95791E8}"/>
              </a:ext>
            </a:extLst>
          </p:cNvPr>
          <p:cNvSpPr>
            <a:spLocks noGrp="1"/>
          </p:cNvSpPr>
          <p:nvPr>
            <p:ph type="sldNum" sz="quarter" idx="12"/>
          </p:nvPr>
        </p:nvSpPr>
        <p:spPr/>
        <p:txBody>
          <a:bodyPr/>
          <a:lstStyle/>
          <a:p>
            <a:fld id="{5460D728-CED1-489B-80B3-C4B0610B6F25}" type="slidenum">
              <a:rPr lang="en-GB" smtClean="0"/>
              <a:t>‹#›</a:t>
            </a:fld>
            <a:endParaRPr lang="en-GB"/>
          </a:p>
        </p:txBody>
      </p:sp>
    </p:spTree>
    <p:extLst>
      <p:ext uri="{BB962C8B-B14F-4D97-AF65-F5344CB8AC3E}">
        <p14:creationId xmlns:p14="http://schemas.microsoft.com/office/powerpoint/2010/main" val="39003904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73FE30-9D0D-4C0B-8B39-A639191C023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CFA9CCFC-4424-4A0C-9047-F47C5B93F58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2A617EE-CDE1-410A-9D8F-5F37D8EE62BF}"/>
              </a:ext>
            </a:extLst>
          </p:cNvPr>
          <p:cNvSpPr>
            <a:spLocks noGrp="1"/>
          </p:cNvSpPr>
          <p:nvPr>
            <p:ph type="dt" sz="half" idx="10"/>
          </p:nvPr>
        </p:nvSpPr>
        <p:spPr/>
        <p:txBody>
          <a:bodyPr/>
          <a:lstStyle/>
          <a:p>
            <a:fld id="{E08B182F-4F0D-4A87-8CCA-10FE5CCE3241}" type="datetimeFigureOut">
              <a:rPr lang="en-GB" smtClean="0"/>
              <a:t>05/05/2020</a:t>
            </a:fld>
            <a:endParaRPr lang="en-GB"/>
          </a:p>
        </p:txBody>
      </p:sp>
      <p:sp>
        <p:nvSpPr>
          <p:cNvPr id="5" name="Footer Placeholder 4">
            <a:extLst>
              <a:ext uri="{FF2B5EF4-FFF2-40B4-BE49-F238E27FC236}">
                <a16:creationId xmlns:a16="http://schemas.microsoft.com/office/drawing/2014/main" id="{B724DC7D-F683-417E-B380-15C1524A04B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85CFD62-5A41-4B07-ACF6-EBC43C5BF52C}"/>
              </a:ext>
            </a:extLst>
          </p:cNvPr>
          <p:cNvSpPr>
            <a:spLocks noGrp="1"/>
          </p:cNvSpPr>
          <p:nvPr>
            <p:ph type="sldNum" sz="quarter" idx="12"/>
          </p:nvPr>
        </p:nvSpPr>
        <p:spPr/>
        <p:txBody>
          <a:bodyPr/>
          <a:lstStyle/>
          <a:p>
            <a:fld id="{5460D728-CED1-489B-80B3-C4B0610B6F25}" type="slidenum">
              <a:rPr lang="en-GB" smtClean="0"/>
              <a:t>‹#›</a:t>
            </a:fld>
            <a:endParaRPr lang="en-GB"/>
          </a:p>
        </p:txBody>
      </p:sp>
    </p:spTree>
    <p:extLst>
      <p:ext uri="{BB962C8B-B14F-4D97-AF65-F5344CB8AC3E}">
        <p14:creationId xmlns:p14="http://schemas.microsoft.com/office/powerpoint/2010/main" val="218799028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1D3921-5B09-4F88-B5CE-AC3BFBA1C55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EB87A4CD-EBAB-48ED-AFF7-267F97765FB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426767F-AA67-4FAD-9F1C-75840C1EF1CB}"/>
              </a:ext>
            </a:extLst>
          </p:cNvPr>
          <p:cNvSpPr>
            <a:spLocks noGrp="1"/>
          </p:cNvSpPr>
          <p:nvPr>
            <p:ph type="dt" sz="half" idx="10"/>
          </p:nvPr>
        </p:nvSpPr>
        <p:spPr/>
        <p:txBody>
          <a:bodyPr/>
          <a:lstStyle/>
          <a:p>
            <a:fld id="{E08B182F-4F0D-4A87-8CCA-10FE5CCE3241}" type="datetimeFigureOut">
              <a:rPr lang="en-GB" smtClean="0"/>
              <a:t>05/05/2020</a:t>
            </a:fld>
            <a:endParaRPr lang="en-GB"/>
          </a:p>
        </p:txBody>
      </p:sp>
      <p:sp>
        <p:nvSpPr>
          <p:cNvPr id="5" name="Footer Placeholder 4">
            <a:extLst>
              <a:ext uri="{FF2B5EF4-FFF2-40B4-BE49-F238E27FC236}">
                <a16:creationId xmlns:a16="http://schemas.microsoft.com/office/drawing/2014/main" id="{F4A3E392-D01E-4071-A715-9585805CA2B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1D46DB3-45E2-42D8-A4A2-7029EBCE31A7}"/>
              </a:ext>
            </a:extLst>
          </p:cNvPr>
          <p:cNvSpPr>
            <a:spLocks noGrp="1"/>
          </p:cNvSpPr>
          <p:nvPr>
            <p:ph type="sldNum" sz="quarter" idx="12"/>
          </p:nvPr>
        </p:nvSpPr>
        <p:spPr/>
        <p:txBody>
          <a:bodyPr/>
          <a:lstStyle/>
          <a:p>
            <a:fld id="{5460D728-CED1-489B-80B3-C4B0610B6F25}" type="slidenum">
              <a:rPr lang="en-GB" smtClean="0"/>
              <a:t>‹#›</a:t>
            </a:fld>
            <a:endParaRPr lang="en-GB"/>
          </a:p>
        </p:txBody>
      </p:sp>
    </p:spTree>
    <p:extLst>
      <p:ext uri="{BB962C8B-B14F-4D97-AF65-F5344CB8AC3E}">
        <p14:creationId xmlns:p14="http://schemas.microsoft.com/office/powerpoint/2010/main" val="32341563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FBF64C-EA6A-4CBA-88A5-862FD8252AE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8756959-4ED4-480C-8C62-444F97FEB3EB}"/>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30DCA006-4254-44D7-853F-7E8C31CE50B3}"/>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744FA680-E2A4-4DF6-B981-599636A3AC29}"/>
              </a:ext>
            </a:extLst>
          </p:cNvPr>
          <p:cNvSpPr>
            <a:spLocks noGrp="1"/>
          </p:cNvSpPr>
          <p:nvPr>
            <p:ph type="dt" sz="half" idx="10"/>
          </p:nvPr>
        </p:nvSpPr>
        <p:spPr/>
        <p:txBody>
          <a:bodyPr/>
          <a:lstStyle/>
          <a:p>
            <a:fld id="{E08B182F-4F0D-4A87-8CCA-10FE5CCE3241}" type="datetimeFigureOut">
              <a:rPr lang="en-GB" smtClean="0"/>
              <a:t>05/05/2020</a:t>
            </a:fld>
            <a:endParaRPr lang="en-GB"/>
          </a:p>
        </p:txBody>
      </p:sp>
      <p:sp>
        <p:nvSpPr>
          <p:cNvPr id="6" name="Footer Placeholder 5">
            <a:extLst>
              <a:ext uri="{FF2B5EF4-FFF2-40B4-BE49-F238E27FC236}">
                <a16:creationId xmlns:a16="http://schemas.microsoft.com/office/drawing/2014/main" id="{5BD1E080-805E-41D7-88EC-FD56FD13E13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26C6D68-307B-4FFD-A7E9-44C3D6472B3A}"/>
              </a:ext>
            </a:extLst>
          </p:cNvPr>
          <p:cNvSpPr>
            <a:spLocks noGrp="1"/>
          </p:cNvSpPr>
          <p:nvPr>
            <p:ph type="sldNum" sz="quarter" idx="12"/>
          </p:nvPr>
        </p:nvSpPr>
        <p:spPr/>
        <p:txBody>
          <a:bodyPr/>
          <a:lstStyle/>
          <a:p>
            <a:fld id="{5460D728-CED1-489B-80B3-C4B0610B6F25}" type="slidenum">
              <a:rPr lang="en-GB" smtClean="0"/>
              <a:t>‹#›</a:t>
            </a:fld>
            <a:endParaRPr lang="en-GB"/>
          </a:p>
        </p:txBody>
      </p:sp>
    </p:spTree>
    <p:extLst>
      <p:ext uri="{BB962C8B-B14F-4D97-AF65-F5344CB8AC3E}">
        <p14:creationId xmlns:p14="http://schemas.microsoft.com/office/powerpoint/2010/main" val="36231232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2B1BE0-8977-4791-991B-7350E164EBBC}"/>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D5FD43A1-F3E5-4DF4-8BF1-AB5E3C8157A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3A726583-74E1-4DD1-A688-A6E03CBADF19}"/>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700799E3-3FAF-46BE-BE98-2A1A12AD7DC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2AA5AC3-9966-4237-989E-ABB8922F4F71}"/>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376F227D-B340-4B3B-9C42-AB3A9D8F56AB}"/>
              </a:ext>
            </a:extLst>
          </p:cNvPr>
          <p:cNvSpPr>
            <a:spLocks noGrp="1"/>
          </p:cNvSpPr>
          <p:nvPr>
            <p:ph type="dt" sz="half" idx="10"/>
          </p:nvPr>
        </p:nvSpPr>
        <p:spPr/>
        <p:txBody>
          <a:bodyPr/>
          <a:lstStyle/>
          <a:p>
            <a:fld id="{E08B182F-4F0D-4A87-8CCA-10FE5CCE3241}" type="datetimeFigureOut">
              <a:rPr lang="en-GB" smtClean="0"/>
              <a:t>05/05/2020</a:t>
            </a:fld>
            <a:endParaRPr lang="en-GB"/>
          </a:p>
        </p:txBody>
      </p:sp>
      <p:sp>
        <p:nvSpPr>
          <p:cNvPr id="8" name="Footer Placeholder 7">
            <a:extLst>
              <a:ext uri="{FF2B5EF4-FFF2-40B4-BE49-F238E27FC236}">
                <a16:creationId xmlns:a16="http://schemas.microsoft.com/office/drawing/2014/main" id="{702B2C48-8DC7-4A41-B2FB-AB4477A5D033}"/>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9A710007-D82B-41C6-A1D8-D0B9A4D07E73}"/>
              </a:ext>
            </a:extLst>
          </p:cNvPr>
          <p:cNvSpPr>
            <a:spLocks noGrp="1"/>
          </p:cNvSpPr>
          <p:nvPr>
            <p:ph type="sldNum" sz="quarter" idx="12"/>
          </p:nvPr>
        </p:nvSpPr>
        <p:spPr/>
        <p:txBody>
          <a:bodyPr/>
          <a:lstStyle/>
          <a:p>
            <a:fld id="{5460D728-CED1-489B-80B3-C4B0610B6F25}" type="slidenum">
              <a:rPr lang="en-GB" smtClean="0"/>
              <a:t>‹#›</a:t>
            </a:fld>
            <a:endParaRPr lang="en-GB"/>
          </a:p>
        </p:txBody>
      </p:sp>
    </p:spTree>
    <p:extLst>
      <p:ext uri="{BB962C8B-B14F-4D97-AF65-F5344CB8AC3E}">
        <p14:creationId xmlns:p14="http://schemas.microsoft.com/office/powerpoint/2010/main" val="341651280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362D41-CD53-4F65-844B-FA4AF4EA94DB}"/>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B009B37F-5E0E-43B8-A5B2-757F0C0CFBBA}"/>
              </a:ext>
            </a:extLst>
          </p:cNvPr>
          <p:cNvSpPr>
            <a:spLocks noGrp="1"/>
          </p:cNvSpPr>
          <p:nvPr>
            <p:ph type="dt" sz="half" idx="10"/>
          </p:nvPr>
        </p:nvSpPr>
        <p:spPr/>
        <p:txBody>
          <a:bodyPr/>
          <a:lstStyle/>
          <a:p>
            <a:fld id="{E08B182F-4F0D-4A87-8CCA-10FE5CCE3241}" type="datetimeFigureOut">
              <a:rPr lang="en-GB" smtClean="0"/>
              <a:t>05/05/2020</a:t>
            </a:fld>
            <a:endParaRPr lang="en-GB"/>
          </a:p>
        </p:txBody>
      </p:sp>
      <p:sp>
        <p:nvSpPr>
          <p:cNvPr id="4" name="Footer Placeholder 3">
            <a:extLst>
              <a:ext uri="{FF2B5EF4-FFF2-40B4-BE49-F238E27FC236}">
                <a16:creationId xmlns:a16="http://schemas.microsoft.com/office/drawing/2014/main" id="{F53A8D8E-140A-4057-B68C-2BD5BCD18C72}"/>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5E6CE9DC-CBCE-4DAF-BD56-283DF675956D}"/>
              </a:ext>
            </a:extLst>
          </p:cNvPr>
          <p:cNvSpPr>
            <a:spLocks noGrp="1"/>
          </p:cNvSpPr>
          <p:nvPr>
            <p:ph type="sldNum" sz="quarter" idx="12"/>
          </p:nvPr>
        </p:nvSpPr>
        <p:spPr/>
        <p:txBody>
          <a:bodyPr/>
          <a:lstStyle/>
          <a:p>
            <a:fld id="{5460D728-CED1-489B-80B3-C4B0610B6F25}" type="slidenum">
              <a:rPr lang="en-GB" smtClean="0"/>
              <a:t>‹#›</a:t>
            </a:fld>
            <a:endParaRPr lang="en-GB"/>
          </a:p>
        </p:txBody>
      </p:sp>
    </p:spTree>
    <p:extLst>
      <p:ext uri="{BB962C8B-B14F-4D97-AF65-F5344CB8AC3E}">
        <p14:creationId xmlns:p14="http://schemas.microsoft.com/office/powerpoint/2010/main" val="5015796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CE9BCD2-495E-4029-A3B4-09A666923FB6}"/>
              </a:ext>
            </a:extLst>
          </p:cNvPr>
          <p:cNvSpPr>
            <a:spLocks noGrp="1"/>
          </p:cNvSpPr>
          <p:nvPr>
            <p:ph type="dt" sz="half" idx="10"/>
          </p:nvPr>
        </p:nvSpPr>
        <p:spPr/>
        <p:txBody>
          <a:bodyPr/>
          <a:lstStyle/>
          <a:p>
            <a:fld id="{E08B182F-4F0D-4A87-8CCA-10FE5CCE3241}" type="datetimeFigureOut">
              <a:rPr lang="en-GB" smtClean="0"/>
              <a:t>05/05/2020</a:t>
            </a:fld>
            <a:endParaRPr lang="en-GB"/>
          </a:p>
        </p:txBody>
      </p:sp>
      <p:sp>
        <p:nvSpPr>
          <p:cNvPr id="3" name="Footer Placeholder 2">
            <a:extLst>
              <a:ext uri="{FF2B5EF4-FFF2-40B4-BE49-F238E27FC236}">
                <a16:creationId xmlns:a16="http://schemas.microsoft.com/office/drawing/2014/main" id="{472B71D7-7917-49CB-A8CC-87C3767D357A}"/>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12C43F8E-A6F4-43D5-ACBE-5D5FEB4F8A36}"/>
              </a:ext>
            </a:extLst>
          </p:cNvPr>
          <p:cNvSpPr>
            <a:spLocks noGrp="1"/>
          </p:cNvSpPr>
          <p:nvPr>
            <p:ph type="sldNum" sz="quarter" idx="12"/>
          </p:nvPr>
        </p:nvSpPr>
        <p:spPr/>
        <p:txBody>
          <a:bodyPr/>
          <a:lstStyle/>
          <a:p>
            <a:fld id="{5460D728-CED1-489B-80B3-C4B0610B6F25}" type="slidenum">
              <a:rPr lang="en-GB" smtClean="0"/>
              <a:t>‹#›</a:t>
            </a:fld>
            <a:endParaRPr lang="en-GB"/>
          </a:p>
        </p:txBody>
      </p:sp>
    </p:spTree>
    <p:extLst>
      <p:ext uri="{BB962C8B-B14F-4D97-AF65-F5344CB8AC3E}">
        <p14:creationId xmlns:p14="http://schemas.microsoft.com/office/powerpoint/2010/main" val="298408619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25D57-0CE5-499B-9FF6-B3EF1B1DCFD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B2250C06-81C6-4FEF-A5AC-D2B4268DE9A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3875EC7B-7E7F-4B77-8BDD-6717553D5AC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58EA6D8-CC31-4C5D-B492-65A8F7D9CBEE}"/>
              </a:ext>
            </a:extLst>
          </p:cNvPr>
          <p:cNvSpPr>
            <a:spLocks noGrp="1"/>
          </p:cNvSpPr>
          <p:nvPr>
            <p:ph type="dt" sz="half" idx="10"/>
          </p:nvPr>
        </p:nvSpPr>
        <p:spPr/>
        <p:txBody>
          <a:bodyPr/>
          <a:lstStyle/>
          <a:p>
            <a:fld id="{E08B182F-4F0D-4A87-8CCA-10FE5CCE3241}" type="datetimeFigureOut">
              <a:rPr lang="en-GB" smtClean="0"/>
              <a:t>05/05/2020</a:t>
            </a:fld>
            <a:endParaRPr lang="en-GB"/>
          </a:p>
        </p:txBody>
      </p:sp>
      <p:sp>
        <p:nvSpPr>
          <p:cNvPr id="6" name="Footer Placeholder 5">
            <a:extLst>
              <a:ext uri="{FF2B5EF4-FFF2-40B4-BE49-F238E27FC236}">
                <a16:creationId xmlns:a16="http://schemas.microsoft.com/office/drawing/2014/main" id="{6B3CDD08-9E16-4C4B-8E01-F06348AE5D7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3775B21-9F8D-4D15-859C-3495FE8F02F3}"/>
              </a:ext>
            </a:extLst>
          </p:cNvPr>
          <p:cNvSpPr>
            <a:spLocks noGrp="1"/>
          </p:cNvSpPr>
          <p:nvPr>
            <p:ph type="sldNum" sz="quarter" idx="12"/>
          </p:nvPr>
        </p:nvSpPr>
        <p:spPr/>
        <p:txBody>
          <a:bodyPr/>
          <a:lstStyle/>
          <a:p>
            <a:fld id="{5460D728-CED1-489B-80B3-C4B0610B6F25}" type="slidenum">
              <a:rPr lang="en-GB" smtClean="0"/>
              <a:t>‹#›</a:t>
            </a:fld>
            <a:endParaRPr lang="en-GB"/>
          </a:p>
        </p:txBody>
      </p:sp>
    </p:spTree>
    <p:extLst>
      <p:ext uri="{BB962C8B-B14F-4D97-AF65-F5344CB8AC3E}">
        <p14:creationId xmlns:p14="http://schemas.microsoft.com/office/powerpoint/2010/main" val="30345271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15EFDA-5A4B-41F6-A2ED-775C8A6923D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C7EDDDB0-D5DA-4AEF-8F19-4AA389C0839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A3B5B4A6-8378-442D-BBAF-B1EF113F0CD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252D24C-3ACA-4E5B-AEAE-364C9B0FF79E}"/>
              </a:ext>
            </a:extLst>
          </p:cNvPr>
          <p:cNvSpPr>
            <a:spLocks noGrp="1"/>
          </p:cNvSpPr>
          <p:nvPr>
            <p:ph type="dt" sz="half" idx="10"/>
          </p:nvPr>
        </p:nvSpPr>
        <p:spPr/>
        <p:txBody>
          <a:bodyPr/>
          <a:lstStyle/>
          <a:p>
            <a:fld id="{E08B182F-4F0D-4A87-8CCA-10FE5CCE3241}" type="datetimeFigureOut">
              <a:rPr lang="en-GB" smtClean="0"/>
              <a:t>05/05/2020</a:t>
            </a:fld>
            <a:endParaRPr lang="en-GB"/>
          </a:p>
        </p:txBody>
      </p:sp>
      <p:sp>
        <p:nvSpPr>
          <p:cNvPr id="6" name="Footer Placeholder 5">
            <a:extLst>
              <a:ext uri="{FF2B5EF4-FFF2-40B4-BE49-F238E27FC236}">
                <a16:creationId xmlns:a16="http://schemas.microsoft.com/office/drawing/2014/main" id="{7DA14707-B66D-49FC-9873-7E9EBC23791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DD7642C-6C9F-464C-B7F3-1B96F583B0C3}"/>
              </a:ext>
            </a:extLst>
          </p:cNvPr>
          <p:cNvSpPr>
            <a:spLocks noGrp="1"/>
          </p:cNvSpPr>
          <p:nvPr>
            <p:ph type="sldNum" sz="quarter" idx="12"/>
          </p:nvPr>
        </p:nvSpPr>
        <p:spPr/>
        <p:txBody>
          <a:bodyPr/>
          <a:lstStyle/>
          <a:p>
            <a:fld id="{5460D728-CED1-489B-80B3-C4B0610B6F25}" type="slidenum">
              <a:rPr lang="en-GB" smtClean="0"/>
              <a:t>‹#›</a:t>
            </a:fld>
            <a:endParaRPr lang="en-GB"/>
          </a:p>
        </p:txBody>
      </p:sp>
    </p:spTree>
    <p:extLst>
      <p:ext uri="{BB962C8B-B14F-4D97-AF65-F5344CB8AC3E}">
        <p14:creationId xmlns:p14="http://schemas.microsoft.com/office/powerpoint/2010/main" val="48427380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A7D73E-535E-4C15-903E-F4AA9C42AC2E}"/>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280675C6-82C0-4B1E-89C6-0A8959DC5BCA}"/>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27F7460-7503-4005-B2B0-A460E3933EC0}"/>
              </a:ext>
            </a:extLst>
          </p:cNvPr>
          <p:cNvSpPr>
            <a:spLocks noGrp="1"/>
          </p:cNvSpPr>
          <p:nvPr>
            <p:ph type="dt" sz="half" idx="10"/>
          </p:nvPr>
        </p:nvSpPr>
        <p:spPr/>
        <p:txBody>
          <a:bodyPr/>
          <a:lstStyle/>
          <a:p>
            <a:fld id="{E08B182F-4F0D-4A87-8CCA-10FE5CCE3241}" type="datetimeFigureOut">
              <a:rPr lang="en-GB" smtClean="0"/>
              <a:t>05/05/2020</a:t>
            </a:fld>
            <a:endParaRPr lang="en-GB"/>
          </a:p>
        </p:txBody>
      </p:sp>
      <p:sp>
        <p:nvSpPr>
          <p:cNvPr id="5" name="Footer Placeholder 4">
            <a:extLst>
              <a:ext uri="{FF2B5EF4-FFF2-40B4-BE49-F238E27FC236}">
                <a16:creationId xmlns:a16="http://schemas.microsoft.com/office/drawing/2014/main" id="{7D9B857C-3CBE-48E9-8042-217D568D163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961EF00-371E-4ABA-8525-7EB7AB48A3CE}"/>
              </a:ext>
            </a:extLst>
          </p:cNvPr>
          <p:cNvSpPr>
            <a:spLocks noGrp="1"/>
          </p:cNvSpPr>
          <p:nvPr>
            <p:ph type="sldNum" sz="quarter" idx="12"/>
          </p:nvPr>
        </p:nvSpPr>
        <p:spPr/>
        <p:txBody>
          <a:bodyPr/>
          <a:lstStyle/>
          <a:p>
            <a:fld id="{5460D728-CED1-489B-80B3-C4B0610B6F25}" type="slidenum">
              <a:rPr lang="en-GB" smtClean="0"/>
              <a:t>‹#›</a:t>
            </a:fld>
            <a:endParaRPr lang="en-GB"/>
          </a:p>
        </p:txBody>
      </p:sp>
    </p:spTree>
    <p:extLst>
      <p:ext uri="{BB962C8B-B14F-4D97-AF65-F5344CB8AC3E}">
        <p14:creationId xmlns:p14="http://schemas.microsoft.com/office/powerpoint/2010/main" val="81625378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78A65AF-6527-4467-B6B8-3FB88CF1B534}"/>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2330FD1D-7C30-482D-B5A5-D9EBD0AAB1C3}"/>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FBE0AA2-92E4-4199-99F9-C4BB5E52B5A6}"/>
              </a:ext>
            </a:extLst>
          </p:cNvPr>
          <p:cNvSpPr>
            <a:spLocks noGrp="1"/>
          </p:cNvSpPr>
          <p:nvPr>
            <p:ph type="dt" sz="half" idx="10"/>
          </p:nvPr>
        </p:nvSpPr>
        <p:spPr/>
        <p:txBody>
          <a:bodyPr/>
          <a:lstStyle/>
          <a:p>
            <a:fld id="{E08B182F-4F0D-4A87-8CCA-10FE5CCE3241}" type="datetimeFigureOut">
              <a:rPr lang="en-GB" smtClean="0"/>
              <a:t>05/05/2020</a:t>
            </a:fld>
            <a:endParaRPr lang="en-GB"/>
          </a:p>
        </p:txBody>
      </p:sp>
      <p:sp>
        <p:nvSpPr>
          <p:cNvPr id="5" name="Footer Placeholder 4">
            <a:extLst>
              <a:ext uri="{FF2B5EF4-FFF2-40B4-BE49-F238E27FC236}">
                <a16:creationId xmlns:a16="http://schemas.microsoft.com/office/drawing/2014/main" id="{9A014E3A-B522-4BE6-A5CC-6117A703966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5CBF2F8-0843-413A-938D-87CA014C3262}"/>
              </a:ext>
            </a:extLst>
          </p:cNvPr>
          <p:cNvSpPr>
            <a:spLocks noGrp="1"/>
          </p:cNvSpPr>
          <p:nvPr>
            <p:ph type="sldNum" sz="quarter" idx="12"/>
          </p:nvPr>
        </p:nvSpPr>
        <p:spPr/>
        <p:txBody>
          <a:bodyPr/>
          <a:lstStyle/>
          <a:p>
            <a:fld id="{5460D728-CED1-489B-80B3-C4B0610B6F25}" type="slidenum">
              <a:rPr lang="en-GB" smtClean="0"/>
              <a:t>‹#›</a:t>
            </a:fld>
            <a:endParaRPr lang="en-GB"/>
          </a:p>
        </p:txBody>
      </p:sp>
    </p:spTree>
    <p:extLst>
      <p:ext uri="{BB962C8B-B14F-4D97-AF65-F5344CB8AC3E}">
        <p14:creationId xmlns:p14="http://schemas.microsoft.com/office/powerpoint/2010/main" val="204556144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538BDF9-6ADC-463A-A02A-0CDFE8B6999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EC16659-3517-411D-AD7A-A8571E7BBC2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CE2D0E3-12C1-4CBF-9DB9-2C40DCC5A85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08B182F-4F0D-4A87-8CCA-10FE5CCE3241}" type="datetimeFigureOut">
              <a:rPr lang="en-GB" smtClean="0"/>
              <a:t>05/05/2020</a:t>
            </a:fld>
            <a:endParaRPr lang="en-GB"/>
          </a:p>
        </p:txBody>
      </p:sp>
      <p:sp>
        <p:nvSpPr>
          <p:cNvPr id="5" name="Footer Placeholder 4">
            <a:extLst>
              <a:ext uri="{FF2B5EF4-FFF2-40B4-BE49-F238E27FC236}">
                <a16:creationId xmlns:a16="http://schemas.microsoft.com/office/drawing/2014/main" id="{5640A914-7F39-4A9B-890D-E4F04AF8D3B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50C97D11-0262-42CA-827F-B684B14305A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460D728-CED1-489B-80B3-C4B0610B6F25}" type="slidenum">
              <a:rPr lang="en-GB" smtClean="0"/>
              <a:t>‹#›</a:t>
            </a:fld>
            <a:endParaRPr lang="en-GB"/>
          </a:p>
        </p:txBody>
      </p:sp>
    </p:spTree>
    <p:extLst>
      <p:ext uri="{BB962C8B-B14F-4D97-AF65-F5344CB8AC3E}">
        <p14:creationId xmlns:p14="http://schemas.microsoft.com/office/powerpoint/2010/main" val="115747503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jpeg"/><Relationship Id="rId3" Type="http://schemas.openxmlformats.org/officeDocument/2006/relationships/image" Target="../media/image2.jpeg"/><Relationship Id="rId7" Type="http://schemas.openxmlformats.org/officeDocument/2006/relationships/image" Target="../media/image6.jpe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5.jpeg"/><Relationship Id="rId5" Type="http://schemas.openxmlformats.org/officeDocument/2006/relationships/image" Target="../media/image4.jpe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5.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2.xml"/><Relationship Id="rId5" Type="http://schemas.openxmlformats.org/officeDocument/2006/relationships/image" Target="../media/image15.jpeg"/><Relationship Id="rId4" Type="http://schemas.openxmlformats.org/officeDocument/2006/relationships/image" Target="../media/image14.jpeg"/></Relationships>
</file>

<file path=ppt/slides/_rels/slide6.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gif"/><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7.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jpeg"/><Relationship Id="rId1" Type="http://schemas.openxmlformats.org/officeDocument/2006/relationships/slideLayout" Target="../slideLayouts/slideLayout2.xml"/><Relationship Id="rId5" Type="http://schemas.openxmlformats.org/officeDocument/2006/relationships/image" Target="../media/image24.png"/><Relationship Id="rId4" Type="http://schemas.openxmlformats.org/officeDocument/2006/relationships/image" Target="../media/image23.jpeg"/></Relationships>
</file>

<file path=ppt/slides/_rels/slide9.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2.xml"/><Relationship Id="rId5" Type="http://schemas.openxmlformats.org/officeDocument/2006/relationships/image" Target="../media/image28.jpeg"/><Relationship Id="rId4" Type="http://schemas.openxmlformats.org/officeDocument/2006/relationships/image" Target="../media/image27.jpe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18000">
              <a:srgbClr val="008000"/>
            </a:gs>
            <a:gs pos="90000">
              <a:srgbClr val="92D050"/>
            </a:gs>
            <a:gs pos="60000">
              <a:srgbClr val="669900"/>
            </a:gs>
            <a:gs pos="100000">
              <a:srgbClr val="99FF33"/>
            </a:gs>
          </a:gsLst>
          <a:lin ang="5400000" scaled="1"/>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58298C-F341-4076-8448-7EBB89FEB09D}"/>
              </a:ext>
            </a:extLst>
          </p:cNvPr>
          <p:cNvSpPr>
            <a:spLocks noGrp="1"/>
          </p:cNvSpPr>
          <p:nvPr>
            <p:ph type="ctrTitle"/>
          </p:nvPr>
        </p:nvSpPr>
        <p:spPr>
          <a:xfrm>
            <a:off x="1253239" y="2437037"/>
            <a:ext cx="9144000" cy="1315403"/>
          </a:xfrm>
        </p:spPr>
        <p:txBody>
          <a:bodyPr/>
          <a:lstStyle/>
          <a:p>
            <a:r>
              <a:rPr lang="en-GB" dirty="0">
                <a:solidFill>
                  <a:srgbClr val="FFC000"/>
                </a:solidFill>
                <a:latin typeface="Lucida Calligraphy" panose="03010101010101010101" pitchFamily="66" charset="0"/>
              </a:rPr>
              <a:t>Viking Art</a:t>
            </a:r>
          </a:p>
        </p:txBody>
      </p:sp>
      <p:pic>
        <p:nvPicPr>
          <p:cNvPr id="4" name="Picture 3">
            <a:extLst>
              <a:ext uri="{FF2B5EF4-FFF2-40B4-BE49-F238E27FC236}">
                <a16:creationId xmlns:a16="http://schemas.microsoft.com/office/drawing/2014/main" id="{D7DC5E90-37C2-4941-85E5-D2C15C0ED43F}"/>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249710" y="3971388"/>
            <a:ext cx="3889935" cy="2697479"/>
          </a:xfrm>
          <a:prstGeom prst="rect">
            <a:avLst/>
          </a:prstGeom>
          <a:noFill/>
          <a:ln>
            <a:noFill/>
          </a:ln>
        </p:spPr>
      </p:pic>
      <p:pic>
        <p:nvPicPr>
          <p:cNvPr id="1026" name="Picture 2" descr="Image courtesy of pinterest.com">
            <a:extLst>
              <a:ext uri="{FF2B5EF4-FFF2-40B4-BE49-F238E27FC236}">
                <a16:creationId xmlns:a16="http://schemas.microsoft.com/office/drawing/2014/main" id="{64F2FB59-A30E-4149-881E-382FFE302A1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43148" y="167975"/>
            <a:ext cx="2281131" cy="218133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a:extLst>
              <a:ext uri="{FF2B5EF4-FFF2-40B4-BE49-F238E27FC236}">
                <a16:creationId xmlns:a16="http://schemas.microsoft.com/office/drawing/2014/main" id="{9ABFE5C1-8F68-4494-AA95-12465E49D78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656369" y="3365760"/>
            <a:ext cx="3332366" cy="3276991"/>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a:extLst>
              <a:ext uri="{FF2B5EF4-FFF2-40B4-BE49-F238E27FC236}">
                <a16:creationId xmlns:a16="http://schemas.microsoft.com/office/drawing/2014/main" id="{66243A01-7DA6-4742-88A9-18E2552A1C7A}"/>
              </a:ext>
            </a:extLst>
          </p:cNvPr>
          <p:cNvPicPr/>
          <p:nvPr/>
        </p:nvPicPr>
        <p:blipFill>
          <a:blip r:embed="rId5">
            <a:extLst>
              <a:ext uri="{28A0092B-C50C-407E-A947-70E740481C1C}">
                <a14:useLocalDpi xmlns:a14="http://schemas.microsoft.com/office/drawing/2010/main" val="0"/>
              </a:ext>
            </a:extLst>
          </a:blip>
          <a:srcRect/>
          <a:stretch>
            <a:fillRect/>
          </a:stretch>
        </p:blipFill>
        <p:spPr bwMode="auto">
          <a:xfrm>
            <a:off x="4502268" y="4172635"/>
            <a:ext cx="3655923" cy="2496232"/>
          </a:xfrm>
          <a:prstGeom prst="rect">
            <a:avLst/>
          </a:prstGeom>
          <a:noFill/>
          <a:ln>
            <a:noFill/>
          </a:ln>
        </p:spPr>
      </p:pic>
      <p:pic>
        <p:nvPicPr>
          <p:cNvPr id="8" name="Picture 7">
            <a:extLst>
              <a:ext uri="{FF2B5EF4-FFF2-40B4-BE49-F238E27FC236}">
                <a16:creationId xmlns:a16="http://schemas.microsoft.com/office/drawing/2014/main" id="{41BF4640-78AD-4EE9-B843-80060C65E86F}"/>
              </a:ext>
            </a:extLst>
          </p:cNvPr>
          <p:cNvPicPr/>
          <p:nvPr/>
        </p:nvPicPr>
        <p:blipFill>
          <a:blip r:embed="rId6">
            <a:extLst>
              <a:ext uri="{28A0092B-C50C-407E-A947-70E740481C1C}">
                <a14:useLocalDpi xmlns:a14="http://schemas.microsoft.com/office/drawing/2010/main" val="0"/>
              </a:ext>
            </a:extLst>
          </a:blip>
          <a:srcRect/>
          <a:stretch>
            <a:fillRect/>
          </a:stretch>
        </p:blipFill>
        <p:spPr bwMode="auto">
          <a:xfrm>
            <a:off x="249710" y="145587"/>
            <a:ext cx="2929587" cy="3045042"/>
          </a:xfrm>
          <a:prstGeom prst="rect">
            <a:avLst/>
          </a:prstGeom>
          <a:noFill/>
          <a:ln>
            <a:noFill/>
          </a:ln>
        </p:spPr>
      </p:pic>
      <p:pic>
        <p:nvPicPr>
          <p:cNvPr id="9" name="Picture 8">
            <a:extLst>
              <a:ext uri="{FF2B5EF4-FFF2-40B4-BE49-F238E27FC236}">
                <a16:creationId xmlns:a16="http://schemas.microsoft.com/office/drawing/2014/main" id="{222873FD-5E56-48BF-857A-22D2B7EED975}"/>
              </a:ext>
            </a:extLst>
          </p:cNvPr>
          <p:cNvPicPr/>
          <p:nvPr/>
        </p:nvPicPr>
        <p:blipFill>
          <a:blip r:embed="rId7">
            <a:extLst>
              <a:ext uri="{28A0092B-C50C-407E-A947-70E740481C1C}">
                <a14:useLocalDpi xmlns:a14="http://schemas.microsoft.com/office/drawing/2010/main" val="0"/>
              </a:ext>
            </a:extLst>
          </a:blip>
          <a:srcRect/>
          <a:stretch>
            <a:fillRect/>
          </a:stretch>
        </p:blipFill>
        <p:spPr bwMode="auto">
          <a:xfrm>
            <a:off x="8780976" y="215249"/>
            <a:ext cx="3207759" cy="2634238"/>
          </a:xfrm>
          <a:prstGeom prst="rect">
            <a:avLst/>
          </a:prstGeom>
          <a:noFill/>
          <a:ln>
            <a:noFill/>
          </a:ln>
        </p:spPr>
      </p:pic>
      <p:pic>
        <p:nvPicPr>
          <p:cNvPr id="10" name="Picture 9">
            <a:extLst>
              <a:ext uri="{FF2B5EF4-FFF2-40B4-BE49-F238E27FC236}">
                <a16:creationId xmlns:a16="http://schemas.microsoft.com/office/drawing/2014/main" id="{CF8AF052-62DD-405F-A04C-9ED12AA15053}"/>
              </a:ext>
            </a:extLst>
          </p:cNvPr>
          <p:cNvPicPr/>
          <p:nvPr/>
        </p:nvPicPr>
        <p:blipFill>
          <a:blip r:embed="rId8">
            <a:extLst>
              <a:ext uri="{28A0092B-C50C-407E-A947-70E740481C1C}">
                <a14:useLocalDpi xmlns:a14="http://schemas.microsoft.com/office/drawing/2010/main" val="0"/>
              </a:ext>
            </a:extLst>
          </a:blip>
          <a:srcRect/>
          <a:stretch>
            <a:fillRect/>
          </a:stretch>
        </p:blipFill>
        <p:spPr bwMode="auto">
          <a:xfrm>
            <a:off x="5825239" y="224137"/>
            <a:ext cx="2643511" cy="2125167"/>
          </a:xfrm>
          <a:prstGeom prst="rect">
            <a:avLst/>
          </a:prstGeom>
          <a:noFill/>
          <a:ln>
            <a:noFill/>
          </a:ln>
        </p:spPr>
      </p:pic>
    </p:spTree>
    <p:extLst>
      <p:ext uri="{BB962C8B-B14F-4D97-AF65-F5344CB8AC3E}">
        <p14:creationId xmlns:p14="http://schemas.microsoft.com/office/powerpoint/2010/main" val="188533296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gradFill>
          <a:gsLst>
            <a:gs pos="18000">
              <a:srgbClr val="008000"/>
            </a:gs>
            <a:gs pos="84000">
              <a:srgbClr val="669900"/>
            </a:gs>
            <a:gs pos="60000">
              <a:srgbClr val="669900"/>
            </a:gs>
            <a:gs pos="71000">
              <a:srgbClr val="669900"/>
            </a:gs>
          </a:gsLst>
          <a:lin ang="5400000" scaled="1"/>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C6A9F4-F03D-46FC-8A5A-B14B6178C094}"/>
              </a:ext>
            </a:extLst>
          </p:cNvPr>
          <p:cNvSpPr>
            <a:spLocks noGrp="1"/>
          </p:cNvSpPr>
          <p:nvPr>
            <p:ph type="title"/>
          </p:nvPr>
        </p:nvSpPr>
        <p:spPr/>
        <p:txBody>
          <a:bodyPr/>
          <a:lstStyle/>
          <a:p>
            <a:r>
              <a:rPr lang="en-GB" b="1" dirty="0">
                <a:solidFill>
                  <a:srgbClr val="CC0000"/>
                </a:solidFill>
                <a:latin typeface="Lucida Calligraphy" panose="03010101010101010101" pitchFamily="66" charset="0"/>
              </a:rPr>
              <a:t>Learning objectives;</a:t>
            </a:r>
          </a:p>
        </p:txBody>
      </p:sp>
      <p:sp>
        <p:nvSpPr>
          <p:cNvPr id="3" name="Content Placeholder 2">
            <a:extLst>
              <a:ext uri="{FF2B5EF4-FFF2-40B4-BE49-F238E27FC236}">
                <a16:creationId xmlns:a16="http://schemas.microsoft.com/office/drawing/2014/main" id="{A0373D4D-C471-4235-8664-AE4D14ECBBD0}"/>
              </a:ext>
            </a:extLst>
          </p:cNvPr>
          <p:cNvSpPr>
            <a:spLocks noGrp="1"/>
          </p:cNvSpPr>
          <p:nvPr>
            <p:ph idx="1"/>
          </p:nvPr>
        </p:nvSpPr>
        <p:spPr>
          <a:xfrm>
            <a:off x="838200" y="1690688"/>
            <a:ext cx="10515600" cy="4351338"/>
          </a:xfrm>
        </p:spPr>
        <p:txBody>
          <a:bodyPr/>
          <a:lstStyle/>
          <a:p>
            <a:r>
              <a:rPr lang="en-GB" dirty="0">
                <a:solidFill>
                  <a:srgbClr val="FFC000"/>
                </a:solidFill>
                <a:latin typeface="XCCW Joined 7a" panose="03050602040000000000" pitchFamily="66" charset="0"/>
              </a:rPr>
              <a:t>To learn about the six styles of Viking art.</a:t>
            </a:r>
          </a:p>
          <a:p>
            <a:r>
              <a:rPr lang="en-GB" dirty="0">
                <a:solidFill>
                  <a:srgbClr val="FFC000"/>
                </a:solidFill>
                <a:latin typeface="XCCW Joined 7a" panose="03050602040000000000" pitchFamily="66" charset="0"/>
              </a:rPr>
              <a:t>To understand these names came from the places where artefacts were found.</a:t>
            </a:r>
          </a:p>
          <a:p>
            <a:r>
              <a:rPr lang="en-GB" dirty="0">
                <a:solidFill>
                  <a:srgbClr val="FFC000"/>
                </a:solidFill>
                <a:latin typeface="XCCW Joined 7a" panose="03050602040000000000" pitchFamily="66" charset="0"/>
              </a:rPr>
              <a:t>To recognise how important their art was to the Vikings.</a:t>
            </a:r>
          </a:p>
          <a:p>
            <a:r>
              <a:rPr lang="en-GB" dirty="0">
                <a:solidFill>
                  <a:srgbClr val="FFC000"/>
                </a:solidFill>
                <a:latin typeface="XCCW Joined 7a" panose="03050602040000000000" pitchFamily="66" charset="0"/>
              </a:rPr>
              <a:t>To decorate an item using the Viking style you most prefer.</a:t>
            </a:r>
          </a:p>
        </p:txBody>
      </p:sp>
    </p:spTree>
    <p:extLst>
      <p:ext uri="{BB962C8B-B14F-4D97-AF65-F5344CB8AC3E}">
        <p14:creationId xmlns:p14="http://schemas.microsoft.com/office/powerpoint/2010/main" val="323659591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gradFill>
          <a:gsLst>
            <a:gs pos="18000">
              <a:srgbClr val="008000"/>
            </a:gs>
            <a:gs pos="84000">
              <a:srgbClr val="669900"/>
            </a:gs>
            <a:gs pos="60000">
              <a:srgbClr val="669900"/>
            </a:gs>
            <a:gs pos="100000">
              <a:srgbClr val="669900"/>
            </a:gs>
          </a:gsLst>
          <a:lin ang="5400000" scaled="1"/>
        </a:gra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1709AA6-C218-4268-BCE7-3C267A9ECA04}"/>
              </a:ext>
            </a:extLst>
          </p:cNvPr>
          <p:cNvSpPr>
            <a:spLocks noGrp="1"/>
          </p:cNvSpPr>
          <p:nvPr>
            <p:ph idx="1"/>
          </p:nvPr>
        </p:nvSpPr>
        <p:spPr>
          <a:xfrm>
            <a:off x="140677" y="450167"/>
            <a:ext cx="11213123" cy="4939006"/>
          </a:xfrm>
        </p:spPr>
        <p:txBody>
          <a:bodyPr>
            <a:normAutofit fontScale="92500" lnSpcReduction="10000"/>
          </a:bodyPr>
          <a:lstStyle/>
          <a:p>
            <a:r>
              <a:rPr lang="en-GB" dirty="0">
                <a:solidFill>
                  <a:srgbClr val="FFC000"/>
                </a:solidFill>
                <a:latin typeface="XCCW Joined 7a" panose="03050602040000000000" pitchFamily="66" charset="0"/>
              </a:rPr>
              <a:t>The Vikings loved elaborate decorations and they decorated many of the things they used: weapons, jewellery, runestones, ship woodwork and even their common, everyday items. </a:t>
            </a:r>
          </a:p>
          <a:p>
            <a:r>
              <a:rPr lang="en-GB" dirty="0">
                <a:solidFill>
                  <a:srgbClr val="FFC000"/>
                </a:solidFill>
                <a:latin typeface="XCCW Joined 7a" panose="03050602040000000000" pitchFamily="66" charset="0"/>
              </a:rPr>
              <a:t>They loved abstract and intricate animal designs and multiple interlacing lines. The animals depicted in their art include serpents, horses, wolves, birds and unreal, fantastic animals. </a:t>
            </a:r>
          </a:p>
          <a:p>
            <a:r>
              <a:rPr lang="en-GB" dirty="0">
                <a:solidFill>
                  <a:srgbClr val="FFC000"/>
                </a:solidFill>
                <a:latin typeface="XCCW Joined 7a" panose="03050602040000000000" pitchFamily="66" charset="0"/>
              </a:rPr>
              <a:t>As the Viking Age progressed, craftsmen varied the designs and six distinct but overlapping art styles developed.</a:t>
            </a:r>
          </a:p>
          <a:p>
            <a:r>
              <a:rPr lang="en-GB" dirty="0">
                <a:solidFill>
                  <a:srgbClr val="FFC000"/>
                </a:solidFill>
                <a:latin typeface="XCCW Joined 7a" panose="03050602040000000000" pitchFamily="66" charset="0"/>
              </a:rPr>
              <a:t>Each style is named for an area </a:t>
            </a:r>
          </a:p>
          <a:p>
            <a:pPr marL="0" indent="0">
              <a:buNone/>
            </a:pPr>
            <a:r>
              <a:rPr lang="en-GB" dirty="0">
                <a:solidFill>
                  <a:srgbClr val="FFC000"/>
                </a:solidFill>
                <a:latin typeface="XCCW Joined 7a" panose="03050602040000000000" pitchFamily="66" charset="0"/>
              </a:rPr>
              <a:t> where a decorated object was found.  </a:t>
            </a:r>
          </a:p>
        </p:txBody>
      </p:sp>
      <p:pic>
        <p:nvPicPr>
          <p:cNvPr id="4" name="Picture 3">
            <a:extLst>
              <a:ext uri="{FF2B5EF4-FFF2-40B4-BE49-F238E27FC236}">
                <a16:creationId xmlns:a16="http://schemas.microsoft.com/office/drawing/2014/main" id="{3986A8F5-721A-4FE1-8149-8D9892B971C1}"/>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7877907" y="4051495"/>
            <a:ext cx="3981158" cy="2588456"/>
          </a:xfrm>
          <a:prstGeom prst="rect">
            <a:avLst/>
          </a:prstGeom>
          <a:noFill/>
          <a:ln>
            <a:noFill/>
          </a:ln>
        </p:spPr>
      </p:pic>
    </p:spTree>
    <p:extLst>
      <p:ext uri="{BB962C8B-B14F-4D97-AF65-F5344CB8AC3E}">
        <p14:creationId xmlns:p14="http://schemas.microsoft.com/office/powerpoint/2010/main" val="26428010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gradFill>
          <a:gsLst>
            <a:gs pos="18000">
              <a:srgbClr val="008000"/>
            </a:gs>
            <a:gs pos="90000">
              <a:srgbClr val="669900"/>
            </a:gs>
            <a:gs pos="60000">
              <a:srgbClr val="669900"/>
            </a:gs>
            <a:gs pos="100000">
              <a:srgbClr val="009900"/>
            </a:gs>
          </a:gsLst>
          <a:lin ang="5400000" scaled="1"/>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A77389-9D75-4D71-918B-9AD81D04ED95}"/>
              </a:ext>
            </a:extLst>
          </p:cNvPr>
          <p:cNvSpPr>
            <a:spLocks noGrp="1"/>
          </p:cNvSpPr>
          <p:nvPr>
            <p:ph type="title"/>
          </p:nvPr>
        </p:nvSpPr>
        <p:spPr>
          <a:xfrm>
            <a:off x="0" y="76737"/>
            <a:ext cx="3868615" cy="957237"/>
          </a:xfrm>
        </p:spPr>
        <p:txBody>
          <a:bodyPr>
            <a:normAutofit fontScale="90000"/>
          </a:bodyPr>
          <a:lstStyle/>
          <a:p>
            <a:br>
              <a:rPr lang="en-GB" b="1" dirty="0">
                <a:solidFill>
                  <a:srgbClr val="FFC000"/>
                </a:solidFill>
                <a:latin typeface="Lucida Calligraphy" panose="03010101010101010101" pitchFamily="66" charset="0"/>
              </a:rPr>
            </a:br>
            <a:r>
              <a:rPr lang="en-GB" sz="6000" b="1" dirty="0">
                <a:solidFill>
                  <a:srgbClr val="C00000"/>
                </a:solidFill>
                <a:latin typeface="Lucida Calligraphy" panose="03010101010101010101" pitchFamily="66" charset="0"/>
              </a:rPr>
              <a:t>Oseberg</a:t>
            </a:r>
            <a:br>
              <a:rPr lang="en-GB" dirty="0"/>
            </a:br>
            <a:endParaRPr lang="en-GB" dirty="0"/>
          </a:p>
        </p:txBody>
      </p:sp>
      <p:sp>
        <p:nvSpPr>
          <p:cNvPr id="3" name="Content Placeholder 2">
            <a:extLst>
              <a:ext uri="{FF2B5EF4-FFF2-40B4-BE49-F238E27FC236}">
                <a16:creationId xmlns:a16="http://schemas.microsoft.com/office/drawing/2014/main" id="{2C4B884B-636E-4E2D-97E5-2E4484202F52}"/>
              </a:ext>
            </a:extLst>
          </p:cNvPr>
          <p:cNvSpPr>
            <a:spLocks noGrp="1"/>
          </p:cNvSpPr>
          <p:nvPr>
            <p:ph idx="1"/>
          </p:nvPr>
        </p:nvSpPr>
        <p:spPr>
          <a:xfrm>
            <a:off x="106680" y="1033974"/>
            <a:ext cx="12085320" cy="2693964"/>
          </a:xfrm>
          <a:gradFill>
            <a:gsLst>
              <a:gs pos="18000">
                <a:srgbClr val="008000"/>
              </a:gs>
              <a:gs pos="86000">
                <a:srgbClr val="009900"/>
              </a:gs>
              <a:gs pos="60000">
                <a:srgbClr val="669900"/>
              </a:gs>
              <a:gs pos="100000">
                <a:srgbClr val="669900"/>
              </a:gs>
            </a:gsLst>
            <a:lin ang="5400000" scaled="1"/>
          </a:gradFill>
        </p:spPr>
        <p:txBody>
          <a:bodyPr>
            <a:normAutofit/>
          </a:bodyPr>
          <a:lstStyle/>
          <a:p>
            <a:r>
              <a:rPr lang="en-GB" sz="2200" dirty="0">
                <a:solidFill>
                  <a:srgbClr val="FFC000"/>
                </a:solidFill>
                <a:latin typeface="XCCW Joined 7a" panose="03050602040000000000" pitchFamily="66" charset="0"/>
              </a:rPr>
              <a:t>The Oseberg style lasted most of the 9th century and can sometimes be seen in religious icons.</a:t>
            </a:r>
          </a:p>
          <a:p>
            <a:r>
              <a:rPr lang="en-GB" sz="2200" dirty="0">
                <a:solidFill>
                  <a:srgbClr val="FFC000"/>
                </a:solidFill>
                <a:latin typeface="XCCW Joined 7a" panose="03050602040000000000" pitchFamily="66" charset="0"/>
              </a:rPr>
              <a:t>Its main feature is the gripping beast motif and sinuous animal forms. Paws grip borders, the neck of the creature, other creatures or other parts of its body. </a:t>
            </a:r>
          </a:p>
          <a:p>
            <a:r>
              <a:rPr lang="en-GB" sz="2200" dirty="0">
                <a:solidFill>
                  <a:srgbClr val="FFC000"/>
                </a:solidFill>
                <a:latin typeface="XCCW Joined 7a" panose="03050602040000000000" pitchFamily="66" charset="0"/>
              </a:rPr>
              <a:t>The gripping beast must have echoed something in the culture of Viking art as it stood fast for a good 150 years.</a:t>
            </a:r>
          </a:p>
        </p:txBody>
      </p:sp>
      <p:pic>
        <p:nvPicPr>
          <p:cNvPr id="4" name="Picture 3" descr="sweetcarolinablues: “ michaeldellamorte: “ Viking Ship Dragon ...">
            <a:extLst>
              <a:ext uri="{FF2B5EF4-FFF2-40B4-BE49-F238E27FC236}">
                <a16:creationId xmlns:a16="http://schemas.microsoft.com/office/drawing/2014/main" id="{F6F92D50-0F16-4454-92BB-578FECC07392}"/>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9247162" y="3318951"/>
            <a:ext cx="2541563" cy="3433541"/>
          </a:xfrm>
          <a:prstGeom prst="rect">
            <a:avLst/>
          </a:prstGeom>
          <a:noFill/>
          <a:ln>
            <a:noFill/>
          </a:ln>
        </p:spPr>
      </p:pic>
      <p:pic>
        <p:nvPicPr>
          <p:cNvPr id="5" name="Picture 4" descr="Viking art - Wikipedia">
            <a:extLst>
              <a:ext uri="{FF2B5EF4-FFF2-40B4-BE49-F238E27FC236}">
                <a16:creationId xmlns:a16="http://schemas.microsoft.com/office/drawing/2014/main" id="{71D4A8A2-73D8-4B32-9436-DF4EDED7C80E}"/>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106679" y="3523124"/>
            <a:ext cx="2974145" cy="3229367"/>
          </a:xfrm>
          <a:prstGeom prst="rect">
            <a:avLst/>
          </a:prstGeom>
          <a:noFill/>
          <a:ln>
            <a:noFill/>
          </a:ln>
        </p:spPr>
      </p:pic>
      <p:pic>
        <p:nvPicPr>
          <p:cNvPr id="6" name="Picture 5">
            <a:extLst>
              <a:ext uri="{FF2B5EF4-FFF2-40B4-BE49-F238E27FC236}">
                <a16:creationId xmlns:a16="http://schemas.microsoft.com/office/drawing/2014/main" id="{EA28CE5D-89CA-45C1-BC9C-DEAA0C9AE9F1}"/>
              </a:ext>
            </a:extLst>
          </p:cNvPr>
          <p:cNvPicPr/>
          <p:nvPr/>
        </p:nvPicPr>
        <p:blipFill>
          <a:blip r:embed="rId4">
            <a:extLst>
              <a:ext uri="{28A0092B-C50C-407E-A947-70E740481C1C}">
                <a14:useLocalDpi xmlns:a14="http://schemas.microsoft.com/office/drawing/2010/main" val="0"/>
              </a:ext>
            </a:extLst>
          </a:blip>
          <a:srcRect/>
          <a:stretch>
            <a:fillRect/>
          </a:stretch>
        </p:blipFill>
        <p:spPr bwMode="auto">
          <a:xfrm>
            <a:off x="3392585" y="3536167"/>
            <a:ext cx="2143125" cy="2143125"/>
          </a:xfrm>
          <a:prstGeom prst="rect">
            <a:avLst/>
          </a:prstGeom>
          <a:noFill/>
          <a:ln>
            <a:noFill/>
          </a:ln>
        </p:spPr>
      </p:pic>
    </p:spTree>
    <p:extLst>
      <p:ext uri="{BB962C8B-B14F-4D97-AF65-F5344CB8AC3E}">
        <p14:creationId xmlns:p14="http://schemas.microsoft.com/office/powerpoint/2010/main" val="402752707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gradFill>
          <a:gsLst>
            <a:gs pos="18000">
              <a:srgbClr val="008000"/>
            </a:gs>
            <a:gs pos="84000">
              <a:srgbClr val="669900"/>
            </a:gs>
            <a:gs pos="60000">
              <a:srgbClr val="669900"/>
            </a:gs>
            <a:gs pos="71000">
              <a:srgbClr val="669900"/>
            </a:gs>
          </a:gsLst>
          <a:lin ang="5400000" scaled="1"/>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23EC40-423A-48B5-AF14-36AF0098B373}"/>
              </a:ext>
            </a:extLst>
          </p:cNvPr>
          <p:cNvSpPr>
            <a:spLocks noGrp="1"/>
          </p:cNvSpPr>
          <p:nvPr>
            <p:ph type="title"/>
          </p:nvPr>
        </p:nvSpPr>
        <p:spPr>
          <a:xfrm>
            <a:off x="802445" y="153193"/>
            <a:ext cx="10515600" cy="1325563"/>
          </a:xfrm>
        </p:spPr>
        <p:txBody>
          <a:bodyPr>
            <a:normAutofit fontScale="90000"/>
          </a:bodyPr>
          <a:lstStyle/>
          <a:p>
            <a:r>
              <a:rPr lang="en-GB" sz="6000" b="1" dirty="0" err="1">
                <a:solidFill>
                  <a:srgbClr val="CC0000"/>
                </a:solidFill>
                <a:latin typeface="Lucida Calligraphy" panose="03010101010101010101" pitchFamily="66" charset="0"/>
              </a:rPr>
              <a:t>Borre</a:t>
            </a:r>
            <a:br>
              <a:rPr lang="en-GB" b="1" dirty="0"/>
            </a:br>
            <a:endParaRPr lang="en-GB" dirty="0"/>
          </a:p>
        </p:txBody>
      </p:sp>
      <p:sp>
        <p:nvSpPr>
          <p:cNvPr id="3" name="Content Placeholder 2">
            <a:extLst>
              <a:ext uri="{FF2B5EF4-FFF2-40B4-BE49-F238E27FC236}">
                <a16:creationId xmlns:a16="http://schemas.microsoft.com/office/drawing/2014/main" id="{AEDA349A-4F91-4506-9CB0-FF67B62C915C}"/>
              </a:ext>
            </a:extLst>
          </p:cNvPr>
          <p:cNvSpPr>
            <a:spLocks noGrp="1"/>
          </p:cNvSpPr>
          <p:nvPr>
            <p:ph idx="1"/>
          </p:nvPr>
        </p:nvSpPr>
        <p:spPr>
          <a:xfrm>
            <a:off x="0" y="887229"/>
            <a:ext cx="11985674" cy="3375282"/>
          </a:xfrm>
        </p:spPr>
        <p:txBody>
          <a:bodyPr>
            <a:normAutofit/>
          </a:bodyPr>
          <a:lstStyle/>
          <a:p>
            <a:r>
              <a:rPr lang="en-GB" sz="2200" dirty="0">
                <a:solidFill>
                  <a:srgbClr val="FFC000"/>
                </a:solidFill>
                <a:latin typeface="XCCW Joined 7a" panose="03050602040000000000" pitchFamily="66" charset="0"/>
              </a:rPr>
              <a:t>The </a:t>
            </a:r>
            <a:r>
              <a:rPr lang="en-GB" sz="2200" dirty="0" err="1">
                <a:solidFill>
                  <a:srgbClr val="FFC000"/>
                </a:solidFill>
                <a:latin typeface="XCCW Joined 7a" panose="03050602040000000000" pitchFamily="66" charset="0"/>
              </a:rPr>
              <a:t>Borre</a:t>
            </a:r>
            <a:r>
              <a:rPr lang="en-GB" sz="2200" dirty="0">
                <a:solidFill>
                  <a:srgbClr val="FFC000"/>
                </a:solidFill>
                <a:latin typeface="XCCW Joined 7a" panose="03050602040000000000" pitchFamily="66" charset="0"/>
              </a:rPr>
              <a:t> style was named for a set of bridle mounts from a ship burial at </a:t>
            </a:r>
            <a:r>
              <a:rPr lang="en-GB" sz="2200" dirty="0" err="1">
                <a:solidFill>
                  <a:srgbClr val="FFC000"/>
                </a:solidFill>
                <a:latin typeface="XCCW Joined 7a" panose="03050602040000000000" pitchFamily="66" charset="0"/>
              </a:rPr>
              <a:t>Borre</a:t>
            </a:r>
            <a:r>
              <a:rPr lang="en-GB" sz="2200" dirty="0">
                <a:solidFill>
                  <a:srgbClr val="FFC000"/>
                </a:solidFill>
                <a:latin typeface="XCCW Joined 7a" panose="03050602040000000000" pitchFamily="66" charset="0"/>
              </a:rPr>
              <a:t>, Norway. The </a:t>
            </a:r>
            <a:r>
              <a:rPr lang="en-GB" sz="2200" dirty="0" err="1">
                <a:solidFill>
                  <a:srgbClr val="FFC000"/>
                </a:solidFill>
                <a:latin typeface="XCCW Joined 7a" panose="03050602040000000000" pitchFamily="66" charset="0"/>
              </a:rPr>
              <a:t>Borre</a:t>
            </a:r>
            <a:r>
              <a:rPr lang="en-GB" sz="2200" dirty="0">
                <a:solidFill>
                  <a:srgbClr val="FFC000"/>
                </a:solidFill>
                <a:latin typeface="XCCW Joined 7a" panose="03050602040000000000" pitchFamily="66" charset="0"/>
              </a:rPr>
              <a:t> overlaps with the Oseberg and the </a:t>
            </a:r>
            <a:r>
              <a:rPr lang="en-GB" sz="2200" dirty="0" err="1">
                <a:solidFill>
                  <a:srgbClr val="FFC000"/>
                </a:solidFill>
                <a:latin typeface="XCCW Joined 7a" panose="03050602040000000000" pitchFamily="66" charset="0"/>
              </a:rPr>
              <a:t>Jelling</a:t>
            </a:r>
            <a:r>
              <a:rPr lang="en-GB" sz="2200" dirty="0">
                <a:solidFill>
                  <a:srgbClr val="FFC000"/>
                </a:solidFill>
                <a:latin typeface="XCCW Joined 7a" panose="03050602040000000000" pitchFamily="66" charset="0"/>
              </a:rPr>
              <a:t> styles, periods specific to the Viking Age.</a:t>
            </a:r>
          </a:p>
          <a:p>
            <a:r>
              <a:rPr lang="en-GB" sz="2200" dirty="0">
                <a:solidFill>
                  <a:srgbClr val="FFC000"/>
                </a:solidFill>
                <a:latin typeface="XCCW Joined 7a" panose="03050602040000000000" pitchFamily="66" charset="0"/>
              </a:rPr>
              <a:t>Whilst the gripping beast remains, the sinuous creature of the Oseberg style now boasts a triangular head, a cat-like face with round eyes and protruding ears. This style appears to be purely Norse with no outside influences. It has appeared in Iceland and Russia as well as England, which shows Viking art existed wherever they went. </a:t>
            </a:r>
            <a:r>
              <a:rPr lang="en-GB" sz="2200" dirty="0" err="1">
                <a:solidFill>
                  <a:srgbClr val="FFC000"/>
                </a:solidFill>
                <a:latin typeface="XCCW Joined 7a" panose="03050602040000000000" pitchFamily="66" charset="0"/>
              </a:rPr>
              <a:t>Borre</a:t>
            </a:r>
            <a:r>
              <a:rPr lang="en-GB" sz="2200" dirty="0">
                <a:solidFill>
                  <a:srgbClr val="FFC000"/>
                </a:solidFill>
                <a:latin typeface="XCCW Joined 7a" panose="03050602040000000000" pitchFamily="66" charset="0"/>
              </a:rPr>
              <a:t> was prominent from the end of the 9th century to the middle of the 10th.</a:t>
            </a:r>
          </a:p>
          <a:p>
            <a:endParaRPr lang="en-GB" dirty="0"/>
          </a:p>
        </p:txBody>
      </p:sp>
      <p:pic>
        <p:nvPicPr>
          <p:cNvPr id="6" name="Picture 5" descr="Ancient Nordic Viking Dragons jewelry element by LilipilySpirit on ...">
            <a:extLst>
              <a:ext uri="{FF2B5EF4-FFF2-40B4-BE49-F238E27FC236}">
                <a16:creationId xmlns:a16="http://schemas.microsoft.com/office/drawing/2014/main" id="{F9A0DBE1-0A6A-4F09-8D36-08806B4862D6}"/>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9129053" y="3881924"/>
            <a:ext cx="2853837" cy="2822882"/>
          </a:xfrm>
          <a:prstGeom prst="rect">
            <a:avLst/>
          </a:prstGeom>
          <a:noFill/>
          <a:ln>
            <a:noFill/>
          </a:ln>
        </p:spPr>
      </p:pic>
      <p:pic>
        <p:nvPicPr>
          <p:cNvPr id="7" name="Picture 6" descr="Art Styles of the Vikings – Look: Viking!">
            <a:extLst>
              <a:ext uri="{FF2B5EF4-FFF2-40B4-BE49-F238E27FC236}">
                <a16:creationId xmlns:a16="http://schemas.microsoft.com/office/drawing/2014/main" id="{3967CEA0-0ECE-4227-BD7C-F123568313DF}"/>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206326" y="4194689"/>
            <a:ext cx="2743200" cy="1743075"/>
          </a:xfrm>
          <a:prstGeom prst="rect">
            <a:avLst/>
          </a:prstGeom>
          <a:noFill/>
          <a:ln>
            <a:noFill/>
          </a:ln>
        </p:spPr>
      </p:pic>
      <p:pic>
        <p:nvPicPr>
          <p:cNvPr id="8" name="Picture 7">
            <a:extLst>
              <a:ext uri="{FF2B5EF4-FFF2-40B4-BE49-F238E27FC236}">
                <a16:creationId xmlns:a16="http://schemas.microsoft.com/office/drawing/2014/main" id="{A4A97092-8596-4AAA-82DD-BD0674021A74}"/>
              </a:ext>
            </a:extLst>
          </p:cNvPr>
          <p:cNvPicPr/>
          <p:nvPr/>
        </p:nvPicPr>
        <p:blipFill>
          <a:blip r:embed="rId4">
            <a:extLst>
              <a:ext uri="{28A0092B-C50C-407E-A947-70E740481C1C}">
                <a14:useLocalDpi xmlns:a14="http://schemas.microsoft.com/office/drawing/2010/main" val="0"/>
              </a:ext>
            </a:extLst>
          </a:blip>
          <a:srcRect/>
          <a:stretch>
            <a:fillRect/>
          </a:stretch>
        </p:blipFill>
        <p:spPr bwMode="auto">
          <a:xfrm>
            <a:off x="6555544" y="3881924"/>
            <a:ext cx="2327764" cy="2822881"/>
          </a:xfrm>
          <a:prstGeom prst="rect">
            <a:avLst/>
          </a:prstGeom>
          <a:noFill/>
          <a:ln>
            <a:noFill/>
          </a:ln>
        </p:spPr>
      </p:pic>
      <p:pic>
        <p:nvPicPr>
          <p:cNvPr id="9" name="Picture 8" descr="Viking Tortoise Brooch or Pin Borre Art Style | Etsy">
            <a:extLst>
              <a:ext uri="{FF2B5EF4-FFF2-40B4-BE49-F238E27FC236}">
                <a16:creationId xmlns:a16="http://schemas.microsoft.com/office/drawing/2014/main" id="{305B4055-61CC-44A1-8310-1AFF6B255D3A}"/>
              </a:ext>
            </a:extLst>
          </p:cNvPr>
          <p:cNvPicPr/>
          <p:nvPr/>
        </p:nvPicPr>
        <p:blipFill>
          <a:blip r:embed="rId5">
            <a:extLst>
              <a:ext uri="{28A0092B-C50C-407E-A947-70E740481C1C}">
                <a14:useLocalDpi xmlns:a14="http://schemas.microsoft.com/office/drawing/2010/main" val="0"/>
              </a:ext>
            </a:extLst>
          </a:blip>
          <a:srcRect/>
          <a:stretch>
            <a:fillRect/>
          </a:stretch>
        </p:blipFill>
        <p:spPr bwMode="auto">
          <a:xfrm>
            <a:off x="3155851" y="4222676"/>
            <a:ext cx="3153947" cy="2248462"/>
          </a:xfrm>
          <a:prstGeom prst="rect">
            <a:avLst/>
          </a:prstGeom>
          <a:noFill/>
          <a:ln>
            <a:noFill/>
          </a:ln>
        </p:spPr>
      </p:pic>
    </p:spTree>
    <p:extLst>
      <p:ext uri="{BB962C8B-B14F-4D97-AF65-F5344CB8AC3E}">
        <p14:creationId xmlns:p14="http://schemas.microsoft.com/office/powerpoint/2010/main" val="426533848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gradFill>
          <a:gsLst>
            <a:gs pos="18000">
              <a:srgbClr val="008000"/>
            </a:gs>
            <a:gs pos="84000">
              <a:srgbClr val="669900"/>
            </a:gs>
            <a:gs pos="60000">
              <a:srgbClr val="669900"/>
            </a:gs>
            <a:gs pos="71000">
              <a:srgbClr val="669900"/>
            </a:gs>
          </a:gsLst>
          <a:lin ang="5400000" scaled="1"/>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A49E77-A85C-4FCC-8C9B-1F2387CA369B}"/>
              </a:ext>
            </a:extLst>
          </p:cNvPr>
          <p:cNvSpPr>
            <a:spLocks noGrp="1"/>
          </p:cNvSpPr>
          <p:nvPr>
            <p:ph type="title"/>
          </p:nvPr>
        </p:nvSpPr>
        <p:spPr>
          <a:xfrm>
            <a:off x="838200" y="365125"/>
            <a:ext cx="10515600" cy="900967"/>
          </a:xfrm>
        </p:spPr>
        <p:txBody>
          <a:bodyPr>
            <a:normAutofit fontScale="90000"/>
          </a:bodyPr>
          <a:lstStyle/>
          <a:p>
            <a:r>
              <a:rPr lang="en-GB" b="1" dirty="0" err="1">
                <a:solidFill>
                  <a:srgbClr val="CC0000"/>
                </a:solidFill>
                <a:latin typeface="Lucida Calligraphy" panose="03010101010101010101" pitchFamily="66" charset="0"/>
              </a:rPr>
              <a:t>Jelling</a:t>
            </a:r>
            <a:br>
              <a:rPr lang="en-GB" b="1" dirty="0">
                <a:solidFill>
                  <a:srgbClr val="CC0000"/>
                </a:solidFill>
                <a:latin typeface="Lucida Calligraphy" panose="03010101010101010101" pitchFamily="66" charset="0"/>
              </a:rPr>
            </a:br>
            <a:endParaRPr lang="en-GB" dirty="0">
              <a:solidFill>
                <a:srgbClr val="CC0000"/>
              </a:solidFill>
              <a:latin typeface="Lucida Calligraphy" panose="03010101010101010101" pitchFamily="66" charset="0"/>
            </a:endParaRPr>
          </a:p>
        </p:txBody>
      </p:sp>
      <p:sp>
        <p:nvSpPr>
          <p:cNvPr id="3" name="Content Placeholder 2">
            <a:extLst>
              <a:ext uri="{FF2B5EF4-FFF2-40B4-BE49-F238E27FC236}">
                <a16:creationId xmlns:a16="http://schemas.microsoft.com/office/drawing/2014/main" id="{261E6E32-C008-4E3C-B6F5-004384FF1CC6}"/>
              </a:ext>
            </a:extLst>
          </p:cNvPr>
          <p:cNvSpPr>
            <a:spLocks noGrp="1"/>
          </p:cNvSpPr>
          <p:nvPr>
            <p:ph idx="1"/>
          </p:nvPr>
        </p:nvSpPr>
        <p:spPr>
          <a:xfrm>
            <a:off x="215704" y="815608"/>
            <a:ext cx="11868444" cy="2138607"/>
          </a:xfrm>
        </p:spPr>
        <p:txBody>
          <a:bodyPr/>
          <a:lstStyle/>
          <a:p>
            <a:r>
              <a:rPr lang="en-GB" sz="2000" dirty="0">
                <a:solidFill>
                  <a:srgbClr val="FFC000"/>
                </a:solidFill>
                <a:latin typeface="XCCW Joined 7a" panose="03050602040000000000" pitchFamily="66" charset="0"/>
              </a:rPr>
              <a:t>The </a:t>
            </a:r>
            <a:r>
              <a:rPr lang="en-GB" sz="2000" dirty="0" err="1">
                <a:solidFill>
                  <a:srgbClr val="FFC000"/>
                </a:solidFill>
                <a:latin typeface="XCCW Joined 7a" panose="03050602040000000000" pitchFamily="66" charset="0"/>
              </a:rPr>
              <a:t>Jelling</a:t>
            </a:r>
            <a:r>
              <a:rPr lang="en-GB" sz="2000" dirty="0">
                <a:solidFill>
                  <a:srgbClr val="FFC000"/>
                </a:solidFill>
                <a:latin typeface="XCCW Joined 7a" panose="03050602040000000000" pitchFamily="66" charset="0"/>
              </a:rPr>
              <a:t> style appears from the start of the 10th century and continues for about 75 years. </a:t>
            </a:r>
          </a:p>
          <a:p>
            <a:r>
              <a:rPr lang="en-GB" sz="2000" dirty="0">
                <a:solidFill>
                  <a:srgbClr val="FFC000"/>
                </a:solidFill>
                <a:latin typeface="XCCW Joined 7a" panose="03050602040000000000" pitchFamily="66" charset="0"/>
              </a:rPr>
              <a:t>Stylistic animals are S-shaped and intertwined, with profiled heads, spiral hips and pigtails. </a:t>
            </a:r>
          </a:p>
          <a:p>
            <a:r>
              <a:rPr lang="en-GB" sz="2000" dirty="0" err="1">
                <a:solidFill>
                  <a:srgbClr val="FFC000"/>
                </a:solidFill>
                <a:latin typeface="XCCW Joined 7a" panose="03050602040000000000" pitchFamily="66" charset="0"/>
              </a:rPr>
              <a:t>Borre</a:t>
            </a:r>
            <a:r>
              <a:rPr lang="en-GB" sz="2000" dirty="0">
                <a:solidFill>
                  <a:srgbClr val="FFC000"/>
                </a:solidFill>
                <a:latin typeface="XCCW Joined 7a" panose="03050602040000000000" pitchFamily="66" charset="0"/>
              </a:rPr>
              <a:t> and </a:t>
            </a:r>
            <a:r>
              <a:rPr lang="en-GB" sz="2000" dirty="0" err="1">
                <a:solidFill>
                  <a:srgbClr val="FFC000"/>
                </a:solidFill>
                <a:latin typeface="XCCW Joined 7a" panose="03050602040000000000" pitchFamily="66" charset="0"/>
              </a:rPr>
              <a:t>Jelling</a:t>
            </a:r>
            <a:r>
              <a:rPr lang="en-GB" sz="2000" dirty="0">
                <a:solidFill>
                  <a:srgbClr val="FFC000"/>
                </a:solidFill>
                <a:latin typeface="XCCW Joined 7a" panose="03050602040000000000" pitchFamily="66" charset="0"/>
              </a:rPr>
              <a:t> overlap and occasionally both are used on the same object.</a:t>
            </a:r>
          </a:p>
          <a:p>
            <a:endParaRPr lang="en-GB" dirty="0"/>
          </a:p>
        </p:txBody>
      </p:sp>
      <p:pic>
        <p:nvPicPr>
          <p:cNvPr id="4" name="Picture 3">
            <a:extLst>
              <a:ext uri="{FF2B5EF4-FFF2-40B4-BE49-F238E27FC236}">
                <a16:creationId xmlns:a16="http://schemas.microsoft.com/office/drawing/2014/main" id="{0EC0020D-546A-45CA-82B8-EEE384E621B0}"/>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215704" y="2838157"/>
            <a:ext cx="2836985" cy="3822895"/>
          </a:xfrm>
          <a:prstGeom prst="rect">
            <a:avLst/>
          </a:prstGeom>
          <a:noFill/>
          <a:ln>
            <a:noFill/>
          </a:ln>
        </p:spPr>
      </p:pic>
      <p:pic>
        <p:nvPicPr>
          <p:cNvPr id="5" name="Picture 4" descr="Viking Dragon Brooch in Jelling Style from Haithabu Hedeby ...">
            <a:extLst>
              <a:ext uri="{FF2B5EF4-FFF2-40B4-BE49-F238E27FC236}">
                <a16:creationId xmlns:a16="http://schemas.microsoft.com/office/drawing/2014/main" id="{09BD1385-0DCE-4C1D-8712-D3C6579661B5}"/>
              </a:ext>
            </a:extLst>
          </p:cNvPr>
          <p:cNvPicPr/>
          <p:nvPr/>
        </p:nvPicPr>
        <p:blipFill rotWithShape="1">
          <a:blip r:embed="rId3">
            <a:extLst>
              <a:ext uri="{28A0092B-C50C-407E-A947-70E740481C1C}">
                <a14:useLocalDpi xmlns:a14="http://schemas.microsoft.com/office/drawing/2010/main" val="0"/>
              </a:ext>
            </a:extLst>
          </a:blip>
          <a:srcRect l="23000" t="23600" r="21000" b="18600"/>
          <a:stretch/>
        </p:blipFill>
        <p:spPr bwMode="auto">
          <a:xfrm>
            <a:off x="3825646" y="2836082"/>
            <a:ext cx="4024126" cy="3656793"/>
          </a:xfrm>
          <a:prstGeom prst="rect">
            <a:avLst/>
          </a:prstGeom>
          <a:noFill/>
          <a:ln>
            <a:noFill/>
          </a:ln>
          <a:extLst>
            <a:ext uri="{53640926-AAD7-44D8-BBD7-CCE9431645EC}">
              <a14:shadowObscured xmlns:a14="http://schemas.microsoft.com/office/drawing/2010/main"/>
            </a:ext>
          </a:extLst>
        </p:spPr>
      </p:pic>
      <p:pic>
        <p:nvPicPr>
          <p:cNvPr id="6" name="Picture 5" descr="Viking Jelling Styles and Where to Find Them? | Viking art, Viking ...">
            <a:extLst>
              <a:ext uri="{FF2B5EF4-FFF2-40B4-BE49-F238E27FC236}">
                <a16:creationId xmlns:a16="http://schemas.microsoft.com/office/drawing/2014/main" id="{B7BBB541-D518-47EC-88D5-863A9211B227}"/>
              </a:ext>
            </a:extLst>
          </p:cNvPr>
          <p:cNvPicPr/>
          <p:nvPr/>
        </p:nvPicPr>
        <p:blipFill>
          <a:blip r:embed="rId4">
            <a:extLst>
              <a:ext uri="{28A0092B-C50C-407E-A947-70E740481C1C}">
                <a14:useLocalDpi xmlns:a14="http://schemas.microsoft.com/office/drawing/2010/main" val="0"/>
              </a:ext>
            </a:extLst>
          </a:blip>
          <a:srcRect/>
          <a:stretch>
            <a:fillRect/>
          </a:stretch>
        </p:blipFill>
        <p:spPr bwMode="auto">
          <a:xfrm>
            <a:off x="8703249" y="2781887"/>
            <a:ext cx="2964547" cy="3879165"/>
          </a:xfrm>
          <a:prstGeom prst="rect">
            <a:avLst/>
          </a:prstGeom>
          <a:noFill/>
          <a:ln>
            <a:noFill/>
          </a:ln>
        </p:spPr>
      </p:pic>
    </p:spTree>
    <p:extLst>
      <p:ext uri="{BB962C8B-B14F-4D97-AF65-F5344CB8AC3E}">
        <p14:creationId xmlns:p14="http://schemas.microsoft.com/office/powerpoint/2010/main" val="58115684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gradFill>
          <a:gsLst>
            <a:gs pos="18000">
              <a:srgbClr val="008000"/>
            </a:gs>
            <a:gs pos="84000">
              <a:srgbClr val="669900"/>
            </a:gs>
            <a:gs pos="60000">
              <a:srgbClr val="669900"/>
            </a:gs>
            <a:gs pos="71000">
              <a:srgbClr val="669900"/>
            </a:gs>
          </a:gsLst>
          <a:lin ang="5400000" scaled="1"/>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1A51BF-24FE-45F0-A866-F09B867ED565}"/>
              </a:ext>
            </a:extLst>
          </p:cNvPr>
          <p:cNvSpPr>
            <a:spLocks noGrp="1"/>
          </p:cNvSpPr>
          <p:nvPr>
            <p:ph type="title"/>
          </p:nvPr>
        </p:nvSpPr>
        <p:spPr>
          <a:xfrm>
            <a:off x="289559" y="0"/>
            <a:ext cx="4591929" cy="937335"/>
          </a:xfrm>
        </p:spPr>
        <p:txBody>
          <a:bodyPr>
            <a:normAutofit fontScale="90000"/>
          </a:bodyPr>
          <a:lstStyle/>
          <a:p>
            <a:br>
              <a:rPr lang="en-GB" b="1" dirty="0">
                <a:solidFill>
                  <a:srgbClr val="CC0000"/>
                </a:solidFill>
                <a:latin typeface="Lucida Calligraphy" panose="03010101010101010101" pitchFamily="66" charset="0"/>
              </a:rPr>
            </a:br>
            <a:r>
              <a:rPr lang="en-GB" sz="6000" b="1" dirty="0" err="1">
                <a:solidFill>
                  <a:srgbClr val="CC0000"/>
                </a:solidFill>
                <a:latin typeface="Lucida Calligraphy" panose="03010101010101010101" pitchFamily="66" charset="0"/>
              </a:rPr>
              <a:t>Mammem</a:t>
            </a:r>
            <a:br>
              <a:rPr lang="en-GB" b="1" dirty="0"/>
            </a:br>
            <a:endParaRPr lang="en-GB" dirty="0"/>
          </a:p>
        </p:txBody>
      </p:sp>
      <p:sp>
        <p:nvSpPr>
          <p:cNvPr id="3" name="Content Placeholder 2">
            <a:extLst>
              <a:ext uri="{FF2B5EF4-FFF2-40B4-BE49-F238E27FC236}">
                <a16:creationId xmlns:a16="http://schemas.microsoft.com/office/drawing/2014/main" id="{7C71FBC5-455E-403C-BCD3-68C4FCC80F4B}"/>
              </a:ext>
            </a:extLst>
          </p:cNvPr>
          <p:cNvSpPr>
            <a:spLocks noGrp="1"/>
          </p:cNvSpPr>
          <p:nvPr>
            <p:ph idx="1"/>
          </p:nvPr>
        </p:nvSpPr>
        <p:spPr>
          <a:xfrm>
            <a:off x="0" y="809186"/>
            <a:ext cx="12192000" cy="3075037"/>
          </a:xfrm>
        </p:spPr>
        <p:txBody>
          <a:bodyPr>
            <a:normAutofit fontScale="92500" lnSpcReduction="10000"/>
          </a:bodyPr>
          <a:lstStyle/>
          <a:p>
            <a:pPr fontAlgn="base"/>
            <a:r>
              <a:rPr lang="en-GB" sz="2200" dirty="0">
                <a:solidFill>
                  <a:srgbClr val="FFC000"/>
                </a:solidFill>
                <a:latin typeface="XCCW Joined 7a" panose="03050602040000000000" pitchFamily="66" charset="0"/>
              </a:rPr>
              <a:t>The </a:t>
            </a:r>
            <a:r>
              <a:rPr lang="en-GB" sz="2200" dirty="0" err="1">
                <a:solidFill>
                  <a:srgbClr val="FFC000"/>
                </a:solidFill>
                <a:latin typeface="XCCW Joined 7a" panose="03050602040000000000" pitchFamily="66" charset="0"/>
              </a:rPr>
              <a:t>Mammem</a:t>
            </a:r>
            <a:r>
              <a:rPr lang="en-GB" sz="2200" dirty="0">
                <a:solidFill>
                  <a:srgbClr val="FFC000"/>
                </a:solidFill>
                <a:latin typeface="XCCW Joined 7a" panose="03050602040000000000" pitchFamily="66" charset="0"/>
              </a:rPr>
              <a:t> Viking art style emerged from the </a:t>
            </a:r>
            <a:r>
              <a:rPr lang="en-GB" sz="2200" dirty="0" err="1">
                <a:solidFill>
                  <a:srgbClr val="FFC000"/>
                </a:solidFill>
                <a:latin typeface="XCCW Joined 7a" panose="03050602040000000000" pitchFamily="66" charset="0"/>
              </a:rPr>
              <a:t>Jelling</a:t>
            </a:r>
            <a:r>
              <a:rPr lang="en-GB" sz="2200" dirty="0">
                <a:solidFill>
                  <a:srgbClr val="FFC000"/>
                </a:solidFill>
                <a:latin typeface="XCCW Joined 7a" panose="03050602040000000000" pitchFamily="66" charset="0"/>
              </a:rPr>
              <a:t> style and was prominent in the last half of the 10th century. </a:t>
            </a:r>
          </a:p>
          <a:p>
            <a:pPr fontAlgn="base"/>
            <a:r>
              <a:rPr lang="en-GB" sz="2200" dirty="0">
                <a:solidFill>
                  <a:srgbClr val="FFC000"/>
                </a:solidFill>
                <a:latin typeface="XCCW Joined 7a" panose="03050602040000000000" pitchFamily="66" charset="0"/>
              </a:rPr>
              <a:t>Almost naturalistic lions and birds are featured as well as serpents and foliate patterns. </a:t>
            </a:r>
          </a:p>
          <a:p>
            <a:pPr fontAlgn="base"/>
            <a:r>
              <a:rPr lang="en-GB" sz="2200" dirty="0">
                <a:solidFill>
                  <a:srgbClr val="FFC000"/>
                </a:solidFill>
                <a:latin typeface="XCCW Joined 7a" panose="03050602040000000000" pitchFamily="66" charset="0"/>
              </a:rPr>
              <a:t>The name comes from a small axe head from a grave site in </a:t>
            </a:r>
            <a:r>
              <a:rPr lang="en-GB" sz="2200" dirty="0" err="1">
                <a:solidFill>
                  <a:srgbClr val="FFC000"/>
                </a:solidFill>
                <a:latin typeface="XCCW Joined 7a" panose="03050602040000000000" pitchFamily="66" charset="0"/>
              </a:rPr>
              <a:t>Mammem</a:t>
            </a:r>
            <a:r>
              <a:rPr lang="en-GB" sz="2200" dirty="0">
                <a:solidFill>
                  <a:srgbClr val="FFC000"/>
                </a:solidFill>
                <a:latin typeface="XCCW Joined 7a" panose="03050602040000000000" pitchFamily="66" charset="0"/>
              </a:rPr>
              <a:t>, Denmark. </a:t>
            </a:r>
          </a:p>
          <a:p>
            <a:pPr fontAlgn="base"/>
            <a:r>
              <a:rPr lang="en-GB" sz="2200" dirty="0">
                <a:solidFill>
                  <a:srgbClr val="FFC000"/>
                </a:solidFill>
                <a:latin typeface="XCCW Joined 7a" panose="03050602040000000000" pitchFamily="66" charset="0"/>
              </a:rPr>
              <a:t>The axe head was carved, then inlayed with silver. On one side of the axe head is a foliate pattern and on the other is a ribbon-like bird with tendrils on wings and tail.</a:t>
            </a:r>
          </a:p>
          <a:p>
            <a:pPr fontAlgn="base"/>
            <a:r>
              <a:rPr lang="en-GB" sz="2200" dirty="0">
                <a:solidFill>
                  <a:srgbClr val="FFC000"/>
                </a:solidFill>
                <a:latin typeface="XCCW Joined 7a" panose="03050602040000000000" pitchFamily="66" charset="0"/>
              </a:rPr>
              <a:t> </a:t>
            </a:r>
          </a:p>
          <a:p>
            <a:endParaRPr lang="en-GB" dirty="0"/>
          </a:p>
        </p:txBody>
      </p:sp>
      <p:pic>
        <p:nvPicPr>
          <p:cNvPr id="7" name="Picture 6" descr="Mammen Style - Viking Art - Tattoo Magic">
            <a:extLst>
              <a:ext uri="{FF2B5EF4-FFF2-40B4-BE49-F238E27FC236}">
                <a16:creationId xmlns:a16="http://schemas.microsoft.com/office/drawing/2014/main" id="{A117F1AC-18D0-467E-B405-EC25AC8C618B}"/>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289560" y="3580521"/>
            <a:ext cx="4780280" cy="2946888"/>
          </a:xfrm>
          <a:prstGeom prst="rect">
            <a:avLst/>
          </a:prstGeom>
          <a:noFill/>
          <a:ln>
            <a:noFill/>
          </a:ln>
        </p:spPr>
      </p:pic>
      <p:pic>
        <p:nvPicPr>
          <p:cNvPr id="8" name="Picture 7" descr="Art Styles of the Vikings – Look: Viking!">
            <a:extLst>
              <a:ext uri="{FF2B5EF4-FFF2-40B4-BE49-F238E27FC236}">
                <a16:creationId xmlns:a16="http://schemas.microsoft.com/office/drawing/2014/main" id="{3B0491F4-10D2-445C-BF99-DD210ED1DFA5}"/>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5782603" y="3396187"/>
            <a:ext cx="5696634" cy="3315555"/>
          </a:xfrm>
          <a:prstGeom prst="rect">
            <a:avLst/>
          </a:prstGeom>
          <a:noFill/>
          <a:ln>
            <a:noFill/>
          </a:ln>
        </p:spPr>
      </p:pic>
    </p:spTree>
    <p:extLst>
      <p:ext uri="{BB962C8B-B14F-4D97-AF65-F5344CB8AC3E}">
        <p14:creationId xmlns:p14="http://schemas.microsoft.com/office/powerpoint/2010/main" val="45856295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gradFill>
          <a:gsLst>
            <a:gs pos="18000">
              <a:srgbClr val="008000"/>
            </a:gs>
            <a:gs pos="84000">
              <a:srgbClr val="669900"/>
            </a:gs>
            <a:gs pos="60000">
              <a:srgbClr val="669900"/>
            </a:gs>
            <a:gs pos="71000">
              <a:srgbClr val="669900"/>
            </a:gs>
          </a:gsLst>
          <a:lin ang="5400000" scaled="1"/>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A3E045-810B-4800-916F-97F3A4053052}"/>
              </a:ext>
            </a:extLst>
          </p:cNvPr>
          <p:cNvSpPr>
            <a:spLocks noGrp="1"/>
          </p:cNvSpPr>
          <p:nvPr>
            <p:ph type="title"/>
          </p:nvPr>
        </p:nvSpPr>
        <p:spPr>
          <a:xfrm>
            <a:off x="106680" y="202418"/>
            <a:ext cx="10515600" cy="957238"/>
          </a:xfrm>
        </p:spPr>
        <p:txBody>
          <a:bodyPr>
            <a:normAutofit fontScale="90000"/>
          </a:bodyPr>
          <a:lstStyle/>
          <a:p>
            <a:r>
              <a:rPr lang="en-GB" sz="6000" b="1" dirty="0" err="1">
                <a:solidFill>
                  <a:srgbClr val="CC0000"/>
                </a:solidFill>
                <a:latin typeface="Lucida Calligraphy" panose="03010101010101010101" pitchFamily="66" charset="0"/>
              </a:rPr>
              <a:t>Ringerike</a:t>
            </a:r>
            <a:br>
              <a:rPr lang="en-GB" b="1" dirty="0"/>
            </a:br>
            <a:endParaRPr lang="en-GB" dirty="0"/>
          </a:p>
        </p:txBody>
      </p:sp>
      <p:sp>
        <p:nvSpPr>
          <p:cNvPr id="3" name="Content Placeholder 2">
            <a:extLst>
              <a:ext uri="{FF2B5EF4-FFF2-40B4-BE49-F238E27FC236}">
                <a16:creationId xmlns:a16="http://schemas.microsoft.com/office/drawing/2014/main" id="{CC943248-9A8C-4C55-8A17-DCC6042D9C34}"/>
              </a:ext>
            </a:extLst>
          </p:cNvPr>
          <p:cNvSpPr>
            <a:spLocks noGrp="1"/>
          </p:cNvSpPr>
          <p:nvPr>
            <p:ph idx="1"/>
          </p:nvPr>
        </p:nvSpPr>
        <p:spPr>
          <a:xfrm>
            <a:off x="106680" y="869022"/>
            <a:ext cx="12085320" cy="2559978"/>
          </a:xfrm>
        </p:spPr>
        <p:txBody>
          <a:bodyPr/>
          <a:lstStyle/>
          <a:p>
            <a:r>
              <a:rPr lang="en-GB" sz="2200" dirty="0">
                <a:solidFill>
                  <a:srgbClr val="FFC000"/>
                </a:solidFill>
                <a:latin typeface="XCCW Joined 7a" panose="03050602040000000000" pitchFamily="66" charset="0"/>
              </a:rPr>
              <a:t>The first half of the 11th century featured the </a:t>
            </a:r>
            <a:r>
              <a:rPr lang="en-GB" sz="2200" dirty="0" err="1">
                <a:solidFill>
                  <a:srgbClr val="FFC000"/>
                </a:solidFill>
                <a:latin typeface="XCCW Joined 7a" panose="03050602040000000000" pitchFamily="66" charset="0"/>
              </a:rPr>
              <a:t>Ringerike</a:t>
            </a:r>
            <a:r>
              <a:rPr lang="en-GB" sz="2200" dirty="0">
                <a:solidFill>
                  <a:srgbClr val="FFC000"/>
                </a:solidFill>
                <a:latin typeface="XCCW Joined 7a" panose="03050602040000000000" pitchFamily="66" charset="0"/>
              </a:rPr>
              <a:t> style in Viking art. </a:t>
            </a:r>
          </a:p>
          <a:p>
            <a:r>
              <a:rPr lang="en-GB" sz="2200" dirty="0">
                <a:solidFill>
                  <a:srgbClr val="FFC000"/>
                </a:solidFill>
                <a:latin typeface="XCCW Joined 7a" panose="03050602040000000000" pitchFamily="66" charset="0"/>
              </a:rPr>
              <a:t>Lion-shaped beasts still appear as well as plant motifs and foliate patterns. Also during this time, runestones became more prominent and were decorated in the </a:t>
            </a:r>
            <a:r>
              <a:rPr lang="en-GB" sz="2200" dirty="0" err="1">
                <a:solidFill>
                  <a:srgbClr val="FFC000"/>
                </a:solidFill>
                <a:latin typeface="XCCW Joined 7a" panose="03050602040000000000" pitchFamily="66" charset="0"/>
              </a:rPr>
              <a:t>Ringerike</a:t>
            </a:r>
            <a:r>
              <a:rPr lang="en-GB" sz="2200" dirty="0">
                <a:solidFill>
                  <a:srgbClr val="FFC000"/>
                </a:solidFill>
                <a:latin typeface="XCCW Joined 7a" panose="03050602040000000000" pitchFamily="66" charset="0"/>
              </a:rPr>
              <a:t> fashion. </a:t>
            </a:r>
          </a:p>
          <a:p>
            <a:r>
              <a:rPr lang="en-GB" sz="2200" dirty="0" err="1">
                <a:solidFill>
                  <a:srgbClr val="FFC000"/>
                </a:solidFill>
                <a:latin typeface="XCCW Joined 7a" panose="03050602040000000000" pitchFamily="66" charset="0"/>
              </a:rPr>
              <a:t>Ringerike</a:t>
            </a:r>
            <a:r>
              <a:rPr lang="en-GB" sz="2200" dirty="0">
                <a:solidFill>
                  <a:srgbClr val="FFC000"/>
                </a:solidFill>
                <a:latin typeface="XCCW Joined 7a" panose="03050602040000000000" pitchFamily="66" charset="0"/>
              </a:rPr>
              <a:t> animals are exceedingly curvy and thin with almond-shaped eyes and thinner, longer tendrils.</a:t>
            </a:r>
          </a:p>
          <a:p>
            <a:endParaRPr lang="en-GB" dirty="0"/>
          </a:p>
        </p:txBody>
      </p:sp>
      <p:pic>
        <p:nvPicPr>
          <p:cNvPr id="4" name="Picture 3" descr="Art Styles of the Vikings – Look: Viking!">
            <a:extLst>
              <a:ext uri="{FF2B5EF4-FFF2-40B4-BE49-F238E27FC236}">
                <a16:creationId xmlns:a16="http://schemas.microsoft.com/office/drawing/2014/main" id="{564B3D7B-75BF-46EF-B240-A8176F882758}"/>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106679" y="3429000"/>
            <a:ext cx="4887351" cy="3226582"/>
          </a:xfrm>
          <a:prstGeom prst="rect">
            <a:avLst/>
          </a:prstGeom>
          <a:noFill/>
          <a:ln>
            <a:noFill/>
          </a:ln>
        </p:spPr>
      </p:pic>
      <p:pic>
        <p:nvPicPr>
          <p:cNvPr id="5" name="Picture 4" descr="Jonas Lau Markussen — The Anatomy of Viking Art: Ringerike Style...">
            <a:extLst>
              <a:ext uri="{FF2B5EF4-FFF2-40B4-BE49-F238E27FC236}">
                <a16:creationId xmlns:a16="http://schemas.microsoft.com/office/drawing/2014/main" id="{4EA2E933-2E79-48B8-937F-91AC432F56B9}"/>
              </a:ext>
            </a:extLst>
          </p:cNvPr>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150386" y="3278969"/>
            <a:ext cx="2994807" cy="2826409"/>
          </a:xfrm>
          <a:prstGeom prst="rect">
            <a:avLst/>
          </a:prstGeom>
          <a:noFill/>
          <a:ln>
            <a:noFill/>
          </a:ln>
        </p:spPr>
      </p:pic>
      <p:pic>
        <p:nvPicPr>
          <p:cNvPr id="6" name="Picture 5">
            <a:extLst>
              <a:ext uri="{FF2B5EF4-FFF2-40B4-BE49-F238E27FC236}">
                <a16:creationId xmlns:a16="http://schemas.microsoft.com/office/drawing/2014/main" id="{1429DA91-FDC6-4908-9D1D-C8F4A92240E1}"/>
              </a:ext>
            </a:extLst>
          </p:cNvPr>
          <p:cNvPicPr/>
          <p:nvPr/>
        </p:nvPicPr>
        <p:blipFill>
          <a:blip r:embed="rId4">
            <a:extLst>
              <a:ext uri="{28A0092B-C50C-407E-A947-70E740481C1C}">
                <a14:useLocalDpi xmlns:a14="http://schemas.microsoft.com/office/drawing/2010/main" val="0"/>
              </a:ext>
            </a:extLst>
          </a:blip>
          <a:srcRect/>
          <a:stretch>
            <a:fillRect/>
          </a:stretch>
        </p:blipFill>
        <p:spPr bwMode="auto">
          <a:xfrm>
            <a:off x="8301550" y="3115163"/>
            <a:ext cx="3783770" cy="2216491"/>
          </a:xfrm>
          <a:prstGeom prst="rect">
            <a:avLst/>
          </a:prstGeom>
          <a:noFill/>
          <a:ln>
            <a:noFill/>
          </a:ln>
        </p:spPr>
      </p:pic>
      <p:pic>
        <p:nvPicPr>
          <p:cNvPr id="7" name="Picture 6" descr="Jonas Lau Markussen — The Anatomy of Viking Art: Ringerike Style...">
            <a:extLst>
              <a:ext uri="{FF2B5EF4-FFF2-40B4-BE49-F238E27FC236}">
                <a16:creationId xmlns:a16="http://schemas.microsoft.com/office/drawing/2014/main" id="{F7BDB306-EEEF-4954-9E62-C6FA1DD97340}"/>
              </a:ext>
            </a:extLst>
          </p:cNvPr>
          <p:cNvPicPr/>
          <p:nvPr/>
        </p:nvPicPr>
        <p:blipFill>
          <a:blip r:embed="rId5" cstate="print">
            <a:extLst>
              <a:ext uri="{28A0092B-C50C-407E-A947-70E740481C1C}">
                <a14:useLocalDpi xmlns:a14="http://schemas.microsoft.com/office/drawing/2010/main" val="0"/>
              </a:ext>
            </a:extLst>
          </a:blip>
          <a:srcRect/>
          <a:stretch>
            <a:fillRect/>
          </a:stretch>
        </p:blipFill>
        <p:spPr bwMode="auto">
          <a:xfrm rot="16200000">
            <a:off x="9803594" y="4510259"/>
            <a:ext cx="1222375" cy="3104515"/>
          </a:xfrm>
          <a:prstGeom prst="rect">
            <a:avLst/>
          </a:prstGeom>
          <a:noFill/>
          <a:ln>
            <a:noFill/>
          </a:ln>
        </p:spPr>
      </p:pic>
    </p:spTree>
    <p:extLst>
      <p:ext uri="{BB962C8B-B14F-4D97-AF65-F5344CB8AC3E}">
        <p14:creationId xmlns:p14="http://schemas.microsoft.com/office/powerpoint/2010/main" val="143831133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gradFill>
          <a:gsLst>
            <a:gs pos="18000">
              <a:srgbClr val="008000"/>
            </a:gs>
            <a:gs pos="84000">
              <a:srgbClr val="669900"/>
            </a:gs>
            <a:gs pos="60000">
              <a:srgbClr val="669900"/>
            </a:gs>
            <a:gs pos="71000">
              <a:srgbClr val="669900"/>
            </a:gs>
          </a:gsLst>
          <a:lin ang="5400000" scaled="1"/>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D50932-A1F2-4950-8152-DADD9201BB53}"/>
              </a:ext>
            </a:extLst>
          </p:cNvPr>
          <p:cNvSpPr>
            <a:spLocks noGrp="1"/>
          </p:cNvSpPr>
          <p:nvPr>
            <p:ph type="title"/>
          </p:nvPr>
        </p:nvSpPr>
        <p:spPr>
          <a:xfrm>
            <a:off x="0" y="168177"/>
            <a:ext cx="10515600" cy="1325563"/>
          </a:xfrm>
        </p:spPr>
        <p:txBody>
          <a:bodyPr>
            <a:normAutofit fontScale="90000"/>
          </a:bodyPr>
          <a:lstStyle/>
          <a:p>
            <a:r>
              <a:rPr lang="en-GB" sz="5400" b="1" dirty="0" err="1">
                <a:solidFill>
                  <a:srgbClr val="CC0000"/>
                </a:solidFill>
                <a:latin typeface="Lucida Calligraphy" panose="03010101010101010101" pitchFamily="66" charset="0"/>
              </a:rPr>
              <a:t>Urnes</a:t>
            </a:r>
            <a:br>
              <a:rPr lang="en-GB" b="1" dirty="0"/>
            </a:br>
            <a:endParaRPr lang="en-GB" dirty="0"/>
          </a:p>
        </p:txBody>
      </p:sp>
      <p:sp>
        <p:nvSpPr>
          <p:cNvPr id="3" name="Content Placeholder 2">
            <a:extLst>
              <a:ext uri="{FF2B5EF4-FFF2-40B4-BE49-F238E27FC236}">
                <a16:creationId xmlns:a16="http://schemas.microsoft.com/office/drawing/2014/main" id="{D70B0C1A-2E83-4AD5-AE64-031AA82D17BE}"/>
              </a:ext>
            </a:extLst>
          </p:cNvPr>
          <p:cNvSpPr>
            <a:spLocks noGrp="1"/>
          </p:cNvSpPr>
          <p:nvPr>
            <p:ph idx="1"/>
          </p:nvPr>
        </p:nvSpPr>
        <p:spPr>
          <a:xfrm>
            <a:off x="106678" y="971977"/>
            <a:ext cx="12085321" cy="2249525"/>
          </a:xfrm>
        </p:spPr>
        <p:txBody>
          <a:bodyPr/>
          <a:lstStyle/>
          <a:p>
            <a:r>
              <a:rPr lang="en-GB" sz="2200" dirty="0">
                <a:solidFill>
                  <a:srgbClr val="FFC000"/>
                </a:solidFill>
                <a:latin typeface="XCCW Joined 7a" panose="03050602040000000000" pitchFamily="66" charset="0"/>
              </a:rPr>
              <a:t>The </a:t>
            </a:r>
            <a:r>
              <a:rPr lang="en-GB" sz="2200" dirty="0" err="1">
                <a:solidFill>
                  <a:srgbClr val="FFC000"/>
                </a:solidFill>
                <a:latin typeface="XCCW Joined 7a" panose="03050602040000000000" pitchFamily="66" charset="0"/>
              </a:rPr>
              <a:t>Urnes</a:t>
            </a:r>
            <a:r>
              <a:rPr lang="en-GB" sz="2200" dirty="0">
                <a:solidFill>
                  <a:srgbClr val="FFC000"/>
                </a:solidFill>
                <a:latin typeface="XCCW Joined 7a" panose="03050602040000000000" pitchFamily="66" charset="0"/>
              </a:rPr>
              <a:t> style dates from 1050 to the 12th century and gets its name from a stave church in </a:t>
            </a:r>
            <a:r>
              <a:rPr lang="en-GB" sz="2200" dirty="0" err="1">
                <a:solidFill>
                  <a:srgbClr val="FFC000"/>
                </a:solidFill>
                <a:latin typeface="XCCW Joined 7a" panose="03050602040000000000" pitchFamily="66" charset="0"/>
              </a:rPr>
              <a:t>Urnes</a:t>
            </a:r>
            <a:r>
              <a:rPr lang="en-GB" sz="2200" dirty="0">
                <a:solidFill>
                  <a:srgbClr val="FFC000"/>
                </a:solidFill>
                <a:latin typeface="XCCW Joined 7a" panose="03050602040000000000" pitchFamily="66" charset="0"/>
              </a:rPr>
              <a:t>, Norway. </a:t>
            </a:r>
          </a:p>
          <a:p>
            <a:r>
              <a:rPr lang="en-GB" sz="2200" dirty="0">
                <a:solidFill>
                  <a:srgbClr val="FFC000"/>
                </a:solidFill>
                <a:latin typeface="XCCW Joined 7a" panose="03050602040000000000" pitchFamily="66" charset="0"/>
              </a:rPr>
              <a:t>Carved wooden panels reveal sinuous animals interlacing and looping, with long eyes pointed forward. Snakes and plants are also featured. </a:t>
            </a:r>
          </a:p>
          <a:p>
            <a:r>
              <a:rPr lang="en-GB" sz="2200" dirty="0">
                <a:solidFill>
                  <a:srgbClr val="FFC000"/>
                </a:solidFill>
                <a:latin typeface="XCCW Joined 7a" panose="03050602040000000000" pitchFamily="66" charset="0"/>
              </a:rPr>
              <a:t>The greyhound-like creature appears to be fighting with a serpent.</a:t>
            </a:r>
          </a:p>
          <a:p>
            <a:endParaRPr lang="en-GB" dirty="0"/>
          </a:p>
        </p:txBody>
      </p:sp>
      <p:pic>
        <p:nvPicPr>
          <p:cNvPr id="4" name="Picture 3" descr="Viking Archaeology - Examples of the Urnes Style">
            <a:extLst>
              <a:ext uri="{FF2B5EF4-FFF2-40B4-BE49-F238E27FC236}">
                <a16:creationId xmlns:a16="http://schemas.microsoft.com/office/drawing/2014/main" id="{7F5889EB-162E-4CAF-8434-0C78F4F33632}"/>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251899" y="3152971"/>
            <a:ext cx="2280286" cy="3536852"/>
          </a:xfrm>
          <a:prstGeom prst="rect">
            <a:avLst/>
          </a:prstGeom>
          <a:noFill/>
          <a:ln>
            <a:noFill/>
          </a:ln>
        </p:spPr>
      </p:pic>
      <p:pic>
        <p:nvPicPr>
          <p:cNvPr id="5" name="Picture 4">
            <a:extLst>
              <a:ext uri="{FF2B5EF4-FFF2-40B4-BE49-F238E27FC236}">
                <a16:creationId xmlns:a16="http://schemas.microsoft.com/office/drawing/2014/main" id="{E10552DB-38F5-431D-B598-58F02FCEEBD3}"/>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9847385" y="3152971"/>
            <a:ext cx="2092716" cy="3536852"/>
          </a:xfrm>
          <a:prstGeom prst="rect">
            <a:avLst/>
          </a:prstGeom>
          <a:noFill/>
          <a:ln>
            <a:noFill/>
          </a:ln>
        </p:spPr>
      </p:pic>
      <p:pic>
        <p:nvPicPr>
          <p:cNvPr id="7" name="Picture 6" descr="Brooch in the Urnes Style, c.1100 - Viking art - WikiArt.org">
            <a:extLst>
              <a:ext uri="{FF2B5EF4-FFF2-40B4-BE49-F238E27FC236}">
                <a16:creationId xmlns:a16="http://schemas.microsoft.com/office/drawing/2014/main" id="{425C109A-4D6F-4C69-A72D-FF5E20DCDFEC}"/>
              </a:ext>
            </a:extLst>
          </p:cNvPr>
          <p:cNvPicPr/>
          <p:nvPr/>
        </p:nvPicPr>
        <p:blipFill>
          <a:blip r:embed="rId4">
            <a:extLst>
              <a:ext uri="{28A0092B-C50C-407E-A947-70E740481C1C}">
                <a14:useLocalDpi xmlns:a14="http://schemas.microsoft.com/office/drawing/2010/main" val="0"/>
              </a:ext>
            </a:extLst>
          </a:blip>
          <a:srcRect/>
          <a:stretch>
            <a:fillRect/>
          </a:stretch>
        </p:blipFill>
        <p:spPr bwMode="auto">
          <a:xfrm>
            <a:off x="6654018" y="3221502"/>
            <a:ext cx="2941469" cy="3053324"/>
          </a:xfrm>
          <a:prstGeom prst="rect">
            <a:avLst/>
          </a:prstGeom>
          <a:noFill/>
          <a:ln>
            <a:noFill/>
          </a:ln>
        </p:spPr>
      </p:pic>
      <p:pic>
        <p:nvPicPr>
          <p:cNvPr id="8" name="Picture 7">
            <a:extLst>
              <a:ext uri="{FF2B5EF4-FFF2-40B4-BE49-F238E27FC236}">
                <a16:creationId xmlns:a16="http://schemas.microsoft.com/office/drawing/2014/main" id="{44FFA8B6-3A62-4C08-9911-3EC4E8162A62}"/>
              </a:ext>
            </a:extLst>
          </p:cNvPr>
          <p:cNvPicPr/>
          <p:nvPr/>
        </p:nvPicPr>
        <p:blipFill>
          <a:blip r:embed="rId5">
            <a:extLst>
              <a:ext uri="{28A0092B-C50C-407E-A947-70E740481C1C}">
                <a14:useLocalDpi xmlns:a14="http://schemas.microsoft.com/office/drawing/2010/main" val="0"/>
              </a:ext>
            </a:extLst>
          </a:blip>
          <a:srcRect/>
          <a:stretch>
            <a:fillRect/>
          </a:stretch>
        </p:blipFill>
        <p:spPr bwMode="auto">
          <a:xfrm>
            <a:off x="2677407" y="3221502"/>
            <a:ext cx="3724714" cy="3263704"/>
          </a:xfrm>
          <a:prstGeom prst="rect">
            <a:avLst/>
          </a:prstGeom>
          <a:noFill/>
          <a:ln>
            <a:noFill/>
          </a:ln>
        </p:spPr>
      </p:pic>
    </p:spTree>
    <p:extLst>
      <p:ext uri="{BB962C8B-B14F-4D97-AF65-F5344CB8AC3E}">
        <p14:creationId xmlns:p14="http://schemas.microsoft.com/office/powerpoint/2010/main" val="120839512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gradFill>
          <a:gsLst>
            <a:gs pos="18000">
              <a:srgbClr val="008000"/>
            </a:gs>
            <a:gs pos="84000">
              <a:srgbClr val="669900"/>
            </a:gs>
            <a:gs pos="60000">
              <a:srgbClr val="669900"/>
            </a:gs>
            <a:gs pos="71000">
              <a:srgbClr val="669900"/>
            </a:gs>
          </a:gsLst>
          <a:lin ang="5400000" scaled="1"/>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D1E48A-7D6D-4915-9C95-195BF43E2AC1}"/>
              </a:ext>
            </a:extLst>
          </p:cNvPr>
          <p:cNvSpPr>
            <a:spLocks noGrp="1"/>
          </p:cNvSpPr>
          <p:nvPr>
            <p:ph type="title"/>
          </p:nvPr>
        </p:nvSpPr>
        <p:spPr>
          <a:xfrm>
            <a:off x="838200" y="365126"/>
            <a:ext cx="3635326" cy="943170"/>
          </a:xfrm>
        </p:spPr>
        <p:txBody>
          <a:bodyPr>
            <a:normAutofit/>
          </a:bodyPr>
          <a:lstStyle/>
          <a:p>
            <a:r>
              <a:rPr lang="en-GB" sz="5400" b="1" dirty="0">
                <a:solidFill>
                  <a:srgbClr val="CC0000"/>
                </a:solidFill>
                <a:latin typeface="Lucida Calligraphy" panose="03010101010101010101" pitchFamily="66" charset="0"/>
              </a:rPr>
              <a:t>Activity</a:t>
            </a:r>
          </a:p>
        </p:txBody>
      </p:sp>
      <p:sp>
        <p:nvSpPr>
          <p:cNvPr id="3" name="Content Placeholder 2">
            <a:extLst>
              <a:ext uri="{FF2B5EF4-FFF2-40B4-BE49-F238E27FC236}">
                <a16:creationId xmlns:a16="http://schemas.microsoft.com/office/drawing/2014/main" id="{B1FCAC35-AA23-4B1F-B8A4-1FBBB58BE399}"/>
              </a:ext>
            </a:extLst>
          </p:cNvPr>
          <p:cNvSpPr>
            <a:spLocks noGrp="1"/>
          </p:cNvSpPr>
          <p:nvPr>
            <p:ph idx="1"/>
          </p:nvPr>
        </p:nvSpPr>
        <p:spPr>
          <a:xfrm>
            <a:off x="106680" y="1308296"/>
            <a:ext cx="12085320" cy="4351338"/>
          </a:xfrm>
        </p:spPr>
        <p:txBody>
          <a:bodyPr>
            <a:normAutofit fontScale="77500" lnSpcReduction="20000"/>
          </a:bodyPr>
          <a:lstStyle/>
          <a:p>
            <a:r>
              <a:rPr lang="en-GB" dirty="0">
                <a:solidFill>
                  <a:srgbClr val="FFC000"/>
                </a:solidFill>
                <a:latin typeface="XCCW Joined 7a" panose="03050602040000000000" pitchFamily="66" charset="0"/>
              </a:rPr>
              <a:t>Now you have seen all six styles of Viking art, decide which one you like the best and why.</a:t>
            </a:r>
          </a:p>
          <a:p>
            <a:r>
              <a:rPr lang="en-GB" dirty="0">
                <a:solidFill>
                  <a:srgbClr val="FFC000"/>
                </a:solidFill>
                <a:latin typeface="XCCW Joined 7a" panose="03050602040000000000" pitchFamily="66" charset="0"/>
              </a:rPr>
              <a:t>They decorated everything; weapons, shields, clothing, broaches, bowls and horns they used as drinking cups with their art. </a:t>
            </a:r>
          </a:p>
          <a:p>
            <a:r>
              <a:rPr lang="en-GB" dirty="0">
                <a:solidFill>
                  <a:srgbClr val="FFC000"/>
                </a:solidFill>
                <a:latin typeface="XCCW Joined 7a" panose="03050602040000000000" pitchFamily="66" charset="0"/>
              </a:rPr>
              <a:t>Choose an item to decorate, (or a piece of clothing), draw it and then decorate using the style of art you prefer.</a:t>
            </a:r>
          </a:p>
          <a:p>
            <a:r>
              <a:rPr lang="en-GB" dirty="0">
                <a:solidFill>
                  <a:srgbClr val="FFC000"/>
                </a:solidFill>
                <a:latin typeface="XCCW Joined 7a" panose="03050602040000000000" pitchFamily="66" charset="0"/>
              </a:rPr>
              <a:t>Think about the shapes and animals each style included.</a:t>
            </a:r>
          </a:p>
          <a:p>
            <a:r>
              <a:rPr lang="en-GB" dirty="0">
                <a:solidFill>
                  <a:srgbClr val="FFC000"/>
                </a:solidFill>
                <a:latin typeface="XCCW Joined 7a" panose="03050602040000000000" pitchFamily="66" charset="0"/>
              </a:rPr>
              <a:t>Your design can be black and white or colourful. It is up to you. </a:t>
            </a:r>
          </a:p>
          <a:p>
            <a:r>
              <a:rPr lang="en-GB" dirty="0">
                <a:solidFill>
                  <a:srgbClr val="FFC000"/>
                </a:solidFill>
                <a:latin typeface="XCCW Joined 7a" panose="03050602040000000000" pitchFamily="66" charset="0"/>
              </a:rPr>
              <a:t>I have included some very basic templates to help you get started </a:t>
            </a:r>
            <a:r>
              <a:rPr lang="en-GB">
                <a:solidFill>
                  <a:srgbClr val="FFC000"/>
                </a:solidFill>
                <a:latin typeface="XCCW Joined 7a" panose="03050602040000000000" pitchFamily="66" charset="0"/>
              </a:rPr>
              <a:t>on your designs.</a:t>
            </a:r>
            <a:endParaRPr lang="en-GB" dirty="0">
              <a:solidFill>
                <a:srgbClr val="FFC000"/>
              </a:solidFill>
              <a:latin typeface="XCCW Joined 7a" panose="03050602040000000000" pitchFamily="66" charset="0"/>
            </a:endParaRPr>
          </a:p>
          <a:p>
            <a:r>
              <a:rPr lang="en-GB" dirty="0">
                <a:solidFill>
                  <a:srgbClr val="FFC000"/>
                </a:solidFill>
                <a:latin typeface="XCCW Joined 7a" panose="03050602040000000000" pitchFamily="66" charset="0"/>
              </a:rPr>
              <a:t>Please do send me pictures of your designs so I can share them with everyone else.</a:t>
            </a:r>
          </a:p>
          <a:p>
            <a:r>
              <a:rPr lang="en-GB" dirty="0">
                <a:solidFill>
                  <a:srgbClr val="FFC000"/>
                </a:solidFill>
                <a:latin typeface="XCCW Joined 7a" panose="03050602040000000000" pitchFamily="66" charset="0"/>
              </a:rPr>
              <a:t>I look forward to seeing them.</a:t>
            </a:r>
          </a:p>
        </p:txBody>
      </p:sp>
    </p:spTree>
    <p:extLst>
      <p:ext uri="{BB962C8B-B14F-4D97-AF65-F5344CB8AC3E}">
        <p14:creationId xmlns:p14="http://schemas.microsoft.com/office/powerpoint/2010/main" val="372418706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81</TotalTime>
  <Words>748</Words>
  <Application>Microsoft Office PowerPoint</Application>
  <PresentationFormat>Widescreen</PresentationFormat>
  <Paragraphs>45</Paragraphs>
  <Slides>10</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10</vt:i4>
      </vt:variant>
    </vt:vector>
  </HeadingPairs>
  <TitlesOfParts>
    <vt:vector size="16" baseType="lpstr">
      <vt:lpstr>Arial</vt:lpstr>
      <vt:lpstr>Calibri</vt:lpstr>
      <vt:lpstr>Calibri Light</vt:lpstr>
      <vt:lpstr>Lucida Calligraphy</vt:lpstr>
      <vt:lpstr>XCCW Joined 7a</vt:lpstr>
      <vt:lpstr>Office Theme</vt:lpstr>
      <vt:lpstr>Viking Art</vt:lpstr>
      <vt:lpstr>Learning objectives;</vt:lpstr>
      <vt:lpstr>PowerPoint Presentation</vt:lpstr>
      <vt:lpstr> Oseberg </vt:lpstr>
      <vt:lpstr>Borre </vt:lpstr>
      <vt:lpstr>Jelling </vt:lpstr>
      <vt:lpstr> Mammem </vt:lpstr>
      <vt:lpstr>Ringerike </vt:lpstr>
      <vt:lpstr>Urnes </vt:lpstr>
      <vt:lpstr>Activity</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Viking Art</dc:title>
  <dc:creator>Jane Afford</dc:creator>
  <cp:lastModifiedBy>Jane Afford</cp:lastModifiedBy>
  <cp:revision>10</cp:revision>
  <dcterms:created xsi:type="dcterms:W3CDTF">2020-05-05T16:27:49Z</dcterms:created>
  <dcterms:modified xsi:type="dcterms:W3CDTF">2020-05-05T17:49:09Z</dcterms:modified>
</cp:coreProperties>
</file>