
<file path=[Content_Types].xml><?xml version="1.0" encoding="utf-8"?>
<Types xmlns="http://schemas.openxmlformats.org/package/2006/content-types">
  <Default Extension="jfif" ContentType="image/jpeg"/>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2"/>
  </p:notesMasterIdLst>
  <p:sldIdLst>
    <p:sldId id="268" r:id="rId2"/>
    <p:sldId id="302" r:id="rId3"/>
    <p:sldId id="293" r:id="rId4"/>
    <p:sldId id="306" r:id="rId5"/>
    <p:sldId id="288" r:id="rId6"/>
    <p:sldId id="266" r:id="rId7"/>
    <p:sldId id="257" r:id="rId8"/>
    <p:sldId id="269" r:id="rId9"/>
    <p:sldId id="286" r:id="rId10"/>
    <p:sldId id="296" r:id="rId11"/>
    <p:sldId id="304" r:id="rId12"/>
    <p:sldId id="295" r:id="rId13"/>
    <p:sldId id="274" r:id="rId14"/>
    <p:sldId id="259" r:id="rId15"/>
    <p:sldId id="317" r:id="rId16"/>
    <p:sldId id="276" r:id="rId17"/>
    <p:sldId id="277" r:id="rId18"/>
    <p:sldId id="278" r:id="rId19"/>
    <p:sldId id="258" r:id="rId20"/>
    <p:sldId id="283" r:id="rId21"/>
    <p:sldId id="318" r:id="rId22"/>
    <p:sldId id="282" r:id="rId23"/>
    <p:sldId id="316" r:id="rId24"/>
    <p:sldId id="285" r:id="rId25"/>
    <p:sldId id="281" r:id="rId26"/>
    <p:sldId id="297" r:id="rId27"/>
    <p:sldId id="256" r:id="rId28"/>
    <p:sldId id="275" r:id="rId29"/>
    <p:sldId id="300" r:id="rId30"/>
    <p:sldId id="301" r:id="rId31"/>
    <p:sldId id="280" r:id="rId32"/>
    <p:sldId id="262" r:id="rId33"/>
    <p:sldId id="298" r:id="rId34"/>
    <p:sldId id="291" r:id="rId35"/>
    <p:sldId id="267" r:id="rId36"/>
    <p:sldId id="289" r:id="rId37"/>
    <p:sldId id="315" r:id="rId38"/>
    <p:sldId id="314" r:id="rId39"/>
    <p:sldId id="299" r:id="rId40"/>
    <p:sldId id="264"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68" d="100"/>
          <a:sy n="68" d="100"/>
        </p:scale>
        <p:origin x="582" y="66"/>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14/09/2022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14/09/2022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f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vernona@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DF2054-C63F-4900-BAE0-A48F00E329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0054" y="2708920"/>
            <a:ext cx="4023891" cy="4023891"/>
          </a:xfrm>
          <a:prstGeom prst="rect">
            <a:avLst/>
          </a:prstGeom>
        </p:spPr>
      </p:pic>
      <p:pic>
        <p:nvPicPr>
          <p:cNvPr id="4100" name="Picture 4" descr="Wales Primary School: Year 4">
            <a:extLst>
              <a:ext uri="{FF2B5EF4-FFF2-40B4-BE49-F238E27FC236}">
                <a16:creationId xmlns:a16="http://schemas.microsoft.com/office/drawing/2014/main" id="{E442560D-7FEC-4F66-B1F1-56B29DFF0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572" y="0"/>
            <a:ext cx="7704856" cy="2897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28119" y="44624"/>
            <a:ext cx="5687762" cy="6741368"/>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0" y="554804"/>
            <a:ext cx="9144000" cy="6303196"/>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87824" y="260648"/>
            <a:ext cx="3729932"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Year 4 staff</a:t>
            </a:r>
          </a:p>
        </p:txBody>
      </p:sp>
      <p:sp>
        <p:nvSpPr>
          <p:cNvPr id="9" name="TextBox 8">
            <a:extLst>
              <a:ext uri="{FF2B5EF4-FFF2-40B4-BE49-F238E27FC236}">
                <a16:creationId xmlns:a16="http://schemas.microsoft.com/office/drawing/2014/main" id="{BFF03ED9-D7D2-4FBD-BAEE-E8C4A283741F}"/>
              </a:ext>
            </a:extLst>
          </p:cNvPr>
          <p:cNvSpPr txBox="1"/>
          <p:nvPr/>
        </p:nvSpPr>
        <p:spPr>
          <a:xfrm>
            <a:off x="2987824" y="2176553"/>
            <a:ext cx="2671538" cy="923330"/>
          </a:xfrm>
          <a:prstGeom prst="rect">
            <a:avLst/>
          </a:prstGeom>
          <a:solidFill>
            <a:schemeClr val="accent2">
              <a:lumMod val="40000"/>
              <a:lumOff val="60000"/>
            </a:schemeClr>
          </a:solidFill>
        </p:spPr>
        <p:txBody>
          <a:bodyPr wrap="square" rtlCol="0">
            <a:spAutoFit/>
          </a:bodyPr>
          <a:lstStyle/>
          <a:p>
            <a:r>
              <a:rPr lang="en-GB" dirty="0"/>
              <a:t>Mrs Day</a:t>
            </a:r>
          </a:p>
          <a:p>
            <a:r>
              <a:rPr lang="en-GB" dirty="0"/>
              <a:t>Morning class TA</a:t>
            </a:r>
          </a:p>
          <a:p>
            <a:r>
              <a:rPr lang="en-GB" dirty="0"/>
              <a:t>Lunchtime supervisor</a:t>
            </a:r>
          </a:p>
        </p:txBody>
      </p:sp>
      <p:sp>
        <p:nvSpPr>
          <p:cNvPr id="10" name="TextBox 9">
            <a:extLst>
              <a:ext uri="{FF2B5EF4-FFF2-40B4-BE49-F238E27FC236}">
                <a16:creationId xmlns:a16="http://schemas.microsoft.com/office/drawing/2014/main" id="{376AB1A9-D425-46C9-A91A-C93D0A4FC806}"/>
              </a:ext>
            </a:extLst>
          </p:cNvPr>
          <p:cNvSpPr txBox="1"/>
          <p:nvPr/>
        </p:nvSpPr>
        <p:spPr>
          <a:xfrm>
            <a:off x="6142266" y="1253223"/>
            <a:ext cx="2562055" cy="923330"/>
          </a:xfrm>
          <a:prstGeom prst="rect">
            <a:avLst/>
          </a:prstGeom>
          <a:solidFill>
            <a:schemeClr val="accent2">
              <a:lumMod val="40000"/>
              <a:lumOff val="60000"/>
            </a:schemeClr>
          </a:solidFill>
        </p:spPr>
        <p:txBody>
          <a:bodyPr wrap="square" rtlCol="0">
            <a:spAutoFit/>
          </a:bodyPr>
          <a:lstStyle/>
          <a:p>
            <a:r>
              <a:rPr lang="en-GB" dirty="0"/>
              <a:t>Mrs Edwards </a:t>
            </a:r>
          </a:p>
          <a:p>
            <a:r>
              <a:rPr lang="en-GB" dirty="0"/>
              <a:t>Afternoon class TA</a:t>
            </a:r>
          </a:p>
          <a:p>
            <a:r>
              <a:rPr lang="en-GB" dirty="0"/>
              <a:t>Mon-Thurs</a:t>
            </a:r>
          </a:p>
        </p:txBody>
      </p:sp>
      <p:sp>
        <p:nvSpPr>
          <p:cNvPr id="11" name="TextBox 10">
            <a:extLst>
              <a:ext uri="{FF2B5EF4-FFF2-40B4-BE49-F238E27FC236}">
                <a16:creationId xmlns:a16="http://schemas.microsoft.com/office/drawing/2014/main" id="{0C07717A-FA59-434E-A2D6-164618F42391}"/>
              </a:ext>
            </a:extLst>
          </p:cNvPr>
          <p:cNvSpPr txBox="1"/>
          <p:nvPr/>
        </p:nvSpPr>
        <p:spPr>
          <a:xfrm>
            <a:off x="419879" y="4286117"/>
            <a:ext cx="1584176" cy="923330"/>
          </a:xfrm>
          <a:prstGeom prst="rect">
            <a:avLst/>
          </a:prstGeom>
          <a:solidFill>
            <a:schemeClr val="accent2">
              <a:lumMod val="40000"/>
              <a:lumOff val="60000"/>
            </a:schemeClr>
          </a:solidFill>
        </p:spPr>
        <p:txBody>
          <a:bodyPr wrap="square" rtlCol="0">
            <a:spAutoFit/>
          </a:bodyPr>
          <a:lstStyle/>
          <a:p>
            <a:r>
              <a:rPr lang="en-GB" dirty="0"/>
              <a:t>Mr Vernon</a:t>
            </a:r>
          </a:p>
          <a:p>
            <a:r>
              <a:rPr lang="en-GB" dirty="0"/>
              <a:t>Year 4 Class Teacher </a:t>
            </a:r>
          </a:p>
        </p:txBody>
      </p:sp>
      <p:pic>
        <p:nvPicPr>
          <p:cNvPr id="5122" name="Picture 2" descr="https://primarysite-prod-sorted.s3.amazonaws.com/st-philips-church-of-england-primary-school/UploadedImage/273e93a2-0962-4efb-8298-b5e18f6a4909_1x1.jpeg">
            <a:extLst>
              <a:ext uri="{FF2B5EF4-FFF2-40B4-BE49-F238E27FC236}">
                <a16:creationId xmlns:a16="http://schemas.microsoft.com/office/drawing/2014/main" id="{4656338F-DFD5-4A33-9693-767FD83D46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31" y="532060"/>
            <a:ext cx="2045621" cy="361931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primarysite-prod-sorted.s3.amazonaws.com/st-philips-church-of-england-primary-school/UploadedImage/5e34278d4afe46869c1f5a410999107b_1x1.jpeg">
            <a:extLst>
              <a:ext uri="{FF2B5EF4-FFF2-40B4-BE49-F238E27FC236}">
                <a16:creationId xmlns:a16="http://schemas.microsoft.com/office/drawing/2014/main" id="{EE16BB9F-78CF-4600-99A4-21847A204E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2656" y="3099883"/>
            <a:ext cx="2379559" cy="305943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primarysite-prod-sorted.s3.amazonaws.com/st-philips-church-of-england-primary-school/UploadedImage/aaa62100-de1e-4fbf-b671-9f9267f0e517_1x1.jpeg">
            <a:extLst>
              <a:ext uri="{FF2B5EF4-FFF2-40B4-BE49-F238E27FC236}">
                <a16:creationId xmlns:a16="http://schemas.microsoft.com/office/drawing/2014/main" id="{39C2A212-BE7C-45E9-9FB5-B28F5822B8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2267" y="2296509"/>
            <a:ext cx="2205512" cy="3308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643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School website</a:t>
            </a:r>
          </a:p>
        </p:txBody>
      </p:sp>
      <p:sp>
        <p:nvSpPr>
          <p:cNvPr id="4" name="TextBox 3"/>
          <p:cNvSpPr txBox="1"/>
          <p:nvPr/>
        </p:nvSpPr>
        <p:spPr>
          <a:xfrm>
            <a:off x="323528" y="1412776"/>
            <a:ext cx="8280920" cy="4801314"/>
          </a:xfrm>
          <a:prstGeom prst="rect">
            <a:avLst/>
          </a:prstGeom>
          <a:noFill/>
        </p:spPr>
        <p:txBody>
          <a:bodyPr wrap="square" rtlCol="0">
            <a:spAutoFit/>
          </a:bodyPr>
          <a:lstStyle/>
          <a:p>
            <a:pPr marL="342900" indent="-342900">
              <a:buFont typeface="Arial" pitchFamily="34" charset="0"/>
              <a:buChar char="•"/>
            </a:pPr>
            <a:r>
              <a:rPr lang="en-GB" sz="2400" dirty="0">
                <a:solidFill>
                  <a:srgbClr val="002060"/>
                </a:solidFill>
                <a:latin typeface="XCCW Joined 7a" panose="03050602040000000000" pitchFamily="66" charset="0"/>
              </a:rPr>
              <a:t>We will be using and updating our school website and class page frequently over the year. Please keep up to date of any announcements and photos. </a:t>
            </a:r>
            <a:r>
              <a:rPr lang="en-GB" dirty="0">
                <a:solidFill>
                  <a:srgbClr val="002060"/>
                </a:solidFill>
                <a:latin typeface="XCCW Joined 7a" panose="03050602040000000000" pitchFamily="66" charset="0"/>
                <a:hlinkClick r:id="rId2"/>
              </a:rPr>
              <a:t>https://www.stphilipssouthport.com/</a:t>
            </a:r>
            <a:endParaRPr lang="en-GB" dirty="0">
              <a:solidFill>
                <a:srgbClr val="002060"/>
              </a:solidFill>
              <a:latin typeface="XCCW Joined 7a" panose="03050602040000000000" pitchFamily="66" charset="0"/>
            </a:endParaRPr>
          </a:p>
          <a:p>
            <a:pPr marL="342900" indent="-342900">
              <a:buFont typeface="Arial" pitchFamily="34" charset="0"/>
              <a:buChar char="•"/>
            </a:pPr>
            <a:endParaRPr lang="en-GB" sz="2400" dirty="0">
              <a:solidFill>
                <a:srgbClr val="002060"/>
              </a:solidFill>
              <a:latin typeface="XCCW Joined 7a" panose="03050602040000000000" pitchFamily="66" charset="0"/>
            </a:endParaRPr>
          </a:p>
          <a:p>
            <a:pPr marL="342900" indent="-342900">
              <a:buFont typeface="Arial" pitchFamily="34" charset="0"/>
              <a:buChar char="•"/>
            </a:pPr>
            <a:r>
              <a:rPr lang="en-GB" sz="2400" dirty="0">
                <a:solidFill>
                  <a:srgbClr val="002060"/>
                </a:solidFill>
                <a:latin typeface="XCCW Joined 7a" panose="03050602040000000000" pitchFamily="66" charset="0"/>
              </a:rPr>
              <a:t>Contact details are on the homepage so if you are needing to get in contact with school-</a:t>
            </a:r>
          </a:p>
          <a:p>
            <a:pPr marL="342900" indent="-342900">
              <a:buFont typeface="Arial" pitchFamily="34" charset="0"/>
              <a:buChar char="•"/>
            </a:pPr>
            <a:endParaRPr lang="en-GB" sz="2400" dirty="0">
              <a:solidFill>
                <a:srgbClr val="002060"/>
              </a:solidFill>
              <a:latin typeface="XCCW Joined 7a" panose="03050602040000000000" pitchFamily="66" charset="0"/>
            </a:endParaRPr>
          </a:p>
          <a:p>
            <a:r>
              <a:rPr lang="en-GB" sz="2400" u="sng" dirty="0" err="1">
                <a:solidFill>
                  <a:schemeClr val="accent1">
                    <a:lumMod val="50000"/>
                  </a:schemeClr>
                </a:solidFill>
                <a:latin typeface="XCCW Joined 7a" panose="03050602040000000000" pitchFamily="66" charset="0"/>
                <a:hlinkClick r:id="rId3">
                  <a:extLst>
                    <a:ext uri="{A12FA001-AC4F-418D-AE19-62706E023703}">
                      <ahyp:hlinkClr xmlns:ahyp="http://schemas.microsoft.com/office/drawing/2018/hyperlinkcolor" val="tx"/>
                    </a:ext>
                  </a:extLst>
                </a:hlinkClick>
              </a:rPr>
              <a:t>admin@sps.sefton.school</a:t>
            </a:r>
            <a:endParaRPr lang="en-GB" sz="2400" u="sng" dirty="0">
              <a:solidFill>
                <a:schemeClr val="accent1">
                  <a:lumMod val="50000"/>
                </a:schemeClr>
              </a:solidFill>
              <a:latin typeface="XCCW Joined 7a" panose="03050602040000000000" pitchFamily="66" charset="0"/>
            </a:endParaRPr>
          </a:p>
          <a:p>
            <a:endParaRPr lang="en-GB" sz="2400" u="sng" dirty="0">
              <a:solidFill>
                <a:schemeClr val="accent1">
                  <a:lumMod val="50000"/>
                </a:schemeClr>
              </a:solidFill>
              <a:latin typeface="XCCW Joined 7a" panose="03050602040000000000" pitchFamily="66" charset="0"/>
            </a:endParaRPr>
          </a:p>
          <a:p>
            <a:r>
              <a:rPr lang="en-GB" sz="2400" u="sng" dirty="0" err="1">
                <a:solidFill>
                  <a:schemeClr val="accent1">
                    <a:lumMod val="50000"/>
                  </a:schemeClr>
                </a:solidFill>
                <a:latin typeface="XCCW Joined 7a" panose="03050602040000000000" pitchFamily="66" charset="0"/>
                <a:hlinkClick r:id="rId4">
                  <a:extLst>
                    <a:ext uri="{A12FA001-AC4F-418D-AE19-62706E023703}">
                      <ahyp:hlinkClr xmlns:ahyp="http://schemas.microsoft.com/office/drawing/2018/hyperlinkcolor" val="tx"/>
                    </a:ext>
                  </a:extLst>
                </a:hlinkClick>
              </a:rPr>
              <a:t>vernona@sps.sefton.school</a:t>
            </a:r>
            <a:endParaRPr lang="en-GB" sz="2400" u="sng" dirty="0">
              <a:solidFill>
                <a:schemeClr val="accent1">
                  <a:lumMod val="50000"/>
                </a:schemeClr>
              </a:solidFill>
              <a:latin typeface="XCCW Joined 7a" panose="03050602040000000000" pitchFamily="66" charset="0"/>
            </a:endParaRP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600" dirty="0">
                <a:solidFill>
                  <a:schemeClr val="accent1">
                    <a:lumMod val="50000"/>
                  </a:schemeClr>
                </a:solidFill>
                <a:latin typeface="XCCW Joined 7a" panose="03050602040000000000" pitchFamily="66" charset="0"/>
              </a:rPr>
              <a:t> </a:t>
            </a:r>
            <a:r>
              <a:rPr lang="en-GB" sz="2400" dirty="0">
                <a:solidFill>
                  <a:schemeClr val="accent1">
                    <a:lumMod val="50000"/>
                  </a:schemeClr>
                </a:solidFill>
                <a:latin typeface="XCCW Joined 7a" panose="03050602040000000000" pitchFamily="66" charset="0"/>
              </a:rPr>
              <a:t>Any medication updates – please let us know of any changes</a:t>
            </a:r>
          </a:p>
          <a:p>
            <a:pPr marL="45720" indent="0">
              <a:buNone/>
            </a:pPr>
            <a:endParaRPr lang="en-GB" sz="2400" dirty="0">
              <a:solidFill>
                <a:schemeClr val="accent1">
                  <a:lumMod val="50000"/>
                </a:schemeClr>
              </a:solidFill>
              <a:latin typeface="XCCW Joined 7a" panose="03050602040000000000" pitchFamily="66" charset="0"/>
            </a:endParaRPr>
          </a:p>
          <a:p>
            <a:pPr>
              <a:buFont typeface="Arial" pitchFamily="34" charset="0"/>
              <a:buChar char="•"/>
            </a:pPr>
            <a:r>
              <a:rPr lang="en-GB" sz="2400" dirty="0">
                <a:solidFill>
                  <a:schemeClr val="accent1">
                    <a:lumMod val="50000"/>
                  </a:schemeClr>
                </a:solidFill>
                <a:latin typeface="XCCW Joined 7a" panose="03050602040000000000" pitchFamily="66"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XCCW Joined 7a" panose="03050602040000000000" pitchFamily="66" charset="0"/>
              </a:rPr>
              <a:t>  </a:t>
            </a:r>
          </a:p>
          <a:p>
            <a:pPr marL="45720" indent="0" algn="ctr">
              <a:buNone/>
            </a:pPr>
            <a:r>
              <a:rPr lang="en-GB" sz="2400" dirty="0">
                <a:solidFill>
                  <a:schemeClr val="accent1">
                    <a:lumMod val="50000"/>
                  </a:schemeClr>
                </a:solidFill>
                <a:latin typeface="XCCW Joined 7a" panose="03050602040000000000"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1423399"/>
            <a:ext cx="7920880" cy="4968552"/>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 </a:t>
            </a:r>
            <a:r>
              <a:rPr lang="en-GB" sz="2800" dirty="0">
                <a:solidFill>
                  <a:schemeClr val="accent1">
                    <a:lumMod val="50000"/>
                  </a:schemeClr>
                </a:solidFill>
                <a:latin typeface="XCCW Joined 7a" panose="03050602040000000000" pitchFamily="66" charset="0"/>
              </a:rPr>
              <a:t>Please name all clothing!</a:t>
            </a:r>
          </a:p>
          <a:p>
            <a:pPr>
              <a:buFont typeface="Arial" pitchFamily="34" charset="0"/>
              <a:buChar char="•"/>
            </a:pPr>
            <a:r>
              <a:rPr lang="en-GB" sz="2800" dirty="0">
                <a:solidFill>
                  <a:schemeClr val="accent1">
                    <a:lumMod val="50000"/>
                  </a:schemeClr>
                </a:solidFill>
                <a:latin typeface="XCCW Joined 7a" panose="03050602040000000000" pitchFamily="66" charset="0"/>
              </a:rPr>
              <a:t> PE is on Tuesday and Thursday – </a:t>
            </a:r>
            <a:r>
              <a:rPr lang="en-GB" sz="2800" b="1" dirty="0">
                <a:solidFill>
                  <a:srgbClr val="FF0000"/>
                </a:solidFill>
                <a:latin typeface="XCCW Joined 7a" panose="03050602040000000000" pitchFamily="66" charset="0"/>
              </a:rPr>
              <a:t>no jewellery</a:t>
            </a:r>
            <a:endParaRPr lang="en-GB" sz="2800" dirty="0">
              <a:solidFill>
                <a:schemeClr val="accent1">
                  <a:lumMod val="50000"/>
                </a:schemeClr>
              </a:solidFill>
              <a:latin typeface="XCCW Joined 7a" panose="03050602040000000000" pitchFamily="66" charset="0"/>
            </a:endParaRPr>
          </a:p>
          <a:p>
            <a:pPr>
              <a:buFont typeface="Arial" pitchFamily="34" charset="0"/>
              <a:buChar char="•"/>
            </a:pPr>
            <a:r>
              <a:rPr lang="en-GB" sz="2800" dirty="0">
                <a:solidFill>
                  <a:schemeClr val="accent1">
                    <a:lumMod val="50000"/>
                  </a:schemeClr>
                </a:solidFill>
                <a:latin typeface="XCCW Joined 7a" panose="03050602040000000000" pitchFamily="66" charset="0"/>
              </a:rPr>
              <a:t> Please make sure your child has a water bottle each day</a:t>
            </a:r>
          </a:p>
          <a:p>
            <a:pPr>
              <a:buFont typeface="Arial" pitchFamily="34" charset="0"/>
              <a:buChar char="•"/>
            </a:pPr>
            <a:r>
              <a:rPr lang="en-GB" sz="2800" dirty="0">
                <a:solidFill>
                  <a:schemeClr val="accent1">
                    <a:lumMod val="50000"/>
                  </a:schemeClr>
                </a:solidFill>
                <a:latin typeface="XCCW Joined 7a" panose="03050602040000000000" pitchFamily="66" charset="0"/>
              </a:rPr>
              <a:t> Healthy snacks can be brought in for morning break time – fruit, vegetable sticks, cereal bars (no sweets or nuts  please).</a:t>
            </a: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708981"/>
          </a:xfrm>
          <a:prstGeom prst="rect">
            <a:avLst/>
          </a:prstGeom>
          <a:noFill/>
        </p:spPr>
        <p:txBody>
          <a:bodyPr wrap="square" rtlCol="0">
            <a:spAutoFit/>
          </a:bodyPr>
          <a:lstStyle/>
          <a:p>
            <a:r>
              <a:rPr lang="en-GB" sz="2000" dirty="0">
                <a:latin typeface="XCCW Joined 7a" panose="03050602040000000000" pitchFamily="66" charset="0"/>
              </a:rPr>
              <a:t>It is crucial for children to arrive on time to school. Children’s activities start at 8:45 which is either spellings and grammar or Maths key skills. If they are late- they are missing learning time. </a:t>
            </a:r>
          </a:p>
          <a:p>
            <a:endParaRPr lang="en-GB" sz="2000" dirty="0">
              <a:latin typeface="XCCW Joined 7a" panose="03050602040000000000" pitchFamily="66" charset="0"/>
            </a:endParaRPr>
          </a:p>
          <a:p>
            <a:r>
              <a:rPr lang="en-GB" sz="2000" dirty="0">
                <a:latin typeface="XCCW Joined 7a" panose="03050602040000000000" pitchFamily="66" charset="0"/>
              </a:rPr>
              <a:t>If your child is being collected at the end of the day, please arrive on time for </a:t>
            </a:r>
            <a:r>
              <a:rPr lang="en-GB" sz="2000" dirty="0">
                <a:solidFill>
                  <a:srgbClr val="FF0000"/>
                </a:solidFill>
                <a:latin typeface="XCCW Joined 7a" panose="03050602040000000000" pitchFamily="66" charset="0"/>
              </a:rPr>
              <a:t>3:20pm. </a:t>
            </a:r>
          </a:p>
          <a:p>
            <a:endParaRPr lang="en-GB" sz="2000" dirty="0">
              <a:solidFill>
                <a:srgbClr val="FF0000"/>
              </a:solidFill>
              <a:latin typeface="XCCW Joined 7a" panose="03050602040000000000" pitchFamily="66" charset="0"/>
            </a:endParaRPr>
          </a:p>
          <a:p>
            <a:r>
              <a:rPr lang="en-GB" sz="2000" dirty="0">
                <a:solidFill>
                  <a:srgbClr val="FF0000"/>
                </a:solidFill>
                <a:latin typeface="XCCW Joined 7a" panose="03050602040000000000" pitchFamily="66" charset="0"/>
              </a:rPr>
              <a:t>Swimming Thursdays is 3:30pm pick up</a:t>
            </a:r>
          </a:p>
          <a:p>
            <a:endParaRPr lang="en-GB" sz="2000" dirty="0">
              <a:solidFill>
                <a:srgbClr val="FF0000"/>
              </a:solidFill>
              <a:latin typeface="XCCW Joined 7a" panose="03050602040000000000" pitchFamily="66" charset="0"/>
            </a:endParaRPr>
          </a:p>
          <a:p>
            <a:pPr algn="ctr"/>
            <a:r>
              <a:rPr lang="en-GB" sz="2000" b="1" dirty="0">
                <a:solidFill>
                  <a:srgbClr val="FF0000"/>
                </a:solidFill>
                <a:latin typeface="XCCW Joined 7a" panose="03050602040000000000" pitchFamily="66" charset="0"/>
              </a:rPr>
              <a:t>Please do not allow children on the adventure playground before and after the school day. </a:t>
            </a:r>
          </a:p>
          <a:p>
            <a:endParaRPr lang="en-GB" sz="2000" b="1" dirty="0">
              <a:solidFill>
                <a:srgbClr val="FF0000"/>
              </a:solidFill>
              <a:latin typeface="XCCW Joined 7a" panose="03050602040000000000" pitchFamily="66" charset="0"/>
            </a:endParaRPr>
          </a:p>
          <a:p>
            <a:pPr algn="ctr"/>
            <a:r>
              <a:rPr lang="en-GB" sz="2000" b="1" dirty="0">
                <a:solidFill>
                  <a:srgbClr val="FF0000"/>
                </a:solidFill>
                <a:latin typeface="XCCW Joined 7a" panose="03050602040000000000"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5472608"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3123"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endParaRPr lang="en-GB" dirty="0"/>
          </a:p>
          <a:p>
            <a:pPr marL="45720" indent="0">
              <a:buNone/>
            </a:pPr>
            <a:r>
              <a:rPr lang="en-GB" sz="3600" dirty="0"/>
              <a:t>As much as possible we are a cashless school now!</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B30EAF50-23DC-4618-AB27-F89E818C38B3}"/>
              </a:ext>
            </a:extLst>
          </p:cNvPr>
          <p:cNvPicPr>
            <a:picLocks noChangeAspect="1"/>
          </p:cNvPicPr>
          <p:nvPr/>
        </p:nvPicPr>
        <p:blipFill>
          <a:blip r:embed="rId2"/>
          <a:stretch>
            <a:fillRect/>
          </a:stretch>
        </p:blipFill>
        <p:spPr>
          <a:xfrm>
            <a:off x="270576" y="776540"/>
            <a:ext cx="8602847" cy="5975766"/>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6CED6B-0479-4F5C-B15E-441F2D7DFB76}"/>
              </a:ext>
            </a:extLst>
          </p:cNvPr>
          <p:cNvPicPr>
            <a:picLocks noChangeAspect="1"/>
          </p:cNvPicPr>
          <p:nvPr/>
        </p:nvPicPr>
        <p:blipFill>
          <a:blip r:embed="rId2"/>
          <a:stretch>
            <a:fillRect/>
          </a:stretch>
        </p:blipFill>
        <p:spPr>
          <a:xfrm>
            <a:off x="221373" y="972697"/>
            <a:ext cx="8701253" cy="5854115"/>
          </a:xfrm>
          <a:prstGeom prst="rect">
            <a:avLst/>
          </a:prstGeom>
        </p:spPr>
      </p:pic>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4 - band 6</a:t>
            </a:r>
          </a:p>
        </p:txBody>
      </p:sp>
    </p:spTree>
    <p:extLst>
      <p:ext uri="{BB962C8B-B14F-4D97-AF65-F5344CB8AC3E}">
        <p14:creationId xmlns:p14="http://schemas.microsoft.com/office/powerpoint/2010/main" val="4628612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Tuesday.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5422542"/>
          </a:xfrm>
        </p:spPr>
        <p:txBody>
          <a:bodyPr>
            <a:normAutofit fontScale="92500" lnSpcReduction="10000"/>
          </a:bodyPr>
          <a:lstStyle/>
          <a:p>
            <a:pPr marL="45720" indent="0" algn="ctr">
              <a:buNone/>
            </a:pPr>
            <a:r>
              <a:rPr lang="en-GB" dirty="0">
                <a:latin typeface="CCW Cursive Writing 7" pitchFamily="66" charset="0"/>
              </a:rPr>
              <a:t>As you will be aware, we have the Government multiplication check In June 2023.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All children will be sitting a test up to 12x12 with a 6 second timer testing  their rapid recall.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3106" y="1934817"/>
            <a:ext cx="1500560" cy="113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1CDC-6EF0-4502-ADB5-C904F313E77A}"/>
              </a:ext>
            </a:extLst>
          </p:cNvPr>
          <p:cNvSpPr>
            <a:spLocks noGrp="1"/>
          </p:cNvSpPr>
          <p:nvPr>
            <p:ph type="title"/>
          </p:nvPr>
        </p:nvSpPr>
        <p:spPr>
          <a:xfrm>
            <a:off x="251520" y="311639"/>
            <a:ext cx="4320480" cy="1143000"/>
          </a:xfrm>
        </p:spPr>
        <p:txBody>
          <a:bodyPr/>
          <a:lstStyle/>
          <a:p>
            <a:pPr algn="l"/>
            <a:r>
              <a:rPr lang="en-GB" dirty="0"/>
              <a:t>Multiplication Briefing </a:t>
            </a:r>
          </a:p>
        </p:txBody>
      </p:sp>
      <p:sp>
        <p:nvSpPr>
          <p:cNvPr id="3" name="Content Placeholder 2">
            <a:extLst>
              <a:ext uri="{FF2B5EF4-FFF2-40B4-BE49-F238E27FC236}">
                <a16:creationId xmlns:a16="http://schemas.microsoft.com/office/drawing/2014/main" id="{58FE32BF-5B32-4ED3-9644-2DCB1389B706}"/>
              </a:ext>
            </a:extLst>
          </p:cNvPr>
          <p:cNvSpPr>
            <a:spLocks noGrp="1"/>
          </p:cNvSpPr>
          <p:nvPr>
            <p:ph sz="quarter" idx="13"/>
          </p:nvPr>
        </p:nvSpPr>
        <p:spPr>
          <a:xfrm>
            <a:off x="4688592" y="4831"/>
            <a:ext cx="4464496" cy="3474720"/>
          </a:xfrm>
        </p:spPr>
        <p:txBody>
          <a:bodyPr>
            <a:normAutofit/>
          </a:bodyPr>
          <a:lstStyle/>
          <a:p>
            <a:r>
              <a:rPr lang="en-GB" sz="4400" dirty="0"/>
              <a:t>Thursday 29</a:t>
            </a:r>
            <a:r>
              <a:rPr lang="en-GB" sz="4400" baseline="30000" dirty="0"/>
              <a:t>th</a:t>
            </a:r>
            <a:r>
              <a:rPr lang="en-GB" sz="4400" dirty="0"/>
              <a:t> September 2022</a:t>
            </a:r>
          </a:p>
        </p:txBody>
      </p:sp>
      <p:pic>
        <p:nvPicPr>
          <p:cNvPr id="4" name="Picture 3">
            <a:extLst>
              <a:ext uri="{FF2B5EF4-FFF2-40B4-BE49-F238E27FC236}">
                <a16:creationId xmlns:a16="http://schemas.microsoft.com/office/drawing/2014/main" id="{56C8C2F8-1744-47B3-8185-8FB8D75853A8}"/>
              </a:ext>
            </a:extLst>
          </p:cNvPr>
          <p:cNvPicPr>
            <a:picLocks noChangeAspect="1"/>
          </p:cNvPicPr>
          <p:nvPr/>
        </p:nvPicPr>
        <p:blipFill>
          <a:blip r:embed="rId2"/>
          <a:stretch>
            <a:fillRect/>
          </a:stretch>
        </p:blipFill>
        <p:spPr>
          <a:xfrm>
            <a:off x="251520" y="2162059"/>
            <a:ext cx="5620534" cy="4420217"/>
          </a:xfrm>
          <a:prstGeom prst="rect">
            <a:avLst/>
          </a:prstGeom>
        </p:spPr>
      </p:pic>
    </p:spTree>
    <p:extLst>
      <p:ext uri="{BB962C8B-B14F-4D97-AF65-F5344CB8AC3E}">
        <p14:creationId xmlns:p14="http://schemas.microsoft.com/office/powerpoint/2010/main" val="15646948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4, children need to be able to spell words from the Year 3 and 4 curriculum list. They must show they can spell these words correctly in their writing.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E45009-57CA-4C50-9885-DD628A725B8A}"/>
              </a:ext>
            </a:extLst>
          </p:cNvPr>
          <p:cNvPicPr>
            <a:picLocks noChangeAspect="1"/>
          </p:cNvPicPr>
          <p:nvPr/>
        </p:nvPicPr>
        <p:blipFill>
          <a:blip r:embed="rId2"/>
          <a:stretch>
            <a:fillRect/>
          </a:stretch>
        </p:blipFill>
        <p:spPr>
          <a:xfrm>
            <a:off x="828146" y="548680"/>
            <a:ext cx="7487707" cy="3775391"/>
          </a:xfrm>
          <a:prstGeom prst="rect">
            <a:avLst/>
          </a:prstGeom>
        </p:spPr>
      </p:pic>
      <p:sp>
        <p:nvSpPr>
          <p:cNvPr id="4" name="Title 1">
            <a:extLst>
              <a:ext uri="{FF2B5EF4-FFF2-40B4-BE49-F238E27FC236}">
                <a16:creationId xmlns:a16="http://schemas.microsoft.com/office/drawing/2014/main" id="{1907E01C-F54C-4ED2-87DB-CC795840ABC7}"/>
              </a:ext>
            </a:extLst>
          </p:cNvPr>
          <p:cNvSpPr txBox="1">
            <a:spLocks/>
          </p:cNvSpPr>
          <p:nvPr/>
        </p:nvSpPr>
        <p:spPr>
          <a:xfrm>
            <a:off x="1793289" y="437216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Spelling Passports</a:t>
            </a:r>
            <a:endParaRPr lang="en-GB" dirty="0"/>
          </a:p>
        </p:txBody>
      </p:sp>
    </p:spTree>
    <p:extLst>
      <p:ext uri="{BB962C8B-B14F-4D97-AF65-F5344CB8AC3E}">
        <p14:creationId xmlns:p14="http://schemas.microsoft.com/office/powerpoint/2010/main" val="547080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records and homework book reviews section.</a:t>
            </a:r>
            <a:endParaRPr lang="en-GB" sz="2400" dirty="0">
              <a:solidFill>
                <a:srgbClr val="002060"/>
              </a:solidFill>
              <a:latin typeface="CCW Cursive Writing 7" pitchFamily="66" charset="0"/>
            </a:endParaRPr>
          </a:p>
          <a:p>
            <a:r>
              <a:rPr lang="en-GB" sz="2400" dirty="0">
                <a:solidFill>
                  <a:srgbClr val="002060"/>
                </a:solidFill>
                <a:latin typeface="CCW Cursive Writing 7" pitchFamily="66" charset="0"/>
              </a:rPr>
              <a:t>3 times a week </a:t>
            </a:r>
            <a:endParaRPr lang="en-GB" sz="2400" dirty="0">
              <a:latin typeface="CCW Cursive Writing 7" pitchFamily="66" charset="0"/>
            </a:endParaRPr>
          </a:p>
        </p:txBody>
      </p:sp>
    </p:spTree>
    <p:extLst>
      <p:ext uri="{BB962C8B-B14F-4D97-AF65-F5344CB8AC3E}">
        <p14:creationId xmlns:p14="http://schemas.microsoft.com/office/powerpoint/2010/main" val="21546359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267FD-26F9-4A9F-BC01-2150347036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2F18C-54F4-4BAA-9FFD-44C6544908D4}"/>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5161C1B-D3E4-4B37-82C9-656B1058116B}"/>
              </a:ext>
            </a:extLst>
          </p:cNvPr>
          <p:cNvPicPr>
            <a:picLocks noChangeAspect="1"/>
          </p:cNvPicPr>
          <p:nvPr/>
        </p:nvPicPr>
        <p:blipFill rotWithShape="1">
          <a:blip r:embed="rId2"/>
          <a:srcRect l="21650" t="20586" r="22438" b="9421"/>
          <a:stretch/>
        </p:blipFill>
        <p:spPr>
          <a:xfrm>
            <a:off x="71500" y="0"/>
            <a:ext cx="9001000" cy="6858000"/>
          </a:xfrm>
          <a:prstGeom prst="rect">
            <a:avLst/>
          </a:prstGeom>
        </p:spPr>
      </p:pic>
    </p:spTree>
    <p:extLst>
      <p:ext uri="{BB962C8B-B14F-4D97-AF65-F5344CB8AC3E}">
        <p14:creationId xmlns:p14="http://schemas.microsoft.com/office/powerpoint/2010/main" val="263135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07904" y="1902822"/>
            <a:ext cx="4680520" cy="3970318"/>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No specific Golden Time on a Friday afternoon but classes will be rewarded for behaviour which follows our school standards. </a:t>
            </a:r>
          </a:p>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7448" y="1700808"/>
            <a:ext cx="8249104" cy="3785652"/>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 worship, worship warriors, school council, health champions, eco warrior.</a:t>
            </a:r>
          </a:p>
          <a:p>
            <a:pPr algn="ctr"/>
            <a:endParaRPr lang="en-GB" sz="2400" dirty="0">
              <a:solidFill>
                <a:schemeClr val="accent1">
                  <a:lumMod val="50000"/>
                </a:schemeClr>
              </a:solidFill>
              <a:latin typeface="CCW Cursive Writing 7" pitchFamily="66" charset="0"/>
            </a:endParaRPr>
          </a:p>
          <a:p>
            <a:pPr algn="ctr"/>
            <a:r>
              <a:rPr lang="en-GB" sz="2400" dirty="0">
                <a:solidFill>
                  <a:schemeClr val="accent1">
                    <a:lumMod val="50000"/>
                  </a:schemeClr>
                </a:solidFill>
                <a:latin typeface="CCW Cursive Writing 7" pitchFamily="66" charset="0"/>
              </a:rPr>
              <a:t>Manners</a:t>
            </a:r>
          </a:p>
          <a:p>
            <a:pPr algn="ctr"/>
            <a:r>
              <a:rPr lang="en-GB" sz="2400" dirty="0">
                <a:solidFill>
                  <a:schemeClr val="accent1">
                    <a:lumMod val="50000"/>
                  </a:schemeClr>
                </a:solidFill>
                <a:latin typeface="CCW Cursive Writing 7" pitchFamily="66" charset="0"/>
              </a:rPr>
              <a:t>Cutlery </a:t>
            </a:r>
          </a:p>
          <a:p>
            <a:pPr algn="ctr"/>
            <a:r>
              <a:rPr lang="en-GB" sz="2400" dirty="0">
                <a:solidFill>
                  <a:schemeClr val="accent1">
                    <a:lumMod val="50000"/>
                  </a:schemeClr>
                </a:solidFill>
                <a:latin typeface="CCW Cursive Writing 7" pitchFamily="66" charset="0"/>
              </a:rPr>
              <a:t>Please and thank </a:t>
            </a:r>
            <a:r>
              <a:rPr lang="en-GB" sz="2400" dirty="0" err="1">
                <a:solidFill>
                  <a:schemeClr val="accent1">
                    <a:lumMod val="50000"/>
                  </a:schemeClr>
                </a:solidFill>
                <a:latin typeface="CCW Cursive Writing 7" pitchFamily="66" charset="0"/>
              </a:rPr>
              <a:t>you’s</a:t>
            </a:r>
            <a:endParaRPr lang="en-GB" sz="2400" dirty="0">
              <a:solidFill>
                <a:schemeClr val="accent1">
                  <a:lumMod val="50000"/>
                </a:schemeClr>
              </a:solidFill>
              <a:latin typeface="CCW Cursive Writing 7" pitchFamily="66" charset="0"/>
            </a:endParaRPr>
          </a:p>
          <a:p>
            <a:pPr algn="ctr"/>
            <a:r>
              <a:rPr lang="en-GB" sz="2400" dirty="0">
                <a:solidFill>
                  <a:schemeClr val="accent1">
                    <a:lumMod val="50000"/>
                  </a:schemeClr>
                </a:solidFill>
                <a:latin typeface="CCW Cursive Writing 7" pitchFamily="66" charset="0"/>
              </a:rPr>
              <a:t>Listening skills / attentiveness</a:t>
            </a:r>
          </a:p>
          <a:p>
            <a:pPr algn="ctr"/>
            <a:r>
              <a:rPr lang="en-GB" sz="2400" dirty="0">
                <a:solidFill>
                  <a:schemeClr val="accent1">
                    <a:lumMod val="50000"/>
                  </a:schemeClr>
                </a:solidFill>
                <a:latin typeface="CCW Cursive Writing 7" pitchFamily="66" charset="0"/>
              </a:rPr>
              <a:t>Rich seems and golden threads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832092"/>
          </a:xfrm>
          <a:prstGeom prst="rect">
            <a:avLst/>
          </a:prstGeom>
          <a:noFill/>
        </p:spPr>
        <p:txBody>
          <a:bodyPr wrap="square" rtlCol="0">
            <a:spAutoFit/>
          </a:bodyPr>
          <a:lstStyle/>
          <a:p>
            <a:r>
              <a:rPr lang="en-GB" sz="2800" dirty="0">
                <a:solidFill>
                  <a:srgbClr val="002060"/>
                </a:solidFill>
                <a:latin typeface="CCW Cursive Writing 7" panose="03050602040000000000" pitchFamily="66" charset="0"/>
              </a:rPr>
              <a:t>Dates to be confirmed…</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2800" dirty="0">
                <a:solidFill>
                  <a:srgbClr val="002060"/>
                </a:solidFill>
                <a:latin typeface="CCW Cursive Writing 7" panose="03050602040000000000" pitchFamily="66" charset="0"/>
              </a:rPr>
              <a:t>Local visits to Southport for </a:t>
            </a:r>
            <a:r>
              <a:rPr lang="en-GB" sz="2800" dirty="0" err="1">
                <a:solidFill>
                  <a:srgbClr val="002060"/>
                </a:solidFill>
                <a:latin typeface="CCW Cursive Writing 7" panose="03050602040000000000" pitchFamily="66" charset="0"/>
              </a:rPr>
              <a:t>Geog</a:t>
            </a:r>
            <a:r>
              <a:rPr lang="en-GB" sz="2800" dirty="0">
                <a:solidFill>
                  <a:srgbClr val="002060"/>
                </a:solidFill>
                <a:latin typeface="CCW Cursive Writing 7" panose="03050602040000000000" pitchFamily="66" charset="0"/>
              </a:rPr>
              <a:t> and science </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2800" dirty="0">
                <a:solidFill>
                  <a:srgbClr val="002060"/>
                </a:solidFill>
                <a:latin typeface="CCW Cursive Writing 7" panose="03050602040000000000" pitchFamily="66" charset="0"/>
              </a:rPr>
              <a:t>Crosby </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algn="ctr"/>
            <a:r>
              <a:rPr lang="en-GB" sz="2800" dirty="0">
                <a:solidFill>
                  <a:srgbClr val="002060"/>
                </a:solidFill>
                <a:latin typeface="CCW Cursive Writing 7" panose="03050602040000000000" pitchFamily="66" charset="0"/>
              </a:rPr>
              <a:t>Payment plans will be available. Please contact the office if you think you would benefit from this </a:t>
            </a:r>
          </a:p>
        </p:txBody>
      </p:sp>
    </p:spTree>
    <p:extLst>
      <p:ext uri="{BB962C8B-B14F-4D97-AF65-F5344CB8AC3E}">
        <p14:creationId xmlns:p14="http://schemas.microsoft.com/office/powerpoint/2010/main" val="2503148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83569" y="620688"/>
            <a:ext cx="7622232" cy="864096"/>
          </a:xfrm>
        </p:spPr>
        <p:txBody>
          <a:bodyPr/>
          <a:lstStyle/>
          <a:p>
            <a:pPr algn="ctr"/>
            <a:r>
              <a:rPr lang="en-GB" dirty="0"/>
              <a:t>Permissions letter</a:t>
            </a:r>
          </a:p>
        </p:txBody>
      </p:sp>
      <p:sp>
        <p:nvSpPr>
          <p:cNvPr id="3" name="Rounded Rectangle 2"/>
          <p:cNvSpPr/>
          <p:nvPr/>
        </p:nvSpPr>
        <p:spPr>
          <a:xfrm>
            <a:off x="971600" y="1844824"/>
            <a:ext cx="6912768" cy="424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Please ensure you inform the school of any medical requirements, referrals, changes to photo permissions and school lunches are sent in on time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828121" y="1501994"/>
            <a:ext cx="5833906"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 19</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 2022</a:t>
            </a:r>
          </a:p>
        </p:txBody>
      </p:sp>
    </p:spTree>
    <p:extLst>
      <p:ext uri="{BB962C8B-B14F-4D97-AF65-F5344CB8AC3E}">
        <p14:creationId xmlns:p14="http://schemas.microsoft.com/office/powerpoint/2010/main" val="393710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631216"/>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5016758"/>
          </a:xfrm>
          <a:prstGeom prst="rect">
            <a:avLst/>
          </a:prstGeom>
          <a:noFill/>
        </p:spPr>
        <p:txBody>
          <a:bodyPr wrap="square" rtlCol="0">
            <a:spAutoFit/>
          </a:bodyPr>
          <a:lstStyle/>
          <a:p>
            <a:pPr algn="ctr"/>
            <a:r>
              <a:rPr lang="en-GB" sz="3200" dirty="0">
                <a:solidFill>
                  <a:schemeClr val="accent1">
                    <a:lumMod val="50000"/>
                  </a:schemeClr>
                </a:solidFill>
                <a:latin typeface="CCW Cursive Writing 7" pitchFamily="66" charset="0"/>
              </a:rPr>
              <a:t>We will be in touch!</a:t>
            </a:r>
          </a:p>
          <a:p>
            <a:pPr algn="ctr"/>
            <a:endParaRPr lang="en-GB" sz="3200" dirty="0">
              <a:solidFill>
                <a:schemeClr val="accent1">
                  <a:lumMod val="50000"/>
                </a:schemeClr>
              </a:solidFill>
              <a:latin typeface="CCW Cursive Writing 7" pitchFamily="66" charset="0"/>
            </a:endParaRPr>
          </a:p>
          <a:p>
            <a:pPr algn="ctr"/>
            <a:r>
              <a:rPr lang="en-GB" sz="3200"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endParaRPr lang="en-GB" sz="3200" u="sng" dirty="0">
              <a:solidFill>
                <a:schemeClr val="accent1">
                  <a:lumMod val="50000"/>
                </a:schemeClr>
              </a:solidFill>
              <a:latin typeface="CCW Cursive Writing 7" pitchFamily="66" charset="0"/>
            </a:endParaRPr>
          </a:p>
          <a:p>
            <a:pPr algn="ctr"/>
            <a:r>
              <a:rPr lang="en-GB" sz="3200" dirty="0">
                <a:solidFill>
                  <a:schemeClr val="accent1">
                    <a:lumMod val="50000"/>
                  </a:schemeClr>
                </a:solidFill>
                <a:latin typeface="CCW Cursive Writing 7" pitchFamily="66" charset="0"/>
              </a:rPr>
              <a:t>and St Philip’s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1825</TotalTime>
  <Words>1094</Words>
  <Application>Microsoft Office PowerPoint</Application>
  <PresentationFormat>On-screen Show (4:3)</PresentationFormat>
  <Paragraphs>166</Paragraphs>
  <Slides>40</Slides>
  <Notes>0</Notes>
  <HiddenSlides>1</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9" baseType="lpstr">
      <vt:lpstr>Arial</vt:lpstr>
      <vt:lpstr>Calibri</vt:lpstr>
      <vt:lpstr>CCW Cursive Writing 7</vt:lpstr>
      <vt:lpstr>Georgia</vt:lpstr>
      <vt:lpstr>Trebuchet MS</vt:lpstr>
      <vt:lpstr>Wingdings</vt:lpstr>
      <vt:lpstr>XCCW Joined 7a</vt:lpstr>
      <vt:lpstr>Slipstream</vt:lpstr>
      <vt:lpstr>Acrobat Document</vt:lpstr>
      <vt:lpstr>PowerPoint Presentation</vt:lpstr>
      <vt:lpstr>PowerPoint Presentation</vt:lpstr>
      <vt:lpstr>PowerPoint Presentation</vt:lpstr>
      <vt:lpstr>PowerPoint Presentation</vt:lpstr>
      <vt:lpstr>School website</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PowerPoint Presentation</vt:lpstr>
      <vt:lpstr>PowerPoint Presentation</vt:lpstr>
      <vt:lpstr> Homework</vt:lpstr>
      <vt:lpstr>Times tables</vt:lpstr>
      <vt:lpstr>Multiplication Briefing </vt:lpstr>
      <vt:lpstr>Spellings</vt:lpstr>
      <vt:lpstr>PowerPoint Presentation</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Permissions letter</vt:lpstr>
      <vt:lpstr>Parent’s evening:</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Alexander Vernon</cp:lastModifiedBy>
  <cp:revision>119</cp:revision>
  <cp:lastPrinted>2021-09-08T07:29:11Z</cp:lastPrinted>
  <dcterms:created xsi:type="dcterms:W3CDTF">2014-09-15T15:29:28Z</dcterms:created>
  <dcterms:modified xsi:type="dcterms:W3CDTF">2022-09-14T17:13:14Z</dcterms:modified>
</cp:coreProperties>
</file>