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4"/>
  </p:notesMasterIdLst>
  <p:sldIdLst>
    <p:sldId id="268" r:id="rId2"/>
    <p:sldId id="288" r:id="rId3"/>
    <p:sldId id="266" r:id="rId4"/>
    <p:sldId id="257" r:id="rId5"/>
    <p:sldId id="269" r:id="rId6"/>
    <p:sldId id="286" r:id="rId7"/>
    <p:sldId id="258" r:id="rId8"/>
    <p:sldId id="282" r:id="rId9"/>
    <p:sldId id="287" r:id="rId10"/>
    <p:sldId id="285" r:id="rId11"/>
    <p:sldId id="284" r:id="rId12"/>
    <p:sldId id="283" r:id="rId13"/>
    <p:sldId id="281" r:id="rId14"/>
    <p:sldId id="274" r:id="rId15"/>
    <p:sldId id="273" r:id="rId16"/>
    <p:sldId id="259" r:id="rId17"/>
    <p:sldId id="275" r:id="rId18"/>
    <p:sldId id="292" r:id="rId19"/>
    <p:sldId id="265" r:id="rId20"/>
    <p:sldId id="263" r:id="rId21"/>
    <p:sldId id="262" r:id="rId22"/>
    <p:sldId id="261" r:id="rId23"/>
    <p:sldId id="290" r:id="rId24"/>
    <p:sldId id="291" r:id="rId25"/>
    <p:sldId id="260" r:id="rId26"/>
    <p:sldId id="267" r:id="rId27"/>
    <p:sldId id="270" r:id="rId28"/>
    <p:sldId id="276" r:id="rId29"/>
    <p:sldId id="277" r:id="rId30"/>
    <p:sldId id="278" r:id="rId31"/>
    <p:sldId id="289" r:id="rId32"/>
    <p:sldId id="264" r:id="rId3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18" autoAdjust="0"/>
    <p:restoredTop sz="94660"/>
  </p:normalViewPr>
  <p:slideViewPr>
    <p:cSldViewPr>
      <p:cViewPr>
        <p:scale>
          <a:sx n="50" d="100"/>
          <a:sy n="50" d="100"/>
        </p:scale>
        <p:origin x="-1914" y="-4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06/09/2018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06/09/2018</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st philips southport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1800" y="2636912"/>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226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smtClean="0"/>
              <a:t>School website</a:t>
            </a:r>
            <a:endParaRPr lang="en-GB" dirty="0"/>
          </a:p>
        </p:txBody>
      </p:sp>
      <p:sp>
        <p:nvSpPr>
          <p:cNvPr id="4" name="TextBox 3"/>
          <p:cNvSpPr txBox="1"/>
          <p:nvPr/>
        </p:nvSpPr>
        <p:spPr>
          <a:xfrm>
            <a:off x="467544" y="1484784"/>
            <a:ext cx="8280920" cy="4524315"/>
          </a:xfrm>
          <a:prstGeom prst="rect">
            <a:avLst/>
          </a:prstGeom>
          <a:noFill/>
        </p:spPr>
        <p:txBody>
          <a:bodyPr wrap="square" rtlCol="0">
            <a:spAutoFit/>
          </a:bodyPr>
          <a:lstStyle/>
          <a:p>
            <a:pPr marL="342900" indent="-342900">
              <a:buFont typeface="Arial" pitchFamily="34" charset="0"/>
              <a:buChar char="•"/>
            </a:pPr>
            <a:r>
              <a:rPr lang="en-GB" sz="2400" dirty="0" smtClean="0">
                <a:solidFill>
                  <a:srgbClr val="002060"/>
                </a:solidFill>
                <a:latin typeface="CCW Cursive Writing 7" pitchFamily="66" charset="0"/>
              </a:rPr>
              <a:t>We will be using and updating our school website and class page frequently over the year. Please keep up to date of any announcements.</a:t>
            </a:r>
          </a:p>
          <a:p>
            <a:pPr marL="342900" indent="-342900">
              <a:buFont typeface="Arial" pitchFamily="34" charset="0"/>
              <a:buChar char="•"/>
            </a:pPr>
            <a:endParaRPr lang="en-GB" sz="2400" dirty="0">
              <a:solidFill>
                <a:srgbClr val="002060"/>
              </a:solidFill>
              <a:latin typeface="CCW Cursive Writing 7" pitchFamily="66" charset="0"/>
            </a:endParaRPr>
          </a:p>
          <a:p>
            <a:pPr marL="342900" indent="-342900">
              <a:buFont typeface="Arial" pitchFamily="34" charset="0"/>
              <a:buChar char="•"/>
            </a:pPr>
            <a:r>
              <a:rPr lang="en-GB" sz="2400" dirty="0" smtClean="0">
                <a:solidFill>
                  <a:srgbClr val="002060"/>
                </a:solidFill>
                <a:latin typeface="CCW Cursive Writing 7" pitchFamily="66" charset="0"/>
              </a:rPr>
              <a:t>Contact details are on the homepage so if you are needing to get in contact with school- this can now be done through using our website instead of calling the office. </a:t>
            </a:r>
            <a:endParaRPr lang="en-GB" sz="2400" dirty="0">
              <a:solidFill>
                <a:srgbClr val="002060"/>
              </a:solidFill>
              <a:latin typeface="CCW Cursive Writing 7" pitchFamily="66" charset="0"/>
            </a:endParaRPr>
          </a:p>
        </p:txBody>
      </p:sp>
    </p:spTree>
    <p:extLst>
      <p:ext uri="{BB962C8B-B14F-4D97-AF65-F5344CB8AC3E}">
        <p14:creationId xmlns:p14="http://schemas.microsoft.com/office/powerpoint/2010/main" val="574549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latin typeface="CCW Cursive Writing 7" pitchFamily="66" charset="0"/>
              </a:rPr>
              <a:t>Medical</a:t>
            </a:r>
            <a:endParaRPr lang="en-GB" dirty="0">
              <a:latin typeface="CCW Cursive Writing 7" pitchFamily="66" charset="0"/>
            </a:endParaRP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smtClean="0">
              <a:solidFill>
                <a:schemeClr val="accent1">
                  <a:lumMod val="50000"/>
                </a:schemeClr>
              </a:solidFill>
              <a:latin typeface="CCW Cursive Writing 7" pitchFamily="66" charset="0"/>
            </a:endParaRPr>
          </a:p>
          <a:p>
            <a:pPr>
              <a:buFont typeface="Arial" pitchFamily="34" charset="0"/>
              <a:buChar char="•"/>
            </a:pPr>
            <a:r>
              <a:rPr lang="en-GB" sz="1400" dirty="0" smtClean="0">
                <a:solidFill>
                  <a:schemeClr val="accent1">
                    <a:lumMod val="50000"/>
                  </a:schemeClr>
                </a:solidFill>
                <a:latin typeface="CCW Cursive Writing 7" pitchFamily="66" charset="0"/>
              </a:rPr>
              <a:t> </a:t>
            </a:r>
            <a:r>
              <a:rPr lang="en-GB" sz="1800" dirty="0" smtClean="0">
                <a:solidFill>
                  <a:schemeClr val="accent1">
                    <a:lumMod val="50000"/>
                  </a:schemeClr>
                </a:solidFill>
                <a:latin typeface="CCW Cursive Writing 7" pitchFamily="66" charset="0"/>
              </a:rPr>
              <a:t>Any medication updates – please let us know of any changes</a:t>
            </a:r>
          </a:p>
          <a:p>
            <a:pPr>
              <a:buFont typeface="Arial" pitchFamily="34" charset="0"/>
              <a:buChar char="•"/>
            </a:pPr>
            <a:endParaRPr lang="en-GB" sz="1800" dirty="0">
              <a:solidFill>
                <a:schemeClr val="accent1">
                  <a:lumMod val="50000"/>
                </a:schemeClr>
              </a:solidFill>
              <a:latin typeface="CCW Cursive Writing 7" pitchFamily="66" charset="0"/>
            </a:endParaRPr>
          </a:p>
          <a:p>
            <a:pPr>
              <a:buFont typeface="Arial" pitchFamily="34" charset="0"/>
              <a:buChar char="•"/>
            </a:pPr>
            <a:r>
              <a:rPr lang="en-GB" sz="1800" dirty="0" smtClean="0">
                <a:solidFill>
                  <a:schemeClr val="accent1">
                    <a:lumMod val="50000"/>
                  </a:schemeClr>
                </a:solidFill>
                <a:latin typeface="CCW Cursive Writing 7" pitchFamily="66" charset="0"/>
              </a:rPr>
              <a:t>Please feel free to check your child’s inhaler before leaving to make sure it’s still in date. </a:t>
            </a:r>
          </a:p>
          <a:p>
            <a:pPr>
              <a:buFont typeface="Arial" pitchFamily="34" charset="0"/>
              <a:buChar char="•"/>
            </a:pPr>
            <a:r>
              <a:rPr lang="en-GB" sz="1800" dirty="0" smtClean="0">
                <a:solidFill>
                  <a:schemeClr val="accent1">
                    <a:lumMod val="50000"/>
                  </a:schemeClr>
                </a:solidFill>
                <a:latin typeface="CCW Cursive Writing 7" pitchFamily="66" charset="0"/>
              </a:rPr>
              <a:t>We have been advised that children use a spacer when taking their inhaler -  if possible please send one into school.</a:t>
            </a:r>
          </a:p>
          <a:p>
            <a:pPr marL="45720" indent="0">
              <a:buNone/>
            </a:pPr>
            <a:endParaRPr lang="en-GB" sz="1800" dirty="0" smtClean="0">
              <a:solidFill>
                <a:schemeClr val="accent1">
                  <a:lumMod val="50000"/>
                </a:schemeClr>
              </a:solidFill>
              <a:latin typeface="CCW Cursive Writing 7" pitchFamily="66" charset="0"/>
            </a:endParaRPr>
          </a:p>
          <a:p>
            <a:pPr>
              <a:buFont typeface="Arial" pitchFamily="34" charset="0"/>
              <a:buChar char="•"/>
            </a:pPr>
            <a:r>
              <a:rPr lang="en-GB" sz="1800" dirty="0" smtClean="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1800" dirty="0" smtClean="0">
                <a:solidFill>
                  <a:schemeClr val="accent1">
                    <a:lumMod val="50000"/>
                  </a:schemeClr>
                </a:solidFill>
                <a:latin typeface="CCW Cursive Writing 7" pitchFamily="66" charset="0"/>
              </a:rPr>
              <a:t>  </a:t>
            </a:r>
          </a:p>
          <a:p>
            <a:pPr marL="45720" indent="0" algn="ctr">
              <a:buNone/>
            </a:pPr>
            <a:r>
              <a:rPr lang="en-GB" sz="1800" dirty="0" smtClean="0">
                <a:solidFill>
                  <a:schemeClr val="accent1">
                    <a:lumMod val="50000"/>
                  </a:schemeClr>
                </a:solidFill>
                <a:latin typeface="CCW Cursive Writing 7" pitchFamily="66" charset="0"/>
              </a:rPr>
              <a:t>Thank you</a:t>
            </a:r>
          </a:p>
          <a:p>
            <a:pPr marL="45720" indent="0">
              <a:buNone/>
            </a:pPr>
            <a:endParaRPr lang="en-GB" sz="1400" dirty="0" smtClean="0">
              <a:solidFill>
                <a:schemeClr val="accent1">
                  <a:lumMod val="50000"/>
                </a:schemeClr>
              </a:solidFill>
              <a:latin typeface="CCW Cursive Writing 7" pitchFamily="66" charset="0"/>
            </a:endParaRPr>
          </a:p>
          <a:p>
            <a:pPr>
              <a:buFont typeface="Wingdings" pitchFamily="2" charset="2"/>
              <a:buChar char="v"/>
            </a:pPr>
            <a:endParaRPr lang="en-GB" sz="1400" dirty="0" smtClean="0">
              <a:solidFill>
                <a:schemeClr val="accent1">
                  <a:lumMod val="50000"/>
                </a:schemeClr>
              </a:solidFill>
              <a:latin typeface="CCW Cursive Writing 7" pitchFamily="66" charset="0"/>
            </a:endParaRPr>
          </a:p>
          <a:p>
            <a:pPr>
              <a:buFont typeface="Wingdings" pitchFamily="2" charset="2"/>
              <a:buChar char="q"/>
            </a:pPr>
            <a:endParaRPr lang="en-GB" sz="1400" dirty="0" smtClean="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latin typeface="CCW Cursive Writing 7" pitchFamily="66" charset="0"/>
              </a:rPr>
              <a:t>Housekeeping!</a:t>
            </a:r>
            <a:endParaRPr lang="en-GB" dirty="0">
              <a:latin typeface="CCW Cursive Writing 7" pitchFamily="66" charset="0"/>
            </a:endParaRPr>
          </a:p>
        </p:txBody>
      </p:sp>
      <p:sp>
        <p:nvSpPr>
          <p:cNvPr id="3" name="Content Placeholder 2"/>
          <p:cNvSpPr>
            <a:spLocks noGrp="1"/>
          </p:cNvSpPr>
          <p:nvPr>
            <p:ph sz="quarter" idx="13"/>
          </p:nvPr>
        </p:nvSpPr>
        <p:spPr>
          <a:xfrm>
            <a:off x="611560" y="1124744"/>
            <a:ext cx="7920880" cy="4968552"/>
          </a:xfrm>
        </p:spPr>
        <p:txBody>
          <a:bodyPr>
            <a:noAutofit/>
          </a:bodyPr>
          <a:lstStyle/>
          <a:p>
            <a:pPr>
              <a:buFont typeface="Arial" pitchFamily="34" charset="0"/>
              <a:buChar char="•"/>
            </a:pPr>
            <a:r>
              <a:rPr lang="en-GB" sz="2400" dirty="0" smtClean="0">
                <a:solidFill>
                  <a:schemeClr val="accent1">
                    <a:lumMod val="50000"/>
                  </a:schemeClr>
                </a:solidFill>
                <a:latin typeface="CCW Cursive Writing 7" pitchFamily="66" charset="0"/>
              </a:rPr>
              <a:t> 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a:t>
            </a:r>
            <a:r>
              <a:rPr lang="en-GB" sz="2400" smtClean="0">
                <a:solidFill>
                  <a:schemeClr val="accent1">
                    <a:lumMod val="50000"/>
                  </a:schemeClr>
                </a:solidFill>
                <a:latin typeface="CCW Cursive Writing 7" pitchFamily="66" charset="0"/>
              </a:rPr>
              <a:t>on </a:t>
            </a:r>
            <a:r>
              <a:rPr lang="en-GB" sz="2400" b="1" smtClean="0">
                <a:solidFill>
                  <a:srgbClr val="FF0000"/>
                </a:solidFill>
                <a:latin typeface="CCW Cursive Writing 7" pitchFamily="66" charset="0"/>
              </a:rPr>
              <a:t>Friday </a:t>
            </a:r>
            <a:r>
              <a:rPr lang="en-GB" sz="2400" b="1" dirty="0" smtClean="0">
                <a:solidFill>
                  <a:srgbClr val="FF0000"/>
                </a:solidFill>
                <a:latin typeface="CCW Cursive Writing 7" pitchFamily="66" charset="0"/>
              </a:rPr>
              <a:t>afternoons</a:t>
            </a:r>
            <a:r>
              <a:rPr lang="en-GB" sz="2400" dirty="0" smtClean="0">
                <a:solidFill>
                  <a:schemeClr val="accent1">
                    <a:lumMod val="50000"/>
                  </a:schemeClr>
                </a:solidFill>
                <a:latin typeface="CCW Cursive Writing 7" pitchFamily="66" charset="0"/>
              </a:rPr>
              <a:t>– </a:t>
            </a:r>
            <a:r>
              <a:rPr lang="en-GB" sz="2400" dirty="0">
                <a:solidFill>
                  <a:schemeClr val="accent1">
                    <a:lumMod val="50000"/>
                  </a:schemeClr>
                </a:solidFill>
                <a:latin typeface="CCW Cursive Writing 7" pitchFamily="66" charset="0"/>
              </a:rPr>
              <a:t>please have kit in </a:t>
            </a:r>
            <a:r>
              <a:rPr lang="en-GB" sz="2400" dirty="0" smtClean="0">
                <a:solidFill>
                  <a:schemeClr val="accent1">
                    <a:lumMod val="50000"/>
                  </a:schemeClr>
                </a:solidFill>
                <a:latin typeface="CCW Cursive Writing 7" pitchFamily="66" charset="0"/>
              </a:rPr>
              <a:t>school.</a:t>
            </a:r>
          </a:p>
          <a:p>
            <a:pPr>
              <a:buFont typeface="Arial" pitchFamily="34" charset="0"/>
              <a:buChar char="•"/>
            </a:pPr>
            <a:r>
              <a:rPr lang="en-GB" sz="2400" dirty="0" smtClean="0">
                <a:solidFill>
                  <a:schemeClr val="accent1">
                    <a:lumMod val="50000"/>
                  </a:schemeClr>
                </a:solidFill>
                <a:latin typeface="CCW Cursive Writing 7" pitchFamily="66" charset="0"/>
              </a:rPr>
              <a:t>Children </a:t>
            </a:r>
            <a:r>
              <a:rPr lang="en-GB" sz="2400" b="1" dirty="0" smtClean="0">
                <a:solidFill>
                  <a:srgbClr val="FF0000"/>
                </a:solidFill>
                <a:latin typeface="CCW Cursive Writing 7" pitchFamily="66" charset="0"/>
              </a:rPr>
              <a:t>must have pumps </a:t>
            </a:r>
            <a:r>
              <a:rPr lang="en-GB" sz="2400" dirty="0" smtClean="0">
                <a:solidFill>
                  <a:schemeClr val="accent1">
                    <a:lumMod val="50000"/>
                  </a:schemeClr>
                </a:solidFill>
                <a:latin typeface="CCW Cursive Writing 7" pitchFamily="66" charset="0"/>
              </a:rPr>
              <a:t>for indoor PE and </a:t>
            </a:r>
            <a:r>
              <a:rPr lang="en-GB" sz="2400" b="1" dirty="0" smtClean="0">
                <a:solidFill>
                  <a:srgbClr val="FF0000"/>
                </a:solidFill>
                <a:latin typeface="CCW Cursive Writing 7" pitchFamily="66" charset="0"/>
              </a:rPr>
              <a:t>trainers for outdoor PE</a:t>
            </a:r>
            <a:r>
              <a:rPr lang="en-GB" sz="2400" dirty="0" smtClean="0">
                <a:solidFill>
                  <a:schemeClr val="accent1">
                    <a:lumMod val="50000"/>
                  </a:schemeClr>
                </a:solidFill>
                <a:latin typeface="CCW Cursive Writing 7" pitchFamily="66" charset="0"/>
              </a:rPr>
              <a:t>. </a:t>
            </a:r>
            <a:r>
              <a:rPr lang="en-GB" sz="2400" dirty="0" smtClean="0">
                <a:solidFill>
                  <a:srgbClr val="FF0000"/>
                </a:solidFill>
                <a:latin typeface="CCW Cursive Writing 7" pitchFamily="66" charset="0"/>
              </a:rPr>
              <a:t>Navy joggers are to be worn for outdoor sports. </a:t>
            </a:r>
          </a:p>
          <a:p>
            <a:pPr>
              <a:buFont typeface="Arial" pitchFamily="34" charset="0"/>
              <a:buChar char="•"/>
            </a:pPr>
            <a:r>
              <a:rPr lang="en-GB" sz="2400" dirty="0" smtClean="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 </a:t>
            </a:r>
            <a:r>
              <a:rPr lang="en-GB" sz="2400" dirty="0" smtClean="0">
                <a:solidFill>
                  <a:schemeClr val="accent1">
                    <a:lumMod val="50000"/>
                  </a:schemeClr>
                </a:solidFill>
                <a:latin typeface="CCW Cursive Writing 7" pitchFamily="66" charset="0"/>
              </a:rPr>
              <a:t>Healthy snacks can be brought in for morning break time – fruit, vegetable sticks, cereal bars (no sweets or nuts  please).</a:t>
            </a: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Arial" pitchFamily="34" charset="0"/>
              <a:buChar char="•"/>
            </a:pPr>
            <a:endParaRPr lang="en-GB" sz="2400" dirty="0" smtClean="0">
              <a:solidFill>
                <a:schemeClr val="accent1">
                  <a:lumMod val="50000"/>
                </a:schemeClr>
              </a:solidFill>
              <a:latin typeface="CCW Cursive Writing 7" pitchFamily="66" charset="0"/>
            </a:endParaRPr>
          </a:p>
          <a:p>
            <a:pPr>
              <a:buFont typeface="Wingdings" pitchFamily="2" charset="2"/>
              <a:buChar char="v"/>
            </a:pPr>
            <a:endParaRPr lang="en-GB" sz="2400" dirty="0" smtClean="0">
              <a:solidFill>
                <a:schemeClr val="accent1">
                  <a:lumMod val="50000"/>
                </a:schemeClr>
              </a:solidFill>
              <a:latin typeface="CCW Cursive Writing 7" pitchFamily="66" charset="0"/>
            </a:endParaRPr>
          </a:p>
          <a:p>
            <a:pPr>
              <a:buFont typeface="Wingdings" pitchFamily="2" charset="2"/>
              <a:buChar char="q"/>
            </a:pPr>
            <a:endParaRPr lang="en-GB" sz="2400" dirty="0" smtClean="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78182" y="4696570"/>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smtClean="0">
                <a:solidFill>
                  <a:srgbClr val="002060"/>
                </a:solidFill>
                <a:latin typeface="CCW Cursive Writing 7" pitchFamily="66" charset="0"/>
              </a:rPr>
              <a:t>Uniform</a:t>
            </a:r>
            <a:endParaRPr lang="en-GB" dirty="0">
              <a:solidFill>
                <a:srgbClr val="002060"/>
              </a:solidFill>
              <a:latin typeface="CCW Cursive Writing 7" pitchFamily="66" charset="0"/>
            </a:endParaRP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0946" y="5581972"/>
            <a:ext cx="5261376" cy="830997"/>
          </a:xfrm>
          <a:prstGeom prst="rect">
            <a:avLst/>
          </a:prstGeom>
          <a:noFill/>
        </p:spPr>
        <p:txBody>
          <a:bodyPr wrap="none" lIns="91440" tIns="45720" rIns="91440" bIns="45720">
            <a:spAutoFit/>
          </a:bodyPr>
          <a:lstStyle/>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429264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smtClean="0"/>
              <a:t>Attendance and punctuality</a:t>
            </a:r>
            <a:endParaRPr lang="en-GB" dirty="0"/>
          </a:p>
        </p:txBody>
      </p:sp>
      <p:sp>
        <p:nvSpPr>
          <p:cNvPr id="4" name="TextBox 3"/>
          <p:cNvSpPr txBox="1"/>
          <p:nvPr/>
        </p:nvSpPr>
        <p:spPr>
          <a:xfrm>
            <a:off x="395536" y="1196752"/>
            <a:ext cx="8280920" cy="4524315"/>
          </a:xfrm>
          <a:prstGeom prst="rect">
            <a:avLst/>
          </a:prstGeom>
          <a:noFill/>
        </p:spPr>
        <p:txBody>
          <a:bodyPr wrap="square" rtlCol="0">
            <a:spAutoFit/>
          </a:bodyPr>
          <a:lstStyle/>
          <a:p>
            <a:r>
              <a:rPr lang="en-GB" dirty="0" smtClean="0">
                <a:latin typeface="CCW Cursive Writing 7" pitchFamily="66" charset="0"/>
              </a:rPr>
              <a:t>School starts at </a:t>
            </a:r>
            <a:r>
              <a:rPr lang="en-GB" dirty="0" smtClean="0">
                <a:solidFill>
                  <a:srgbClr val="FF0000"/>
                </a:solidFill>
                <a:latin typeface="CCW Cursive Writing 7" pitchFamily="66" charset="0"/>
              </a:rPr>
              <a:t>8:50am</a:t>
            </a:r>
            <a:r>
              <a:rPr lang="en-GB" dirty="0" smtClean="0">
                <a:latin typeface="CCW Cursive Writing 7" pitchFamily="66" charset="0"/>
              </a:rPr>
              <a:t>. It is therefore crucial for children to arrive on time to school. Children’s activities start at 8:50 which is either spellings and grammar or Maths key skills. If they are late- they are missing learning time. </a:t>
            </a:r>
            <a:endParaRPr lang="en-GB" dirty="0">
              <a:latin typeface="CCW Cursive Writing 7" pitchFamily="66" charset="0"/>
            </a:endParaRPr>
          </a:p>
          <a:p>
            <a:endParaRPr lang="en-GB" dirty="0">
              <a:latin typeface="CCW Cursive Writing 7" pitchFamily="66" charset="0"/>
            </a:endParaRPr>
          </a:p>
          <a:p>
            <a:r>
              <a:rPr lang="en-GB" dirty="0" smtClean="0">
                <a:latin typeface="CCW Cursive Writing 7" pitchFamily="66" charset="0"/>
              </a:rPr>
              <a:t>If your child is being collected at the end of the day, please arrive on time for </a:t>
            </a:r>
            <a:r>
              <a:rPr lang="en-GB" dirty="0" smtClean="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smtClean="0">
                <a:solidFill>
                  <a:srgbClr val="FF0000"/>
                </a:solidFill>
                <a:latin typeface="CCW Cursive Writing 7" pitchFamily="66" charset="0"/>
              </a:rPr>
              <a:t>Please do not allow children on the new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a:t>
            </a:r>
            <a:r>
              <a:rPr lang="en-GB" dirty="0" smtClean="0">
                <a:solidFill>
                  <a:srgbClr val="FF0000"/>
                </a:solidFill>
                <a:latin typeface="CCW Cursive Writing 7" pitchFamily="66" charset="0"/>
              </a:rPr>
              <a:t>lease note that no term time holidays will be authorised and fines will be in place. </a:t>
            </a:r>
            <a:endParaRPr lang="en-GB" dirty="0">
              <a:solidFill>
                <a:srgbClr val="FF0000"/>
              </a:solidFill>
              <a:latin typeface="CCW Cursive Writing 7" pitchFamily="66" charset="0"/>
            </a:endParaRPr>
          </a:p>
        </p:txBody>
      </p:sp>
    </p:spTree>
    <p:extLst>
      <p:ext uri="{BB962C8B-B14F-4D97-AF65-F5344CB8AC3E}">
        <p14:creationId xmlns:p14="http://schemas.microsoft.com/office/powerpoint/2010/main" val="57641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smtClean="0">
                <a:solidFill>
                  <a:schemeClr val="accent1">
                    <a:lumMod val="50000"/>
                  </a:schemeClr>
                </a:solidFill>
                <a:latin typeface="CCW Cursive Writing 7" pitchFamily="66" charset="0"/>
              </a:rPr>
              <a:t> Homework</a:t>
            </a:r>
            <a:endParaRPr lang="en-GB" dirty="0">
              <a:solidFill>
                <a:schemeClr val="accent1">
                  <a:lumMod val="50000"/>
                </a:schemeClr>
              </a:solidFill>
              <a:latin typeface="CCW Cursive Writing 7" pitchFamily="66" charset="0"/>
            </a:endParaRPr>
          </a:p>
        </p:txBody>
      </p:sp>
      <p:sp>
        <p:nvSpPr>
          <p:cNvPr id="3" name="Content Placeholder 2"/>
          <p:cNvSpPr>
            <a:spLocks noGrp="1"/>
          </p:cNvSpPr>
          <p:nvPr>
            <p:ph sz="quarter" idx="13"/>
          </p:nvPr>
        </p:nvSpPr>
        <p:spPr>
          <a:xfrm>
            <a:off x="395536" y="1268760"/>
            <a:ext cx="8352928" cy="5328592"/>
          </a:xfrm>
        </p:spPr>
        <p:txBody>
          <a:bodyPr>
            <a:normAutofit fontScale="77500" lnSpcReduction="20000"/>
          </a:bodyPr>
          <a:lstStyle/>
          <a:p>
            <a:pPr algn="ctr"/>
            <a:r>
              <a:rPr lang="en-GB" sz="3600" dirty="0" smtClean="0">
                <a:solidFill>
                  <a:schemeClr val="accent1">
                    <a:lumMod val="50000"/>
                  </a:schemeClr>
                </a:solidFill>
                <a:latin typeface="CCW Cursive Writing 7" pitchFamily="66" charset="0"/>
              </a:rPr>
              <a:t>Homework will be given out on a Friday.</a:t>
            </a:r>
            <a:endParaRPr lang="en-GB" sz="3600" dirty="0">
              <a:solidFill>
                <a:schemeClr val="accent1">
                  <a:lumMod val="50000"/>
                </a:schemeClr>
              </a:solidFill>
              <a:latin typeface="CCW Cursive Writing 7" pitchFamily="66" charset="0"/>
            </a:endParaRPr>
          </a:p>
          <a:p>
            <a:pPr algn="ctr"/>
            <a:r>
              <a:rPr lang="en-GB" sz="3600" dirty="0" smtClean="0">
                <a:solidFill>
                  <a:schemeClr val="accent1">
                    <a:lumMod val="50000"/>
                  </a:schemeClr>
                </a:solidFill>
                <a:latin typeface="CCW Cursive Writing 7" pitchFamily="66" charset="0"/>
              </a:rPr>
              <a:t>Spelling test on the following </a:t>
            </a:r>
            <a:r>
              <a:rPr lang="en-GB" sz="3600" dirty="0" smtClean="0">
                <a:solidFill>
                  <a:srgbClr val="FF0000"/>
                </a:solidFill>
                <a:latin typeface="CCW Cursive Writing 7" pitchFamily="66" charset="0"/>
              </a:rPr>
              <a:t>Friday.</a:t>
            </a:r>
            <a:endParaRPr lang="en-GB" sz="3600" dirty="0">
              <a:solidFill>
                <a:srgbClr val="FF0000"/>
              </a:solidFill>
              <a:latin typeface="CCW Cursive Writing 7" pitchFamily="66" charset="0"/>
            </a:endParaRPr>
          </a:p>
          <a:p>
            <a:pPr algn="ctr"/>
            <a:r>
              <a:rPr lang="en-GB" sz="3600" dirty="0">
                <a:solidFill>
                  <a:schemeClr val="accent1">
                    <a:lumMod val="50000"/>
                  </a:schemeClr>
                </a:solidFill>
                <a:latin typeface="CCW Cursive Writing 7" pitchFamily="66" charset="0"/>
              </a:rPr>
              <a:t>H</a:t>
            </a:r>
            <a:r>
              <a:rPr lang="en-GB" sz="3600" dirty="0" smtClean="0">
                <a:solidFill>
                  <a:schemeClr val="accent1">
                    <a:lumMod val="50000"/>
                  </a:schemeClr>
                </a:solidFill>
                <a:latin typeface="CCW Cursive Writing 7" pitchFamily="66" charset="0"/>
              </a:rPr>
              <a:t>omework to be given in </a:t>
            </a:r>
            <a:r>
              <a:rPr lang="en-GB" sz="3600" dirty="0" smtClean="0">
                <a:solidFill>
                  <a:srgbClr val="FF0000"/>
                </a:solidFill>
                <a:latin typeface="CCW Cursive Writing 7" pitchFamily="66" charset="0"/>
              </a:rPr>
              <a:t>by Wednesday. </a:t>
            </a:r>
            <a:r>
              <a:rPr lang="en-GB" sz="3600" dirty="0" smtClean="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smtClean="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smtClean="0">
                <a:latin typeface="CCW Cursive Writing 7" pitchFamily="66" charset="0"/>
              </a:rPr>
              <a:t>Spellings</a:t>
            </a:r>
            <a:endParaRPr lang="en-GB" dirty="0">
              <a:latin typeface="CCW Cursive Writing 7" pitchFamily="66" charset="0"/>
            </a:endParaRP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smtClean="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smtClean="0">
                <a:latin typeface="CCW Cursive Writing 7" pitchFamily="66" charset="0"/>
              </a:rPr>
              <a:t>In Year 6, children need to be able to spell words from the Year 3 and 4 curriculum list as well as the Year 5 and 6. They must show they can spell these words correctly in their writing. </a:t>
            </a:r>
          </a:p>
          <a:p>
            <a:pPr marL="45720" indent="0" algn="ctr">
              <a:buNone/>
            </a:pPr>
            <a:r>
              <a:rPr lang="en-GB" sz="2000" dirty="0" smtClean="0">
                <a:latin typeface="CCW Cursive Writing 7" pitchFamily="66" charset="0"/>
              </a:rPr>
              <a:t>Please take home the spelling sheet with both word lists on and ensure your child refers to it throughout each week.</a:t>
            </a:r>
            <a:endParaRPr lang="en-GB" sz="2000" dirty="0">
              <a:latin typeface="CCW Cursive Writing 7" pitchFamily="66" charset="0"/>
            </a:endParaRP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04" t="23437" r="19180" b="10156"/>
          <a:stretch/>
        </p:blipFill>
        <p:spPr bwMode="auto">
          <a:xfrm>
            <a:off x="0" y="202780"/>
            <a:ext cx="8967936" cy="638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560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81050"/>
            <a:ext cx="6512511" cy="1143000"/>
          </a:xfrm>
        </p:spPr>
        <p:txBody>
          <a:bodyPr/>
          <a:lstStyle/>
          <a:p>
            <a:pPr marL="0" indent="0">
              <a:buNone/>
            </a:pPr>
            <a:r>
              <a:rPr lang="en-GB" dirty="0" smtClean="0">
                <a:latin typeface="CCW Cursive Writing 7" pitchFamily="66" charset="0"/>
              </a:rPr>
              <a:t>Times tables</a:t>
            </a:r>
            <a:endParaRPr lang="en-GB" dirty="0">
              <a:latin typeface="CCW Cursive Writing 7" pitchFamily="66" charset="0"/>
            </a:endParaRPr>
          </a:p>
        </p:txBody>
      </p:sp>
      <p:sp>
        <p:nvSpPr>
          <p:cNvPr id="3" name="Content Placeholder 2"/>
          <p:cNvSpPr>
            <a:spLocks noGrp="1"/>
          </p:cNvSpPr>
          <p:nvPr>
            <p:ph sz="quarter" idx="13"/>
          </p:nvPr>
        </p:nvSpPr>
        <p:spPr>
          <a:xfrm>
            <a:off x="604850" y="2105100"/>
            <a:ext cx="7488832" cy="4104456"/>
          </a:xfrm>
        </p:spPr>
        <p:txBody>
          <a:bodyPr>
            <a:normAutofit fontScale="92500" lnSpcReduction="20000"/>
          </a:bodyPr>
          <a:lstStyle/>
          <a:p>
            <a:pPr marL="45720" indent="0" algn="ctr">
              <a:buNone/>
            </a:pPr>
            <a:r>
              <a:rPr lang="en-GB" dirty="0" smtClean="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smtClean="0">
                <a:latin typeface="CCW Cursive Writing 7" pitchFamily="66" charset="0"/>
              </a:rPr>
              <a:t>Children must practise their times tables daily. Even if they think they know them- by Year 6 they must be quick to recall them.</a:t>
            </a:r>
          </a:p>
          <a:p>
            <a:pPr marL="45720" indent="0" algn="ctr">
              <a:buNone/>
            </a:pPr>
            <a:endParaRPr lang="en-GB" dirty="0">
              <a:latin typeface="CCW Cursive Writing 7" pitchFamily="66" charset="0"/>
            </a:endParaRPr>
          </a:p>
          <a:p>
            <a:pPr marL="45720" indent="0" algn="ctr">
              <a:buNone/>
            </a:pPr>
            <a:r>
              <a:rPr lang="en-GB" dirty="0" smtClean="0">
                <a:latin typeface="CCW Cursive Writing 7" pitchFamily="66" charset="0"/>
              </a:rPr>
              <a:t>Children will be given two resources to take home and practise. There are also various sites to use:</a:t>
            </a:r>
          </a:p>
          <a:p>
            <a:pPr marL="45720" indent="0" algn="ctr">
              <a:buNone/>
            </a:pPr>
            <a:r>
              <a:rPr lang="en-GB" dirty="0">
                <a:latin typeface="CCW Cursive Writing 7" pitchFamily="66" charset="0"/>
                <a:hlinkClick r:id="rId2"/>
              </a:rPr>
              <a:t>https://</a:t>
            </a:r>
            <a:r>
              <a:rPr lang="en-GB" dirty="0" smtClean="0">
                <a:latin typeface="CCW Cursive Writing 7" pitchFamily="66" charset="0"/>
                <a:hlinkClick r:id="rId2"/>
              </a:rPr>
              <a:t>www.youtube.com/watch?v=4BLZKOjNKfk</a:t>
            </a:r>
            <a:r>
              <a:rPr lang="en-GB" dirty="0" smtClean="0">
                <a:latin typeface="CCW Cursive Writing 7" pitchFamily="66" charset="0"/>
              </a:rPr>
              <a:t> </a:t>
            </a: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1710" y="0"/>
            <a:ext cx="2105100" cy="21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51520" y="731520"/>
            <a:ext cx="8568952" cy="6009848"/>
          </a:xfrm>
        </p:spPr>
        <p:txBody>
          <a:bodyPr>
            <a:normAutofit/>
          </a:bodyPr>
          <a:lstStyle/>
          <a:p>
            <a:pPr marL="45720" indent="0" algn="ctr">
              <a:buNone/>
            </a:pPr>
            <a:r>
              <a:rPr lang="en-GB" sz="3600" u="sng" dirty="0" smtClean="0">
                <a:latin typeface="CCW Cursive Writing 7" pitchFamily="66" charset="0"/>
              </a:rPr>
              <a:t>Reading at home: </a:t>
            </a:r>
          </a:p>
          <a:p>
            <a:pPr marL="45720" indent="0" algn="ctr">
              <a:buNone/>
            </a:pPr>
            <a:endParaRPr lang="en-GB" sz="3600" u="sng" dirty="0" smtClean="0">
              <a:latin typeface="CCW Cursive Writing 7" pitchFamily="66" charset="0"/>
            </a:endParaRPr>
          </a:p>
          <a:p>
            <a:r>
              <a:rPr lang="en-GB" sz="2400" dirty="0" smtClean="0">
                <a:latin typeface="CCW Cursive Writing 7" pitchFamily="66" charset="0"/>
              </a:rPr>
              <a:t>Children will be expected to write their own reading comments in their purple book each day. </a:t>
            </a:r>
          </a:p>
          <a:p>
            <a:endParaRPr lang="en-GB" sz="2400" dirty="0" smtClean="0">
              <a:latin typeface="CCW Cursive Writing 7" pitchFamily="66" charset="0"/>
            </a:endParaRPr>
          </a:p>
          <a:p>
            <a:r>
              <a:rPr lang="en-GB" sz="2400" dirty="0" smtClean="0">
                <a:latin typeface="CCW Cursive Writing 7" pitchFamily="66" charset="0"/>
              </a:rPr>
              <a:t>Children will have a reading activity to complete each week. </a:t>
            </a:r>
          </a:p>
          <a:p>
            <a:pPr marL="45720" indent="0">
              <a:buNone/>
            </a:pPr>
            <a:endParaRPr lang="en-GB" sz="2400" dirty="0" smtClean="0">
              <a:latin typeface="CCW Cursive Writing 7" pitchFamily="66" charset="0"/>
            </a:endParaRPr>
          </a:p>
          <a:p>
            <a:r>
              <a:rPr lang="en-GB" sz="2400" dirty="0" smtClean="0">
                <a:solidFill>
                  <a:srgbClr val="002060"/>
                </a:solidFill>
                <a:latin typeface="CCW Cursive Writing 7" pitchFamily="66" charset="0"/>
              </a:rPr>
              <a:t>Spellings should be practised in their homework book that covers 2 pages. </a:t>
            </a:r>
            <a:endParaRPr lang="en-GB" sz="2400" dirty="0">
              <a:solidFill>
                <a:srgbClr val="002060"/>
              </a:solidFill>
              <a:latin typeface="CCW Cursive Writing 7" pitchFamily="66" charset="0"/>
            </a:endParaRPr>
          </a:p>
        </p:txBody>
      </p:sp>
    </p:spTree>
    <p:extLst>
      <p:ext uri="{BB962C8B-B14F-4D97-AF65-F5344CB8AC3E}">
        <p14:creationId xmlns:p14="http://schemas.microsoft.com/office/powerpoint/2010/main" val="2154635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7910264" cy="1143000"/>
          </a:xfrm>
        </p:spPr>
        <p:txBody>
          <a:bodyPr/>
          <a:lstStyle/>
          <a:p>
            <a:pPr marL="0" indent="0">
              <a:buNone/>
            </a:pPr>
            <a:r>
              <a:rPr lang="en-GB" dirty="0" smtClean="0">
                <a:latin typeface="CCW Cursive Writing 7" pitchFamily="66" charset="0"/>
              </a:rPr>
              <a:t>Class Timetable</a:t>
            </a:r>
            <a:endParaRPr lang="en-GB" dirty="0">
              <a:latin typeface="CCW Cursive Writing 7" pitchFamily="66" charset="0"/>
            </a:endParaRP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4890" t="25000" r="25330" b="15885"/>
          <a:stretch/>
        </p:blipFill>
        <p:spPr bwMode="auto">
          <a:xfrm>
            <a:off x="0" y="980728"/>
            <a:ext cx="9144000" cy="5840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699792" y="5949280"/>
            <a:ext cx="1512168" cy="954107"/>
          </a:xfrm>
          <a:prstGeom prst="rect">
            <a:avLst/>
          </a:prstGeom>
          <a:solidFill>
            <a:schemeClr val="bg2">
              <a:lumMod val="75000"/>
            </a:schemeClr>
          </a:solidFill>
        </p:spPr>
        <p:txBody>
          <a:bodyPr wrap="square" rtlCol="0">
            <a:spAutoFit/>
          </a:bodyPr>
          <a:lstStyle/>
          <a:p>
            <a:pPr algn="ctr"/>
            <a:r>
              <a:rPr lang="en-GB" sz="2800" dirty="0" smtClean="0"/>
              <a:t>R.E</a:t>
            </a:r>
          </a:p>
          <a:p>
            <a:pPr algn="ctr"/>
            <a:endParaRPr lang="en-GB" sz="2800" dirty="0"/>
          </a:p>
        </p:txBody>
      </p:sp>
      <p:sp>
        <p:nvSpPr>
          <p:cNvPr id="6" name="TextBox 5"/>
          <p:cNvSpPr txBox="1"/>
          <p:nvPr/>
        </p:nvSpPr>
        <p:spPr>
          <a:xfrm>
            <a:off x="5868144" y="4653136"/>
            <a:ext cx="1512168" cy="954107"/>
          </a:xfrm>
          <a:prstGeom prst="rect">
            <a:avLst/>
          </a:prstGeom>
          <a:solidFill>
            <a:srgbClr val="CC99FF"/>
          </a:solidFill>
        </p:spPr>
        <p:txBody>
          <a:bodyPr wrap="square" rtlCol="0">
            <a:spAutoFit/>
          </a:bodyPr>
          <a:lstStyle/>
          <a:p>
            <a:pPr algn="ctr"/>
            <a:r>
              <a:rPr lang="en-GB" sz="2800" dirty="0" smtClean="0"/>
              <a:t>Reading</a:t>
            </a:r>
          </a:p>
          <a:p>
            <a:pPr algn="ctr"/>
            <a:endParaRPr lang="en-GB" sz="2800" dirty="0"/>
          </a:p>
        </p:txBody>
      </p:sp>
      <p:sp>
        <p:nvSpPr>
          <p:cNvPr id="7" name="TextBox 6"/>
          <p:cNvSpPr txBox="1"/>
          <p:nvPr/>
        </p:nvSpPr>
        <p:spPr>
          <a:xfrm>
            <a:off x="7380312" y="4653136"/>
            <a:ext cx="1512168" cy="954107"/>
          </a:xfrm>
          <a:prstGeom prst="rect">
            <a:avLst/>
          </a:prstGeom>
          <a:solidFill>
            <a:srgbClr val="FF3399"/>
          </a:solidFill>
        </p:spPr>
        <p:txBody>
          <a:bodyPr wrap="square" rtlCol="0">
            <a:spAutoFit/>
          </a:bodyPr>
          <a:lstStyle/>
          <a:p>
            <a:pPr algn="ctr"/>
            <a:r>
              <a:rPr lang="en-GB" sz="2800" dirty="0" smtClean="0"/>
              <a:t>PE</a:t>
            </a:r>
          </a:p>
          <a:p>
            <a:pPr algn="ctr"/>
            <a:endParaRPr lang="en-GB" sz="2800" dirty="0"/>
          </a:p>
        </p:txBody>
      </p:sp>
      <p:sp>
        <p:nvSpPr>
          <p:cNvPr id="8" name="TextBox 7"/>
          <p:cNvSpPr txBox="1"/>
          <p:nvPr/>
        </p:nvSpPr>
        <p:spPr>
          <a:xfrm>
            <a:off x="7380312" y="5949280"/>
            <a:ext cx="1512168" cy="707886"/>
          </a:xfrm>
          <a:prstGeom prst="rect">
            <a:avLst/>
          </a:prstGeom>
          <a:solidFill>
            <a:schemeClr val="accent2">
              <a:lumMod val="60000"/>
              <a:lumOff val="40000"/>
            </a:schemeClr>
          </a:solidFill>
        </p:spPr>
        <p:txBody>
          <a:bodyPr wrap="square" rtlCol="0">
            <a:spAutoFit/>
          </a:bodyPr>
          <a:lstStyle/>
          <a:p>
            <a:pPr algn="ctr"/>
            <a:r>
              <a:rPr lang="en-GB" sz="2000" dirty="0" smtClean="0"/>
              <a:t>Golden time</a:t>
            </a:r>
            <a:endParaRPr lang="en-GB" sz="2000" dirty="0"/>
          </a:p>
        </p:txBody>
      </p:sp>
    </p:spTree>
    <p:extLst>
      <p:ext uri="{BB962C8B-B14F-4D97-AF65-F5344CB8AC3E}">
        <p14:creationId xmlns:p14="http://schemas.microsoft.com/office/powerpoint/2010/main" val="24616949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640960" cy="1143000"/>
          </a:xfrm>
        </p:spPr>
        <p:txBody>
          <a:bodyPr/>
          <a:lstStyle/>
          <a:p>
            <a:pPr marL="0" indent="0">
              <a:buNone/>
            </a:pPr>
            <a:r>
              <a:rPr lang="en-GB" dirty="0" smtClean="0">
                <a:latin typeface="CCW Cursive Writing 7" pitchFamily="66" charset="0"/>
              </a:rPr>
              <a:t>After School Clubs</a:t>
            </a:r>
            <a:endParaRPr lang="en-GB" dirty="0">
              <a:latin typeface="CCW Cursive Writing 7" pitchFamily="66" charset="0"/>
            </a:endParaRPr>
          </a:p>
        </p:txBody>
      </p:sp>
      <p:sp>
        <p:nvSpPr>
          <p:cNvPr id="4" name="Rectangle 3"/>
          <p:cNvSpPr/>
          <p:nvPr/>
        </p:nvSpPr>
        <p:spPr>
          <a:xfrm>
            <a:off x="149159" y="5903272"/>
            <a:ext cx="8845690" cy="584775"/>
          </a:xfrm>
          <a:prstGeom prst="rect">
            <a:avLst/>
          </a:prstGeom>
          <a:noFill/>
        </p:spPr>
        <p:txBody>
          <a:bodyPr wrap="none" lIns="91440" tIns="45720" rIns="91440" bIns="45720">
            <a:spAutoFit/>
          </a:bodyPr>
          <a:lstStyle/>
          <a:p>
            <a:pPr algn="ctr"/>
            <a:r>
              <a:rPr lang="en-US"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Refer to our school website</a:t>
            </a:r>
            <a:endPar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87" t="18750" r="19009" b="11308"/>
          <a:stretch/>
        </p:blipFill>
        <p:spPr bwMode="auto">
          <a:xfrm>
            <a:off x="466729" y="906648"/>
            <a:ext cx="8210550" cy="5116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5731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marL="0" indent="0" algn="ctr">
              <a:buNone/>
            </a:pPr>
            <a:r>
              <a:rPr lang="en-GB" dirty="0" smtClean="0">
                <a:solidFill>
                  <a:schemeClr val="accent1">
                    <a:lumMod val="50000"/>
                  </a:schemeClr>
                </a:solidFill>
                <a:latin typeface="CCW Cursive Writing 7" pitchFamily="66" charset="0"/>
              </a:rPr>
              <a:t>Curriculum</a:t>
            </a:r>
            <a:endParaRPr lang="en-GB" dirty="0">
              <a:solidFill>
                <a:schemeClr val="accent1">
                  <a:lumMod val="50000"/>
                </a:schemeClr>
              </a:solidFill>
              <a:latin typeface="CCW Cursive Writing 7" pitchFamily="66" charset="0"/>
            </a:endParaRPr>
          </a:p>
        </p:txBody>
      </p:sp>
      <p:sp>
        <p:nvSpPr>
          <p:cNvPr id="3" name="Content Placeholder 2"/>
          <p:cNvSpPr>
            <a:spLocks noGrp="1"/>
          </p:cNvSpPr>
          <p:nvPr>
            <p:ph sz="quarter" idx="13"/>
          </p:nvPr>
        </p:nvSpPr>
        <p:spPr>
          <a:xfrm>
            <a:off x="683568" y="1196752"/>
            <a:ext cx="7632848" cy="4482832"/>
          </a:xfrm>
        </p:spPr>
        <p:txBody>
          <a:bodyPr>
            <a:normAutofit fontScale="85000" lnSpcReduction="20000"/>
          </a:bodyPr>
          <a:lstStyle/>
          <a:p>
            <a:pPr marL="45720" indent="0" algn="ctr">
              <a:buNone/>
            </a:pPr>
            <a:r>
              <a:rPr lang="en-GB" sz="3600" dirty="0" smtClean="0">
                <a:solidFill>
                  <a:schemeClr val="accent1">
                    <a:lumMod val="50000"/>
                  </a:schemeClr>
                </a:solidFill>
                <a:latin typeface="CCW Cursive Writing 7" pitchFamily="66" charset="0"/>
              </a:rPr>
              <a:t>Curriculum map/newsletter is on website.</a:t>
            </a:r>
            <a:endParaRPr lang="en-GB" dirty="0" smtClean="0">
              <a:solidFill>
                <a:schemeClr val="accent1">
                  <a:lumMod val="50000"/>
                </a:schemeClr>
              </a:solidFill>
              <a:latin typeface="CCW Cursive Writing 7" pitchFamily="66" charset="0"/>
            </a:endParaRPr>
          </a:p>
          <a:p>
            <a:pPr marL="45720" indent="0" algn="ctr">
              <a:buNone/>
            </a:pPr>
            <a:endParaRPr lang="en-GB" dirty="0" smtClean="0">
              <a:solidFill>
                <a:schemeClr val="accent1">
                  <a:lumMod val="50000"/>
                </a:schemeClr>
              </a:solidFill>
              <a:latin typeface="CCW Cursive Writing 7" pitchFamily="66" charset="0"/>
            </a:endParaRPr>
          </a:p>
          <a:p>
            <a:pPr marL="45720" indent="0" algn="ctr">
              <a:buNone/>
            </a:pPr>
            <a:r>
              <a:rPr lang="en-GB" sz="3200" dirty="0" smtClean="0">
                <a:solidFill>
                  <a:schemeClr val="accent1">
                    <a:lumMod val="50000"/>
                  </a:schemeClr>
                </a:solidFill>
                <a:latin typeface="CCW Cursive Writing 7" pitchFamily="66" charset="0"/>
              </a:rPr>
              <a:t>Please make sure you have taken: </a:t>
            </a:r>
          </a:p>
          <a:p>
            <a:pPr algn="ctr">
              <a:buFont typeface="Wingdings" pitchFamily="2" charset="2"/>
              <a:buChar char="Ø"/>
            </a:pPr>
            <a:r>
              <a:rPr lang="en-GB" sz="3200" dirty="0">
                <a:solidFill>
                  <a:schemeClr val="accent1">
                    <a:lumMod val="50000"/>
                  </a:schemeClr>
                </a:solidFill>
                <a:latin typeface="CCW Cursive Writing 7" pitchFamily="66" charset="0"/>
              </a:rPr>
              <a:t> </a:t>
            </a:r>
            <a:r>
              <a:rPr lang="en-GB" sz="3200" dirty="0" smtClean="0">
                <a:solidFill>
                  <a:schemeClr val="accent1">
                    <a:lumMod val="50000"/>
                  </a:schemeClr>
                </a:solidFill>
                <a:latin typeface="CCW Cursive Writing 7" pitchFamily="66" charset="0"/>
              </a:rPr>
              <a:t>English and maths ladders</a:t>
            </a:r>
          </a:p>
          <a:p>
            <a:pPr algn="ctr">
              <a:buFont typeface="Wingdings" pitchFamily="2" charset="2"/>
              <a:buChar char="Ø"/>
            </a:pPr>
            <a:r>
              <a:rPr lang="en-GB" sz="3200" dirty="0" smtClean="0">
                <a:solidFill>
                  <a:schemeClr val="accent1">
                    <a:lumMod val="50000"/>
                  </a:schemeClr>
                </a:solidFill>
                <a:latin typeface="CCW Cursive Writing 7" pitchFamily="66" charset="0"/>
              </a:rPr>
              <a:t>Writing  assessment sheet</a:t>
            </a:r>
          </a:p>
          <a:p>
            <a:pPr algn="ctr">
              <a:buFont typeface="Wingdings" pitchFamily="2" charset="2"/>
              <a:buChar char="Ø"/>
            </a:pPr>
            <a:r>
              <a:rPr lang="en-GB" sz="3200" dirty="0" smtClean="0">
                <a:solidFill>
                  <a:schemeClr val="accent1">
                    <a:lumMod val="50000"/>
                  </a:schemeClr>
                </a:solidFill>
                <a:latin typeface="CCW Cursive Writing 7" pitchFamily="66" charset="0"/>
              </a:rPr>
              <a:t>Spelling lists </a:t>
            </a:r>
          </a:p>
          <a:p>
            <a:pPr marL="45720" indent="0" algn="ctr">
              <a:buNone/>
            </a:pPr>
            <a:endParaRPr lang="en-GB" dirty="0" smtClean="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smtClean="0">
                <a:latin typeface="CCW Cursive Writing 7" pitchFamily="66" charset="0"/>
              </a:rPr>
              <a:t>Behaviour and</a:t>
            </a:r>
            <a:br>
              <a:rPr lang="en-GB" sz="4000" dirty="0" smtClean="0">
                <a:latin typeface="CCW Cursive Writing 7" pitchFamily="66" charset="0"/>
              </a:rPr>
            </a:br>
            <a:r>
              <a:rPr lang="en-GB" sz="4000" dirty="0" smtClean="0">
                <a:latin typeface="CCW Cursive Writing 7" pitchFamily="66" charset="0"/>
              </a:rPr>
              <a:t> Good To Be Green</a:t>
            </a:r>
            <a:endParaRPr lang="en-GB" sz="4000" dirty="0">
              <a:latin typeface="CCW Cursive Writing 7" pitchFamily="66" charset="0"/>
            </a:endParaRP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smtClean="0">
                <a:latin typeface="CCW Cursive Writing 7" pitchFamily="66" charset="0"/>
              </a:rPr>
              <a:t>Very high expectations</a:t>
            </a:r>
          </a:p>
          <a:p>
            <a:pPr marL="285750" indent="-285750">
              <a:buFont typeface="Wingdings" pitchFamily="2" charset="2"/>
              <a:buChar char="ü"/>
            </a:pPr>
            <a:r>
              <a:rPr lang="en-GB" dirty="0" smtClean="0">
                <a:latin typeface="CCW Cursive Writing 7" pitchFamily="66" charset="0"/>
              </a:rPr>
              <a:t>Manners</a:t>
            </a:r>
          </a:p>
          <a:p>
            <a:pPr marL="285750" indent="-285750">
              <a:buFont typeface="Wingdings" pitchFamily="2" charset="2"/>
              <a:buChar char="ü"/>
            </a:pPr>
            <a:r>
              <a:rPr lang="en-GB" dirty="0" smtClean="0">
                <a:latin typeface="CCW Cursive Writing 7" pitchFamily="66" charset="0"/>
              </a:rPr>
              <a:t>Greetings</a:t>
            </a:r>
          </a:p>
          <a:p>
            <a:pPr marL="285750" indent="-285750">
              <a:buFont typeface="Wingdings" pitchFamily="2" charset="2"/>
              <a:buChar char="ü"/>
            </a:pPr>
            <a:r>
              <a:rPr lang="en-GB" dirty="0" smtClean="0">
                <a:latin typeface="CCW Cursive Writing 7" pitchFamily="66" charset="0"/>
              </a:rPr>
              <a:t>Can do attitudes</a:t>
            </a:r>
            <a:endParaRPr lang="en-GB" dirty="0">
              <a:latin typeface="CCW Cursive Writing 7" pitchFamily="66" charset="0"/>
            </a:endParaRPr>
          </a:p>
        </p:txBody>
      </p:sp>
    </p:spTree>
    <p:extLst>
      <p:ext uri="{BB962C8B-B14F-4D97-AF65-F5344CB8AC3E}">
        <p14:creationId xmlns:p14="http://schemas.microsoft.com/office/powerpoint/2010/main" val="8016535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2276717739"/>
              </p:ext>
            </p:extLst>
          </p:nvPr>
        </p:nvGraphicFramePr>
        <p:xfrm>
          <a:off x="395536" y="188640"/>
          <a:ext cx="8352928" cy="5888736"/>
        </p:xfrm>
        <a:graphic>
          <a:graphicData uri="http://schemas.openxmlformats.org/drawingml/2006/table">
            <a:tbl>
              <a:tblPr firstRow="1" firstCol="1" bandRow="1">
                <a:tableStyleId>{5940675A-B579-460E-94D1-54222C63F5DA}</a:tableStyleId>
              </a:tblPr>
              <a:tblGrid>
                <a:gridCol w="8352928"/>
              </a:tblGrid>
              <a:tr h="293682">
                <a:tc>
                  <a:txBody>
                    <a:bodyPr/>
                    <a:lstStyle/>
                    <a:p>
                      <a:pPr>
                        <a:lnSpc>
                          <a:spcPct val="115000"/>
                        </a:lnSpc>
                        <a:spcAft>
                          <a:spcPts val="0"/>
                        </a:spcAft>
                      </a:pPr>
                      <a:r>
                        <a:rPr lang="en-GB" sz="2800">
                          <a:effectLst/>
                          <a:latin typeface="CCW Cursive Writing 7" pitchFamily="66" charset="0"/>
                        </a:rPr>
                        <a:t>Fri 7</a:t>
                      </a:r>
                      <a:r>
                        <a:rPr lang="en-GB" sz="2800" baseline="30000">
                          <a:effectLst/>
                          <a:latin typeface="CCW Cursive Writing 7" pitchFamily="66" charset="0"/>
                        </a:rPr>
                        <a:t>th</a:t>
                      </a:r>
                      <a:r>
                        <a:rPr lang="en-GB" sz="2800">
                          <a:effectLst/>
                          <a:latin typeface="CCW Cursive Writing 7" pitchFamily="66" charset="0"/>
                        </a:rPr>
                        <a:t> Sep- Movie, snacks, slippers, cushions </a:t>
                      </a:r>
                      <a:endParaRPr lang="en-GB" sz="2400">
                        <a:effectLst/>
                        <a:latin typeface="CCW Cursive Writing 7" pitchFamily="66" charset="0"/>
                        <a:ea typeface="Calibri"/>
                        <a:cs typeface="Times New Roman"/>
                      </a:endParaRPr>
                    </a:p>
                  </a:txBody>
                  <a:tcPr marL="68580" marR="68580" marT="0" marB="0"/>
                </a:tc>
              </a:tr>
              <a:tr h="293682">
                <a:tc>
                  <a:txBody>
                    <a:bodyPr/>
                    <a:lstStyle/>
                    <a:p>
                      <a:pPr>
                        <a:lnSpc>
                          <a:spcPct val="115000"/>
                        </a:lnSpc>
                        <a:spcAft>
                          <a:spcPts val="0"/>
                        </a:spcAft>
                      </a:pPr>
                      <a:r>
                        <a:rPr lang="en-GB" sz="2800">
                          <a:effectLst/>
                          <a:latin typeface="CCW Cursive Writing 7" pitchFamily="66" charset="0"/>
                        </a:rPr>
                        <a:t>Fri 14</a:t>
                      </a:r>
                      <a:r>
                        <a:rPr lang="en-GB" sz="2800" baseline="30000">
                          <a:effectLst/>
                          <a:latin typeface="CCW Cursive Writing 7" pitchFamily="66" charset="0"/>
                        </a:rPr>
                        <a:t>th</a:t>
                      </a:r>
                      <a:r>
                        <a:rPr lang="en-GB" sz="2800">
                          <a:effectLst/>
                          <a:latin typeface="CCW Cursive Writing 7" pitchFamily="66" charset="0"/>
                        </a:rPr>
                        <a:t> Sep- Extended Break and snack </a:t>
                      </a:r>
                      <a:endParaRPr lang="en-GB" sz="2400">
                        <a:effectLst/>
                        <a:latin typeface="CCW Cursive Writing 7" pitchFamily="66" charset="0"/>
                        <a:ea typeface="Calibri"/>
                        <a:cs typeface="Times New Roman"/>
                      </a:endParaRPr>
                    </a:p>
                  </a:txBody>
                  <a:tcPr marL="68580" marR="68580" marT="0" marB="0"/>
                </a:tc>
              </a:tr>
              <a:tr h="293682">
                <a:tc>
                  <a:txBody>
                    <a:bodyPr/>
                    <a:lstStyle/>
                    <a:p>
                      <a:pPr>
                        <a:lnSpc>
                          <a:spcPct val="115000"/>
                        </a:lnSpc>
                        <a:spcAft>
                          <a:spcPts val="0"/>
                        </a:spcAft>
                      </a:pPr>
                      <a:r>
                        <a:rPr lang="en-GB" sz="2800">
                          <a:effectLst/>
                          <a:latin typeface="CCW Cursive Writing 7" pitchFamily="66" charset="0"/>
                        </a:rPr>
                        <a:t>Fri 21</a:t>
                      </a:r>
                      <a:r>
                        <a:rPr lang="en-GB" sz="2800" baseline="30000">
                          <a:effectLst/>
                          <a:latin typeface="CCW Cursive Writing 7" pitchFamily="66" charset="0"/>
                        </a:rPr>
                        <a:t>st</a:t>
                      </a:r>
                      <a:r>
                        <a:rPr lang="en-GB" sz="2800">
                          <a:effectLst/>
                          <a:latin typeface="CCW Cursive Writing 7" pitchFamily="66" charset="0"/>
                        </a:rPr>
                        <a:t> Sep- Chocolate krispie cakes </a:t>
                      </a:r>
                      <a:endParaRPr lang="en-GB" sz="2400">
                        <a:effectLst/>
                        <a:latin typeface="CCW Cursive Writing 7" pitchFamily="66" charset="0"/>
                        <a:ea typeface="Calibri"/>
                        <a:cs typeface="Times New Roman"/>
                      </a:endParaRPr>
                    </a:p>
                  </a:txBody>
                  <a:tcPr marL="68580" marR="68580" marT="0" marB="0"/>
                </a:tc>
              </a:tr>
              <a:tr h="293682">
                <a:tc>
                  <a:txBody>
                    <a:bodyPr/>
                    <a:lstStyle/>
                    <a:p>
                      <a:pPr>
                        <a:lnSpc>
                          <a:spcPct val="115000"/>
                        </a:lnSpc>
                        <a:spcAft>
                          <a:spcPts val="0"/>
                        </a:spcAft>
                      </a:pPr>
                      <a:r>
                        <a:rPr lang="en-GB" sz="2800">
                          <a:effectLst/>
                          <a:latin typeface="CCW Cursive Writing 7" pitchFamily="66" charset="0"/>
                        </a:rPr>
                        <a:t>Fri 28</a:t>
                      </a:r>
                      <a:r>
                        <a:rPr lang="en-GB" sz="2800" baseline="30000">
                          <a:effectLst/>
                          <a:latin typeface="CCW Cursive Writing 7" pitchFamily="66" charset="0"/>
                        </a:rPr>
                        <a:t>th</a:t>
                      </a:r>
                      <a:r>
                        <a:rPr lang="en-GB" sz="2800">
                          <a:effectLst/>
                          <a:latin typeface="CCW Cursive Writing 7" pitchFamily="66" charset="0"/>
                        </a:rPr>
                        <a:t> Sep-Technology </a:t>
                      </a:r>
                      <a:endParaRPr lang="en-GB" sz="2400">
                        <a:effectLst/>
                        <a:latin typeface="CCW Cursive Writing 7" pitchFamily="66" charset="0"/>
                        <a:ea typeface="Calibri"/>
                        <a:cs typeface="Times New Roman"/>
                      </a:endParaRPr>
                    </a:p>
                  </a:txBody>
                  <a:tcPr marL="68580" marR="68580" marT="0" marB="0"/>
                </a:tc>
              </a:tr>
              <a:tr h="293682">
                <a:tc>
                  <a:txBody>
                    <a:bodyPr/>
                    <a:lstStyle/>
                    <a:p>
                      <a:pPr>
                        <a:lnSpc>
                          <a:spcPct val="115000"/>
                        </a:lnSpc>
                        <a:spcAft>
                          <a:spcPts val="0"/>
                        </a:spcAft>
                      </a:pPr>
                      <a:r>
                        <a:rPr lang="en-GB" sz="2800">
                          <a:effectLst/>
                          <a:latin typeface="CCW Cursive Writing 7" pitchFamily="66" charset="0"/>
                        </a:rPr>
                        <a:t>Fri 5</a:t>
                      </a:r>
                      <a:r>
                        <a:rPr lang="en-GB" sz="2800" baseline="30000">
                          <a:effectLst/>
                          <a:latin typeface="CCW Cursive Writing 7" pitchFamily="66" charset="0"/>
                        </a:rPr>
                        <a:t>th</a:t>
                      </a:r>
                      <a:r>
                        <a:rPr lang="en-GB" sz="2800">
                          <a:effectLst/>
                          <a:latin typeface="CCW Cursive Writing 7" pitchFamily="66" charset="0"/>
                        </a:rPr>
                        <a:t> Oct- Sit next to who you want</a:t>
                      </a:r>
                      <a:endParaRPr lang="en-GB" sz="2400">
                        <a:effectLst/>
                        <a:latin typeface="CCW Cursive Writing 7" pitchFamily="66" charset="0"/>
                        <a:ea typeface="Calibri"/>
                        <a:cs typeface="Times New Roman"/>
                      </a:endParaRPr>
                    </a:p>
                  </a:txBody>
                  <a:tcPr marL="68580" marR="68580" marT="0" marB="0"/>
                </a:tc>
              </a:tr>
              <a:tr h="293682">
                <a:tc>
                  <a:txBody>
                    <a:bodyPr/>
                    <a:lstStyle/>
                    <a:p>
                      <a:pPr>
                        <a:lnSpc>
                          <a:spcPct val="115000"/>
                        </a:lnSpc>
                        <a:spcAft>
                          <a:spcPts val="0"/>
                        </a:spcAft>
                      </a:pPr>
                      <a:r>
                        <a:rPr lang="en-GB" sz="2800">
                          <a:effectLst/>
                          <a:latin typeface="CCW Cursive Writing 7" pitchFamily="66" charset="0"/>
                        </a:rPr>
                        <a:t>Fri 12</a:t>
                      </a:r>
                      <a:r>
                        <a:rPr lang="en-GB" sz="2800" baseline="30000">
                          <a:effectLst/>
                          <a:latin typeface="CCW Cursive Writing 7" pitchFamily="66" charset="0"/>
                        </a:rPr>
                        <a:t>th</a:t>
                      </a:r>
                      <a:r>
                        <a:rPr lang="en-GB" sz="2800">
                          <a:effectLst/>
                          <a:latin typeface="CCW Cursive Writing 7" pitchFamily="66" charset="0"/>
                        </a:rPr>
                        <a:t> Oct- Chocolate dipped fruit and marshmallows</a:t>
                      </a:r>
                      <a:endParaRPr lang="en-GB" sz="2400">
                        <a:effectLst/>
                        <a:latin typeface="CCW Cursive Writing 7" pitchFamily="66" charset="0"/>
                        <a:ea typeface="Calibri"/>
                        <a:cs typeface="Times New Roman"/>
                      </a:endParaRPr>
                    </a:p>
                  </a:txBody>
                  <a:tcPr marL="68580" marR="68580" marT="0" marB="0"/>
                </a:tc>
              </a:tr>
              <a:tr h="293682">
                <a:tc>
                  <a:txBody>
                    <a:bodyPr/>
                    <a:lstStyle/>
                    <a:p>
                      <a:pPr>
                        <a:lnSpc>
                          <a:spcPct val="115000"/>
                        </a:lnSpc>
                        <a:spcAft>
                          <a:spcPts val="0"/>
                        </a:spcAft>
                      </a:pPr>
                      <a:r>
                        <a:rPr lang="en-GB" sz="2800" dirty="0">
                          <a:effectLst/>
                          <a:latin typeface="CCW Cursive Writing 7" pitchFamily="66" charset="0"/>
                        </a:rPr>
                        <a:t>Fri 19</a:t>
                      </a:r>
                      <a:r>
                        <a:rPr lang="en-GB" sz="2800" baseline="30000" dirty="0">
                          <a:effectLst/>
                          <a:latin typeface="CCW Cursive Writing 7" pitchFamily="66" charset="0"/>
                        </a:rPr>
                        <a:t>th</a:t>
                      </a:r>
                      <a:r>
                        <a:rPr lang="en-GB" sz="2800" dirty="0">
                          <a:effectLst/>
                          <a:latin typeface="CCW Cursive Writing 7" pitchFamily="66" charset="0"/>
                        </a:rPr>
                        <a:t> Oct- Movie and snacks </a:t>
                      </a:r>
                      <a:endParaRPr lang="en-GB" sz="2400" dirty="0">
                        <a:effectLst/>
                        <a:latin typeface="CCW Cursive Writing 7" pitchFamily="66" charset="0"/>
                        <a:ea typeface="Calibri"/>
                        <a:cs typeface="Times New Roman"/>
                      </a:endParaRPr>
                    </a:p>
                  </a:txBody>
                  <a:tcPr marL="68580" marR="68580" marT="0" marB="0"/>
                </a:tc>
              </a:tr>
            </a:tbl>
          </a:graphicData>
        </a:graphic>
      </p:graphicFrame>
      <p:sp>
        <p:nvSpPr>
          <p:cNvPr id="5" name="Rectangle 4"/>
          <p:cNvSpPr/>
          <p:nvPr/>
        </p:nvSpPr>
        <p:spPr>
          <a:xfrm>
            <a:off x="449953" y="5892105"/>
            <a:ext cx="8694047" cy="830997"/>
          </a:xfrm>
          <a:prstGeom prst="rect">
            <a:avLst/>
          </a:prstGeom>
          <a:noFill/>
        </p:spPr>
        <p:txBody>
          <a:bodyPr wrap="none" lIns="91440" tIns="45720" rIns="91440" bIns="45720">
            <a:spAutoFit/>
          </a:bodyPr>
          <a:lstStyle/>
          <a:p>
            <a:pPr algn="ctr"/>
            <a:r>
              <a:rPr lang="en-US" sz="4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Good to be green rewards</a:t>
            </a:r>
            <a:endParaRPr lang="en-US" sz="4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12512441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885" y="1225689"/>
            <a:ext cx="8136904" cy="5262979"/>
          </a:xfrm>
          <a:prstGeom prst="rect">
            <a:avLst/>
          </a:prstGeom>
          <a:noFill/>
        </p:spPr>
        <p:txBody>
          <a:bodyPr wrap="square" rtlCol="0">
            <a:spAutoFit/>
          </a:bodyPr>
          <a:lstStyle/>
          <a:p>
            <a:pPr algn="ctr"/>
            <a:r>
              <a:rPr lang="en-GB" sz="2800" dirty="0" smtClean="0">
                <a:solidFill>
                  <a:schemeClr val="accent1">
                    <a:lumMod val="50000"/>
                  </a:schemeClr>
                </a:solidFill>
                <a:latin typeface="CCW Cursive Writing 7" pitchFamily="66" charset="0"/>
              </a:rPr>
              <a:t>If you would like your children to walk home from school on their own, please could you sign the permission slip provided. This is for the safety of your children as they will be let out at the end of the day by a number of different teachers.  </a:t>
            </a:r>
          </a:p>
          <a:p>
            <a:pPr algn="ctr"/>
            <a:r>
              <a:rPr lang="en-GB" sz="2800" dirty="0" smtClean="0">
                <a:solidFill>
                  <a:schemeClr val="accent1">
                    <a:lumMod val="50000"/>
                  </a:schemeClr>
                </a:solidFill>
                <a:latin typeface="CCW Cursive Writing 7" pitchFamily="66" charset="0"/>
              </a:rPr>
              <a:t>Thanks for your co-operation. </a:t>
            </a:r>
            <a:endParaRPr lang="en-GB" sz="2800" dirty="0">
              <a:solidFill>
                <a:schemeClr val="accent1">
                  <a:lumMod val="50000"/>
                </a:schemeClr>
              </a:solidFill>
              <a:latin typeface="CCW Cursive Writing 7" pitchFamily="66" charset="0"/>
            </a:endParaRP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smtClean="0">
                <a:solidFill>
                  <a:schemeClr val="accent1">
                    <a:lumMod val="50000"/>
                  </a:schemeClr>
                </a:solidFill>
                <a:latin typeface="CCW Cursive Writing 7" pitchFamily="66" charset="0"/>
              </a:rPr>
              <a:t>Walking home</a:t>
            </a:r>
            <a:endParaRPr lang="en-GB" sz="3600" dirty="0">
              <a:solidFill>
                <a:schemeClr val="accent1">
                  <a:lumMod val="50000"/>
                </a:schemeClr>
              </a:solidFill>
              <a:latin typeface="CCW Cursive Writing 7" pitchFamily="66" charset="0"/>
            </a:endParaRP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164134"/>
            <a:ext cx="8352928" cy="1015663"/>
          </a:xfrm>
          <a:prstGeom prst="rect">
            <a:avLst/>
          </a:prstGeom>
        </p:spPr>
        <p:txBody>
          <a:bodyPr wrap="square">
            <a:spAutoFit/>
          </a:bodyPr>
          <a:lstStyle/>
          <a:p>
            <a:pPr lvl="0" algn="ctr"/>
            <a:endParaRPr lang="en-GB" sz="2000" dirty="0" smtClean="0">
              <a:solidFill>
                <a:prstClr val="black"/>
              </a:solidFill>
              <a:latin typeface="CCW Cursive Writing 7" pitchFamily="66" charset="0"/>
            </a:endParaRPr>
          </a:p>
          <a:p>
            <a:pPr lvl="0" algn="ctr"/>
            <a:r>
              <a:rPr lang="en-GB" sz="2000" dirty="0" smtClean="0">
                <a:solidFill>
                  <a:prstClr val="black"/>
                </a:solidFill>
                <a:latin typeface="CCW Cursive Writing 7" pitchFamily="66" charset="0"/>
              </a:rPr>
              <a:t>Please note the buddy assembly will be </a:t>
            </a:r>
          </a:p>
          <a:p>
            <a:pPr lvl="0" algn="ctr"/>
            <a:r>
              <a:rPr lang="en-GB" sz="2000" b="1" dirty="0" smtClean="0">
                <a:solidFill>
                  <a:prstClr val="black"/>
                </a:solidFill>
                <a:latin typeface="CCW Cursive Writing 7" pitchFamily="66" charset="0"/>
              </a:rPr>
              <a:t>Wednesday 3</a:t>
            </a:r>
            <a:r>
              <a:rPr lang="en-GB" sz="2000" b="1" baseline="30000" dirty="0" smtClean="0">
                <a:solidFill>
                  <a:prstClr val="black"/>
                </a:solidFill>
                <a:latin typeface="CCW Cursive Writing 7" pitchFamily="66" charset="0"/>
              </a:rPr>
              <a:t>rd</a:t>
            </a:r>
            <a:r>
              <a:rPr lang="en-GB" sz="2000" b="1" dirty="0" smtClean="0">
                <a:solidFill>
                  <a:prstClr val="black"/>
                </a:solidFill>
                <a:latin typeface="CCW Cursive Writing 7" pitchFamily="66" charset="0"/>
              </a:rPr>
              <a:t> October at 2.30</a:t>
            </a:r>
            <a:r>
              <a:rPr lang="en-GB" sz="2000" dirty="0" smtClean="0">
                <a:solidFill>
                  <a:prstClr val="black"/>
                </a:solidFill>
                <a:latin typeface="CCW Cursive Writing 7" pitchFamily="66" charset="0"/>
              </a:rPr>
              <a:t>. </a:t>
            </a: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000" dirty="0" smtClean="0">
                <a:solidFill>
                  <a:schemeClr val="accent1">
                    <a:lumMod val="50000"/>
                  </a:schemeClr>
                </a:solidFill>
                <a:latin typeface="CCW Cursive Writing 7" pitchFamily="66" charset="0"/>
              </a:rPr>
              <a:t>Buddies</a:t>
            </a:r>
            <a:endParaRPr lang="en-GB" sz="40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1915832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484784"/>
            <a:ext cx="7488832" cy="1938992"/>
          </a:xfrm>
          <a:prstGeom prst="rect">
            <a:avLst/>
          </a:prstGeom>
          <a:noFill/>
        </p:spPr>
        <p:txBody>
          <a:bodyPr wrap="square" rtlCol="0">
            <a:spAutoFit/>
          </a:bodyPr>
          <a:lstStyle/>
          <a:p>
            <a:pPr algn="ctr"/>
            <a:r>
              <a:rPr lang="en-GB" sz="2400" dirty="0" smtClean="0">
                <a:solidFill>
                  <a:schemeClr val="accent1">
                    <a:lumMod val="50000"/>
                  </a:schemeClr>
                </a:solidFill>
                <a:latin typeface="CCW Cursive Writing 7" pitchFamily="66" charset="0"/>
              </a:rPr>
              <a:t>Children have jobs around the school which will be changed termly so as to give as many children as possible the opportunity to try out different things.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83568" y="413048"/>
            <a:ext cx="7456999"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400" dirty="0" smtClean="0">
                <a:solidFill>
                  <a:schemeClr val="accent1">
                    <a:lumMod val="50000"/>
                  </a:schemeClr>
                </a:solidFill>
                <a:latin typeface="CCW Cursive Writing 7" pitchFamily="66" charset="0"/>
              </a:rPr>
              <a:t>Responsibilities</a:t>
            </a:r>
            <a:endParaRPr lang="en-GB" sz="44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7937468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5752" y="1052736"/>
            <a:ext cx="8928248" cy="4708981"/>
          </a:xfrm>
          <a:prstGeom prst="rect">
            <a:avLst/>
          </a:prstGeom>
          <a:noFill/>
        </p:spPr>
        <p:txBody>
          <a:bodyPr wrap="square" rtlCol="0">
            <a:spAutoFit/>
          </a:bodyPr>
          <a:lstStyle/>
          <a:p>
            <a:pPr algn="ctr"/>
            <a:r>
              <a:rPr lang="en-GB" sz="2400" dirty="0" smtClean="0">
                <a:solidFill>
                  <a:schemeClr val="accent1">
                    <a:lumMod val="50000"/>
                  </a:schemeClr>
                </a:solidFill>
                <a:latin typeface="CCW Cursive Writing 7" pitchFamily="66" charset="0"/>
              </a:rPr>
              <a:t>The Year 6 residential is way up there on their list of things they’re looking forward to.</a:t>
            </a:r>
          </a:p>
          <a:p>
            <a:pPr algn="ctr"/>
            <a:endParaRPr lang="en-GB" sz="2400" dirty="0">
              <a:solidFill>
                <a:schemeClr val="accent1">
                  <a:lumMod val="50000"/>
                </a:schemeClr>
              </a:solidFill>
              <a:latin typeface="CCW Cursive Writing 7" pitchFamily="66" charset="0"/>
            </a:endParaRPr>
          </a:p>
          <a:p>
            <a:pPr algn="ctr"/>
            <a:r>
              <a:rPr lang="en-GB" sz="2400" dirty="0" smtClean="0">
                <a:solidFill>
                  <a:schemeClr val="accent1">
                    <a:lumMod val="50000"/>
                  </a:schemeClr>
                </a:solidFill>
                <a:latin typeface="CCW Cursive Writing 7" pitchFamily="66" charset="0"/>
              </a:rPr>
              <a:t>Date of trip: </a:t>
            </a:r>
          </a:p>
          <a:p>
            <a:pPr algn="ctr"/>
            <a:r>
              <a:rPr lang="en-GB" sz="2400" b="1" dirty="0" smtClean="0">
                <a:solidFill>
                  <a:srgbClr val="FF0000"/>
                </a:solidFill>
                <a:latin typeface="CCW Cursive Writing 7" pitchFamily="66" charset="0"/>
              </a:rPr>
              <a:t>Wednesday 12</a:t>
            </a:r>
            <a:r>
              <a:rPr lang="en-GB" sz="2400" b="1" baseline="30000" dirty="0" smtClean="0">
                <a:solidFill>
                  <a:srgbClr val="FF0000"/>
                </a:solidFill>
                <a:latin typeface="CCW Cursive Writing 7" pitchFamily="66" charset="0"/>
              </a:rPr>
              <a:t>th</a:t>
            </a:r>
            <a:r>
              <a:rPr lang="en-GB" sz="2400" b="1" dirty="0" smtClean="0">
                <a:solidFill>
                  <a:srgbClr val="FF0000"/>
                </a:solidFill>
                <a:latin typeface="CCW Cursive Writing 7" pitchFamily="66" charset="0"/>
              </a:rPr>
              <a:t> – Friday 14</a:t>
            </a:r>
            <a:r>
              <a:rPr lang="en-GB" sz="2400" b="1" baseline="30000" dirty="0" smtClean="0">
                <a:solidFill>
                  <a:srgbClr val="FF0000"/>
                </a:solidFill>
                <a:latin typeface="CCW Cursive Writing 7" pitchFamily="66" charset="0"/>
              </a:rPr>
              <a:t>th</a:t>
            </a:r>
            <a:r>
              <a:rPr lang="en-GB" sz="2400" b="1" dirty="0" smtClean="0">
                <a:solidFill>
                  <a:srgbClr val="FF0000"/>
                </a:solidFill>
                <a:latin typeface="CCW Cursive Writing 7" pitchFamily="66" charset="0"/>
              </a:rPr>
              <a:t> June 2019</a:t>
            </a:r>
          </a:p>
          <a:p>
            <a:pPr algn="ctr"/>
            <a:r>
              <a:rPr lang="en-GB" sz="2000" dirty="0" smtClean="0">
                <a:solidFill>
                  <a:schemeClr val="accent1">
                    <a:lumMod val="50000"/>
                  </a:schemeClr>
                </a:solidFill>
                <a:latin typeface="CCW Cursive Writing 7" pitchFamily="66" charset="0"/>
              </a:rPr>
              <a:t>This year we’re going to a PGL </a:t>
            </a:r>
          </a:p>
          <a:p>
            <a:pPr algn="ctr"/>
            <a:r>
              <a:rPr lang="en-GB" sz="2000" dirty="0" smtClean="0">
                <a:solidFill>
                  <a:schemeClr val="accent1">
                    <a:lumMod val="50000"/>
                  </a:schemeClr>
                </a:solidFill>
                <a:latin typeface="CCW Cursive Writing 7" pitchFamily="66" charset="0"/>
              </a:rPr>
              <a:t>Activity centre.</a:t>
            </a:r>
          </a:p>
          <a:p>
            <a:pPr algn="ctr"/>
            <a:r>
              <a:rPr lang="en-GB" sz="2000" dirty="0" err="1" smtClean="0">
                <a:solidFill>
                  <a:schemeClr val="accent1">
                    <a:lumMod val="50000"/>
                  </a:schemeClr>
                </a:solidFill>
                <a:latin typeface="CCW Cursive Writing 7" pitchFamily="66" charset="0"/>
              </a:rPr>
              <a:t>Winmarleigh</a:t>
            </a:r>
            <a:r>
              <a:rPr lang="en-GB" sz="2000" dirty="0" smtClean="0">
                <a:solidFill>
                  <a:schemeClr val="accent1">
                    <a:lumMod val="50000"/>
                  </a:schemeClr>
                </a:solidFill>
                <a:latin typeface="CCW Cursive Writing 7" pitchFamily="66" charset="0"/>
              </a:rPr>
              <a:t> Hall Adventure Centre, Preston. </a:t>
            </a:r>
          </a:p>
          <a:p>
            <a:pPr algn="ctr"/>
            <a:r>
              <a:rPr lang="en-GB" sz="2000" dirty="0" smtClean="0">
                <a:solidFill>
                  <a:schemeClr val="accent1">
                    <a:lumMod val="50000"/>
                  </a:schemeClr>
                </a:solidFill>
                <a:latin typeface="CCW Cursive Writing 7" pitchFamily="66" charset="0"/>
              </a:rPr>
              <a:t>We have created a payment plan so as to spread the cost. This can be paid either at the office or through Parent </a:t>
            </a:r>
            <a:r>
              <a:rPr lang="en-GB" sz="2000" dirty="0">
                <a:solidFill>
                  <a:schemeClr val="accent1">
                    <a:lumMod val="50000"/>
                  </a:schemeClr>
                </a:solidFill>
                <a:latin typeface="CCW Cursive Writing 7" pitchFamily="66" charset="0"/>
              </a:rPr>
              <a:t>P</a:t>
            </a:r>
            <a:r>
              <a:rPr lang="en-GB" sz="2000" dirty="0" smtClean="0">
                <a:solidFill>
                  <a:schemeClr val="accent1">
                    <a:lumMod val="50000"/>
                  </a:schemeClr>
                </a:solidFill>
                <a:latin typeface="CCW Cursive Writing 7" pitchFamily="66" charset="0"/>
              </a:rPr>
              <a:t>ay. </a:t>
            </a:r>
          </a:p>
          <a:p>
            <a:pPr algn="ctr"/>
            <a:r>
              <a:rPr lang="en-GB" sz="2000" dirty="0" smtClean="0">
                <a:solidFill>
                  <a:schemeClr val="accent1">
                    <a:lumMod val="50000"/>
                  </a:schemeClr>
                </a:solidFill>
                <a:latin typeface="CCW Cursive Writing 7" pitchFamily="66" charset="0"/>
              </a:rPr>
              <a:t>See letter for details.</a:t>
            </a:r>
          </a:p>
          <a:p>
            <a:pPr algn="ctr"/>
            <a:r>
              <a:rPr lang="en-GB" sz="2000" dirty="0">
                <a:solidFill>
                  <a:srgbClr val="FF0000"/>
                </a:solidFill>
              </a:rPr>
              <a:t>WE HAVE MANAGED TO GET A DISCOUNT OF £20 PER CHILD.</a:t>
            </a:r>
          </a:p>
          <a:p>
            <a:pPr algn="ctr"/>
            <a:r>
              <a:rPr lang="en-GB" sz="2000" dirty="0">
                <a:solidFill>
                  <a:srgbClr val="FF0000"/>
                </a:solidFill>
              </a:rPr>
              <a:t>THE </a:t>
            </a:r>
            <a:r>
              <a:rPr lang="en-GB" sz="2000" dirty="0" smtClean="0">
                <a:solidFill>
                  <a:srgbClr val="FF0000"/>
                </a:solidFill>
              </a:rPr>
              <a:t>ORIGINAL </a:t>
            </a:r>
            <a:r>
              <a:rPr lang="en-GB" sz="2000" dirty="0">
                <a:solidFill>
                  <a:srgbClr val="FF0000"/>
                </a:solidFill>
              </a:rPr>
              <a:t>PRICE WAS £229, NOW £</a:t>
            </a:r>
            <a:r>
              <a:rPr lang="en-GB" sz="2000" dirty="0" smtClean="0">
                <a:solidFill>
                  <a:srgbClr val="FF0000"/>
                </a:solidFill>
              </a:rPr>
              <a:t>209!</a:t>
            </a:r>
            <a:endParaRPr lang="en-GB" sz="2000" dirty="0">
              <a:solidFill>
                <a:srgbClr val="FF0000"/>
              </a:solidFill>
            </a:endParaRPr>
          </a:p>
          <a:p>
            <a:pPr algn="ctr"/>
            <a:endParaRPr lang="en-GB" sz="20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000" dirty="0" smtClean="0">
                <a:solidFill>
                  <a:schemeClr val="accent1">
                    <a:lumMod val="50000"/>
                  </a:schemeClr>
                </a:solidFill>
                <a:latin typeface="CCW Cursive Writing 7" pitchFamily="66" charset="0"/>
              </a:rPr>
              <a:t>Residential</a:t>
            </a:r>
            <a:endParaRPr lang="en-GB" sz="4000" dirty="0">
              <a:solidFill>
                <a:schemeClr val="accent1">
                  <a:lumMod val="50000"/>
                </a:schemeClr>
              </a:solidFill>
              <a:latin typeface="CCW Cursive Writing 7" pitchFamily="66" charset="0"/>
            </a:endParaRPr>
          </a:p>
        </p:txBody>
      </p:sp>
      <p:pic>
        <p:nvPicPr>
          <p:cNvPr id="4098" name="Picture 2" descr="C:\Users\Home\AppData\Local\Microsoft\Windows\Temporary Internet Files\Content.IE5\14NYV8U3\350_208_animated20canoe[1].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752" y="5772168"/>
            <a:ext cx="166687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ome\AppData\Local\Microsoft\Windows\Temporary Internet Files\Content.IE5\SZSCI777\551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0" y="30912"/>
            <a:ext cx="1047750" cy="1082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8479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51521" y="764704"/>
            <a:ext cx="8054280" cy="864096"/>
          </a:xfrm>
        </p:spPr>
        <p:txBody>
          <a:bodyPr/>
          <a:lstStyle/>
          <a:p>
            <a:pPr algn="ctr"/>
            <a:r>
              <a:rPr lang="en-GB" sz="3600" dirty="0" smtClean="0"/>
              <a:t>Up coming trip to the Atkinson</a:t>
            </a:r>
            <a:endParaRPr lang="en-GB" sz="3600" dirty="0"/>
          </a:p>
        </p:txBody>
      </p:sp>
      <p:sp>
        <p:nvSpPr>
          <p:cNvPr id="8" name="Rounded Rectangle 7"/>
          <p:cNvSpPr/>
          <p:nvPr/>
        </p:nvSpPr>
        <p:spPr>
          <a:xfrm>
            <a:off x="539552" y="1556792"/>
            <a:ext cx="5760640" cy="30243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t>We are just waiting for confirmation from the Atkinson about a trip before half term to visit the new exhibition about local history…watch out for the letter…voluntary contribution £3</a:t>
            </a:r>
            <a:endParaRPr lang="en-GB" sz="2800" dirty="0"/>
          </a:p>
        </p:txBody>
      </p:sp>
      <p:pic>
        <p:nvPicPr>
          <p:cNvPr id="9" name="Picture 8" descr="at.JPG"/>
          <p:cNvPicPr>
            <a:picLocks noChangeAspect="1"/>
          </p:cNvPicPr>
          <p:nvPr/>
        </p:nvPicPr>
        <p:blipFill>
          <a:blip r:embed="rId2" cstate="print"/>
          <a:stretch>
            <a:fillRect/>
          </a:stretch>
        </p:blipFill>
        <p:spPr>
          <a:xfrm>
            <a:off x="5724128" y="4468742"/>
            <a:ext cx="3213730" cy="2038079"/>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9" y="620688"/>
            <a:ext cx="7622232" cy="864096"/>
          </a:xfrm>
        </p:spPr>
        <p:txBody>
          <a:bodyPr/>
          <a:lstStyle/>
          <a:p>
            <a:pPr algn="ctr"/>
            <a:r>
              <a:rPr lang="en-GB" dirty="0" smtClean="0"/>
              <a:t>Permissions letter</a:t>
            </a:r>
            <a:endParaRPr lang="en-GB" dirty="0"/>
          </a:p>
        </p:txBody>
      </p:sp>
      <p:sp>
        <p:nvSpPr>
          <p:cNvPr id="3" name="Rounded Rectangle 2"/>
          <p:cNvSpPr/>
          <p:nvPr/>
        </p:nvSpPr>
        <p:spPr>
          <a:xfrm>
            <a:off x="971600" y="1844824"/>
            <a:ext cx="6912768" cy="424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Please sign the letter tonight regarding PG certificate material, local trips that don’t involve voluntary contributions and photo permission for education related websites beyond school.</a:t>
            </a:r>
            <a:endParaRPr lang="en-GB" sz="3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83568" y="836712"/>
            <a:ext cx="7488832" cy="5616624"/>
          </a:xfrm>
        </p:spPr>
        <p:txBody>
          <a:bodyPr>
            <a:normAutofit fontScale="92500" lnSpcReduction="20000"/>
          </a:bodyPr>
          <a:lstStyle/>
          <a:p>
            <a:pPr marL="45720" indent="0" algn="ctr">
              <a:buNone/>
            </a:pPr>
            <a:r>
              <a:rPr lang="en-GB" dirty="0" smtClean="0">
                <a:solidFill>
                  <a:schemeClr val="accent1">
                    <a:lumMod val="50000"/>
                  </a:schemeClr>
                </a:solidFill>
                <a:latin typeface="CCW Cursive Writing 7" pitchFamily="66" charset="0"/>
              </a:rPr>
              <a:t>Children’s greatest fear regarding year 6 was:</a:t>
            </a:r>
          </a:p>
          <a:p>
            <a:pPr marL="45720" indent="0" algn="ctr">
              <a:buNone/>
            </a:pPr>
            <a:r>
              <a:rPr lang="en-GB" sz="4600" b="1" dirty="0" smtClean="0">
                <a:solidFill>
                  <a:schemeClr val="accent1">
                    <a:lumMod val="50000"/>
                  </a:schemeClr>
                </a:solidFill>
                <a:effectLst>
                  <a:reflection blurRad="6350" stA="55000" endA="300" endPos="45500" dir="5400000" sy="-100000" algn="bl" rotWithShape="0"/>
                </a:effectLst>
                <a:latin typeface="CCW Cursive Writing 7" pitchFamily="66" charset="0"/>
                <a:ea typeface="+mj-ea"/>
                <a:cs typeface="+mj-cs"/>
              </a:rPr>
              <a:t>SATS</a:t>
            </a:r>
            <a:r>
              <a:rPr lang="en-GB" dirty="0" smtClean="0">
                <a:solidFill>
                  <a:schemeClr val="accent1">
                    <a:lumMod val="50000"/>
                  </a:schemeClr>
                </a:solidFill>
                <a:latin typeface="CCW Cursive Writing 7" pitchFamily="66" charset="0"/>
              </a:rPr>
              <a:t>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smtClean="0">
                <a:solidFill>
                  <a:schemeClr val="accent1">
                    <a:lumMod val="50000"/>
                  </a:schemeClr>
                </a:solidFill>
                <a:latin typeface="CCW Cursive Writing 7" pitchFamily="66" charset="0"/>
              </a:rPr>
              <a:t>We’ve tried to reassure them that they’ll be ready for them when they do them. </a:t>
            </a:r>
          </a:p>
          <a:p>
            <a:pPr marL="45720" indent="0" algn="ctr">
              <a:buNone/>
            </a:pPr>
            <a:r>
              <a:rPr lang="en-GB" dirty="0" smtClean="0">
                <a:solidFill>
                  <a:schemeClr val="accent1">
                    <a:lumMod val="50000"/>
                  </a:schemeClr>
                </a:solidFill>
                <a:latin typeface="CCW Cursive Writing 7" pitchFamily="66" charset="0"/>
              </a:rPr>
              <a:t>It’s never as bad as they think it will be – we make them feel special during SATS week. </a:t>
            </a:r>
          </a:p>
          <a:p>
            <a:pPr marL="45720" indent="0" algn="ctr">
              <a:buNone/>
            </a:pPr>
            <a:endParaRPr lang="en-GB" dirty="0" smtClean="0">
              <a:solidFill>
                <a:schemeClr val="accent1">
                  <a:lumMod val="50000"/>
                </a:schemeClr>
              </a:solidFill>
              <a:latin typeface="CCW Cursive Writing 7" pitchFamily="66" charset="0"/>
            </a:endParaRPr>
          </a:p>
          <a:p>
            <a:pPr marL="45720" indent="0" algn="ctr">
              <a:buNone/>
            </a:pPr>
            <a:r>
              <a:rPr lang="en-GB" dirty="0" smtClean="0">
                <a:solidFill>
                  <a:schemeClr val="accent1">
                    <a:lumMod val="50000"/>
                  </a:schemeClr>
                </a:solidFill>
                <a:latin typeface="CCW Cursive Writing 7" pitchFamily="66" charset="0"/>
              </a:rPr>
              <a:t>Some children enjoy the challenge!</a:t>
            </a:r>
          </a:p>
          <a:p>
            <a:pPr marL="45720" indent="0" algn="ctr">
              <a:buNone/>
            </a:pPr>
            <a:endParaRPr lang="en-GB" dirty="0" smtClean="0">
              <a:solidFill>
                <a:schemeClr val="accent1">
                  <a:lumMod val="50000"/>
                </a:schemeClr>
              </a:solidFill>
              <a:latin typeface="CCW Cursive Writing 7" pitchFamily="66" charset="0"/>
            </a:endParaRPr>
          </a:p>
          <a:p>
            <a:pPr marL="45720" indent="0" algn="ctr">
              <a:buNone/>
            </a:pPr>
            <a:r>
              <a:rPr lang="en-GB" dirty="0" smtClean="0">
                <a:solidFill>
                  <a:schemeClr val="accent1">
                    <a:lumMod val="50000"/>
                  </a:schemeClr>
                </a:solidFill>
                <a:latin typeface="CCW Cursive Writing 7" pitchFamily="66" charset="0"/>
              </a:rPr>
              <a:t>Hopefully they’ll be happy with their</a:t>
            </a: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r</a:t>
            </a:r>
            <a:r>
              <a:rPr lang="en-GB" dirty="0" smtClean="0">
                <a:solidFill>
                  <a:schemeClr val="accent1">
                    <a:lumMod val="50000"/>
                  </a:schemeClr>
                </a:solidFill>
                <a:latin typeface="CCW Cursive Writing 7" pitchFamily="66" charset="0"/>
              </a:rPr>
              <a:t>esults. </a:t>
            </a:r>
          </a:p>
          <a:p>
            <a:pPr marL="45720" indent="0" algn="ctr">
              <a:buNone/>
            </a:pPr>
            <a:endParaRPr lang="en-GB" dirty="0" smtClean="0">
              <a:latin typeface="CCW Cursive Writing 7" pitchFamily="66" charset="0"/>
            </a:endParaRPr>
          </a:p>
          <a:p>
            <a:pPr marL="45720" indent="0" algn="ctr">
              <a:buNone/>
            </a:pPr>
            <a:endParaRPr lang="en-GB" dirty="0">
              <a:latin typeface="CCW Cursive Writing 7" pitchFamily="66" charset="0"/>
            </a:endParaRPr>
          </a:p>
        </p:txBody>
      </p:sp>
      <p:pic>
        <p:nvPicPr>
          <p:cNvPr id="1028" name="Picture 4" descr="C:\Users\bondd.SPPS.003\AppData\Local\Microsoft\Windows\Temporary Internet Files\Content.IE5\UTV04NS6\MC90042315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670" y="1352391"/>
            <a:ext cx="1175374" cy="11753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bondd.SPPS.003\AppData\Local\Microsoft\Windows\Temporary Internet Files\Content.IE5\SNEE4STG\MC900281970[1].wmf"/>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395536" y="1324163"/>
            <a:ext cx="1118110" cy="10591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8777" y="6116262"/>
            <a:ext cx="8052717" cy="461665"/>
          </a:xfrm>
          <a:prstGeom prst="rect">
            <a:avLst/>
          </a:prstGeom>
          <a:noFill/>
        </p:spPr>
        <p:txBody>
          <a:bodyPr wrap="none" lIns="91440" tIns="45720" rIns="91440" bIns="45720">
            <a:spAutoFit/>
          </a:bodyPr>
          <a:lstStyle/>
          <a:p>
            <a:pPr algn="ctr"/>
            <a:r>
              <a:rPr lang="en-US" sz="2400" b="1" cap="none" spc="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SATS week: Monday 13</a:t>
            </a:r>
            <a:r>
              <a:rPr lang="en-US" sz="2400" b="1" cap="none" spc="0" baseline="3000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th</a:t>
            </a:r>
            <a:r>
              <a:rPr lang="en-US" sz="2400" b="1" cap="none" spc="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 May – Thursday 16</a:t>
            </a:r>
            <a:r>
              <a:rPr lang="en-US" sz="2400" b="1" cap="none" spc="0" baseline="3000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th</a:t>
            </a:r>
            <a:r>
              <a:rPr lang="en-US" sz="2400" b="1" cap="none" spc="0" dirty="0" smtClean="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rPr>
              <a:t> May 2019</a:t>
            </a:r>
            <a:endParaRPr lang="en-US" sz="2400" b="1" cap="none" spc="0" dirty="0">
              <a:ln w="900" cmpd="sng">
                <a:solidFill>
                  <a:schemeClr val="accent1">
                    <a:satMod val="190000"/>
                    <a:alpha val="55000"/>
                  </a:schemeClr>
                </a:solidFill>
                <a:prstDash val="solid"/>
              </a:ln>
              <a:solidFill>
                <a:srgbClr val="7030A0"/>
              </a:solidFill>
              <a:effectLst>
                <a:innerShdw blurRad="101600" dist="76200" dir="5400000">
                  <a:schemeClr val="accent1">
                    <a:satMod val="190000"/>
                    <a:tint val="100000"/>
                    <a:alpha val="74000"/>
                  </a:schemeClr>
                </a:innerShdw>
              </a:effectLst>
            </a:endParaRPr>
          </a:p>
        </p:txBody>
      </p:sp>
    </p:spTree>
    <p:extLst>
      <p:ext uri="{BB962C8B-B14F-4D97-AF65-F5344CB8AC3E}">
        <p14:creationId xmlns:p14="http://schemas.microsoft.com/office/powerpoint/2010/main" val="8490070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smtClean="0">
                <a:latin typeface="CCW Cursive Writing 7" pitchFamily="66" charset="0"/>
              </a:rPr>
              <a:t>Parent’s evening:</a:t>
            </a:r>
            <a:endParaRPr lang="en-GB" dirty="0">
              <a:latin typeface="CCW Cursive Writing 7" pitchFamily="66" charset="0"/>
            </a:endParaRPr>
          </a:p>
        </p:txBody>
      </p:sp>
      <p:sp>
        <p:nvSpPr>
          <p:cNvPr id="4" name="TextBox 3"/>
          <p:cNvSpPr txBox="1"/>
          <p:nvPr/>
        </p:nvSpPr>
        <p:spPr>
          <a:xfrm>
            <a:off x="467544" y="1268760"/>
            <a:ext cx="8208912" cy="830997"/>
          </a:xfrm>
          <a:prstGeom prst="rect">
            <a:avLst/>
          </a:prstGeom>
          <a:noFill/>
        </p:spPr>
        <p:txBody>
          <a:bodyPr wrap="square" rtlCol="0">
            <a:spAutoFit/>
          </a:bodyPr>
          <a:lstStyle/>
          <a:p>
            <a:pPr algn="ctr"/>
            <a:r>
              <a:rPr lang="en-GB" sz="2400" b="1" dirty="0" smtClean="0">
                <a:solidFill>
                  <a:srgbClr val="FF0000"/>
                </a:solidFill>
                <a:latin typeface="CCW Cursive Writing 7" pitchFamily="66" charset="0"/>
              </a:rPr>
              <a:t>Monday 15</a:t>
            </a:r>
            <a:r>
              <a:rPr lang="en-GB" sz="2400" b="1" baseline="30000" dirty="0" smtClean="0">
                <a:solidFill>
                  <a:srgbClr val="FF0000"/>
                </a:solidFill>
                <a:latin typeface="CCW Cursive Writing 7" pitchFamily="66" charset="0"/>
              </a:rPr>
              <a:t>th</a:t>
            </a:r>
            <a:r>
              <a:rPr lang="en-GB" sz="2400" b="1" dirty="0" smtClean="0">
                <a:solidFill>
                  <a:srgbClr val="FF0000"/>
                </a:solidFill>
                <a:latin typeface="CCW Cursive Writing 7" pitchFamily="66" charset="0"/>
              </a:rPr>
              <a:t> October </a:t>
            </a:r>
          </a:p>
          <a:p>
            <a:pPr algn="ctr"/>
            <a:r>
              <a:rPr lang="en-GB" sz="2400" b="1" dirty="0" smtClean="0">
                <a:solidFill>
                  <a:srgbClr val="FF0000"/>
                </a:solidFill>
                <a:latin typeface="CCW Cursive Writing 7" pitchFamily="66" charset="0"/>
              </a:rPr>
              <a:t>2:00pm – 7:00pm.</a:t>
            </a:r>
            <a:endParaRPr lang="en-GB" sz="2400" b="1" dirty="0">
              <a:solidFill>
                <a:srgbClr val="FF0000"/>
              </a:solidFill>
              <a:latin typeface="CCW Cursive Writing 7" pitchFamily="66" charset="0"/>
            </a:endParaRP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109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064896" cy="1143000"/>
          </a:xfrm>
        </p:spPr>
        <p:txBody>
          <a:bodyPr/>
          <a:lstStyle/>
          <a:p>
            <a:pPr marL="0" indent="0">
              <a:buNone/>
            </a:pPr>
            <a:r>
              <a:rPr lang="en-GB" dirty="0" smtClean="0">
                <a:solidFill>
                  <a:srgbClr val="002060"/>
                </a:solidFill>
                <a:latin typeface="CCW Cursive Writing 7" pitchFamily="66" charset="0"/>
              </a:rPr>
              <a:t>Subject ladders</a:t>
            </a:r>
            <a:endParaRPr lang="en-GB" dirty="0">
              <a:solidFill>
                <a:srgbClr val="002060"/>
              </a:solidFill>
              <a:latin typeface="CCW Cursive Writing 7" pitchFamily="66" charset="0"/>
            </a:endParaRPr>
          </a:p>
        </p:txBody>
      </p:sp>
      <p:sp>
        <p:nvSpPr>
          <p:cNvPr id="3" name="Content Placeholder 2"/>
          <p:cNvSpPr>
            <a:spLocks noGrp="1"/>
          </p:cNvSpPr>
          <p:nvPr>
            <p:ph sz="quarter" idx="13"/>
          </p:nvPr>
        </p:nvSpPr>
        <p:spPr>
          <a:xfrm>
            <a:off x="683568" y="1484784"/>
            <a:ext cx="7920880" cy="3474720"/>
          </a:xfrm>
        </p:spPr>
        <p:txBody>
          <a:bodyPr>
            <a:noAutofit/>
          </a:bodyPr>
          <a:lstStyle/>
          <a:p>
            <a:pPr marL="45720" indent="0" algn="ctr">
              <a:buNone/>
            </a:pPr>
            <a:r>
              <a:rPr lang="en-GB" sz="2800" dirty="0" smtClean="0">
                <a:latin typeface="CCW Cursive Writing 7" pitchFamily="66" charset="0"/>
              </a:rPr>
              <a:t>We have English and Maths ladders for you to download on our website. Please read them and refer to them throughout the year as they show the expectations for your child in Year 6. </a:t>
            </a:r>
            <a:endParaRPr lang="en-GB" sz="2800" dirty="0">
              <a:latin typeface="CCW Cursive Writing 7" pitchFamily="66" charset="0"/>
            </a:endParaRPr>
          </a:p>
        </p:txBody>
      </p:sp>
    </p:spTree>
    <p:extLst>
      <p:ext uri="{BB962C8B-B14F-4D97-AF65-F5344CB8AC3E}">
        <p14:creationId xmlns:p14="http://schemas.microsoft.com/office/powerpoint/2010/main" val="17009968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endPar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17147270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smtClean="0"/>
              <a:t>Year 6- band 6</a:t>
            </a:r>
            <a:endParaRPr lang="en-GB" sz="2400" b="1" dirty="0"/>
          </a:p>
        </p:txBody>
      </p:sp>
    </p:spTree>
    <p:extLst>
      <p:ext uri="{BB962C8B-B14F-4D97-AF65-F5344CB8AC3E}">
        <p14:creationId xmlns:p14="http://schemas.microsoft.com/office/powerpoint/2010/main" val="4628612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079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404664"/>
            <a:ext cx="8424936" cy="6001643"/>
          </a:xfrm>
          <a:prstGeom prst="rect">
            <a:avLst/>
          </a:prstGeom>
          <a:noFill/>
        </p:spPr>
        <p:txBody>
          <a:bodyPr wrap="square" rtlCol="0">
            <a:spAutoFit/>
          </a:bodyPr>
          <a:lstStyle/>
          <a:p>
            <a:pPr algn="ctr"/>
            <a:r>
              <a:rPr lang="en-GB" sz="3200" dirty="0" smtClean="0">
                <a:solidFill>
                  <a:schemeClr val="accent1">
                    <a:lumMod val="50000"/>
                  </a:schemeClr>
                </a:solidFill>
                <a:latin typeface="CCW Cursive Writing 7" pitchFamily="66" charset="0"/>
              </a:rPr>
              <a:t>Thank you for coming.</a:t>
            </a:r>
          </a:p>
          <a:p>
            <a:pPr algn="ctr"/>
            <a:endParaRPr lang="en-GB" sz="3200" dirty="0" smtClean="0">
              <a:solidFill>
                <a:schemeClr val="accent1">
                  <a:lumMod val="50000"/>
                </a:schemeClr>
              </a:solidFill>
              <a:latin typeface="CCW Cursive Writing 7" pitchFamily="66" charset="0"/>
            </a:endParaRPr>
          </a:p>
          <a:p>
            <a:pPr algn="ctr"/>
            <a:r>
              <a:rPr lang="en-GB" sz="3200" dirty="0" smtClean="0">
                <a:solidFill>
                  <a:schemeClr val="accent1">
                    <a:lumMod val="50000"/>
                  </a:schemeClr>
                </a:solidFill>
                <a:latin typeface="CCW Cursive Writing 7" pitchFamily="66" charset="0"/>
              </a:rPr>
              <a:t>We’re here most evenings if there is anything you’d like to talk about.</a:t>
            </a:r>
          </a:p>
          <a:p>
            <a:pPr algn="ctr"/>
            <a:endParaRPr lang="en-GB" sz="3200" dirty="0" smtClean="0">
              <a:solidFill>
                <a:schemeClr val="accent1">
                  <a:lumMod val="50000"/>
                </a:schemeClr>
              </a:solidFill>
              <a:latin typeface="CCW Cursive Writing 7" pitchFamily="66" charset="0"/>
            </a:endParaRPr>
          </a:p>
          <a:p>
            <a:pPr algn="ctr"/>
            <a:r>
              <a:rPr lang="en-GB" sz="3200" u="sng" dirty="0" smtClean="0">
                <a:solidFill>
                  <a:schemeClr val="accent1">
                    <a:lumMod val="50000"/>
                  </a:schemeClr>
                </a:solidFill>
                <a:latin typeface="CCW Cursive Writing 7" pitchFamily="66" charset="0"/>
              </a:rPr>
              <a:t>Check website for information:</a:t>
            </a:r>
          </a:p>
          <a:p>
            <a:pPr algn="ctr"/>
            <a:endParaRPr lang="en-GB" sz="3200" u="sng" dirty="0" smtClean="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smtClean="0">
                <a:solidFill>
                  <a:schemeClr val="accent1">
                    <a:lumMod val="50000"/>
                  </a:schemeClr>
                </a:solidFill>
                <a:latin typeface="CCW Cursive Writing 7" pitchFamily="66" charset="0"/>
                <a:hlinkClick r:id="rId2"/>
              </a:rPr>
              <a:t>/</a:t>
            </a:r>
            <a:r>
              <a:rPr lang="en-GB" sz="3200" u="sng" dirty="0" smtClean="0">
                <a:solidFill>
                  <a:schemeClr val="accent1">
                    <a:lumMod val="50000"/>
                  </a:schemeClr>
                </a:solidFill>
                <a:latin typeface="CCW Cursive Writing 7" pitchFamily="66" charset="0"/>
              </a:rPr>
              <a:t> </a:t>
            </a:r>
          </a:p>
          <a:p>
            <a:pPr algn="ctr"/>
            <a:endParaRPr lang="en-GB" sz="32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868393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1001</TotalTime>
  <Words>1173</Words>
  <Application>Microsoft Office PowerPoint</Application>
  <PresentationFormat>On-screen Show (4:3)</PresentationFormat>
  <Paragraphs>154</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Slipstream</vt:lpstr>
      <vt:lpstr>PowerPoint Presentation</vt:lpstr>
      <vt:lpstr>School website</vt:lpstr>
      <vt:lpstr>Medical</vt:lpstr>
      <vt:lpstr>Housekeeping!</vt:lpstr>
      <vt:lpstr>Uniform</vt:lpstr>
      <vt:lpstr>Attendance and punctuality</vt:lpstr>
      <vt:lpstr> Homework</vt:lpstr>
      <vt:lpstr>Spellings</vt:lpstr>
      <vt:lpstr>PowerPoint Presentation</vt:lpstr>
      <vt:lpstr>PowerPoint Presentation</vt:lpstr>
      <vt:lpstr>PowerPoint Presentation</vt:lpstr>
      <vt:lpstr>Times tables</vt:lpstr>
      <vt:lpstr>PowerPoint Presentation</vt:lpstr>
      <vt:lpstr>Class Timetable</vt:lpstr>
      <vt:lpstr>After School Clubs</vt:lpstr>
      <vt:lpstr>Curriculum</vt:lpstr>
      <vt:lpstr>Behaviour and  Good To Be Green</vt:lpstr>
      <vt:lpstr>PowerPoint Presentation</vt:lpstr>
      <vt:lpstr>PowerPoint Presentation</vt:lpstr>
      <vt:lpstr>PowerPoint Presentation</vt:lpstr>
      <vt:lpstr>PowerPoint Presentation</vt:lpstr>
      <vt:lpstr>PowerPoint Presentation</vt:lpstr>
      <vt:lpstr>Up coming trip to the Atkinson</vt:lpstr>
      <vt:lpstr>Permissions letter</vt:lpstr>
      <vt:lpstr>PowerPoint Presentation</vt:lpstr>
      <vt:lpstr>Parent’s evening:</vt:lpstr>
      <vt:lpstr>Subject ladders</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home</cp:lastModifiedBy>
  <cp:revision>57</cp:revision>
  <cp:lastPrinted>2017-09-20T16:44:06Z</cp:lastPrinted>
  <dcterms:created xsi:type="dcterms:W3CDTF">2014-09-15T15:29:28Z</dcterms:created>
  <dcterms:modified xsi:type="dcterms:W3CDTF">2018-09-06T18:27:50Z</dcterms:modified>
</cp:coreProperties>
</file>