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5" r:id="rId2"/>
    <p:sldId id="293" r:id="rId3"/>
    <p:sldId id="284" r:id="rId4"/>
    <p:sldId id="294" r:id="rId5"/>
    <p:sldId id="285" r:id="rId6"/>
    <p:sldId id="287" r:id="rId7"/>
    <p:sldId id="312" r:id="rId8"/>
    <p:sldId id="300" r:id="rId9"/>
    <p:sldId id="303" r:id="rId10"/>
    <p:sldId id="288" r:id="rId11"/>
    <p:sldId id="304" r:id="rId12"/>
    <p:sldId id="305" r:id="rId13"/>
    <p:sldId id="327" r:id="rId14"/>
    <p:sldId id="328" r:id="rId15"/>
    <p:sldId id="32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A6152-3E89-44B1-A0EB-5CEB5D96E636}" type="datetimeFigureOut">
              <a:rPr lang="en-GB" smtClean="0"/>
              <a:t>29/06/2020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2F2775-8BF8-4836-B79C-21AB83BBB895}" type="slidenum">
              <a:rPr lang="en-GB" smtClean="0"/>
              <a:t>‹#›</a:t>
            </a:fld>
            <a:endParaRPr lang="en-GB"/>
          </a:p>
        </p:txBody>
      </p:sp>
    </p:spTree>
    <p:extLst>
      <p:ext uri="{BB962C8B-B14F-4D97-AF65-F5344CB8AC3E}">
        <p14:creationId xmlns:p14="http://schemas.microsoft.com/office/powerpoint/2010/main" val="335825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p>
          <a:p>
            <a:endParaRPr lang="en-GB" dirty="0"/>
          </a:p>
          <a:p>
            <a:endParaRPr lang="en-GB" dirty="0"/>
          </a:p>
          <a:p>
            <a:r>
              <a:rPr lang="en-GB" dirty="0"/>
              <a:t>Introduction – give children a ‘fox’ and ask them to describe the environment that they think their fox lives in and how they think their fox’s characteristics are adapted to this environment (how do their characteristics suit their habitat/environment and allow them to survive).</a:t>
            </a:r>
          </a:p>
          <a:p>
            <a:endParaRPr lang="en-GB" dirty="0"/>
          </a:p>
          <a:p>
            <a:r>
              <a:rPr lang="en-GB" dirty="0"/>
              <a:t>Why do children think these foxes differ so much? Note that in the arctic the fur is an obvious difference – colour and length. </a:t>
            </a:r>
          </a:p>
          <a:p>
            <a:r>
              <a:rPr lang="en-GB" dirty="0"/>
              <a:t>How would a red fox, like the ones we have in the UK fare in the arctic?– Not very well because it would be cold and vulnerable to predators. We call this adaptation when certain characteristics become more common because they are more likely to help living things survive. </a:t>
            </a:r>
          </a:p>
          <a:p>
            <a:endParaRPr lang="en-GB" dirty="0"/>
          </a:p>
          <a:p>
            <a:r>
              <a:rPr lang="en-GB" dirty="0"/>
              <a:t>We call this process of organisms changing over time evolution.</a:t>
            </a:r>
          </a:p>
          <a:p>
            <a:endParaRPr lang="en-GB" dirty="0"/>
          </a:p>
          <a:p>
            <a:pPr defTabSz="914330">
              <a:defRPr/>
            </a:pPr>
            <a:r>
              <a:rPr lang="en-GB" dirty="0"/>
              <a:t>Why do foxes come in so many different ‘versions’? They all have a common ancestor and in certain environments certain features would have helped specific foxes to survive into adulthood and reproduce, passing on their genetic characteristics, so that eventually certain characteristics end up being ‘selected’ naturally and become the common form of that fox (natural selection). Common ancestor, adapted to different environments.</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6729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9244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p>
          <a:p>
            <a:endParaRPr lang="en-GB" dirty="0"/>
          </a:p>
          <a:p>
            <a:r>
              <a:rPr lang="en-GB" dirty="0"/>
              <a:t>Behavioural adaptation of Emperor penguins – huddling, where the penguins group together for warmth.</a:t>
            </a:r>
          </a:p>
          <a:p>
            <a:endParaRPr lang="en-GB" dirty="0"/>
          </a:p>
          <a:p>
            <a:pPr defTabSz="914330">
              <a:defRPr/>
            </a:pPr>
            <a:r>
              <a:rPr lang="en-GB" dirty="0"/>
              <a:t>The huddling behaviour is especially useful during storms. In these conditions temperatures can drop to -40 degrees, with very fast winds.</a:t>
            </a:r>
            <a:br>
              <a:rPr lang="en-GB" dirty="0"/>
            </a:br>
            <a:br>
              <a:rPr lang="en-GB" dirty="0"/>
            </a:br>
            <a:r>
              <a:rPr lang="en-GB" dirty="0"/>
              <a:t>Through the huddling behaviour, the penguins reduce their heat (energy) loss to approximately half the heat (energy) loss of penguins standing in isolation. </a:t>
            </a:r>
            <a:br>
              <a:rPr lang="en-GB" dirty="0"/>
            </a:br>
            <a:br>
              <a:rPr lang="en-GB" dirty="0"/>
            </a:br>
            <a:r>
              <a:rPr lang="en-GB" dirty="0"/>
              <a:t>As the penguins huddle together, the penguins standing on the outside of the huddle where the wind is blowing get cold. These penguins move to the sides of the huddle to get out of the wind. Now other penguins stand in full wind, and then they too move to the sides of the huddle, out of the wind. The result is a continuous shift of penguins, every penguin taking its turn standing in the cold wind. </a:t>
            </a:r>
          </a:p>
          <a:p>
            <a:pPr defTabSz="914330">
              <a:defRPr/>
            </a:pPr>
            <a:r>
              <a:rPr lang="en-GB" dirty="0"/>
              <a:t>This </a:t>
            </a:r>
            <a:r>
              <a:rPr lang="en-GB" dirty="0" err="1"/>
              <a:t>youtube</a:t>
            </a:r>
            <a:r>
              <a:rPr lang="en-GB" dirty="0"/>
              <a:t> video shows penguins huddling and from 2:21 </a:t>
            </a:r>
            <a:r>
              <a:rPr lang="en-GB" dirty="0" err="1"/>
              <a:t>mins</a:t>
            </a:r>
            <a:r>
              <a:rPr lang="en-GB" dirty="0"/>
              <a:t> shows the constant movement of the penguins to keep warm.     https://www.youtube.com/watch?v=OL7O5O7U4Gs </a:t>
            </a:r>
          </a:p>
          <a:p>
            <a:endParaRPr lang="en-GB" b="1" dirty="0"/>
          </a:p>
          <a:p>
            <a:r>
              <a:rPr lang="en-GB" b="1" dirty="0"/>
              <a:t>Activity</a:t>
            </a:r>
            <a:r>
              <a:rPr lang="en-GB" b="1" baseline="0" dirty="0"/>
              <a:t> suggestion: </a:t>
            </a:r>
            <a:r>
              <a:rPr lang="en-GB" baseline="0" dirty="0"/>
              <a:t>Could get students to model this outside/in hall if appropriate for your class.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0862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p>
          <a:p>
            <a:endParaRPr lang="en-GB" dirty="0"/>
          </a:p>
          <a:p>
            <a:r>
              <a:rPr lang="en-GB" dirty="0"/>
              <a:t>Highlight that natural selection occurs in a population as a result of variation so as to deal with a changing environment. Explain that generally natural selection in the animal world takes place over huge time scales, but that there are examples where it has happened over decades (in microorganisms it happens much quicker) through favourable mutations (random changes in characteristics). Mutations can prove useful in the game of survival! </a:t>
            </a:r>
          </a:p>
          <a:p>
            <a:endParaRPr lang="en-GB" dirty="0"/>
          </a:p>
          <a:p>
            <a:r>
              <a:rPr lang="en-GB" dirty="0"/>
              <a:t>Show children the example of the peppered moth and the industrial revolution. </a:t>
            </a:r>
          </a:p>
          <a:p>
            <a:r>
              <a:rPr lang="en-GB" dirty="0"/>
              <a:t>The lighter coloured moth was originally more common because they could camouflage better on trees, and so avoid predators.</a:t>
            </a:r>
          </a:p>
          <a:p>
            <a:r>
              <a:rPr lang="en-GB" dirty="0"/>
              <a:t>Then in the nineteenth century Britain’s industrial revolution caused sooty air pollution which turned the trees in towns and cities black.</a:t>
            </a:r>
          </a:p>
          <a:p>
            <a:r>
              <a:rPr lang="en-GB" dirty="0"/>
              <a:t>Now the black moths were better camouflaged on the blackened trees and so could better avoid predators. The black moths became more common.</a:t>
            </a:r>
          </a:p>
          <a:p>
            <a:r>
              <a:rPr lang="en-GB" dirty="0"/>
              <a:t>In the mid-twentieth century the air pollution improved and trees became cleaner. So the pale peppered moths became more common once again as they were better camouflaged from predators.</a:t>
            </a:r>
          </a:p>
          <a:p>
            <a:endParaRPr lang="en-GB" dirty="0"/>
          </a:p>
          <a:p>
            <a:r>
              <a:rPr lang="en-GB" b="1" dirty="0"/>
              <a:t>Activity suggestion: </a:t>
            </a:r>
            <a:r>
              <a:rPr lang="en-GB" dirty="0"/>
              <a:t>Ask students to create a story board/comic strip depicting natural selection of the peppered moth.</a:t>
            </a:r>
          </a:p>
          <a:p>
            <a:endParaRPr lang="en-GB" dirty="0"/>
          </a:p>
          <a:p>
            <a:r>
              <a:rPr lang="en-GB" dirty="0"/>
              <a:t>The speed with which an organism reproduces plays a role in evolution as it affects the length of time a successful characteristic can spread through a population. Organisms that reproduce quickly, such as insects, will evolve quickly; those that reproduce slowly, such as humans, will evolve slowly.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042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1212868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829443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A8BC7B-23DC-43B3-B791-B9BEC0F7FD64}"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98785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5A8BC7B-23DC-43B3-B791-B9BEC0F7FD64}"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347331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5A8BC7B-23DC-43B3-B791-B9BEC0F7FD64}" type="datetimeFigureOut">
              <a:rPr lang="en-GB" smtClean="0"/>
              <a:t>29/06/2020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304328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5A8BC7B-23DC-43B3-B791-B9BEC0F7FD64}" type="datetimeFigureOut">
              <a:rPr lang="en-GB" smtClean="0"/>
              <a:t>29/06/2020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3158972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A8BC7B-23DC-43B3-B791-B9BEC0F7FD64}" type="datetimeFigureOut">
              <a:rPr lang="en-GB" smtClean="0"/>
              <a:t>29/06/2020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66754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A8BC7B-23DC-43B3-B791-B9BEC0F7FD64}"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109015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A8BC7B-23DC-43B3-B791-B9BEC0F7FD64}" type="datetimeFigureOut">
              <a:rPr lang="en-GB" smtClean="0"/>
              <a:t>29/06/2020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942229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3309875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29/06/2020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3917504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8BC7B-23DC-43B3-B791-B9BEC0F7FD64}" type="datetimeFigureOut">
              <a:rPr lang="en-GB" smtClean="0"/>
              <a:t>29/06/2020</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BC5D3-B033-4650-9262-B52B79A5E61F}" type="slidenum">
              <a:rPr lang="en-GB" smtClean="0"/>
              <a:t>‹#›</a:t>
            </a:fld>
            <a:endParaRPr lang="en-GB"/>
          </a:p>
        </p:txBody>
      </p:sp>
    </p:spTree>
    <p:extLst>
      <p:ext uri="{BB962C8B-B14F-4D97-AF65-F5344CB8AC3E}">
        <p14:creationId xmlns:p14="http://schemas.microsoft.com/office/powerpoint/2010/main" val="10843276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youtube.com/watch?v=OL7O5O7U4Gs" TargetMode="Externa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YX8VQIJVpTg" TargetMode="External"/><Relationship Id="rId2" Type="http://schemas.openxmlformats.org/officeDocument/2006/relationships/hyperlink" Target="https://www.bbc.co.uk/bitesize/clips/z8sjxnb" TargetMode="External"/><Relationship Id="rId1" Type="http://schemas.openxmlformats.org/officeDocument/2006/relationships/slideLayout" Target="../slideLayouts/slideLayout2.xml"/><Relationship Id="rId4" Type="http://schemas.openxmlformats.org/officeDocument/2006/relationships/hyperlink" Target="https://www.stphilipssouthport.com/science-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2400" u="sng" dirty="0">
                <a:latin typeface="CCW Cursive Writing 7" pitchFamily="66" charset="0"/>
              </a:rPr>
              <a:t>Tuesday 30</a:t>
            </a:r>
            <a:r>
              <a:rPr lang="en-GB" sz="2400" u="sng" baseline="30000" dirty="0">
                <a:latin typeface="CCW Cursive Writing 7" pitchFamily="66" charset="0"/>
              </a:rPr>
              <a:t>th</a:t>
            </a:r>
            <a:r>
              <a:rPr lang="en-GB" sz="2400" u="sng" dirty="0">
                <a:latin typeface="CCW Cursive Writing 7" pitchFamily="66" charset="0"/>
              </a:rPr>
              <a:t> June </a:t>
            </a:r>
          </a:p>
        </p:txBody>
      </p:sp>
      <p:sp>
        <p:nvSpPr>
          <p:cNvPr id="3" name="Content Placeholder 2"/>
          <p:cNvSpPr>
            <a:spLocks noGrp="1"/>
          </p:cNvSpPr>
          <p:nvPr>
            <p:ph idx="1"/>
          </p:nvPr>
        </p:nvSpPr>
        <p:spPr/>
        <p:txBody>
          <a:bodyPr/>
          <a:lstStyle/>
          <a:p>
            <a:pPr marL="0" indent="0">
              <a:buNone/>
            </a:pPr>
            <a:r>
              <a:rPr lang="en-GB" sz="2400" u="sng" dirty="0">
                <a:latin typeface="CCW Cursive Writing 7" pitchFamily="66" charset="0"/>
              </a:rPr>
              <a:t>L.O. </a:t>
            </a:r>
            <a:r>
              <a:rPr lang="en-GB" sz="2400" b="1" u="sng" dirty="0">
                <a:latin typeface="CCW Cursive Writing 7" pitchFamily="66" charset="0"/>
              </a:rPr>
              <a:t>: </a:t>
            </a:r>
            <a:r>
              <a:rPr lang="en-GB" sz="2400" u="sng" dirty="0">
                <a:solidFill>
                  <a:srgbClr val="000000"/>
                </a:solidFill>
                <a:latin typeface="CCW Cursive Writing 7" pitchFamily="66" charset="0"/>
              </a:rPr>
              <a:t>identify how animals and plants are adapted to suit their environment in different ways and that adaptation may lead to evolution.</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3907625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944" y="188640"/>
            <a:ext cx="11037194" cy="2376264"/>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p:spPr>
        <p:txBody>
          <a:bodyPr>
            <a:noAutofit/>
          </a:bodyPr>
          <a:lstStyle/>
          <a:p>
            <a:r>
              <a:rPr lang="en-GB" sz="2000" dirty="0">
                <a:latin typeface="CCW Cursive Writing 7" pitchFamily="66" charset="0"/>
              </a:rPr>
              <a:t>Describe the environment that you think a fox lives in and how they think a fox’s characteristics are adapted to this environment (how do their characteristics suit their habitat/environment and allow them to survive?)</a:t>
            </a:r>
            <a:br>
              <a:rPr lang="en-GB" sz="2000" dirty="0">
                <a:latin typeface="CCW Cursive Writing 7" pitchFamily="66" charset="0"/>
              </a:rPr>
            </a:br>
            <a:endParaRPr lang="en-GB" sz="2000" dirty="0">
              <a:latin typeface="CCW Cursive Writing 7" pitchFamily="66" charset="0"/>
            </a:endParaRPr>
          </a:p>
        </p:txBody>
      </p:sp>
      <p:sp>
        <p:nvSpPr>
          <p:cNvPr id="4" name="Rectangle 3"/>
          <p:cNvSpPr/>
          <p:nvPr/>
        </p:nvSpPr>
        <p:spPr>
          <a:xfrm>
            <a:off x="5126601" y="2967335"/>
            <a:ext cx="1938800" cy="1569660"/>
          </a:xfrm>
          <a:prstGeom prst="rect">
            <a:avLst/>
          </a:prstGeom>
          <a:noFill/>
        </p:spPr>
        <p:txBody>
          <a:bodyPr wrap="none" lIns="91440" tIns="45720" rIns="91440" bIns="45720">
            <a:spAutoFit/>
          </a:bodyPr>
          <a:lstStyle/>
          <a:p>
            <a:pPr algn="ctr"/>
            <a:r>
              <a:rPr lang="en-US" sz="96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latin typeface="Calibri"/>
              </a:rPr>
              <a:t>Fox</a:t>
            </a:r>
          </a:p>
        </p:txBody>
      </p:sp>
    </p:spTree>
    <p:extLst>
      <p:ext uri="{BB962C8B-B14F-4D97-AF65-F5344CB8AC3E}">
        <p14:creationId xmlns:p14="http://schemas.microsoft.com/office/powerpoint/2010/main" val="30727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0388" y="803319"/>
            <a:ext cx="2303234" cy="1325563"/>
          </a:xfrm>
        </p:spPr>
        <p:txBody>
          <a:bodyPr>
            <a:normAutofit fontScale="90000"/>
          </a:bodyPr>
          <a:lstStyle/>
          <a:p>
            <a:pPr algn="ctr"/>
            <a:r>
              <a:rPr lang="en-GB" dirty="0">
                <a:latin typeface="Comic Sans MS" panose="030F0702030302020204" pitchFamily="66" charset="0"/>
              </a:rPr>
              <a:t>Where might these foxes live?</a:t>
            </a:r>
          </a:p>
        </p:txBody>
      </p:sp>
      <p:pic>
        <p:nvPicPr>
          <p:cNvPr id="4" name="Picture 3"/>
          <p:cNvPicPr>
            <a:picLocks noChangeAspect="1"/>
          </p:cNvPicPr>
          <p:nvPr/>
        </p:nvPicPr>
        <p:blipFill>
          <a:blip r:embed="rId3"/>
          <a:stretch>
            <a:fillRect/>
          </a:stretch>
        </p:blipFill>
        <p:spPr>
          <a:xfrm>
            <a:off x="1919503" y="535657"/>
            <a:ext cx="3021152" cy="2688807"/>
          </a:xfrm>
          <a:prstGeom prst="rect">
            <a:avLst/>
          </a:prstGeom>
        </p:spPr>
      </p:pic>
      <p:pic>
        <p:nvPicPr>
          <p:cNvPr id="5" name="Picture 4"/>
          <p:cNvPicPr>
            <a:picLocks noChangeAspect="1"/>
          </p:cNvPicPr>
          <p:nvPr/>
        </p:nvPicPr>
        <p:blipFill>
          <a:blip r:embed="rId4"/>
          <a:stretch>
            <a:fillRect/>
          </a:stretch>
        </p:blipFill>
        <p:spPr>
          <a:xfrm>
            <a:off x="1919504" y="3737811"/>
            <a:ext cx="2033337" cy="2711116"/>
          </a:xfrm>
          <a:prstGeom prst="rect">
            <a:avLst/>
          </a:prstGeom>
        </p:spPr>
      </p:pic>
      <p:pic>
        <p:nvPicPr>
          <p:cNvPr id="6" name="Picture 5"/>
          <p:cNvPicPr>
            <a:picLocks noChangeAspect="1"/>
          </p:cNvPicPr>
          <p:nvPr/>
        </p:nvPicPr>
        <p:blipFill>
          <a:blip r:embed="rId5"/>
          <a:stretch>
            <a:fillRect/>
          </a:stretch>
        </p:blipFill>
        <p:spPr>
          <a:xfrm>
            <a:off x="5263387" y="535656"/>
            <a:ext cx="2766930" cy="2792300"/>
          </a:xfrm>
          <a:prstGeom prst="rect">
            <a:avLst/>
          </a:prstGeom>
        </p:spPr>
      </p:pic>
      <p:pic>
        <p:nvPicPr>
          <p:cNvPr id="7" name="Picture 6"/>
          <p:cNvPicPr>
            <a:picLocks noChangeAspect="1"/>
          </p:cNvPicPr>
          <p:nvPr/>
        </p:nvPicPr>
        <p:blipFill>
          <a:blip r:embed="rId6"/>
          <a:stretch>
            <a:fillRect/>
          </a:stretch>
        </p:blipFill>
        <p:spPr>
          <a:xfrm>
            <a:off x="4215100" y="3804374"/>
            <a:ext cx="3069480" cy="2577993"/>
          </a:xfrm>
          <a:prstGeom prst="rect">
            <a:avLst/>
          </a:prstGeom>
        </p:spPr>
      </p:pic>
      <p:pic>
        <p:nvPicPr>
          <p:cNvPr id="8" name="Picture 7"/>
          <p:cNvPicPr>
            <a:picLocks noChangeAspect="1"/>
          </p:cNvPicPr>
          <p:nvPr/>
        </p:nvPicPr>
        <p:blipFill>
          <a:blip r:embed="rId7"/>
          <a:stretch>
            <a:fillRect/>
          </a:stretch>
        </p:blipFill>
        <p:spPr>
          <a:xfrm>
            <a:off x="7546840" y="3777004"/>
            <a:ext cx="2844434" cy="2671925"/>
          </a:xfrm>
          <a:prstGeom prst="rect">
            <a:avLst/>
          </a:prstGeom>
        </p:spPr>
      </p:pic>
    </p:spTree>
    <p:extLst>
      <p:ext uri="{BB962C8B-B14F-4D97-AF65-F5344CB8AC3E}">
        <p14:creationId xmlns:p14="http://schemas.microsoft.com/office/powerpoint/2010/main" val="2688143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7127" y="404665"/>
            <a:ext cx="10444766" cy="5721499"/>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p:spPr>
        <p:txBody>
          <a:bodyPr>
            <a:normAutofit fontScale="70000" lnSpcReduction="20000"/>
          </a:bodyPr>
          <a:lstStyle/>
          <a:p>
            <a:r>
              <a:rPr lang="en-GB" dirty="0">
                <a:latin typeface="CCW Cursive Writing 7" pitchFamily="66" charset="0"/>
              </a:rPr>
              <a:t>Why do you think these foxes differ so much? Note that in the arctic the fur is an obvious difference – colour and length.</a:t>
            </a:r>
          </a:p>
          <a:p>
            <a:pPr marL="0" indent="0">
              <a:buNone/>
            </a:pPr>
            <a:endParaRPr lang="en-GB" dirty="0">
              <a:latin typeface="CCW Cursive Writing 7" pitchFamily="66" charset="0"/>
            </a:endParaRPr>
          </a:p>
          <a:p>
            <a:r>
              <a:rPr lang="en-GB" dirty="0">
                <a:latin typeface="CCW Cursive Writing 7" pitchFamily="66" charset="0"/>
              </a:rPr>
              <a:t>How would a red fox, like the ones we have in the UK fare in the arctic?</a:t>
            </a:r>
          </a:p>
          <a:p>
            <a:endParaRPr lang="en-GB" dirty="0">
              <a:latin typeface="CCW Cursive Writing 7" pitchFamily="66" charset="0"/>
            </a:endParaRPr>
          </a:p>
          <a:p>
            <a:pPr marL="0" indent="0">
              <a:buNone/>
            </a:pPr>
            <a:r>
              <a:rPr lang="en-GB" dirty="0">
                <a:solidFill>
                  <a:srgbClr val="7030A0"/>
                </a:solidFill>
                <a:latin typeface="CCW Cursive Writing 7" pitchFamily="66" charset="0"/>
              </a:rPr>
              <a:t>Not very well because it would be cold and vulnerable to predators. We call this </a:t>
            </a:r>
            <a:r>
              <a:rPr lang="en-GB" dirty="0">
                <a:solidFill>
                  <a:srgbClr val="FF0000"/>
                </a:solidFill>
                <a:latin typeface="CCW Cursive Writing 7" pitchFamily="66" charset="0"/>
              </a:rPr>
              <a:t>adaptation</a:t>
            </a:r>
            <a:r>
              <a:rPr lang="en-GB" dirty="0">
                <a:solidFill>
                  <a:srgbClr val="7030A0"/>
                </a:solidFill>
                <a:latin typeface="CCW Cursive Writing 7" pitchFamily="66" charset="0"/>
              </a:rPr>
              <a:t> when certain characteristics become more common because they are more likely to help living things survive. </a:t>
            </a:r>
          </a:p>
          <a:p>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We call this process of organisms changing over time evolution.</a:t>
            </a:r>
          </a:p>
          <a:p>
            <a:endParaRPr lang="en-GB" dirty="0">
              <a:latin typeface="CCW Cursive Writing 7" pitchFamily="66" charset="0"/>
            </a:endParaRPr>
          </a:p>
        </p:txBody>
      </p:sp>
    </p:spTree>
    <p:extLst>
      <p:ext uri="{BB962C8B-B14F-4D97-AF65-F5344CB8AC3E}">
        <p14:creationId xmlns:p14="http://schemas.microsoft.com/office/powerpoint/2010/main" val="165276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farm3.staticflickr.com/2817/10454294014_20480d5139_z.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927"/>
          <a:stretch/>
        </p:blipFill>
        <p:spPr bwMode="auto">
          <a:xfrm>
            <a:off x="0" y="-1"/>
            <a:ext cx="12192000" cy="686895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sz="3600" dirty="0">
                <a:latin typeface="CCW Cursive Writing 7" pitchFamily="66" charset="0"/>
              </a:rPr>
              <a:t>Why do penguins huddle together?</a:t>
            </a:r>
          </a:p>
        </p:txBody>
      </p:sp>
      <p:sp>
        <p:nvSpPr>
          <p:cNvPr id="3" name="Content Placeholder 2"/>
          <p:cNvSpPr>
            <a:spLocks noGrp="1"/>
          </p:cNvSpPr>
          <p:nvPr>
            <p:ph idx="1"/>
          </p:nvPr>
        </p:nvSpPr>
        <p:spPr>
          <a:xfrm>
            <a:off x="2152651" y="1825625"/>
            <a:ext cx="4536973" cy="4351338"/>
          </a:xfrm>
        </p:spPr>
        <p:txBody>
          <a:bodyPr>
            <a:normAutofit/>
          </a:bodyPr>
          <a:lstStyle/>
          <a:p>
            <a:r>
              <a:rPr lang="en-GB" sz="2400" dirty="0">
                <a:latin typeface="CCW Cursive Writing 7" pitchFamily="66" charset="0"/>
              </a:rPr>
              <a:t>Penguins huddle together to stay warm</a:t>
            </a:r>
          </a:p>
          <a:p>
            <a:endParaRPr lang="en-GB" sz="2400" dirty="0">
              <a:latin typeface="CCW Cursive Writing 7" pitchFamily="66" charset="0"/>
            </a:endParaRPr>
          </a:p>
          <a:p>
            <a:r>
              <a:rPr lang="en-GB" sz="2400" dirty="0">
                <a:latin typeface="CCW Cursive Writing 7" pitchFamily="66" charset="0"/>
              </a:rPr>
              <a:t>Do you think it works?</a:t>
            </a:r>
          </a:p>
          <a:p>
            <a:endParaRPr lang="en-GB" sz="2400" dirty="0">
              <a:latin typeface="CCW Cursive Writing 7" pitchFamily="66" charset="0"/>
            </a:endParaRPr>
          </a:p>
          <a:p>
            <a:endParaRPr lang="en-GB" sz="1800" dirty="0">
              <a:latin typeface="CCW Cursive Writing 7" pitchFamily="66" charset="0"/>
            </a:endParaRPr>
          </a:p>
          <a:p>
            <a:endParaRPr lang="en-GB" sz="1800" dirty="0">
              <a:latin typeface="CCW Cursive Writing 7" pitchFamily="66" charset="0"/>
            </a:endParaRPr>
          </a:p>
        </p:txBody>
      </p:sp>
      <p:pic>
        <p:nvPicPr>
          <p:cNvPr id="4" name="Picture 2" descr="Image result for penguin hudd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7976" y="1365014"/>
            <a:ext cx="3503883" cy="224248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03512" y="5877272"/>
            <a:ext cx="8678346" cy="523220"/>
          </a:xfrm>
          <a:prstGeom prst="rect">
            <a:avLst/>
          </a:prstGeom>
        </p:spPr>
        <p:txBody>
          <a:bodyPr wrap="square">
            <a:spAutoFit/>
          </a:bodyPr>
          <a:lstStyle/>
          <a:p>
            <a:pPr algn="ctr"/>
            <a:r>
              <a:rPr lang="en-GB" sz="2800" dirty="0">
                <a:solidFill>
                  <a:prstClr val="black"/>
                </a:solidFill>
                <a:latin typeface="Calibri"/>
                <a:hlinkClick r:id="rId5"/>
              </a:rPr>
              <a:t>https://www.youtube.com/watch?v=OL7O5O7U4Gs</a:t>
            </a:r>
            <a:endParaRPr lang="en-GB" sz="2800" dirty="0">
              <a:solidFill>
                <a:prstClr val="black"/>
              </a:solidFill>
              <a:latin typeface="Calibri"/>
            </a:endParaRPr>
          </a:p>
        </p:txBody>
      </p:sp>
      <p:sp>
        <p:nvSpPr>
          <p:cNvPr id="7" name="Rectangle 6"/>
          <p:cNvSpPr/>
          <p:nvPr/>
        </p:nvSpPr>
        <p:spPr>
          <a:xfrm>
            <a:off x="4162779" y="4509120"/>
            <a:ext cx="3759812" cy="923330"/>
          </a:xfrm>
          <a:prstGeom prst="rect">
            <a:avLst/>
          </a:prstGeom>
          <a:solidFill>
            <a:srgbClr val="00B0F0"/>
          </a:solidFill>
        </p:spPr>
        <p:txBody>
          <a:bodyPr wrap="none" lIns="91440" tIns="45720" rIns="91440" bIns="45720">
            <a:spAutoFit/>
          </a:bodyPr>
          <a:lstStyle/>
          <a:p>
            <a:pPr algn="ctr"/>
            <a:r>
              <a:rPr lang="en-US" sz="54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alibri"/>
              </a:rPr>
              <a:t>Let’s test it!!</a:t>
            </a:r>
          </a:p>
        </p:txBody>
      </p:sp>
    </p:spTree>
    <p:extLst>
      <p:ext uri="{BB962C8B-B14F-4D97-AF65-F5344CB8AC3E}">
        <p14:creationId xmlns:p14="http://schemas.microsoft.com/office/powerpoint/2010/main" val="398838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arm3.staticflickr.com/2817/10454294014_20480d5139_z.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927"/>
          <a:stretch/>
        </p:blipFill>
        <p:spPr bwMode="auto">
          <a:xfrm>
            <a:off x="0" y="-1"/>
            <a:ext cx="12192000" cy="686895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pPr algn="ctr"/>
            <a:r>
              <a:rPr lang="en-GB" dirty="0">
                <a:latin typeface="Comic Sans MS" panose="030F0702030302020204" pitchFamily="66" charset="0"/>
              </a:rPr>
              <a:t>Penguins have adapted their behaviour to stay warm</a:t>
            </a:r>
          </a:p>
        </p:txBody>
      </p:sp>
      <p:pic>
        <p:nvPicPr>
          <p:cNvPr id="3074" name="Picture 2" descr="Image result for penguin hudd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0785" y="1690688"/>
            <a:ext cx="714375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17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s://farm3.staticflickr.com/2817/10454294014_20480d5139_z.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927"/>
          <a:stretch/>
        </p:blipFill>
        <p:spPr bwMode="auto">
          <a:xfrm>
            <a:off x="103032" y="-1"/>
            <a:ext cx="12088968" cy="68689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135560" y="980728"/>
            <a:ext cx="7992888" cy="1815882"/>
          </a:xfrm>
          <a:prstGeom prst="rect">
            <a:avLst/>
          </a:prstGeom>
          <a:noFill/>
        </p:spPr>
        <p:txBody>
          <a:bodyPr wrap="square" rtlCol="0">
            <a:spAutoFit/>
          </a:bodyPr>
          <a:lstStyle/>
          <a:p>
            <a:pPr algn="ctr"/>
            <a:endParaRPr lang="en-GB" sz="2800" dirty="0">
              <a:solidFill>
                <a:prstClr val="black"/>
              </a:solidFill>
              <a:latin typeface="CCW Cursive Writing 7" pitchFamily="66" charset="0"/>
            </a:endParaRPr>
          </a:p>
          <a:p>
            <a:pPr algn="ctr"/>
            <a:r>
              <a:rPr lang="en-GB" sz="2800" dirty="0">
                <a:solidFill>
                  <a:prstClr val="black"/>
                </a:solidFill>
                <a:latin typeface="CCW Cursive Writing 7" pitchFamily="66" charset="0"/>
              </a:rPr>
              <a:t>What does this tell you about this strategy for the penguins?? </a:t>
            </a:r>
          </a:p>
        </p:txBody>
      </p:sp>
    </p:spTree>
    <p:extLst>
      <p:ext uri="{BB962C8B-B14F-4D97-AF65-F5344CB8AC3E}">
        <p14:creationId xmlns:p14="http://schemas.microsoft.com/office/powerpoint/2010/main" val="2587207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arm3.staticflickr.com/2817/10454294014_20480d5139_z.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927"/>
          <a:stretch/>
        </p:blipFill>
        <p:spPr bwMode="auto">
          <a:xfrm>
            <a:off x="0" y="-1"/>
            <a:ext cx="12192000" cy="686895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31820" y="1340768"/>
            <a:ext cx="11359166" cy="5256584"/>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marL="0" indent="0">
              <a:buNone/>
            </a:pPr>
            <a:r>
              <a:rPr lang="en-GB" sz="1800" dirty="0">
                <a:latin typeface="CCW Cursive Writing 7" pitchFamily="66" charset="0"/>
              </a:rPr>
              <a:t>Behavioural adaptation of Emperor penguins – huddling, where the penguins group together for warmth.</a:t>
            </a:r>
          </a:p>
          <a:p>
            <a:endParaRPr lang="en-GB" sz="1800" dirty="0">
              <a:latin typeface="CCW Cursive Writing 7" pitchFamily="66" charset="0"/>
            </a:endParaRPr>
          </a:p>
          <a:p>
            <a:pPr marL="0" indent="0">
              <a:spcBef>
                <a:spcPts val="0"/>
              </a:spcBef>
              <a:buNone/>
              <a:defRPr/>
            </a:pPr>
            <a:r>
              <a:rPr lang="en-GB" sz="1800" dirty="0">
                <a:latin typeface="CCW Cursive Writing 7" pitchFamily="66" charset="0"/>
              </a:rPr>
              <a:t>The huddling behaviour is especially useful during storms. In these conditions temperatures can drop to -40 degrees, with very fast winds.</a:t>
            </a:r>
            <a:br>
              <a:rPr lang="en-GB" sz="1800" dirty="0">
                <a:latin typeface="CCW Cursive Writing 7" pitchFamily="66" charset="0"/>
              </a:rPr>
            </a:br>
            <a:br>
              <a:rPr lang="en-GB" sz="1800" dirty="0">
                <a:latin typeface="CCW Cursive Writing 7" pitchFamily="66" charset="0"/>
              </a:rPr>
            </a:br>
            <a:r>
              <a:rPr lang="en-GB" sz="1800" dirty="0">
                <a:latin typeface="CCW Cursive Writing 7" pitchFamily="66" charset="0"/>
              </a:rPr>
              <a:t>Through the huddling behaviour, the penguins reduce their heat (energy) loss to approximately half the heat (energy) loss of penguins standing in isolation. </a:t>
            </a:r>
            <a:br>
              <a:rPr lang="en-GB" sz="1800" dirty="0">
                <a:latin typeface="CCW Cursive Writing 7" pitchFamily="66" charset="0"/>
              </a:rPr>
            </a:br>
            <a:br>
              <a:rPr lang="en-GB" sz="1800" dirty="0">
                <a:latin typeface="CCW Cursive Writing 7" pitchFamily="66" charset="0"/>
              </a:rPr>
            </a:br>
            <a:r>
              <a:rPr lang="en-GB" sz="1800" dirty="0">
                <a:latin typeface="CCW Cursive Writing 7" pitchFamily="66" charset="0"/>
              </a:rPr>
              <a:t>As the penguins huddle together, the penguins standing on the outside of the huddle where the wind is blowing get cold. These penguins move to the sides of the huddle to get out of the wind. Now other penguins stand in full wind, and then they too move to the sides of the huddle, out of the wind. The result is a continuous shift of penguins, every penguin taking its turn standing in the cold wind. </a:t>
            </a:r>
          </a:p>
        </p:txBody>
      </p:sp>
      <p:sp>
        <p:nvSpPr>
          <p:cNvPr id="4" name="Rectangle 3"/>
          <p:cNvSpPr/>
          <p:nvPr/>
        </p:nvSpPr>
        <p:spPr>
          <a:xfrm>
            <a:off x="3416235" y="260648"/>
            <a:ext cx="5290230" cy="707886"/>
          </a:xfrm>
          <a:prstGeom prst="rect">
            <a:avLst/>
          </a:prstGeom>
          <a:noFill/>
        </p:spPr>
        <p:txBody>
          <a:bodyPr wrap="none" lIns="91440" tIns="45720" rIns="91440" bIns="45720">
            <a:spAutoFit/>
          </a:bodyPr>
          <a:lstStyle/>
          <a:p>
            <a:pPr algn="ctr"/>
            <a:r>
              <a:rPr lang="en-US" sz="40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latin typeface="CCW Cursive Writing 7" pitchFamily="66" charset="0"/>
              </a:rPr>
              <a:t>Go penguins!</a:t>
            </a:r>
          </a:p>
        </p:txBody>
      </p:sp>
      <p:pic>
        <p:nvPicPr>
          <p:cNvPr id="6" name="Picture 2" descr="http://www.clipartbest.com/cliparts/ncE/XAR/ncEXARxa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5841" y="-1"/>
            <a:ext cx="914339" cy="1828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55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5" y="692697"/>
            <a:ext cx="11217499" cy="5433467"/>
          </a:xfrm>
        </p:spPr>
        <p:txBody>
          <a:bodyPr>
            <a:noAutofit/>
          </a:bodyPr>
          <a:lstStyle/>
          <a:p>
            <a:endParaRPr lang="en-GB" sz="2000" dirty="0">
              <a:latin typeface="CCW Cursive Writing 7" pitchFamily="66" charset="0"/>
            </a:endParaRPr>
          </a:p>
          <a:p>
            <a:r>
              <a:rPr lang="en-GB" sz="2000" dirty="0">
                <a:latin typeface="CCW Cursive Writing 7" pitchFamily="66" charset="0"/>
              </a:rPr>
              <a:t>Natural selection occurs in a population as a result of variation so as to deal with a changing environment. Natural selection in the animal world takes place over huge time scales, but that there are examples where it has happened over decades (in microorganisms it happens much quicker) through favourable mutations (random changes in characteristics). Mutations can prove useful in the game of survival! </a:t>
            </a:r>
          </a:p>
          <a:p>
            <a:endParaRPr lang="en-GB" sz="2000" dirty="0">
              <a:latin typeface="CCW Cursive Writing 7" pitchFamily="66" charset="0"/>
            </a:endParaRPr>
          </a:p>
          <a:p>
            <a:r>
              <a:rPr lang="en-GB" sz="2000" dirty="0">
                <a:latin typeface="CCW Cursive Writing 7" pitchFamily="66" charset="0"/>
              </a:rPr>
              <a:t>Example: the peppered moth and the industrial revolution. </a:t>
            </a:r>
          </a:p>
          <a:p>
            <a:endParaRPr lang="en-GB" sz="2000" dirty="0">
              <a:latin typeface="CCW Cursive Writing 7" pitchFamily="66" charset="0"/>
            </a:endParaRPr>
          </a:p>
          <a:p>
            <a:endParaRPr lang="en-GB" sz="2000" dirty="0">
              <a:latin typeface="CCW Cursive Writing 7" pitchFamily="66" charset="0"/>
            </a:endParaRPr>
          </a:p>
        </p:txBody>
      </p:sp>
    </p:spTree>
    <p:extLst>
      <p:ext uri="{BB962C8B-B14F-4D97-AF65-F5344CB8AC3E}">
        <p14:creationId xmlns:p14="http://schemas.microsoft.com/office/powerpoint/2010/main" val="2768890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597" y="94559"/>
            <a:ext cx="7886700" cy="1325563"/>
          </a:xfrm>
        </p:spPr>
        <p:txBody>
          <a:bodyPr/>
          <a:lstStyle/>
          <a:p>
            <a:r>
              <a:rPr lang="en-GB" dirty="0">
                <a:latin typeface="Comic Sans MS" panose="030F0702030302020204" pitchFamily="66" charset="0"/>
              </a:rPr>
              <a:t>Peppered Moths</a:t>
            </a:r>
          </a:p>
        </p:txBody>
      </p:sp>
      <p:pic>
        <p:nvPicPr>
          <p:cNvPr id="2050" name="Picture 2" descr="Image result for peppered moth"/>
          <p:cNvPicPr>
            <a:picLocks noChangeAspect="1" noChangeArrowheads="1"/>
          </p:cNvPicPr>
          <p:nvPr/>
        </p:nvPicPr>
        <p:blipFill rotWithShape="1">
          <a:blip r:embed="rId3">
            <a:extLst>
              <a:ext uri="{28A0092B-C50C-407E-A947-70E740481C1C}">
                <a14:useLocalDpi xmlns:a14="http://schemas.microsoft.com/office/drawing/2010/main" val="0"/>
              </a:ext>
            </a:extLst>
          </a:blip>
          <a:srcRect t="14298" b="15078"/>
          <a:stretch/>
        </p:blipFill>
        <p:spPr bwMode="auto">
          <a:xfrm>
            <a:off x="1727597" y="1132971"/>
            <a:ext cx="4804234" cy="226193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peppered mo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9184" y="1195187"/>
            <a:ext cx="3507520" cy="527513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industrial revoluti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89348" y="3577927"/>
            <a:ext cx="4480730" cy="3036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740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620688"/>
            <a:ext cx="11320530" cy="5760640"/>
          </a:xfr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p:spPr>
        <p:txBody>
          <a:bodyPr>
            <a:normAutofit fontScale="70000" lnSpcReduction="20000"/>
          </a:bodyPr>
          <a:lstStyle/>
          <a:p>
            <a:pPr algn="ctr"/>
            <a:r>
              <a:rPr lang="en-GB" dirty="0">
                <a:solidFill>
                  <a:schemeClr val="tx1">
                    <a:lumMod val="85000"/>
                    <a:lumOff val="15000"/>
                  </a:schemeClr>
                </a:solidFill>
                <a:latin typeface="CCW Cursive Writing 7" pitchFamily="66" charset="0"/>
              </a:rPr>
              <a:t>The lighter coloured moth was originally more common because they could camouflage better on trees, and so avoid predators.</a:t>
            </a:r>
          </a:p>
          <a:p>
            <a:pPr algn="ctr"/>
            <a:endParaRPr lang="en-GB" dirty="0">
              <a:solidFill>
                <a:schemeClr val="tx1">
                  <a:lumMod val="85000"/>
                  <a:lumOff val="15000"/>
                </a:schemeClr>
              </a:solidFill>
              <a:latin typeface="CCW Cursive Writing 7" pitchFamily="66" charset="0"/>
            </a:endParaRPr>
          </a:p>
          <a:p>
            <a:pPr algn="ctr"/>
            <a:r>
              <a:rPr lang="en-GB" dirty="0">
                <a:solidFill>
                  <a:schemeClr val="tx1">
                    <a:lumMod val="85000"/>
                    <a:lumOff val="15000"/>
                  </a:schemeClr>
                </a:solidFill>
                <a:latin typeface="CCW Cursive Writing 7" pitchFamily="66" charset="0"/>
              </a:rPr>
              <a:t>Then in the nineteenth century Britain’s industrial revolution caused sooty air pollution which turned the trees in towns and cities black.</a:t>
            </a:r>
          </a:p>
          <a:p>
            <a:pPr algn="ctr"/>
            <a:endParaRPr lang="en-GB" dirty="0">
              <a:solidFill>
                <a:schemeClr val="tx1">
                  <a:lumMod val="85000"/>
                  <a:lumOff val="15000"/>
                </a:schemeClr>
              </a:solidFill>
              <a:latin typeface="CCW Cursive Writing 7" pitchFamily="66" charset="0"/>
            </a:endParaRPr>
          </a:p>
          <a:p>
            <a:pPr algn="ctr"/>
            <a:r>
              <a:rPr lang="en-GB" dirty="0">
                <a:solidFill>
                  <a:schemeClr val="tx1">
                    <a:lumMod val="85000"/>
                    <a:lumOff val="15000"/>
                  </a:schemeClr>
                </a:solidFill>
                <a:latin typeface="CCW Cursive Writing 7" pitchFamily="66" charset="0"/>
              </a:rPr>
              <a:t>Now the black moths were better camouflaged on the blackened trees and so could better avoid predators. The black moths became more common.</a:t>
            </a:r>
          </a:p>
          <a:p>
            <a:pPr algn="ctr"/>
            <a:endParaRPr lang="en-GB" dirty="0">
              <a:solidFill>
                <a:schemeClr val="tx1">
                  <a:lumMod val="85000"/>
                  <a:lumOff val="15000"/>
                </a:schemeClr>
              </a:solidFill>
              <a:latin typeface="CCW Cursive Writing 7" pitchFamily="66" charset="0"/>
            </a:endParaRPr>
          </a:p>
          <a:p>
            <a:pPr algn="ctr"/>
            <a:r>
              <a:rPr lang="en-GB" dirty="0">
                <a:solidFill>
                  <a:schemeClr val="tx1">
                    <a:lumMod val="85000"/>
                    <a:lumOff val="15000"/>
                  </a:schemeClr>
                </a:solidFill>
                <a:latin typeface="CCW Cursive Writing 7" pitchFamily="66" charset="0"/>
              </a:rPr>
              <a:t>In the mid-twentieth century the air pollution improved and trees became cleaner. So the pale peppered moths became more common once again as they were better camouflaged from predators.</a:t>
            </a:r>
          </a:p>
          <a:p>
            <a:pPr algn="ctr"/>
            <a:endParaRPr lang="en-GB" dirty="0">
              <a:solidFill>
                <a:schemeClr val="tx1">
                  <a:lumMod val="85000"/>
                  <a:lumOff val="15000"/>
                </a:schemeClr>
              </a:solidFill>
              <a:latin typeface="CCW Cursive Writing 7" pitchFamily="66" charset="0"/>
            </a:endParaRPr>
          </a:p>
        </p:txBody>
      </p:sp>
    </p:spTree>
    <p:extLst>
      <p:ext uri="{BB962C8B-B14F-4D97-AF65-F5344CB8AC3E}">
        <p14:creationId xmlns:p14="http://schemas.microsoft.com/office/powerpoint/2010/main" val="1311270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83335" y="1628800"/>
            <a:ext cx="11668259" cy="468052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Calibri"/>
            </a:endParaRPr>
          </a:p>
        </p:txBody>
      </p:sp>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pPr marL="0" indent="0" algn="ctr">
              <a:buNone/>
            </a:pPr>
            <a:endParaRPr lang="en-GB" dirty="0">
              <a:solidFill>
                <a:schemeClr val="bg1"/>
              </a:solidFill>
              <a:latin typeface="CCW Cursive Writing 7" pitchFamily="66" charset="0"/>
            </a:endParaRPr>
          </a:p>
          <a:p>
            <a:pPr marL="0" indent="0" algn="ctr">
              <a:buNone/>
            </a:pPr>
            <a:r>
              <a:rPr lang="en-GB" dirty="0">
                <a:solidFill>
                  <a:schemeClr val="bg1"/>
                </a:solidFill>
                <a:latin typeface="CCW Cursive Writing 7" pitchFamily="66" charset="0"/>
              </a:rPr>
              <a:t>The speed with which an organism reproduces plays a role in evolution as it affects the length of time a successful characteristic can spread through a population. Organisms that reproduce quickly, such as insects, will evolve quickly; those that reproduce slowly, such as humans, will evolve slowly.</a:t>
            </a:r>
          </a:p>
          <a:p>
            <a:pPr marL="0" indent="0" algn="ctr">
              <a:buNone/>
            </a:pPr>
            <a:endParaRPr lang="en-GB" dirty="0">
              <a:solidFill>
                <a:schemeClr val="bg1"/>
              </a:solidFill>
              <a:latin typeface="CCW Cursive Writing 7" pitchFamily="66" charset="0"/>
            </a:endParaRPr>
          </a:p>
        </p:txBody>
      </p:sp>
    </p:spTree>
    <p:extLst>
      <p:ext uri="{BB962C8B-B14F-4D97-AF65-F5344CB8AC3E}">
        <p14:creationId xmlns:p14="http://schemas.microsoft.com/office/powerpoint/2010/main" val="3499994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42E0B-1114-4259-B22E-4EB3EE2087FE}"/>
              </a:ext>
            </a:extLst>
          </p:cNvPr>
          <p:cNvSpPr>
            <a:spLocks noGrp="1"/>
          </p:cNvSpPr>
          <p:nvPr>
            <p:ph type="title"/>
          </p:nvPr>
        </p:nvSpPr>
        <p:spPr/>
        <p:txBody>
          <a:bodyPr/>
          <a:lstStyle/>
          <a:p>
            <a:r>
              <a:rPr lang="en-GB" dirty="0">
                <a:latin typeface="CCW Cursive Writing 7" panose="03050602040000000000" pitchFamily="66" charset="0"/>
              </a:rPr>
              <a:t>Today…</a:t>
            </a:r>
          </a:p>
        </p:txBody>
      </p:sp>
      <p:sp>
        <p:nvSpPr>
          <p:cNvPr id="3" name="Content Placeholder 2">
            <a:extLst>
              <a:ext uri="{FF2B5EF4-FFF2-40B4-BE49-F238E27FC236}">
                <a16:creationId xmlns:a16="http://schemas.microsoft.com/office/drawing/2014/main" id="{22B9F285-7B87-473D-9C86-92072F637016}"/>
              </a:ext>
            </a:extLst>
          </p:cNvPr>
          <p:cNvSpPr>
            <a:spLocks noGrp="1"/>
          </p:cNvSpPr>
          <p:nvPr>
            <p:ph idx="1"/>
          </p:nvPr>
        </p:nvSpPr>
        <p:spPr/>
        <p:txBody>
          <a:bodyPr>
            <a:normAutofit lnSpcReduction="10000"/>
          </a:bodyPr>
          <a:lstStyle/>
          <a:p>
            <a:pPr>
              <a:buFont typeface="Wingdings" panose="05000000000000000000" pitchFamily="2" charset="2"/>
              <a:buChar char="ü"/>
            </a:pPr>
            <a:r>
              <a:rPr lang="en-GB" dirty="0">
                <a:latin typeface="CCW Cursive Writing 7" panose="03050602040000000000" pitchFamily="66" charset="0"/>
              </a:rPr>
              <a:t>You are going to research how various plant and animal species have adapted to survive in their extreme habitats. </a:t>
            </a:r>
          </a:p>
          <a:p>
            <a:pPr>
              <a:buFont typeface="Wingdings" panose="05000000000000000000" pitchFamily="2" charset="2"/>
              <a:buChar char="ü"/>
            </a:pPr>
            <a:endParaRPr lang="en-GB" dirty="0">
              <a:latin typeface="CCW Cursive Writing 7" panose="03050602040000000000" pitchFamily="66" charset="0"/>
            </a:endParaRPr>
          </a:p>
          <a:p>
            <a:pPr>
              <a:buFont typeface="Wingdings" panose="05000000000000000000" pitchFamily="2" charset="2"/>
              <a:buChar char="ü"/>
            </a:pPr>
            <a:r>
              <a:rPr lang="en-GB" dirty="0">
                <a:latin typeface="CCW Cursive Writing 7" panose="03050602040000000000" pitchFamily="66" charset="0"/>
              </a:rPr>
              <a:t>You will need your research for your task next week where you will be designing your very own species!</a:t>
            </a:r>
          </a:p>
        </p:txBody>
      </p:sp>
    </p:spTree>
    <p:extLst>
      <p:ext uri="{BB962C8B-B14F-4D97-AF65-F5344CB8AC3E}">
        <p14:creationId xmlns:p14="http://schemas.microsoft.com/office/powerpoint/2010/main" val="2106251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3EC6E-3DF6-44EC-A140-1EA32EFCDAF0}"/>
              </a:ext>
            </a:extLst>
          </p:cNvPr>
          <p:cNvSpPr>
            <a:spLocks noGrp="1"/>
          </p:cNvSpPr>
          <p:nvPr>
            <p:ph type="title"/>
          </p:nvPr>
        </p:nvSpPr>
        <p:spPr/>
        <p:txBody>
          <a:bodyPr/>
          <a:lstStyle/>
          <a:p>
            <a:r>
              <a:rPr lang="en-GB" dirty="0"/>
              <a:t>What you will research:</a:t>
            </a:r>
          </a:p>
        </p:txBody>
      </p:sp>
      <p:sp>
        <p:nvSpPr>
          <p:cNvPr id="3" name="Content Placeholder 2">
            <a:extLst>
              <a:ext uri="{FF2B5EF4-FFF2-40B4-BE49-F238E27FC236}">
                <a16:creationId xmlns:a16="http://schemas.microsoft.com/office/drawing/2014/main" id="{58E6B5DA-4DA1-4253-A97B-8271504D3CDF}"/>
              </a:ext>
            </a:extLst>
          </p:cNvPr>
          <p:cNvSpPr>
            <a:spLocks noGrp="1"/>
          </p:cNvSpPr>
          <p:nvPr>
            <p:ph idx="1"/>
          </p:nvPr>
        </p:nvSpPr>
        <p:spPr/>
        <p:txBody>
          <a:bodyPr>
            <a:normAutofit fontScale="92500" lnSpcReduction="20000"/>
          </a:bodyPr>
          <a:lstStyle/>
          <a:p>
            <a:r>
              <a:rPr lang="en-GB" dirty="0">
                <a:latin typeface="CCW Cursive Writing 7" panose="03050602040000000000" pitchFamily="66" charset="0"/>
              </a:rPr>
              <a:t>Camels and how they have adapted</a:t>
            </a:r>
          </a:p>
          <a:p>
            <a:r>
              <a:rPr lang="en-GB" dirty="0">
                <a:latin typeface="CCW Cursive Writing 7" panose="03050602040000000000" pitchFamily="66" charset="0"/>
              </a:rPr>
              <a:t>Cacti – what do they do to survive in dessert?</a:t>
            </a:r>
          </a:p>
          <a:p>
            <a:r>
              <a:rPr lang="en-GB" dirty="0">
                <a:latin typeface="CCW Cursive Writing 7" panose="03050602040000000000" pitchFamily="66" charset="0"/>
              </a:rPr>
              <a:t>Artic fox- how have they adapted?</a:t>
            </a:r>
          </a:p>
          <a:p>
            <a:r>
              <a:rPr lang="en-GB" dirty="0">
                <a:latin typeface="CCW Cursive Writing 7" panose="03050602040000000000" pitchFamily="66" charset="0"/>
              </a:rPr>
              <a:t>Refer to your species cards to gather your facts. </a:t>
            </a:r>
          </a:p>
          <a:p>
            <a:endParaRPr lang="en-GB" dirty="0">
              <a:latin typeface="CCW Cursive Writing 7" panose="03050602040000000000" pitchFamily="66" charset="0"/>
            </a:endParaRPr>
          </a:p>
          <a:p>
            <a:pPr marL="0" indent="0">
              <a:buNone/>
            </a:pPr>
            <a:r>
              <a:rPr lang="en-GB" dirty="0">
                <a:latin typeface="CCW Cursive Writing 7" panose="03050602040000000000" pitchFamily="66" charset="0"/>
              </a:rPr>
              <a:t>The more species you research, the more ideas you have for next week!</a:t>
            </a:r>
          </a:p>
          <a:p>
            <a:endParaRPr lang="en-GB" dirty="0">
              <a:latin typeface="CCW Cursive Writing 7" panose="03050602040000000000" pitchFamily="66" charset="0"/>
            </a:endParaRPr>
          </a:p>
          <a:p>
            <a:endParaRPr lang="en-GB" dirty="0">
              <a:latin typeface="CCW Cursive Writing 7" panose="03050602040000000000" pitchFamily="66" charset="0"/>
            </a:endParaRPr>
          </a:p>
        </p:txBody>
      </p:sp>
    </p:spTree>
    <p:extLst>
      <p:ext uri="{BB962C8B-B14F-4D97-AF65-F5344CB8AC3E}">
        <p14:creationId xmlns:p14="http://schemas.microsoft.com/office/powerpoint/2010/main" val="3434414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3C9FC-18B3-4556-B9B7-5BBA535099E6}"/>
              </a:ext>
            </a:extLst>
          </p:cNvPr>
          <p:cNvSpPr>
            <a:spLocks noGrp="1"/>
          </p:cNvSpPr>
          <p:nvPr>
            <p:ph type="title"/>
          </p:nvPr>
        </p:nvSpPr>
        <p:spPr/>
        <p:txBody>
          <a:bodyPr/>
          <a:lstStyle/>
          <a:p>
            <a:r>
              <a:rPr lang="en-GB" dirty="0"/>
              <a:t>Some websites…</a:t>
            </a:r>
          </a:p>
        </p:txBody>
      </p:sp>
      <p:sp>
        <p:nvSpPr>
          <p:cNvPr id="3" name="Content Placeholder 2">
            <a:extLst>
              <a:ext uri="{FF2B5EF4-FFF2-40B4-BE49-F238E27FC236}">
                <a16:creationId xmlns:a16="http://schemas.microsoft.com/office/drawing/2014/main" id="{4F2FDBDC-511A-4DA9-A4B2-F8FFDB64A429}"/>
              </a:ext>
            </a:extLst>
          </p:cNvPr>
          <p:cNvSpPr>
            <a:spLocks noGrp="1"/>
          </p:cNvSpPr>
          <p:nvPr>
            <p:ph idx="1"/>
          </p:nvPr>
        </p:nvSpPr>
        <p:spPr/>
        <p:txBody>
          <a:bodyPr/>
          <a:lstStyle/>
          <a:p>
            <a:pPr marL="0" indent="0">
              <a:buNone/>
            </a:pPr>
            <a:r>
              <a:rPr lang="en-GB" dirty="0">
                <a:hlinkClick r:id="rId2">
                  <a:extLst>
                    <a:ext uri="{A12FA001-AC4F-418D-AE19-62706E023703}">
                      <ahyp:hlinkClr xmlns:ahyp="http://schemas.microsoft.com/office/drawing/2018/hyperlinkcolor" val="tx"/>
                    </a:ext>
                  </a:extLst>
                </a:hlinkClick>
              </a:rPr>
              <a:t>Some clips to watch: </a:t>
            </a:r>
          </a:p>
          <a:p>
            <a:pPr marL="0" indent="0">
              <a:buNone/>
            </a:pPr>
            <a:r>
              <a:rPr lang="en-GB" dirty="0">
                <a:hlinkClick r:id="rId2">
                  <a:extLst>
                    <a:ext uri="{A12FA001-AC4F-418D-AE19-62706E023703}">
                      <ahyp:hlinkClr xmlns:ahyp="http://schemas.microsoft.com/office/drawing/2018/hyperlinkcolor" val="tx"/>
                    </a:ext>
                  </a:extLst>
                </a:hlinkClick>
              </a:rPr>
              <a:t>https://www.bbc.co.uk/bitesize/clips/z8sjxnb</a:t>
            </a:r>
            <a:endParaRPr lang="en-GB" dirty="0"/>
          </a:p>
          <a:p>
            <a:r>
              <a:rPr lang="en-GB" dirty="0">
                <a:hlinkClick r:id="rId3"/>
              </a:rPr>
              <a:t>https://www.youtube.com/watch?v=YX8VQIJVpTg</a:t>
            </a:r>
            <a:endParaRPr lang="en-GB" dirty="0"/>
          </a:p>
          <a:p>
            <a:endParaRPr lang="en-GB" dirty="0"/>
          </a:p>
          <a:p>
            <a:r>
              <a:rPr lang="en-GB" dirty="0"/>
              <a:t>Our own Science page where you should have gathered facts at home: </a:t>
            </a:r>
          </a:p>
          <a:p>
            <a:r>
              <a:rPr lang="en-GB" dirty="0">
                <a:hlinkClick r:id="rId4"/>
              </a:rPr>
              <a:t>https://www.stphilipssouthport.com/science-3/</a:t>
            </a:r>
            <a:endParaRPr lang="en-GB" dirty="0"/>
          </a:p>
          <a:p>
            <a:endParaRPr lang="en-GB" dirty="0"/>
          </a:p>
        </p:txBody>
      </p:sp>
    </p:spTree>
    <p:extLst>
      <p:ext uri="{BB962C8B-B14F-4D97-AF65-F5344CB8AC3E}">
        <p14:creationId xmlns:p14="http://schemas.microsoft.com/office/powerpoint/2010/main" val="116011924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1276</Words>
  <Application>Microsoft Office PowerPoint</Application>
  <PresentationFormat>Widescreen</PresentationFormat>
  <Paragraphs>95</Paragraphs>
  <Slides>15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CCW Cursive Writing 7</vt:lpstr>
      <vt:lpstr>Comic Sans MS</vt:lpstr>
      <vt:lpstr>Wingdings</vt:lpstr>
      <vt:lpstr>1_Office Theme</vt:lpstr>
      <vt:lpstr>Tuesday 30th June </vt:lpstr>
      <vt:lpstr>Describe the environment that you think a fox lives in and how they think a fox’s characteristics are adapted to this environment (how do their characteristics suit their habitat/environment and allow them to survive?) </vt:lpstr>
      <vt:lpstr>Where might these foxes live?</vt:lpstr>
      <vt:lpstr>PowerPoint Presentation</vt:lpstr>
      <vt:lpstr>Why do penguins huddle together?</vt:lpstr>
      <vt:lpstr>Penguins have adapted their behaviour to stay warm</vt:lpstr>
      <vt:lpstr>PowerPoint Presentation</vt:lpstr>
      <vt:lpstr>PowerPoint Presentation</vt:lpstr>
      <vt:lpstr>PowerPoint Presentation</vt:lpstr>
      <vt:lpstr>Peppered Moths</vt:lpstr>
      <vt:lpstr>PowerPoint Presentation</vt:lpstr>
      <vt:lpstr>PowerPoint Presentation</vt:lpstr>
      <vt:lpstr>Today…</vt:lpstr>
      <vt:lpstr>What you will research:</vt:lpstr>
      <vt:lpstr>Some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30th June</dc:title>
  <dc:creator>teacher</dc:creator>
  <cp:lastModifiedBy>teacher</cp:lastModifiedBy>
  <cp:revision>3</cp:revision>
  <dcterms:created xsi:type="dcterms:W3CDTF">2020-06-25T11:00:34Z</dcterms:created>
  <dcterms:modified xsi:type="dcterms:W3CDTF">2020-06-29T15:16:44Z</dcterms:modified>
</cp:coreProperties>
</file>