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26"/>
  </p:notesMasterIdLst>
  <p:sldIdLst>
    <p:sldId id="256" r:id="rId2"/>
    <p:sldId id="300" r:id="rId3"/>
    <p:sldId id="314" r:id="rId4"/>
    <p:sldId id="269" r:id="rId5"/>
    <p:sldId id="270" r:id="rId6"/>
    <p:sldId id="257" r:id="rId7"/>
    <p:sldId id="288" r:id="rId8"/>
    <p:sldId id="266" r:id="rId9"/>
    <p:sldId id="258" r:id="rId10"/>
    <p:sldId id="271" r:id="rId11"/>
    <p:sldId id="318" r:id="rId12"/>
    <p:sldId id="319" r:id="rId13"/>
    <p:sldId id="320" r:id="rId14"/>
    <p:sldId id="321" r:id="rId15"/>
    <p:sldId id="267" r:id="rId16"/>
    <p:sldId id="261" r:id="rId17"/>
    <p:sldId id="263" r:id="rId18"/>
    <p:sldId id="264" r:id="rId19"/>
    <p:sldId id="265" r:id="rId20"/>
    <p:sldId id="259" r:id="rId21"/>
    <p:sldId id="272" r:id="rId22"/>
    <p:sldId id="316" r:id="rId23"/>
    <p:sldId id="317" r:id="rId24"/>
    <p:sldId id="260"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a:srgbClr val="99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537" autoAdjust="0"/>
  </p:normalViewPr>
  <p:slideViewPr>
    <p:cSldViewPr>
      <p:cViewPr varScale="1">
        <p:scale>
          <a:sx n="79" d="100"/>
          <a:sy n="79" d="100"/>
        </p:scale>
        <p:origin x="114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A80773-5547-480B-B280-D5653E7BC868}" type="doc">
      <dgm:prSet loTypeId="urn:microsoft.com/office/officeart/2005/8/layout/pyramid1" loCatId="pyramid" qsTypeId="urn:microsoft.com/office/officeart/2005/8/quickstyle/simple1" qsCatId="simple" csTypeId="urn:microsoft.com/office/officeart/2005/8/colors/accent1_2" csCatId="accent1" phldr="1"/>
      <dgm:spPr/>
    </dgm:pt>
    <dgm:pt modelId="{F3FCFFCC-536A-441C-BD21-D18701E06397}">
      <dgm:prSet phldrT="[Text]" custT="1"/>
      <dgm:spPr>
        <a:solidFill>
          <a:srgbClr val="00B0F0"/>
        </a:solidFill>
      </dgm:spPr>
      <dgm:t>
        <a:bodyPr/>
        <a:lstStyle/>
        <a:p>
          <a:r>
            <a:rPr lang="en-US" sz="2800" dirty="0"/>
            <a:t>SEN Support</a:t>
          </a:r>
        </a:p>
        <a:p>
          <a:r>
            <a:rPr lang="en-US" sz="2800" dirty="0"/>
            <a:t>Targeted Support</a:t>
          </a:r>
        </a:p>
      </dgm:t>
    </dgm:pt>
    <dgm:pt modelId="{70F235CF-FF4B-403D-9F29-4C8C20F7C402}" type="parTrans" cxnId="{93D73412-D540-47DC-B475-EFCB88B4E6B4}">
      <dgm:prSet/>
      <dgm:spPr/>
      <dgm:t>
        <a:bodyPr/>
        <a:lstStyle/>
        <a:p>
          <a:endParaRPr lang="en-US"/>
        </a:p>
      </dgm:t>
    </dgm:pt>
    <dgm:pt modelId="{A9570E8D-3424-4AA2-924E-A89C90CD3A4A}" type="sibTrans" cxnId="{93D73412-D540-47DC-B475-EFCB88B4E6B4}">
      <dgm:prSet/>
      <dgm:spPr/>
      <dgm:t>
        <a:bodyPr/>
        <a:lstStyle/>
        <a:p>
          <a:endParaRPr lang="en-US"/>
        </a:p>
      </dgm:t>
    </dgm:pt>
    <dgm:pt modelId="{ED87D5A7-D68B-4CAA-B5C7-235BCE074444}">
      <dgm:prSet phldrT="[Text]" custT="1"/>
      <dgm:spPr>
        <a:solidFill>
          <a:srgbClr val="FFFF00"/>
        </a:solidFill>
      </dgm:spPr>
      <dgm:t>
        <a:bodyPr/>
        <a:lstStyle/>
        <a:p>
          <a:r>
            <a:rPr lang="en-US" sz="2800" dirty="0"/>
            <a:t>Enhanced Quality First, </a:t>
          </a:r>
        </a:p>
      </dgm:t>
    </dgm:pt>
    <dgm:pt modelId="{30BDDEDC-4640-43A4-9B28-8E5C0559CADA}" type="parTrans" cxnId="{6E4A686B-0A25-4B41-9A90-526557D7D807}">
      <dgm:prSet/>
      <dgm:spPr/>
      <dgm:t>
        <a:bodyPr/>
        <a:lstStyle/>
        <a:p>
          <a:endParaRPr lang="en-US"/>
        </a:p>
      </dgm:t>
    </dgm:pt>
    <dgm:pt modelId="{AEA029E0-2A3E-48D5-B9D7-4C8D2746EEAA}" type="sibTrans" cxnId="{6E4A686B-0A25-4B41-9A90-526557D7D807}">
      <dgm:prSet/>
      <dgm:spPr/>
      <dgm:t>
        <a:bodyPr/>
        <a:lstStyle/>
        <a:p>
          <a:endParaRPr lang="en-US"/>
        </a:p>
      </dgm:t>
    </dgm:pt>
    <dgm:pt modelId="{C26BBB30-F785-4500-83E0-909E47F2B750}">
      <dgm:prSet phldrT="[Text]" custT="1"/>
      <dgm:spPr>
        <a:solidFill>
          <a:srgbClr val="FF0000"/>
        </a:solidFill>
      </dgm:spPr>
      <dgm:t>
        <a:bodyPr/>
        <a:lstStyle/>
        <a:p>
          <a:r>
            <a:rPr lang="en-US" sz="2800" dirty="0"/>
            <a:t>Quality First – Universal Offer for all</a:t>
          </a:r>
        </a:p>
      </dgm:t>
    </dgm:pt>
    <dgm:pt modelId="{62B30D4E-D046-4D81-93A1-2CB556609789}" type="parTrans" cxnId="{48A81D2B-9610-4687-9B19-644976832745}">
      <dgm:prSet/>
      <dgm:spPr/>
      <dgm:t>
        <a:bodyPr/>
        <a:lstStyle/>
        <a:p>
          <a:endParaRPr lang="en-US"/>
        </a:p>
      </dgm:t>
    </dgm:pt>
    <dgm:pt modelId="{B17D7417-62E5-42EB-A716-3599A8A8B8CE}" type="sibTrans" cxnId="{48A81D2B-9610-4687-9B19-644976832745}">
      <dgm:prSet/>
      <dgm:spPr/>
      <dgm:t>
        <a:bodyPr/>
        <a:lstStyle/>
        <a:p>
          <a:endParaRPr lang="en-US"/>
        </a:p>
      </dgm:t>
    </dgm:pt>
    <dgm:pt modelId="{AA845E50-5151-48D4-AE5A-DF7713462DE6}">
      <dgm:prSet custT="1"/>
      <dgm:spPr>
        <a:solidFill>
          <a:srgbClr val="92D050"/>
        </a:solidFill>
      </dgm:spPr>
      <dgm:t>
        <a:bodyPr/>
        <a:lstStyle/>
        <a:p>
          <a:r>
            <a:rPr lang="en-US" sz="2000" dirty="0"/>
            <a:t>High Needs Funding</a:t>
          </a:r>
        </a:p>
      </dgm:t>
    </dgm:pt>
    <dgm:pt modelId="{1BB140D6-C72A-4D19-8BB8-92A8222F9E9D}" type="parTrans" cxnId="{F3EE64E5-542B-4AE4-8F1A-FE2ED6BE55B4}">
      <dgm:prSet/>
      <dgm:spPr/>
      <dgm:t>
        <a:bodyPr/>
        <a:lstStyle/>
        <a:p>
          <a:endParaRPr lang="en-US"/>
        </a:p>
      </dgm:t>
    </dgm:pt>
    <dgm:pt modelId="{7C0CF175-A7A2-4462-A597-ECA56F448C87}" type="sibTrans" cxnId="{F3EE64E5-542B-4AE4-8F1A-FE2ED6BE55B4}">
      <dgm:prSet/>
      <dgm:spPr/>
      <dgm:t>
        <a:bodyPr/>
        <a:lstStyle/>
        <a:p>
          <a:endParaRPr lang="en-US"/>
        </a:p>
      </dgm:t>
    </dgm:pt>
    <dgm:pt modelId="{CD30C95B-DF67-403C-A0D4-41006DEBB419}">
      <dgm:prSet custT="1"/>
      <dgm:spPr/>
      <dgm:t>
        <a:bodyPr/>
        <a:lstStyle/>
        <a:p>
          <a:endParaRPr lang="en-US" sz="2800" dirty="0"/>
        </a:p>
        <a:p>
          <a:r>
            <a:rPr lang="en-US" sz="1600" b="1" dirty="0"/>
            <a:t>EHCP’s</a:t>
          </a:r>
        </a:p>
        <a:p>
          <a:r>
            <a:rPr lang="en-US" sz="1600" b="1" dirty="0"/>
            <a:t>Specialist</a:t>
          </a:r>
        </a:p>
      </dgm:t>
    </dgm:pt>
    <dgm:pt modelId="{D860BF6E-F5FD-45B7-A530-9A816505D9BE}" type="parTrans" cxnId="{223BC15A-5052-48A7-BDED-DCCA4F2F1FD6}">
      <dgm:prSet/>
      <dgm:spPr/>
      <dgm:t>
        <a:bodyPr/>
        <a:lstStyle/>
        <a:p>
          <a:endParaRPr lang="en-US"/>
        </a:p>
      </dgm:t>
    </dgm:pt>
    <dgm:pt modelId="{2B398BC2-207F-457B-99D8-F92FF8EBAA29}" type="sibTrans" cxnId="{223BC15A-5052-48A7-BDED-DCCA4F2F1FD6}">
      <dgm:prSet/>
      <dgm:spPr/>
      <dgm:t>
        <a:bodyPr/>
        <a:lstStyle/>
        <a:p>
          <a:endParaRPr lang="en-US"/>
        </a:p>
      </dgm:t>
    </dgm:pt>
    <dgm:pt modelId="{6DCAE61A-0380-44BB-924E-6F303F9422AE}" type="pres">
      <dgm:prSet presAssocID="{B1A80773-5547-480B-B280-D5653E7BC868}" presName="Name0" presStyleCnt="0">
        <dgm:presLayoutVars>
          <dgm:dir/>
          <dgm:animLvl val="lvl"/>
          <dgm:resizeHandles val="exact"/>
        </dgm:presLayoutVars>
      </dgm:prSet>
      <dgm:spPr/>
    </dgm:pt>
    <dgm:pt modelId="{21D63B44-EBA8-49B1-8499-A4B5EBE1CA8F}" type="pres">
      <dgm:prSet presAssocID="{CD30C95B-DF67-403C-A0D4-41006DEBB419}" presName="Name8" presStyleCnt="0"/>
      <dgm:spPr/>
    </dgm:pt>
    <dgm:pt modelId="{20682B21-C6FB-4207-A777-8BB02F46DF56}" type="pres">
      <dgm:prSet presAssocID="{CD30C95B-DF67-403C-A0D4-41006DEBB419}" presName="level" presStyleLbl="node1" presStyleIdx="0" presStyleCnt="5" custScaleY="155126" custLinFactNeighborX="0" custLinFactNeighborY="-1617">
        <dgm:presLayoutVars>
          <dgm:chMax val="1"/>
          <dgm:bulletEnabled val="1"/>
        </dgm:presLayoutVars>
      </dgm:prSet>
      <dgm:spPr/>
    </dgm:pt>
    <dgm:pt modelId="{4D0EC1C1-692F-4E0C-845E-A492963C64A1}" type="pres">
      <dgm:prSet presAssocID="{CD30C95B-DF67-403C-A0D4-41006DEBB419}" presName="levelTx" presStyleLbl="revTx" presStyleIdx="0" presStyleCnt="0">
        <dgm:presLayoutVars>
          <dgm:chMax val="1"/>
          <dgm:bulletEnabled val="1"/>
        </dgm:presLayoutVars>
      </dgm:prSet>
      <dgm:spPr/>
    </dgm:pt>
    <dgm:pt modelId="{FA4C7FC7-73CB-4206-9F00-C15A2A2F71EE}" type="pres">
      <dgm:prSet presAssocID="{AA845E50-5151-48D4-AE5A-DF7713462DE6}" presName="Name8" presStyleCnt="0"/>
      <dgm:spPr/>
    </dgm:pt>
    <dgm:pt modelId="{2BA592B7-5AEA-4B41-AAFF-99CC2F351E7B}" type="pres">
      <dgm:prSet presAssocID="{AA845E50-5151-48D4-AE5A-DF7713462DE6}" presName="level" presStyleLbl="node1" presStyleIdx="1" presStyleCnt="5" custLinFactNeighborX="-870" custLinFactNeighborY="1740">
        <dgm:presLayoutVars>
          <dgm:chMax val="1"/>
          <dgm:bulletEnabled val="1"/>
        </dgm:presLayoutVars>
      </dgm:prSet>
      <dgm:spPr/>
    </dgm:pt>
    <dgm:pt modelId="{76EC1544-D41D-4E8F-AF04-9EEB48BB40A6}" type="pres">
      <dgm:prSet presAssocID="{AA845E50-5151-48D4-AE5A-DF7713462DE6}" presName="levelTx" presStyleLbl="revTx" presStyleIdx="0" presStyleCnt="0">
        <dgm:presLayoutVars>
          <dgm:chMax val="1"/>
          <dgm:bulletEnabled val="1"/>
        </dgm:presLayoutVars>
      </dgm:prSet>
      <dgm:spPr/>
    </dgm:pt>
    <dgm:pt modelId="{74D89FEF-FB78-4B86-A9C9-B2B4F4FA9BD9}" type="pres">
      <dgm:prSet presAssocID="{F3FCFFCC-536A-441C-BD21-D18701E06397}" presName="Name8" presStyleCnt="0"/>
      <dgm:spPr/>
    </dgm:pt>
    <dgm:pt modelId="{757098AE-F6B3-4A87-A5DC-13722A00D83E}" type="pres">
      <dgm:prSet presAssocID="{F3FCFFCC-536A-441C-BD21-D18701E06397}" presName="level" presStyleLbl="node1" presStyleIdx="2" presStyleCnt="5" custScaleY="127130">
        <dgm:presLayoutVars>
          <dgm:chMax val="1"/>
          <dgm:bulletEnabled val="1"/>
        </dgm:presLayoutVars>
      </dgm:prSet>
      <dgm:spPr/>
    </dgm:pt>
    <dgm:pt modelId="{DE9B0034-A602-4ABA-BEC9-4716EED4805A}" type="pres">
      <dgm:prSet presAssocID="{F3FCFFCC-536A-441C-BD21-D18701E06397}" presName="levelTx" presStyleLbl="revTx" presStyleIdx="0" presStyleCnt="0">
        <dgm:presLayoutVars>
          <dgm:chMax val="1"/>
          <dgm:bulletEnabled val="1"/>
        </dgm:presLayoutVars>
      </dgm:prSet>
      <dgm:spPr/>
    </dgm:pt>
    <dgm:pt modelId="{092F67BB-9A49-4DB2-8F9D-D6CF2CEFD5E6}" type="pres">
      <dgm:prSet presAssocID="{ED87D5A7-D68B-4CAA-B5C7-235BCE074444}" presName="Name8" presStyleCnt="0"/>
      <dgm:spPr/>
    </dgm:pt>
    <dgm:pt modelId="{D74C3C4E-93EE-469B-821E-6315587D3C3C}" type="pres">
      <dgm:prSet presAssocID="{ED87D5A7-D68B-4CAA-B5C7-235BCE074444}" presName="level" presStyleLbl="node1" presStyleIdx="3" presStyleCnt="5">
        <dgm:presLayoutVars>
          <dgm:chMax val="1"/>
          <dgm:bulletEnabled val="1"/>
        </dgm:presLayoutVars>
      </dgm:prSet>
      <dgm:spPr/>
    </dgm:pt>
    <dgm:pt modelId="{0A17BFD5-EF15-40D8-AEB5-17F0E814FF73}" type="pres">
      <dgm:prSet presAssocID="{ED87D5A7-D68B-4CAA-B5C7-235BCE074444}" presName="levelTx" presStyleLbl="revTx" presStyleIdx="0" presStyleCnt="0">
        <dgm:presLayoutVars>
          <dgm:chMax val="1"/>
          <dgm:bulletEnabled val="1"/>
        </dgm:presLayoutVars>
      </dgm:prSet>
      <dgm:spPr/>
    </dgm:pt>
    <dgm:pt modelId="{74D54154-6044-4DA6-B14B-35A0A7A403D2}" type="pres">
      <dgm:prSet presAssocID="{C26BBB30-F785-4500-83E0-909E47F2B750}" presName="Name8" presStyleCnt="0"/>
      <dgm:spPr/>
    </dgm:pt>
    <dgm:pt modelId="{DE5806A3-17B2-4A4C-BF40-3EDA4692F54F}" type="pres">
      <dgm:prSet presAssocID="{C26BBB30-F785-4500-83E0-909E47F2B750}" presName="level" presStyleLbl="node1" presStyleIdx="4" presStyleCnt="5">
        <dgm:presLayoutVars>
          <dgm:chMax val="1"/>
          <dgm:bulletEnabled val="1"/>
        </dgm:presLayoutVars>
      </dgm:prSet>
      <dgm:spPr/>
    </dgm:pt>
    <dgm:pt modelId="{17D9C4AD-A056-4ABF-8DD0-502D11A9597C}" type="pres">
      <dgm:prSet presAssocID="{C26BBB30-F785-4500-83E0-909E47F2B750}" presName="levelTx" presStyleLbl="revTx" presStyleIdx="0" presStyleCnt="0">
        <dgm:presLayoutVars>
          <dgm:chMax val="1"/>
          <dgm:bulletEnabled val="1"/>
        </dgm:presLayoutVars>
      </dgm:prSet>
      <dgm:spPr/>
    </dgm:pt>
  </dgm:ptLst>
  <dgm:cxnLst>
    <dgm:cxn modelId="{93D73412-D540-47DC-B475-EFCB88B4E6B4}" srcId="{B1A80773-5547-480B-B280-D5653E7BC868}" destId="{F3FCFFCC-536A-441C-BD21-D18701E06397}" srcOrd="2" destOrd="0" parTransId="{70F235CF-FF4B-403D-9F29-4C8C20F7C402}" sibTransId="{A9570E8D-3424-4AA2-924E-A89C90CD3A4A}"/>
    <dgm:cxn modelId="{E1277E28-18F6-40AC-A17C-6B99B9BB26EC}" type="presOf" srcId="{AA845E50-5151-48D4-AE5A-DF7713462DE6}" destId="{2BA592B7-5AEA-4B41-AAFF-99CC2F351E7B}" srcOrd="0" destOrd="0" presId="urn:microsoft.com/office/officeart/2005/8/layout/pyramid1"/>
    <dgm:cxn modelId="{4EA0772A-846C-4289-99BE-08B4FA26BE76}" type="presOf" srcId="{F3FCFFCC-536A-441C-BD21-D18701E06397}" destId="{757098AE-F6B3-4A87-A5DC-13722A00D83E}" srcOrd="0" destOrd="0" presId="urn:microsoft.com/office/officeart/2005/8/layout/pyramid1"/>
    <dgm:cxn modelId="{48A81D2B-9610-4687-9B19-644976832745}" srcId="{B1A80773-5547-480B-B280-D5653E7BC868}" destId="{C26BBB30-F785-4500-83E0-909E47F2B750}" srcOrd="4" destOrd="0" parTransId="{62B30D4E-D046-4D81-93A1-2CB556609789}" sibTransId="{B17D7417-62E5-42EB-A716-3599A8A8B8CE}"/>
    <dgm:cxn modelId="{6B05925E-759F-4091-98F4-54AE6AD37755}" type="presOf" srcId="{CD30C95B-DF67-403C-A0D4-41006DEBB419}" destId="{20682B21-C6FB-4207-A777-8BB02F46DF56}" srcOrd="0" destOrd="0" presId="urn:microsoft.com/office/officeart/2005/8/layout/pyramid1"/>
    <dgm:cxn modelId="{2E8ABD4A-8B1A-45F7-8DFB-459C6DCBCCB8}" type="presOf" srcId="{C26BBB30-F785-4500-83E0-909E47F2B750}" destId="{17D9C4AD-A056-4ABF-8DD0-502D11A9597C}" srcOrd="1" destOrd="0" presId="urn:microsoft.com/office/officeart/2005/8/layout/pyramid1"/>
    <dgm:cxn modelId="{6E4A686B-0A25-4B41-9A90-526557D7D807}" srcId="{B1A80773-5547-480B-B280-D5653E7BC868}" destId="{ED87D5A7-D68B-4CAA-B5C7-235BCE074444}" srcOrd="3" destOrd="0" parTransId="{30BDDEDC-4640-43A4-9B28-8E5C0559CADA}" sibTransId="{AEA029E0-2A3E-48D5-B9D7-4C8D2746EEAA}"/>
    <dgm:cxn modelId="{223BC15A-5052-48A7-BDED-DCCA4F2F1FD6}" srcId="{B1A80773-5547-480B-B280-D5653E7BC868}" destId="{CD30C95B-DF67-403C-A0D4-41006DEBB419}" srcOrd="0" destOrd="0" parTransId="{D860BF6E-F5FD-45B7-A530-9A816505D9BE}" sibTransId="{2B398BC2-207F-457B-99D8-F92FF8EBAA29}"/>
    <dgm:cxn modelId="{F750E3BE-09D7-4254-B7FC-3090BD2B4B2B}" type="presOf" srcId="{AA845E50-5151-48D4-AE5A-DF7713462DE6}" destId="{76EC1544-D41D-4E8F-AF04-9EEB48BB40A6}" srcOrd="1" destOrd="0" presId="urn:microsoft.com/office/officeart/2005/8/layout/pyramid1"/>
    <dgm:cxn modelId="{0404C0C4-E80F-4099-BE5B-67412BA9B188}" type="presOf" srcId="{C26BBB30-F785-4500-83E0-909E47F2B750}" destId="{DE5806A3-17B2-4A4C-BF40-3EDA4692F54F}" srcOrd="0" destOrd="0" presId="urn:microsoft.com/office/officeart/2005/8/layout/pyramid1"/>
    <dgm:cxn modelId="{36BF47D0-6346-4F52-A3C3-52C14F600066}" type="presOf" srcId="{B1A80773-5547-480B-B280-D5653E7BC868}" destId="{6DCAE61A-0380-44BB-924E-6F303F9422AE}" srcOrd="0" destOrd="0" presId="urn:microsoft.com/office/officeart/2005/8/layout/pyramid1"/>
    <dgm:cxn modelId="{8D162AD3-DE48-4750-B148-B480BDF8EAEB}" type="presOf" srcId="{F3FCFFCC-536A-441C-BD21-D18701E06397}" destId="{DE9B0034-A602-4ABA-BEC9-4716EED4805A}" srcOrd="1" destOrd="0" presId="urn:microsoft.com/office/officeart/2005/8/layout/pyramid1"/>
    <dgm:cxn modelId="{3C6B54D5-2C6B-457D-AA89-24254655AD67}" type="presOf" srcId="{ED87D5A7-D68B-4CAA-B5C7-235BCE074444}" destId="{0A17BFD5-EF15-40D8-AEB5-17F0E814FF73}" srcOrd="1" destOrd="0" presId="urn:microsoft.com/office/officeart/2005/8/layout/pyramid1"/>
    <dgm:cxn modelId="{A47ACEDA-5420-4946-A33E-AA29D859C2D9}" type="presOf" srcId="{CD30C95B-DF67-403C-A0D4-41006DEBB419}" destId="{4D0EC1C1-692F-4E0C-845E-A492963C64A1}" srcOrd="1" destOrd="0" presId="urn:microsoft.com/office/officeart/2005/8/layout/pyramid1"/>
    <dgm:cxn modelId="{17A21BE3-25E6-4745-94EE-B01E5A90F2FA}" type="presOf" srcId="{ED87D5A7-D68B-4CAA-B5C7-235BCE074444}" destId="{D74C3C4E-93EE-469B-821E-6315587D3C3C}" srcOrd="0" destOrd="0" presId="urn:microsoft.com/office/officeart/2005/8/layout/pyramid1"/>
    <dgm:cxn modelId="{F3EE64E5-542B-4AE4-8F1A-FE2ED6BE55B4}" srcId="{B1A80773-5547-480B-B280-D5653E7BC868}" destId="{AA845E50-5151-48D4-AE5A-DF7713462DE6}" srcOrd="1" destOrd="0" parTransId="{1BB140D6-C72A-4D19-8BB8-92A8222F9E9D}" sibTransId="{7C0CF175-A7A2-4462-A597-ECA56F448C87}"/>
    <dgm:cxn modelId="{B845A8F5-07A4-4D09-9D85-CFA21AD71A60}" type="presParOf" srcId="{6DCAE61A-0380-44BB-924E-6F303F9422AE}" destId="{21D63B44-EBA8-49B1-8499-A4B5EBE1CA8F}" srcOrd="0" destOrd="0" presId="urn:microsoft.com/office/officeart/2005/8/layout/pyramid1"/>
    <dgm:cxn modelId="{BAE97573-094C-429F-B777-8700D7A3EC6A}" type="presParOf" srcId="{21D63B44-EBA8-49B1-8499-A4B5EBE1CA8F}" destId="{20682B21-C6FB-4207-A777-8BB02F46DF56}" srcOrd="0" destOrd="0" presId="urn:microsoft.com/office/officeart/2005/8/layout/pyramid1"/>
    <dgm:cxn modelId="{FB82C999-5329-4D52-8C99-9699BBC6221F}" type="presParOf" srcId="{21D63B44-EBA8-49B1-8499-A4B5EBE1CA8F}" destId="{4D0EC1C1-692F-4E0C-845E-A492963C64A1}" srcOrd="1" destOrd="0" presId="urn:microsoft.com/office/officeart/2005/8/layout/pyramid1"/>
    <dgm:cxn modelId="{D583FA80-DC9B-46D4-B999-8456E9419DCA}" type="presParOf" srcId="{6DCAE61A-0380-44BB-924E-6F303F9422AE}" destId="{FA4C7FC7-73CB-4206-9F00-C15A2A2F71EE}" srcOrd="1" destOrd="0" presId="urn:microsoft.com/office/officeart/2005/8/layout/pyramid1"/>
    <dgm:cxn modelId="{E487CA32-C5F3-4C34-97F0-5F9C7D13401B}" type="presParOf" srcId="{FA4C7FC7-73CB-4206-9F00-C15A2A2F71EE}" destId="{2BA592B7-5AEA-4B41-AAFF-99CC2F351E7B}" srcOrd="0" destOrd="0" presId="urn:microsoft.com/office/officeart/2005/8/layout/pyramid1"/>
    <dgm:cxn modelId="{C96EC044-71DA-4A0D-A61A-721CF9E48FE1}" type="presParOf" srcId="{FA4C7FC7-73CB-4206-9F00-C15A2A2F71EE}" destId="{76EC1544-D41D-4E8F-AF04-9EEB48BB40A6}" srcOrd="1" destOrd="0" presId="urn:microsoft.com/office/officeart/2005/8/layout/pyramid1"/>
    <dgm:cxn modelId="{34060769-A92B-4317-A967-55B1FA35FA77}" type="presParOf" srcId="{6DCAE61A-0380-44BB-924E-6F303F9422AE}" destId="{74D89FEF-FB78-4B86-A9C9-B2B4F4FA9BD9}" srcOrd="2" destOrd="0" presId="urn:microsoft.com/office/officeart/2005/8/layout/pyramid1"/>
    <dgm:cxn modelId="{6A70D8EA-2F3D-4BDF-9765-052EA1831E6A}" type="presParOf" srcId="{74D89FEF-FB78-4B86-A9C9-B2B4F4FA9BD9}" destId="{757098AE-F6B3-4A87-A5DC-13722A00D83E}" srcOrd="0" destOrd="0" presId="urn:microsoft.com/office/officeart/2005/8/layout/pyramid1"/>
    <dgm:cxn modelId="{E384707D-892E-479F-B9E7-A7E40E70B340}" type="presParOf" srcId="{74D89FEF-FB78-4B86-A9C9-B2B4F4FA9BD9}" destId="{DE9B0034-A602-4ABA-BEC9-4716EED4805A}" srcOrd="1" destOrd="0" presId="urn:microsoft.com/office/officeart/2005/8/layout/pyramid1"/>
    <dgm:cxn modelId="{8C941938-7C77-4178-96FF-D23A55EC90C2}" type="presParOf" srcId="{6DCAE61A-0380-44BB-924E-6F303F9422AE}" destId="{092F67BB-9A49-4DB2-8F9D-D6CF2CEFD5E6}" srcOrd="3" destOrd="0" presId="urn:microsoft.com/office/officeart/2005/8/layout/pyramid1"/>
    <dgm:cxn modelId="{FE9566A0-D5FA-444C-BDCF-9EE51A68D771}" type="presParOf" srcId="{092F67BB-9A49-4DB2-8F9D-D6CF2CEFD5E6}" destId="{D74C3C4E-93EE-469B-821E-6315587D3C3C}" srcOrd="0" destOrd="0" presId="urn:microsoft.com/office/officeart/2005/8/layout/pyramid1"/>
    <dgm:cxn modelId="{3C6B0B79-FAB8-4677-A36D-FA5BA8FE09BE}" type="presParOf" srcId="{092F67BB-9A49-4DB2-8F9D-D6CF2CEFD5E6}" destId="{0A17BFD5-EF15-40D8-AEB5-17F0E814FF73}" srcOrd="1" destOrd="0" presId="urn:microsoft.com/office/officeart/2005/8/layout/pyramid1"/>
    <dgm:cxn modelId="{E9D76195-97CE-4C2C-988F-F36D89B8664F}" type="presParOf" srcId="{6DCAE61A-0380-44BB-924E-6F303F9422AE}" destId="{74D54154-6044-4DA6-B14B-35A0A7A403D2}" srcOrd="4" destOrd="0" presId="urn:microsoft.com/office/officeart/2005/8/layout/pyramid1"/>
    <dgm:cxn modelId="{D85B149D-29E0-4853-9E22-726B4795FC4C}" type="presParOf" srcId="{74D54154-6044-4DA6-B14B-35A0A7A403D2}" destId="{DE5806A3-17B2-4A4C-BF40-3EDA4692F54F}" srcOrd="0" destOrd="0" presId="urn:microsoft.com/office/officeart/2005/8/layout/pyramid1"/>
    <dgm:cxn modelId="{77ADB9EF-1C1F-48A2-A5EA-D9BC6CE39672}" type="presParOf" srcId="{74D54154-6044-4DA6-B14B-35A0A7A403D2}" destId="{17D9C4AD-A056-4ABF-8DD0-502D11A9597C}" srcOrd="1" destOrd="0" presId="urn:microsoft.com/office/officeart/2005/8/layout/pyramid1"/>
  </dgm:cxnLst>
  <dgm:bg>
    <a:solidFill>
      <a:schemeClr val="accent1">
        <a:lumMod val="20000"/>
        <a:lumOff val="8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682B21-C6FB-4207-A777-8BB02F46DF56}">
      <dsp:nvSpPr>
        <dsp:cNvPr id="0" name=""/>
        <dsp:cNvSpPr/>
      </dsp:nvSpPr>
      <dsp:spPr>
        <a:xfrm>
          <a:off x="2704095" y="0"/>
          <a:ext cx="1964158" cy="1056159"/>
        </a:xfrm>
        <a:prstGeom prst="trapezoid">
          <a:avLst>
            <a:gd name="adj" fmla="val 92986"/>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dirty="0"/>
        </a:p>
        <a:p>
          <a:pPr marL="0" lvl="0" indent="0" algn="ctr" defTabSz="1244600">
            <a:lnSpc>
              <a:spcPct val="90000"/>
            </a:lnSpc>
            <a:spcBef>
              <a:spcPct val="0"/>
            </a:spcBef>
            <a:spcAft>
              <a:spcPct val="35000"/>
            </a:spcAft>
            <a:buNone/>
          </a:pPr>
          <a:r>
            <a:rPr lang="en-US" sz="1600" b="1" kern="1200" dirty="0"/>
            <a:t>EHCP’s</a:t>
          </a:r>
        </a:p>
        <a:p>
          <a:pPr marL="0" lvl="0" indent="0" algn="ctr" defTabSz="1244600">
            <a:lnSpc>
              <a:spcPct val="90000"/>
            </a:lnSpc>
            <a:spcBef>
              <a:spcPct val="0"/>
            </a:spcBef>
            <a:spcAft>
              <a:spcPct val="35000"/>
            </a:spcAft>
            <a:buNone/>
          </a:pPr>
          <a:r>
            <a:rPr lang="en-US" sz="1600" b="1" kern="1200" dirty="0"/>
            <a:t>Specialist</a:t>
          </a:r>
        </a:p>
      </dsp:txBody>
      <dsp:txXfrm>
        <a:off x="2704095" y="0"/>
        <a:ext cx="1964158" cy="1056159"/>
      </dsp:txXfrm>
    </dsp:sp>
    <dsp:sp modelId="{2BA592B7-5AEA-4B41-AAFF-99CC2F351E7B}">
      <dsp:nvSpPr>
        <dsp:cNvPr id="0" name=""/>
        <dsp:cNvSpPr/>
      </dsp:nvSpPr>
      <dsp:spPr>
        <a:xfrm>
          <a:off x="2042906" y="1068006"/>
          <a:ext cx="3230328" cy="680839"/>
        </a:xfrm>
        <a:prstGeom prst="trapezoid">
          <a:avLst>
            <a:gd name="adj" fmla="val 92986"/>
          </a:avLst>
        </a:prstGeom>
        <a:solidFill>
          <a:srgbClr val="92D05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High Needs Funding</a:t>
          </a:r>
        </a:p>
      </dsp:txBody>
      <dsp:txXfrm>
        <a:off x="2608214" y="1068006"/>
        <a:ext cx="2099713" cy="680839"/>
      </dsp:txXfrm>
    </dsp:sp>
    <dsp:sp modelId="{757098AE-F6B3-4A87-A5DC-13722A00D83E}">
      <dsp:nvSpPr>
        <dsp:cNvPr id="0" name=""/>
        <dsp:cNvSpPr/>
      </dsp:nvSpPr>
      <dsp:spPr>
        <a:xfrm>
          <a:off x="1266169" y="1736999"/>
          <a:ext cx="4840010" cy="865551"/>
        </a:xfrm>
        <a:prstGeom prst="trapezoid">
          <a:avLst>
            <a:gd name="adj" fmla="val 92986"/>
          </a:avLst>
        </a:prstGeom>
        <a:solidFill>
          <a:srgbClr val="00B0F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SEN Support</a:t>
          </a:r>
        </a:p>
        <a:p>
          <a:pPr marL="0" lvl="0" indent="0" algn="ctr" defTabSz="1244600">
            <a:lnSpc>
              <a:spcPct val="90000"/>
            </a:lnSpc>
            <a:spcBef>
              <a:spcPct val="0"/>
            </a:spcBef>
            <a:spcAft>
              <a:spcPct val="35000"/>
            </a:spcAft>
            <a:buNone/>
          </a:pPr>
          <a:r>
            <a:rPr lang="en-US" sz="2800" kern="1200" dirty="0"/>
            <a:t>Targeted Support</a:t>
          </a:r>
        </a:p>
      </dsp:txBody>
      <dsp:txXfrm>
        <a:off x="2113171" y="1736999"/>
        <a:ext cx="3146006" cy="865551"/>
      </dsp:txXfrm>
    </dsp:sp>
    <dsp:sp modelId="{D74C3C4E-93EE-469B-821E-6315587D3C3C}">
      <dsp:nvSpPr>
        <dsp:cNvPr id="0" name=""/>
        <dsp:cNvSpPr/>
      </dsp:nvSpPr>
      <dsp:spPr>
        <a:xfrm>
          <a:off x="633084" y="2602551"/>
          <a:ext cx="6106180" cy="680839"/>
        </a:xfrm>
        <a:prstGeom prst="trapezoid">
          <a:avLst>
            <a:gd name="adj" fmla="val 92986"/>
          </a:avLst>
        </a:prstGeom>
        <a:solidFill>
          <a:srgbClr val="FFFF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Enhanced Quality First, </a:t>
          </a:r>
        </a:p>
      </dsp:txBody>
      <dsp:txXfrm>
        <a:off x="1701666" y="2602551"/>
        <a:ext cx="3969017" cy="680839"/>
      </dsp:txXfrm>
    </dsp:sp>
    <dsp:sp modelId="{DE5806A3-17B2-4A4C-BF40-3EDA4692F54F}">
      <dsp:nvSpPr>
        <dsp:cNvPr id="0" name=""/>
        <dsp:cNvSpPr/>
      </dsp:nvSpPr>
      <dsp:spPr>
        <a:xfrm>
          <a:off x="0" y="3283391"/>
          <a:ext cx="7372349" cy="680839"/>
        </a:xfrm>
        <a:prstGeom prst="trapezoid">
          <a:avLst>
            <a:gd name="adj" fmla="val 92986"/>
          </a:avLst>
        </a:prstGeom>
        <a:solidFill>
          <a:srgbClr val="FF00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Quality First – Universal Offer for all</a:t>
          </a:r>
        </a:p>
      </dsp:txBody>
      <dsp:txXfrm>
        <a:off x="1290161" y="3283391"/>
        <a:ext cx="4792027" cy="680839"/>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C0D6C64-0303-4D98-985E-CBCF57AFFECC}" type="datetimeFigureOut">
              <a:rPr lang="en-GB" smtClean="0"/>
              <a:t>05/10/2021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A84ACFE-DF82-4871-BA94-449F9B759132}" type="slidenum">
              <a:rPr lang="en-GB" smtClean="0"/>
              <a:t>‹#›</a:t>
            </a:fld>
            <a:endParaRPr lang="en-GB"/>
          </a:p>
        </p:txBody>
      </p:sp>
    </p:spTree>
    <p:extLst>
      <p:ext uri="{BB962C8B-B14F-4D97-AF65-F5344CB8AC3E}">
        <p14:creationId xmlns:p14="http://schemas.microsoft.com/office/powerpoint/2010/main" val="12144827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69E927E-E2F7-410A-819E-0ABCA94C8DE9}" type="slidenum">
              <a:rPr lang="en-GB" smtClean="0"/>
              <a:t>7</a:t>
            </a:fld>
            <a:endParaRPr lang="en-GB"/>
          </a:p>
        </p:txBody>
      </p:sp>
    </p:spTree>
    <p:extLst>
      <p:ext uri="{BB962C8B-B14F-4D97-AF65-F5344CB8AC3E}">
        <p14:creationId xmlns:p14="http://schemas.microsoft.com/office/powerpoint/2010/main" val="19808443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t>05/10/2021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18B2A77-80F8-492C-B96F-04511807F2CD}" type="datetimeFigureOut">
              <a:rPr lang="en-GB" smtClean="0"/>
              <a:t>05/10/2021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a:p>
        </p:txBody>
      </p:sp>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18B2A77-80F8-492C-B96F-04511807F2CD}" type="datetimeFigureOut">
              <a:rPr lang="en-GB" smtClean="0"/>
              <a:t>05/10/2021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18B2A77-80F8-492C-B96F-04511807F2CD}" type="datetimeFigureOut">
              <a:rPr lang="en-GB" smtClean="0"/>
              <a:t>05/10/2021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t>‹#›</a:t>
            </a:fld>
            <a:endParaRPr lang="en-GB"/>
          </a:p>
        </p:txBody>
      </p:sp>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142999" y="731519"/>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731520"/>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18B2A77-80F8-492C-B96F-04511807F2CD}" type="datetimeFigureOut">
              <a:rPr lang="en-GB" smtClean="0"/>
              <a:t>05/10/2021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463FFD1-C584-42B0-BE86-368BF8A2AC3F}" type="slidenum">
              <a:rPr lang="en-GB" smtClean="0"/>
              <a:t>‹#›</a:t>
            </a:fld>
            <a:endParaRPr lang="en-GB"/>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8B2A77-80F8-492C-B96F-04511807F2CD}" type="datetimeFigureOut">
              <a:rPr lang="en-GB" smtClean="0"/>
              <a:t>05/10/2021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8B2A77-80F8-492C-B96F-04511807F2CD}" type="datetimeFigureOut">
              <a:rPr lang="en-GB" smtClean="0"/>
              <a:t>05/10/2021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t>05/10/2021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t>05/10/2021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t>‹#›</a:t>
            </a:fld>
            <a:endParaRPr lang="en-GB"/>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18B2A77-80F8-492C-B96F-04511807F2CD}" type="datetimeFigureOut">
              <a:rPr lang="en-GB" smtClean="0"/>
              <a:t>05/10/2021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t>05/10/2021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8DA32ED-F43D-41AA-A8BC-F411145C3FC3}" type="datetimeFigureOut">
              <a:rPr lang="en-GB" smtClean="0"/>
              <a:t>05/10/2021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5BD431E-BD01-4CA8-A71D-7471FA27CF02}" type="slidenum">
              <a:rPr lang="en-GB" smtClean="0"/>
              <a:t>‹#›</a:t>
            </a:fld>
            <a:endParaRPr lang="en-GB" dirty="0"/>
          </a:p>
        </p:txBody>
      </p:sp>
    </p:spTree>
    <p:extLst>
      <p:ext uri="{BB962C8B-B14F-4D97-AF65-F5344CB8AC3E}">
        <p14:creationId xmlns:p14="http://schemas.microsoft.com/office/powerpoint/2010/main" val="12202543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8DA32ED-F43D-41AA-A8BC-F411145C3FC3}" type="datetimeFigureOut">
              <a:rPr lang="en-GB" smtClean="0"/>
              <a:t>05/10/2021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A5BD431E-BD01-4CA8-A71D-7471FA27CF02}" type="slidenum">
              <a:rPr lang="en-GB" smtClean="0"/>
              <a:t>‹#›</a:t>
            </a:fld>
            <a:endParaRPr lang="en-GB" dirty="0"/>
          </a:p>
        </p:txBody>
      </p:sp>
    </p:spTree>
    <p:extLst>
      <p:ext uri="{BB962C8B-B14F-4D97-AF65-F5344CB8AC3E}">
        <p14:creationId xmlns:p14="http://schemas.microsoft.com/office/powerpoint/2010/main" val="13040356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F18B2A77-80F8-492C-B96F-04511807F2CD}" type="datetimeFigureOut">
              <a:rPr lang="en-GB" smtClean="0"/>
              <a:t>05/10/2021</a:t>
            </a:fld>
            <a:endParaRPr lang="en-GB"/>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GB"/>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2463FFD1-C584-42B0-BE86-368BF8A2AC3F}"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 id="2147483768" r:id="rId12"/>
    <p:sldLayoutId id="2147483769" r:id="rId13"/>
  </p:sldLayoutIdLst>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9.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2.xml"/><Relationship Id="rId4" Type="http://schemas.openxmlformats.org/officeDocument/2006/relationships/image" Target="../media/image24.jpeg"/></Relationships>
</file>

<file path=ppt/slides/_rels/slide2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260648"/>
            <a:ext cx="8496944" cy="2736304"/>
          </a:xfrm>
          <a:solidFill>
            <a:srgbClr val="CC99FF"/>
          </a:solidFill>
          <a:ln w="76200">
            <a:solidFill>
              <a:srgbClr val="7030A0"/>
            </a:solidFill>
          </a:ln>
        </p:spPr>
        <p:txBody>
          <a:bodyPr/>
          <a:lstStyle/>
          <a:p>
            <a:pPr algn="ctr"/>
            <a:r>
              <a:rPr lang="en-GB" b="1" dirty="0">
                <a:solidFill>
                  <a:schemeClr val="tx1"/>
                </a:solidFill>
              </a:rPr>
              <a:t>Welcome</a:t>
            </a:r>
            <a:br>
              <a:rPr lang="en-GB" b="1" dirty="0">
                <a:solidFill>
                  <a:schemeClr val="tx1"/>
                </a:solidFill>
              </a:rPr>
            </a:br>
            <a:r>
              <a:rPr lang="en-GB" b="1" dirty="0">
                <a:solidFill>
                  <a:schemeClr val="tx1"/>
                </a:solidFill>
              </a:rPr>
              <a:t>Reception Skills Workshop</a:t>
            </a:r>
            <a:br>
              <a:rPr lang="en-GB" b="1" dirty="0">
                <a:solidFill>
                  <a:schemeClr val="tx1"/>
                </a:solidFill>
              </a:rPr>
            </a:br>
            <a:br>
              <a:rPr lang="en-GB" b="1" dirty="0">
                <a:solidFill>
                  <a:schemeClr val="tx1"/>
                </a:solidFill>
              </a:rPr>
            </a:br>
            <a:endParaRPr lang="en-GB" b="1" dirty="0">
              <a:solidFill>
                <a:schemeClr val="tx1"/>
              </a:solidFill>
            </a:endParaRPr>
          </a:p>
        </p:txBody>
      </p:sp>
      <p:pic>
        <p:nvPicPr>
          <p:cNvPr id="6" name="Picture 2" descr="LOGO St Philips 2018">
            <a:extLst>
              <a:ext uri="{FF2B5EF4-FFF2-40B4-BE49-F238E27FC236}">
                <a16:creationId xmlns:a16="http://schemas.microsoft.com/office/drawing/2014/main" id="{18D612AE-5F62-4A48-87F2-D24C80F75F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9792" y="3212976"/>
            <a:ext cx="3474005" cy="314268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20389173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16666" y="560095"/>
            <a:ext cx="8341685" cy="3793003"/>
          </a:xfrm>
        </p:spPr>
        <p:txBody>
          <a:bodyPr>
            <a:noAutofit/>
          </a:bodyPr>
          <a:lstStyle/>
          <a:p>
            <a:pPr algn="ctr"/>
            <a:r>
              <a:rPr lang="en-GB" sz="3200" b="1" dirty="0">
                <a:solidFill>
                  <a:srgbClr val="FF0000"/>
                </a:solidFill>
              </a:rPr>
              <a:t>Our Christian Vision… </a:t>
            </a:r>
            <a:endParaRPr lang="en-GB" sz="3200" dirty="0">
              <a:solidFill>
                <a:srgbClr val="FF0000"/>
              </a:solidFill>
            </a:endParaRPr>
          </a:p>
          <a:p>
            <a:pPr lvl="0"/>
            <a:r>
              <a:rPr lang="en-GB" sz="3200" dirty="0">
                <a:solidFill>
                  <a:srgbClr val="FF0000"/>
                </a:solidFill>
              </a:rPr>
              <a:t>Happiness, love and security abound</a:t>
            </a:r>
          </a:p>
          <a:p>
            <a:pPr lvl="0"/>
            <a:r>
              <a:rPr lang="en-GB" sz="3200" dirty="0">
                <a:solidFill>
                  <a:srgbClr val="FF0000"/>
                </a:solidFill>
              </a:rPr>
              <a:t>Everyone is special</a:t>
            </a:r>
          </a:p>
          <a:p>
            <a:pPr lvl="0"/>
            <a:r>
              <a:rPr lang="en-GB" sz="3200" dirty="0">
                <a:solidFill>
                  <a:srgbClr val="FF0000"/>
                </a:solidFill>
              </a:rPr>
              <a:t>Every achievement is celebrated</a:t>
            </a:r>
          </a:p>
          <a:p>
            <a:pPr lvl="0"/>
            <a:r>
              <a:rPr lang="en-GB" sz="3200" dirty="0">
                <a:solidFill>
                  <a:srgbClr val="FF0000"/>
                </a:solidFill>
              </a:rPr>
              <a:t>Relationships and teamwork matter</a:t>
            </a:r>
          </a:p>
          <a:p>
            <a:pPr lvl="0"/>
            <a:r>
              <a:rPr lang="en-GB" sz="3200" dirty="0">
                <a:solidFill>
                  <a:srgbClr val="FF0000"/>
                </a:solidFill>
              </a:rPr>
              <a:t>A beacon of light in the community</a:t>
            </a:r>
          </a:p>
          <a:p>
            <a:pPr algn="ctr"/>
            <a:endParaRPr lang="en-GB" sz="4000" b="1" dirty="0"/>
          </a:p>
        </p:txBody>
      </p:sp>
      <p:sp>
        <p:nvSpPr>
          <p:cNvPr id="4" name="TextBox 3"/>
          <p:cNvSpPr txBox="1"/>
          <p:nvPr/>
        </p:nvSpPr>
        <p:spPr>
          <a:xfrm>
            <a:off x="683568" y="4361335"/>
            <a:ext cx="7407882" cy="1477328"/>
          </a:xfrm>
          <a:prstGeom prst="rect">
            <a:avLst/>
          </a:prstGeom>
          <a:solidFill>
            <a:srgbClr val="FFFF00"/>
          </a:solidFill>
          <a:ln>
            <a:solidFill>
              <a:schemeClr val="accent3"/>
            </a:solidFill>
          </a:ln>
        </p:spPr>
        <p:txBody>
          <a:bodyPr wrap="square" rtlCol="0">
            <a:spAutoFit/>
          </a:bodyPr>
          <a:lstStyle/>
          <a:p>
            <a:pPr algn="ctr"/>
            <a:endParaRPr lang="en-GB" dirty="0"/>
          </a:p>
          <a:p>
            <a:pPr algn="ctr"/>
            <a:r>
              <a:rPr lang="en-GB" sz="3600" b="1" dirty="0"/>
              <a:t>Christ in Everything we Do!</a:t>
            </a:r>
          </a:p>
          <a:p>
            <a:pPr algn="ctr"/>
            <a:endParaRPr lang="en-GB" sz="3600" dirty="0"/>
          </a:p>
        </p:txBody>
      </p:sp>
      <p:sp>
        <p:nvSpPr>
          <p:cNvPr id="6" name="Rectangle 2"/>
          <p:cNvSpPr>
            <a:spLocks noChangeArrowheads="1"/>
          </p:cNvSpPr>
          <p:nvPr/>
        </p:nvSpPr>
        <p:spPr bwMode="auto">
          <a:xfrm>
            <a:off x="5364088" y="-196552"/>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8" name="Picture 7">
            <a:extLst>
              <a:ext uri="{FF2B5EF4-FFF2-40B4-BE49-F238E27FC236}">
                <a16:creationId xmlns:a16="http://schemas.microsoft.com/office/drawing/2014/main" id="{3B6B3DAD-7807-4A83-8B59-47CE44F73418}"/>
              </a:ext>
            </a:extLst>
          </p:cNvPr>
          <p:cNvPicPr>
            <a:picLocks noChangeAspect="1"/>
          </p:cNvPicPr>
          <p:nvPr/>
        </p:nvPicPr>
        <p:blipFill>
          <a:blip r:embed="rId2"/>
          <a:stretch>
            <a:fillRect/>
          </a:stretch>
        </p:blipFill>
        <p:spPr>
          <a:xfrm>
            <a:off x="7363834" y="255345"/>
            <a:ext cx="1455231" cy="1318144"/>
          </a:xfrm>
          <a:prstGeom prst="rect">
            <a:avLst/>
          </a:prstGeom>
        </p:spPr>
      </p:pic>
    </p:spTree>
    <p:extLst>
      <p:ext uri="{BB962C8B-B14F-4D97-AF65-F5344CB8AC3E}">
        <p14:creationId xmlns:p14="http://schemas.microsoft.com/office/powerpoint/2010/main" val="964373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A899A2-FF6C-4497-854B-012FDAFC6180}"/>
              </a:ext>
            </a:extLst>
          </p:cNvPr>
          <p:cNvSpPr>
            <a:spLocks noGrp="1"/>
          </p:cNvSpPr>
          <p:nvPr>
            <p:ph type="title"/>
          </p:nvPr>
        </p:nvSpPr>
        <p:spPr/>
        <p:txBody>
          <a:bodyPr/>
          <a:lstStyle/>
          <a:p>
            <a:endParaRPr lang="en-GB"/>
          </a:p>
        </p:txBody>
      </p:sp>
      <p:sp>
        <p:nvSpPr>
          <p:cNvPr id="3" name="Text Placeholder 2">
            <a:extLst>
              <a:ext uri="{FF2B5EF4-FFF2-40B4-BE49-F238E27FC236}">
                <a16:creationId xmlns:a16="http://schemas.microsoft.com/office/drawing/2014/main" id="{F59AF47F-7FBE-4D0B-9B33-D144C97397DE}"/>
              </a:ext>
            </a:extLst>
          </p:cNvPr>
          <p:cNvSpPr>
            <a:spLocks noGrp="1"/>
          </p:cNvSpPr>
          <p:nvPr>
            <p:ph type="body" idx="1"/>
          </p:nvPr>
        </p:nvSpPr>
        <p:spPr/>
        <p:txBody>
          <a:bodyPr/>
          <a:lstStyle/>
          <a:p>
            <a:endParaRPr lang="en-GB"/>
          </a:p>
        </p:txBody>
      </p:sp>
      <p:pic>
        <p:nvPicPr>
          <p:cNvPr id="4" name="Content Placeholder 6">
            <a:extLst>
              <a:ext uri="{FF2B5EF4-FFF2-40B4-BE49-F238E27FC236}">
                <a16:creationId xmlns:a16="http://schemas.microsoft.com/office/drawing/2014/main" id="{B604CBA6-DA0D-411A-A7EF-45969041272A}"/>
              </a:ext>
            </a:extLst>
          </p:cNvPr>
          <p:cNvPicPr>
            <a:picLocks noChangeAspect="1"/>
          </p:cNvPicPr>
          <p:nvPr/>
        </p:nvPicPr>
        <p:blipFill>
          <a:blip r:embed="rId2"/>
          <a:stretch>
            <a:fillRect/>
          </a:stretch>
        </p:blipFill>
        <p:spPr>
          <a:xfrm>
            <a:off x="1323685" y="199837"/>
            <a:ext cx="6669247" cy="6541531"/>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12694099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79712" y="272177"/>
            <a:ext cx="4680520" cy="1143000"/>
          </a:xfrm>
        </p:spPr>
        <p:txBody>
          <a:bodyPr/>
          <a:lstStyle/>
          <a:p>
            <a:pPr marL="0" indent="0">
              <a:buNone/>
            </a:pPr>
            <a:r>
              <a:rPr lang="en-GB"/>
              <a:t>Reception staff</a:t>
            </a:r>
            <a:endParaRPr lang="en-GB" dirty="0"/>
          </a:p>
        </p:txBody>
      </p:sp>
      <p:sp>
        <p:nvSpPr>
          <p:cNvPr id="3" name="TextBox 2"/>
          <p:cNvSpPr txBox="1"/>
          <p:nvPr/>
        </p:nvSpPr>
        <p:spPr>
          <a:xfrm>
            <a:off x="755576" y="1415177"/>
            <a:ext cx="7632847" cy="4031873"/>
          </a:xfrm>
          <a:prstGeom prst="rect">
            <a:avLst/>
          </a:prstGeom>
          <a:noFill/>
        </p:spPr>
        <p:txBody>
          <a:bodyPr wrap="square" rtlCol="0">
            <a:spAutoFit/>
          </a:bodyPr>
          <a:lstStyle/>
          <a:p>
            <a:r>
              <a:rPr lang="en-GB" sz="3200" b="1" u="sng" dirty="0"/>
              <a:t>Teachers</a:t>
            </a:r>
          </a:p>
          <a:p>
            <a:r>
              <a:rPr lang="en-GB" sz="3200" b="1" dirty="0"/>
              <a:t>Miss Samuel</a:t>
            </a:r>
          </a:p>
          <a:p>
            <a:endParaRPr lang="en-GB" sz="3200" b="1" dirty="0"/>
          </a:p>
          <a:p>
            <a:r>
              <a:rPr lang="en-GB" sz="3200" b="1" dirty="0"/>
              <a:t>Mrs Klaassen – Thursday afternoon</a:t>
            </a:r>
          </a:p>
          <a:p>
            <a:endParaRPr lang="en-GB" sz="3200" b="1" dirty="0"/>
          </a:p>
          <a:p>
            <a:r>
              <a:rPr lang="en-GB" sz="3200" b="1" u="sng" dirty="0"/>
              <a:t>Teaching Assistant</a:t>
            </a:r>
          </a:p>
          <a:p>
            <a:r>
              <a:rPr lang="en-GB" sz="3200" b="1" dirty="0"/>
              <a:t>Mrs </a:t>
            </a:r>
            <a:r>
              <a:rPr lang="en-GB" sz="3200" b="1" dirty="0" err="1"/>
              <a:t>Rimmer</a:t>
            </a:r>
            <a:r>
              <a:rPr lang="en-GB" sz="3200" b="1" dirty="0"/>
              <a:t> </a:t>
            </a:r>
          </a:p>
          <a:p>
            <a:endParaRPr lang="en-GB" sz="3200" b="1" dirty="0"/>
          </a:p>
        </p:txBody>
      </p:sp>
    </p:spTree>
    <p:extLst>
      <p:ext uri="{BB962C8B-B14F-4D97-AF65-F5344CB8AC3E}">
        <p14:creationId xmlns:p14="http://schemas.microsoft.com/office/powerpoint/2010/main" val="33845693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9752" y="188640"/>
            <a:ext cx="3848215" cy="1143000"/>
          </a:xfrm>
        </p:spPr>
        <p:txBody>
          <a:bodyPr/>
          <a:lstStyle/>
          <a:p>
            <a:r>
              <a:rPr lang="en-GB" dirty="0"/>
              <a:t>Routines</a:t>
            </a:r>
          </a:p>
        </p:txBody>
      </p:sp>
      <p:sp>
        <p:nvSpPr>
          <p:cNvPr id="3" name="TextBox 2"/>
          <p:cNvSpPr txBox="1"/>
          <p:nvPr/>
        </p:nvSpPr>
        <p:spPr>
          <a:xfrm>
            <a:off x="107504" y="903264"/>
            <a:ext cx="8928992" cy="4652492"/>
          </a:xfrm>
          <a:prstGeom prst="rect">
            <a:avLst/>
          </a:prstGeom>
          <a:noFill/>
        </p:spPr>
        <p:txBody>
          <a:bodyPr wrap="square" rtlCol="0">
            <a:spAutoFit/>
          </a:bodyPr>
          <a:lstStyle/>
          <a:p>
            <a:pPr marL="457200" indent="-457200">
              <a:lnSpc>
                <a:spcPct val="150000"/>
              </a:lnSpc>
              <a:buFont typeface="Wingdings" pitchFamily="2" charset="2"/>
              <a:buChar char="Ø"/>
            </a:pPr>
            <a:r>
              <a:rPr lang="en-GB" sz="3200" dirty="0">
                <a:latin typeface="+mj-lt"/>
              </a:rPr>
              <a:t>Doors open at 8.45 and close at 8.55.</a:t>
            </a:r>
            <a:endParaRPr lang="en-US" sz="3200" dirty="0">
              <a:latin typeface="+mj-lt"/>
            </a:endParaRPr>
          </a:p>
          <a:p>
            <a:pPr marL="457200" indent="-457200">
              <a:lnSpc>
                <a:spcPct val="150000"/>
              </a:lnSpc>
              <a:buFont typeface="Wingdings" pitchFamily="2" charset="2"/>
              <a:buChar char="Ø"/>
            </a:pPr>
            <a:r>
              <a:rPr lang="en-US" sz="3200" dirty="0">
                <a:latin typeface="+mj-lt"/>
              </a:rPr>
              <a:t>Finish at 3.15pm. </a:t>
            </a:r>
          </a:p>
          <a:p>
            <a:pPr marL="457200" indent="-457200">
              <a:lnSpc>
                <a:spcPct val="150000"/>
              </a:lnSpc>
              <a:buFont typeface="Wingdings" pitchFamily="2" charset="2"/>
              <a:buChar char="Ø"/>
            </a:pPr>
            <a:r>
              <a:rPr lang="en-US" sz="3200" dirty="0">
                <a:latin typeface="+mj-lt"/>
              </a:rPr>
              <a:t>If your child is absent from school please  telephone the school as soon as possible and send a letter to the class teacher</a:t>
            </a:r>
          </a:p>
          <a:p>
            <a:pPr algn="ctr">
              <a:lnSpc>
                <a:spcPct val="150000"/>
              </a:lnSpc>
            </a:pPr>
            <a:r>
              <a:rPr lang="en-US" sz="2000" dirty="0">
                <a:latin typeface="+mj-lt"/>
              </a:rPr>
              <a:t>It’s really important to be on time (whenever possible) as morning activities start as soon as we arrive at school. </a:t>
            </a:r>
          </a:p>
        </p:txBody>
      </p:sp>
    </p:spTree>
    <p:extLst>
      <p:ext uri="{BB962C8B-B14F-4D97-AF65-F5344CB8AC3E}">
        <p14:creationId xmlns:p14="http://schemas.microsoft.com/office/powerpoint/2010/main" val="17008063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t>Housekeeping!</a:t>
            </a:r>
          </a:p>
        </p:txBody>
      </p:sp>
      <p:sp>
        <p:nvSpPr>
          <p:cNvPr id="3" name="Content Placeholder 2"/>
          <p:cNvSpPr>
            <a:spLocks noGrp="1"/>
          </p:cNvSpPr>
          <p:nvPr>
            <p:ph sz="quarter" idx="13"/>
          </p:nvPr>
        </p:nvSpPr>
        <p:spPr>
          <a:xfrm>
            <a:off x="179512" y="1124743"/>
            <a:ext cx="8728564" cy="5588049"/>
          </a:xfrm>
        </p:spPr>
        <p:txBody>
          <a:bodyPr>
            <a:normAutofit fontScale="85000" lnSpcReduction="10000"/>
          </a:bodyPr>
          <a:lstStyle/>
          <a:p>
            <a:pPr>
              <a:buFont typeface="Arial" pitchFamily="34" charset="0"/>
              <a:buChar char="•"/>
            </a:pPr>
            <a:r>
              <a:rPr lang="en-GB" sz="3000" u="sng" dirty="0">
                <a:solidFill>
                  <a:schemeClr val="accent1">
                    <a:lumMod val="50000"/>
                  </a:schemeClr>
                </a:solidFill>
                <a:highlight>
                  <a:srgbClr val="FFFF00"/>
                </a:highlight>
              </a:rPr>
              <a:t>Please  name all uniform </a:t>
            </a:r>
            <a:r>
              <a:rPr lang="en-GB" sz="3000" dirty="0">
                <a:solidFill>
                  <a:schemeClr val="accent1">
                    <a:lumMod val="50000"/>
                  </a:schemeClr>
                </a:solidFill>
                <a:highlight>
                  <a:srgbClr val="FFFF00"/>
                </a:highlight>
              </a:rPr>
              <a:t>– </a:t>
            </a:r>
          </a:p>
          <a:p>
            <a:pPr marL="45720" indent="0">
              <a:buNone/>
            </a:pPr>
            <a:r>
              <a:rPr lang="en-GB" sz="2600" u="sng" dirty="0">
                <a:solidFill>
                  <a:schemeClr val="accent1">
                    <a:lumMod val="50000"/>
                  </a:schemeClr>
                </a:solidFill>
              </a:rPr>
              <a:t>Winter uniform option 1</a:t>
            </a:r>
            <a:r>
              <a:rPr lang="en-GB" sz="2600" dirty="0">
                <a:solidFill>
                  <a:schemeClr val="accent1">
                    <a:lumMod val="50000"/>
                  </a:schemeClr>
                </a:solidFill>
              </a:rPr>
              <a:t>           </a:t>
            </a:r>
            <a:r>
              <a:rPr lang="en-GB" sz="2600" u="sng" dirty="0">
                <a:solidFill>
                  <a:schemeClr val="accent1">
                    <a:lumMod val="50000"/>
                  </a:schemeClr>
                </a:solidFill>
              </a:rPr>
              <a:t>Winter uniform option 2</a:t>
            </a:r>
          </a:p>
          <a:p>
            <a:pPr marL="45720" indent="0">
              <a:buNone/>
            </a:pPr>
            <a:r>
              <a:rPr lang="en-GB" sz="2600" dirty="0">
                <a:solidFill>
                  <a:schemeClr val="accent1"/>
                </a:solidFill>
                <a:effectLst>
                  <a:outerShdw blurRad="69850" dist="43180" dir="5400000" sx="0" sy="0">
                    <a:srgbClr val="000000">
                      <a:alpha val="65000"/>
                    </a:srgbClr>
                  </a:outerShdw>
                </a:effectLst>
              </a:rPr>
              <a:t>Grey trousers                          Navy skirt or pinafore</a:t>
            </a:r>
            <a:endParaRPr lang="en-GB" sz="2600" dirty="0">
              <a:solidFill>
                <a:schemeClr val="accent1"/>
              </a:solidFill>
            </a:endParaRPr>
          </a:p>
          <a:p>
            <a:pPr marL="45720" indent="0">
              <a:buNone/>
            </a:pPr>
            <a:r>
              <a:rPr lang="en-GB" sz="2600" dirty="0">
                <a:solidFill>
                  <a:schemeClr val="accent1"/>
                </a:solidFill>
                <a:effectLst>
                  <a:outerShdw blurRad="69850" dist="43180" dir="5400000" sx="0" sy="0">
                    <a:srgbClr val="000000">
                      <a:alpha val="65000"/>
                    </a:srgbClr>
                  </a:outerShdw>
                </a:effectLst>
              </a:rPr>
              <a:t>White shirt                              White blouse</a:t>
            </a:r>
            <a:endParaRPr lang="en-GB" sz="2600" dirty="0">
              <a:solidFill>
                <a:schemeClr val="accent1"/>
              </a:solidFill>
            </a:endParaRPr>
          </a:p>
          <a:p>
            <a:pPr marL="45720" indent="0">
              <a:buNone/>
            </a:pPr>
            <a:r>
              <a:rPr lang="en-GB" sz="2600" dirty="0">
                <a:solidFill>
                  <a:schemeClr val="accent1"/>
                </a:solidFill>
                <a:effectLst>
                  <a:outerShdw blurRad="69850" dist="43180" dir="5400000" sx="0" sy="0">
                    <a:srgbClr val="000000">
                      <a:alpha val="65000"/>
                    </a:srgbClr>
                  </a:outerShdw>
                </a:effectLst>
              </a:rPr>
              <a:t>Navy long sleeved jumper        Navy long sleeved cardigan</a:t>
            </a:r>
            <a:endParaRPr lang="en-GB" sz="2600" dirty="0">
              <a:solidFill>
                <a:schemeClr val="accent1"/>
              </a:solidFill>
            </a:endParaRPr>
          </a:p>
          <a:p>
            <a:pPr marL="45720" indent="0">
              <a:buNone/>
            </a:pPr>
            <a:r>
              <a:rPr lang="en-GB" sz="2600" dirty="0">
                <a:solidFill>
                  <a:schemeClr val="accent1"/>
                </a:solidFill>
                <a:effectLst>
                  <a:outerShdw blurRad="69850" dist="43180" dir="5400000" sx="0" sy="0">
                    <a:srgbClr val="000000">
                      <a:alpha val="65000"/>
                    </a:srgbClr>
                  </a:outerShdw>
                </a:effectLst>
              </a:rPr>
              <a:t>School tie                                School tie</a:t>
            </a:r>
          </a:p>
          <a:p>
            <a:pPr>
              <a:buFont typeface="Arial" panose="020B0604020202020204" pitchFamily="34" charset="0"/>
              <a:buChar char="•"/>
            </a:pPr>
            <a:r>
              <a:rPr lang="en-GB" sz="2600" dirty="0"/>
              <a:t>PE will be on Thursdays and Fridays so please come to school in your PE kit on those days (including blue jogging bottoms and blue jumpers/hoodies when it’s cold). White or black trainers suitable for sport NOT fashion, may be worn. You are not allowed to wear jewellery for PE (including earrings) so please make sure you have removed these before you come to school. </a:t>
            </a:r>
          </a:p>
          <a:p>
            <a:pPr>
              <a:buFont typeface="Arial" panose="020B0604020202020204" pitchFamily="34" charset="0"/>
              <a:buChar char="•"/>
            </a:pPr>
            <a:r>
              <a:rPr lang="en-GB" sz="2600" dirty="0">
                <a:solidFill>
                  <a:schemeClr val="accent1">
                    <a:lumMod val="50000"/>
                  </a:schemeClr>
                </a:solidFill>
              </a:rPr>
              <a:t>Please make sure your child has a full water bottle each day.</a:t>
            </a:r>
          </a:p>
          <a:p>
            <a:pPr>
              <a:buFont typeface="Arial" panose="020B0604020202020204" pitchFamily="34" charset="0"/>
              <a:buChar char="•"/>
            </a:pPr>
            <a:r>
              <a:rPr lang="en-GB" sz="2600" dirty="0">
                <a:solidFill>
                  <a:schemeClr val="accent1">
                    <a:lumMod val="50000"/>
                  </a:schemeClr>
                </a:solidFill>
              </a:rPr>
              <a:t>Please could the children bring school book bags each day.</a:t>
            </a:r>
          </a:p>
          <a:p>
            <a:pPr>
              <a:buFont typeface="Arial" panose="020B0604020202020204" pitchFamily="34" charset="0"/>
              <a:buChar char="•"/>
            </a:pPr>
            <a:endParaRPr lang="en-GB" sz="3800" dirty="0">
              <a:solidFill>
                <a:schemeClr val="accent1">
                  <a:lumMod val="50000"/>
                </a:schemeClr>
              </a:solidFill>
            </a:endParaRPr>
          </a:p>
          <a:p>
            <a:pPr>
              <a:buFont typeface="Arial" panose="020B0604020202020204" pitchFamily="34" charset="0"/>
              <a:buChar char="•"/>
            </a:pPr>
            <a:endParaRPr lang="en-GB" sz="3800" dirty="0">
              <a:solidFill>
                <a:schemeClr val="accent1">
                  <a:lumMod val="50000"/>
                </a:schemeClr>
              </a:solidFill>
            </a:endParaRPr>
          </a:p>
          <a:p>
            <a:pPr>
              <a:buFont typeface="Arial" panose="020B0604020202020204" pitchFamily="34" charset="0"/>
              <a:buChar char="•"/>
            </a:pPr>
            <a:endParaRPr lang="en-GB" sz="4000" dirty="0">
              <a:solidFill>
                <a:schemeClr val="accent1">
                  <a:lumMod val="50000"/>
                </a:schemeClr>
              </a:solidFill>
            </a:endParaRPr>
          </a:p>
          <a:p>
            <a:pPr>
              <a:buFont typeface="Arial" panose="020B0604020202020204" pitchFamily="34" charset="0"/>
              <a:buChar char="•"/>
            </a:pPr>
            <a:endParaRPr lang="en-GB" sz="4000" dirty="0">
              <a:solidFill>
                <a:schemeClr val="accent1">
                  <a:lumMod val="50000"/>
                </a:schemeClr>
              </a:solidFill>
            </a:endParaRPr>
          </a:p>
          <a:p>
            <a:pPr>
              <a:buFont typeface="Arial" panose="020B0604020202020204" pitchFamily="34" charset="0"/>
              <a:buChar char="•"/>
            </a:pPr>
            <a:endParaRPr lang="en-GB" sz="4000" dirty="0">
              <a:solidFill>
                <a:schemeClr val="accent1">
                  <a:lumMod val="50000"/>
                </a:schemeClr>
              </a:solidFill>
            </a:endParaRPr>
          </a:p>
          <a:p>
            <a:pPr>
              <a:buFont typeface="Arial" panose="020B0604020202020204" pitchFamily="34" charset="0"/>
              <a:buChar char="•"/>
            </a:pPr>
            <a:endParaRPr lang="en-GB" sz="4000" dirty="0">
              <a:solidFill>
                <a:schemeClr val="accent1">
                  <a:lumMod val="50000"/>
                </a:schemeClr>
              </a:solidFill>
            </a:endParaRPr>
          </a:p>
          <a:p>
            <a:pPr>
              <a:buFont typeface="Wingdings" pitchFamily="2" charset="2"/>
              <a:buChar char="v"/>
            </a:pPr>
            <a:endParaRPr lang="en-GB" sz="4000" dirty="0">
              <a:solidFill>
                <a:schemeClr val="accent1">
                  <a:lumMod val="50000"/>
                </a:schemeClr>
              </a:solidFill>
            </a:endParaRPr>
          </a:p>
          <a:p>
            <a:pPr>
              <a:buFont typeface="Wingdings" pitchFamily="2" charset="2"/>
              <a:buChar char="q"/>
            </a:pPr>
            <a:endParaRPr lang="en-GB" sz="4000" dirty="0">
              <a:solidFill>
                <a:schemeClr val="accent1">
                  <a:lumMod val="50000"/>
                </a:schemeClr>
              </a:solidFill>
            </a:endParaRPr>
          </a:p>
          <a:p>
            <a:pPr>
              <a:buFont typeface="Wingdings" pitchFamily="2" charset="2"/>
              <a:buChar char="v"/>
            </a:pPr>
            <a:endParaRPr lang="en-GB" dirty="0">
              <a:solidFill>
                <a:schemeClr val="bg1">
                  <a:lumMod val="95000"/>
                  <a:lumOff val="5000"/>
                </a:schemeClr>
              </a:solidFill>
            </a:endParaRPr>
          </a:p>
        </p:txBody>
      </p:sp>
      <p:pic>
        <p:nvPicPr>
          <p:cNvPr id="1031" name="Picture 7" descr="C:\Users\Home\AppData\Local\Microsoft\Windows\Temporary Internet Files\Content.IE5\GKM1KWU5\bottle_of_water_by_orialas-d48tb32[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59391" y="2852936"/>
            <a:ext cx="854817" cy="9361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54438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201816"/>
            <a:ext cx="4475443" cy="982089"/>
          </a:xfrm>
        </p:spPr>
        <p:txBody>
          <a:bodyPr/>
          <a:lstStyle/>
          <a:p>
            <a:pPr algn="l"/>
            <a:r>
              <a:rPr lang="en-GB" dirty="0"/>
              <a:t>Positive Behaviour </a:t>
            </a:r>
            <a:br>
              <a:rPr lang="en-GB" dirty="0"/>
            </a:br>
            <a:r>
              <a:rPr lang="en-GB" dirty="0"/>
              <a:t>and rewards</a:t>
            </a:r>
          </a:p>
        </p:txBody>
      </p:sp>
      <p:sp>
        <p:nvSpPr>
          <p:cNvPr id="4" name="Text Placeholder 3"/>
          <p:cNvSpPr>
            <a:spLocks noGrp="1"/>
          </p:cNvSpPr>
          <p:nvPr>
            <p:ph type="body" sz="half" idx="2"/>
          </p:nvPr>
        </p:nvSpPr>
        <p:spPr>
          <a:xfrm>
            <a:off x="4644008" y="3429000"/>
            <a:ext cx="4214242" cy="2994178"/>
          </a:xfrm>
        </p:spPr>
        <p:txBody>
          <a:bodyPr>
            <a:normAutofit/>
          </a:bodyPr>
          <a:lstStyle/>
          <a:p>
            <a:pPr marL="342900" indent="-342900">
              <a:buFont typeface="Arial" pitchFamily="34" charset="0"/>
              <a:buChar char="•"/>
            </a:pPr>
            <a:r>
              <a:rPr lang="en-GB" sz="2400" dirty="0"/>
              <a:t>Stickers</a:t>
            </a:r>
          </a:p>
          <a:p>
            <a:pPr marL="342900" indent="-342900">
              <a:buFont typeface="Arial" pitchFamily="34" charset="0"/>
              <a:buChar char="•"/>
            </a:pPr>
            <a:r>
              <a:rPr lang="en-GB" sz="2400" dirty="0"/>
              <a:t>Star of the Week</a:t>
            </a:r>
          </a:p>
          <a:p>
            <a:pPr marL="342900" indent="-342900">
              <a:buFont typeface="Arial" pitchFamily="34" charset="0"/>
              <a:buChar char="•"/>
            </a:pPr>
            <a:r>
              <a:rPr lang="en-GB" sz="2400" dirty="0"/>
              <a:t>Behaviour Buddy </a:t>
            </a:r>
          </a:p>
          <a:p>
            <a:pPr marL="342900" indent="-342900">
              <a:buFont typeface="Arial" pitchFamily="34" charset="0"/>
              <a:buChar char="•"/>
            </a:pPr>
            <a:r>
              <a:rPr lang="en-GB" sz="2400" dirty="0"/>
              <a:t>Handwriting Champion </a:t>
            </a:r>
          </a:p>
          <a:p>
            <a:pPr marL="342900" indent="-342900">
              <a:buFont typeface="Arial" pitchFamily="34" charset="0"/>
              <a:buChar char="•"/>
            </a:pPr>
            <a:r>
              <a:rPr lang="en-GB" sz="2400" dirty="0"/>
              <a:t>Head Teacher Stickers </a:t>
            </a:r>
          </a:p>
          <a:p>
            <a:pPr marL="342900" indent="-342900">
              <a:buFont typeface="Arial" pitchFamily="34" charset="0"/>
              <a:buChar char="•"/>
            </a:pPr>
            <a:r>
              <a:rPr lang="en-GB" sz="2400" dirty="0"/>
              <a:t>You’ve been spotted! </a:t>
            </a: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3001" y="216732"/>
            <a:ext cx="1860798" cy="17739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90263" y="223989"/>
            <a:ext cx="1908867" cy="19088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5"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27783" y="216733"/>
            <a:ext cx="3452427" cy="20601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7">
            <a:extLst>
              <a:ext uri="{FF2B5EF4-FFF2-40B4-BE49-F238E27FC236}">
                <a16:creationId xmlns:a16="http://schemas.microsoft.com/office/drawing/2014/main" id="{1341636D-02BB-446E-B738-0E6A16ADA4F5}"/>
              </a:ext>
            </a:extLst>
          </p:cNvPr>
          <p:cNvPicPr/>
          <p:nvPr/>
        </p:nvPicPr>
        <p:blipFill>
          <a:blip r:embed="rId6"/>
          <a:stretch>
            <a:fillRect/>
          </a:stretch>
        </p:blipFill>
        <p:spPr>
          <a:xfrm>
            <a:off x="491404" y="4411089"/>
            <a:ext cx="3720555" cy="2236679"/>
          </a:xfrm>
          <a:prstGeom prst="rect">
            <a:avLst/>
          </a:prstGeom>
        </p:spPr>
      </p:pic>
    </p:spTree>
    <p:extLst>
      <p:ext uri="{BB962C8B-B14F-4D97-AF65-F5344CB8AC3E}">
        <p14:creationId xmlns:p14="http://schemas.microsoft.com/office/powerpoint/2010/main" val="5303775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t>Medical</a:t>
            </a:r>
          </a:p>
        </p:txBody>
      </p:sp>
      <p:sp>
        <p:nvSpPr>
          <p:cNvPr id="3" name="Content Placeholder 2"/>
          <p:cNvSpPr>
            <a:spLocks noGrp="1"/>
          </p:cNvSpPr>
          <p:nvPr>
            <p:ph sz="quarter" idx="13"/>
          </p:nvPr>
        </p:nvSpPr>
        <p:spPr>
          <a:xfrm>
            <a:off x="611560" y="994846"/>
            <a:ext cx="7920880" cy="4608512"/>
          </a:xfrm>
        </p:spPr>
        <p:txBody>
          <a:bodyPr>
            <a:normAutofit fontScale="40000" lnSpcReduction="20000"/>
          </a:bodyPr>
          <a:lstStyle/>
          <a:p>
            <a:pPr marL="45720" indent="0">
              <a:buNone/>
            </a:pPr>
            <a:endParaRPr lang="en-GB" sz="4000" dirty="0">
              <a:solidFill>
                <a:schemeClr val="accent1">
                  <a:lumMod val="50000"/>
                </a:schemeClr>
              </a:solidFill>
            </a:endParaRPr>
          </a:p>
          <a:p>
            <a:pPr>
              <a:buFont typeface="Arial" pitchFamily="34" charset="0"/>
              <a:buChar char="•"/>
            </a:pPr>
            <a:r>
              <a:rPr lang="en-GB" sz="4000" dirty="0">
                <a:solidFill>
                  <a:schemeClr val="accent1">
                    <a:lumMod val="50000"/>
                  </a:schemeClr>
                </a:solidFill>
              </a:rPr>
              <a:t> </a:t>
            </a:r>
            <a:r>
              <a:rPr lang="en-GB" sz="5100" dirty="0">
                <a:solidFill>
                  <a:schemeClr val="accent1">
                    <a:lumMod val="50000"/>
                  </a:schemeClr>
                </a:solidFill>
              </a:rPr>
              <a:t>Any medication updates – please let us know of any changes</a:t>
            </a:r>
          </a:p>
          <a:p>
            <a:pPr>
              <a:buFont typeface="Arial" pitchFamily="34" charset="0"/>
              <a:buChar char="•"/>
            </a:pPr>
            <a:endParaRPr lang="en-GB" sz="5100" dirty="0">
              <a:solidFill>
                <a:schemeClr val="accent1">
                  <a:lumMod val="50000"/>
                </a:schemeClr>
              </a:solidFill>
            </a:endParaRPr>
          </a:p>
          <a:p>
            <a:pPr>
              <a:buFont typeface="Arial" pitchFamily="34" charset="0"/>
              <a:buChar char="•"/>
            </a:pPr>
            <a:r>
              <a:rPr lang="en-GB" sz="5100" dirty="0">
                <a:solidFill>
                  <a:schemeClr val="accent1">
                    <a:lumMod val="50000"/>
                  </a:schemeClr>
                </a:solidFill>
              </a:rPr>
              <a:t>Please check that your child’s inhaler is in date. </a:t>
            </a:r>
          </a:p>
          <a:p>
            <a:pPr>
              <a:buFont typeface="Arial" pitchFamily="34" charset="0"/>
              <a:buChar char="•"/>
            </a:pPr>
            <a:endParaRPr lang="en-GB" sz="5100" dirty="0">
              <a:solidFill>
                <a:schemeClr val="accent1">
                  <a:lumMod val="50000"/>
                </a:schemeClr>
              </a:solidFill>
            </a:endParaRPr>
          </a:p>
          <a:p>
            <a:pPr>
              <a:buFont typeface="Arial" pitchFamily="34" charset="0"/>
              <a:buChar char="•"/>
            </a:pPr>
            <a:r>
              <a:rPr lang="en-GB" sz="5100" dirty="0">
                <a:solidFill>
                  <a:schemeClr val="accent1">
                    <a:lumMod val="50000"/>
                  </a:schemeClr>
                </a:solidFill>
              </a:rPr>
              <a:t>We have been advised that children should use a spacer when taking their inhaler -  if possible please send one into school.</a:t>
            </a:r>
          </a:p>
          <a:p>
            <a:pPr marL="45720" indent="0">
              <a:buNone/>
            </a:pPr>
            <a:endParaRPr lang="en-GB" sz="5100" dirty="0">
              <a:solidFill>
                <a:schemeClr val="accent1">
                  <a:lumMod val="50000"/>
                </a:schemeClr>
              </a:solidFill>
            </a:endParaRPr>
          </a:p>
          <a:p>
            <a:pPr>
              <a:buFont typeface="Arial" pitchFamily="34" charset="0"/>
              <a:buChar char="•"/>
            </a:pPr>
            <a:r>
              <a:rPr lang="en-GB" sz="5100" dirty="0">
                <a:solidFill>
                  <a:schemeClr val="accent1">
                    <a:lumMod val="50000"/>
                  </a:schemeClr>
                </a:solidFill>
              </a:rPr>
              <a:t>If your child needs any prescribed medication, a medical form needs to be filled in at the office before we are able to administer it. </a:t>
            </a:r>
          </a:p>
          <a:p>
            <a:pPr marL="45720" indent="0" algn="ctr">
              <a:buNone/>
            </a:pPr>
            <a:r>
              <a:rPr lang="en-GB" sz="5100" dirty="0">
                <a:solidFill>
                  <a:schemeClr val="accent1">
                    <a:lumMod val="50000"/>
                  </a:schemeClr>
                </a:solidFill>
              </a:rPr>
              <a:t>  </a:t>
            </a:r>
          </a:p>
          <a:p>
            <a:pPr marL="45720" indent="0" algn="ctr">
              <a:buNone/>
            </a:pPr>
            <a:r>
              <a:rPr lang="en-GB" sz="5100" dirty="0">
                <a:solidFill>
                  <a:schemeClr val="accent1">
                    <a:lumMod val="50000"/>
                  </a:schemeClr>
                </a:solidFill>
              </a:rPr>
              <a:t>Thank you</a:t>
            </a:r>
          </a:p>
          <a:p>
            <a:pPr marL="45720" indent="0">
              <a:buNone/>
            </a:pPr>
            <a:endParaRPr lang="en-GB" sz="4000" dirty="0">
              <a:solidFill>
                <a:schemeClr val="accent1">
                  <a:lumMod val="50000"/>
                </a:schemeClr>
              </a:solidFill>
            </a:endParaRPr>
          </a:p>
          <a:p>
            <a:pPr>
              <a:buFont typeface="Wingdings" pitchFamily="2" charset="2"/>
              <a:buChar char="v"/>
            </a:pPr>
            <a:endParaRPr lang="en-GB" sz="4000" dirty="0">
              <a:solidFill>
                <a:schemeClr val="accent1">
                  <a:lumMod val="50000"/>
                </a:schemeClr>
              </a:solidFill>
            </a:endParaRPr>
          </a:p>
          <a:p>
            <a:pPr>
              <a:buFont typeface="Wingdings" pitchFamily="2" charset="2"/>
              <a:buChar char="q"/>
            </a:pPr>
            <a:endParaRPr lang="en-GB" sz="4000" dirty="0">
              <a:solidFill>
                <a:schemeClr val="accent1">
                  <a:lumMod val="50000"/>
                </a:schemeClr>
              </a:solidFill>
            </a:endParaRPr>
          </a:p>
          <a:p>
            <a:pPr>
              <a:buFont typeface="Wingdings" pitchFamily="2" charset="2"/>
              <a:buChar char="v"/>
            </a:pPr>
            <a:endParaRPr lang="en-GB" dirty="0">
              <a:solidFill>
                <a:schemeClr val="bg1">
                  <a:lumMod val="95000"/>
                  <a:lumOff val="5000"/>
                </a:schemeClr>
              </a:solidFill>
            </a:endParaRPr>
          </a:p>
        </p:txBody>
      </p:sp>
      <p:pic>
        <p:nvPicPr>
          <p:cNvPr id="2052" name="Picture 4" descr="C:\Users\Home\AppData\Local\Microsoft\Windows\Temporary Internet Files\Content.IE5\QUNOSLT8\Blue_asthma_inhaler_graphic.svg[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96336" y="4869160"/>
            <a:ext cx="1373932" cy="17728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68830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332656"/>
            <a:ext cx="6768751" cy="1143000"/>
          </a:xfrm>
        </p:spPr>
        <p:txBody>
          <a:bodyPr/>
          <a:lstStyle/>
          <a:p>
            <a:pPr algn="ctr"/>
            <a:r>
              <a:rPr lang="en-GB" dirty="0">
                <a:solidFill>
                  <a:schemeClr val="accent1">
                    <a:lumMod val="50000"/>
                  </a:schemeClr>
                </a:solidFill>
              </a:rPr>
              <a:t>Homework</a:t>
            </a:r>
          </a:p>
        </p:txBody>
      </p:sp>
      <p:sp>
        <p:nvSpPr>
          <p:cNvPr id="3" name="Content Placeholder 2"/>
          <p:cNvSpPr>
            <a:spLocks noGrp="1"/>
          </p:cNvSpPr>
          <p:nvPr>
            <p:ph sz="quarter" idx="13"/>
          </p:nvPr>
        </p:nvSpPr>
        <p:spPr>
          <a:xfrm>
            <a:off x="395536" y="1268760"/>
            <a:ext cx="8352928" cy="5328592"/>
          </a:xfrm>
        </p:spPr>
        <p:txBody>
          <a:bodyPr>
            <a:normAutofit fontScale="70000" lnSpcReduction="20000"/>
          </a:bodyPr>
          <a:lstStyle/>
          <a:p>
            <a:pPr marL="45720" indent="0" algn="ctr">
              <a:buNone/>
            </a:pPr>
            <a:r>
              <a:rPr lang="en-GB" sz="3600" dirty="0">
                <a:solidFill>
                  <a:schemeClr val="accent1">
                    <a:lumMod val="50000"/>
                  </a:schemeClr>
                </a:solidFill>
              </a:rPr>
              <a:t>Homework will be given out on a Friday to be returned the following Wednesday.</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We would be really grateful if you could return homework on time so we have chance to mark it before Friday – Thank you. </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Weekly phonics sounds will be put on the website and in homework books. </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Please try to read with your child every day.</a:t>
            </a:r>
          </a:p>
          <a:p>
            <a:pPr marL="45720" indent="0" algn="ctr">
              <a:buNone/>
            </a:pPr>
            <a:endParaRPr lang="en-GB" sz="3600" dirty="0">
              <a:solidFill>
                <a:schemeClr val="accent1">
                  <a:lumMod val="50000"/>
                </a:schemeClr>
              </a:solidFill>
            </a:endParaRPr>
          </a:p>
          <a:p>
            <a:pPr marL="45720" indent="0" algn="ctr">
              <a:buNone/>
            </a:pPr>
            <a:endParaRPr lang="en-GB" sz="3600" dirty="0">
              <a:solidFill>
                <a:schemeClr val="accent1">
                  <a:lumMod val="50000"/>
                </a:schemeClr>
              </a:solidFill>
            </a:endParaRPr>
          </a:p>
          <a:p>
            <a:pPr marL="45720" indent="0" algn="ctr">
              <a:buNone/>
            </a:pPr>
            <a:r>
              <a:rPr lang="en-GB" sz="2600" dirty="0">
                <a:solidFill>
                  <a:schemeClr val="accent1">
                    <a:lumMod val="50000"/>
                  </a:schemeClr>
                </a:solidFill>
              </a:rPr>
              <a:t>Thank you</a:t>
            </a:r>
          </a:p>
          <a:p>
            <a:pPr marL="45720" indent="0" algn="ctr">
              <a:buNone/>
            </a:pPr>
            <a:endParaRPr lang="en-GB" sz="3600" dirty="0">
              <a:solidFill>
                <a:schemeClr val="accent1">
                  <a:lumMod val="50000"/>
                </a:schemeClr>
              </a:solidFill>
            </a:endParaRPr>
          </a:p>
        </p:txBody>
      </p:sp>
    </p:spTree>
    <p:extLst>
      <p:ext uri="{BB962C8B-B14F-4D97-AF65-F5344CB8AC3E}">
        <p14:creationId xmlns:p14="http://schemas.microsoft.com/office/powerpoint/2010/main" val="23725635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27784" y="188640"/>
            <a:ext cx="3488175" cy="1143000"/>
          </a:xfrm>
        </p:spPr>
        <p:txBody>
          <a:bodyPr/>
          <a:lstStyle/>
          <a:p>
            <a:r>
              <a:rPr lang="en-GB" dirty="0"/>
              <a:t>Reading</a:t>
            </a:r>
          </a:p>
        </p:txBody>
      </p:sp>
      <p:sp>
        <p:nvSpPr>
          <p:cNvPr id="3" name="Rectangle 2"/>
          <p:cNvSpPr/>
          <p:nvPr/>
        </p:nvSpPr>
        <p:spPr>
          <a:xfrm>
            <a:off x="395536" y="1052736"/>
            <a:ext cx="8424936" cy="3891193"/>
          </a:xfrm>
          <a:prstGeom prst="rect">
            <a:avLst/>
          </a:prstGeom>
        </p:spPr>
        <p:txBody>
          <a:bodyPr wrap="square">
            <a:spAutoFit/>
          </a:bodyPr>
          <a:lstStyle/>
          <a:p>
            <a:pPr>
              <a:lnSpc>
                <a:spcPct val="150000"/>
              </a:lnSpc>
              <a:buFont typeface="Arial" charset="0"/>
              <a:buChar char="•"/>
              <a:defRPr/>
            </a:pPr>
            <a:r>
              <a:rPr lang="en-GB" sz="2800" dirty="0">
                <a:solidFill>
                  <a:schemeClr val="accent1">
                    <a:lumMod val="50000"/>
                  </a:schemeClr>
                </a:solidFill>
              </a:rPr>
              <a:t> Your children will read through the colour bands </a:t>
            </a:r>
          </a:p>
          <a:p>
            <a:pPr>
              <a:lnSpc>
                <a:spcPct val="150000"/>
              </a:lnSpc>
              <a:buFont typeface="Arial" charset="0"/>
              <a:buChar char="•"/>
              <a:defRPr/>
            </a:pPr>
            <a:r>
              <a:rPr lang="en-GB" sz="2800" dirty="0">
                <a:solidFill>
                  <a:schemeClr val="accent1">
                    <a:lumMod val="50000"/>
                  </a:schemeClr>
                </a:solidFill>
                <a:highlight>
                  <a:srgbClr val="FFFF00"/>
                </a:highlight>
              </a:rPr>
              <a:t>Please try and read at home every night.</a:t>
            </a:r>
          </a:p>
          <a:p>
            <a:pPr>
              <a:lnSpc>
                <a:spcPct val="150000"/>
              </a:lnSpc>
              <a:defRPr/>
            </a:pPr>
            <a:r>
              <a:rPr lang="en-GB" sz="2800" dirty="0">
                <a:solidFill>
                  <a:schemeClr val="accent1">
                    <a:lumMod val="50000"/>
                  </a:schemeClr>
                </a:solidFill>
              </a:rPr>
              <a:t>In school the children will be involved in </a:t>
            </a:r>
          </a:p>
          <a:p>
            <a:pPr>
              <a:lnSpc>
                <a:spcPct val="150000"/>
              </a:lnSpc>
              <a:buFont typeface="Arial" charset="0"/>
              <a:buChar char="•"/>
              <a:defRPr/>
            </a:pPr>
            <a:r>
              <a:rPr lang="en-GB" sz="2800" dirty="0">
                <a:solidFill>
                  <a:schemeClr val="accent1">
                    <a:lumMod val="50000"/>
                  </a:schemeClr>
                </a:solidFill>
              </a:rPr>
              <a:t>1:1 reading</a:t>
            </a:r>
          </a:p>
          <a:p>
            <a:pPr>
              <a:lnSpc>
                <a:spcPct val="150000"/>
              </a:lnSpc>
              <a:buFont typeface="Arial" charset="0"/>
              <a:buChar char="•"/>
              <a:defRPr/>
            </a:pPr>
            <a:r>
              <a:rPr lang="en-GB" sz="2800" dirty="0">
                <a:solidFill>
                  <a:schemeClr val="accent1">
                    <a:lumMod val="50000"/>
                  </a:schemeClr>
                </a:solidFill>
              </a:rPr>
              <a:t>Reading across the curriculum.</a:t>
            </a:r>
          </a:p>
          <a:p>
            <a:pPr>
              <a:lnSpc>
                <a:spcPct val="150000"/>
              </a:lnSpc>
              <a:buFont typeface="Arial" charset="0"/>
              <a:buChar char="•"/>
              <a:defRPr/>
            </a:pPr>
            <a:r>
              <a:rPr lang="en-GB" sz="2800" dirty="0">
                <a:solidFill>
                  <a:schemeClr val="accent1">
                    <a:lumMod val="50000"/>
                  </a:schemeClr>
                </a:solidFill>
              </a:rPr>
              <a:t> Story time each day. </a:t>
            </a:r>
          </a:p>
        </p:txBody>
      </p:sp>
    </p:spTree>
    <p:extLst>
      <p:ext uri="{BB962C8B-B14F-4D97-AF65-F5344CB8AC3E}">
        <p14:creationId xmlns:p14="http://schemas.microsoft.com/office/powerpoint/2010/main" val="6949322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40000"/>
              <a:lumOff val="60000"/>
            </a:schemeClr>
          </a:solidFill>
          <a:ln>
            <a:solidFill>
              <a:schemeClr val="tx1"/>
            </a:solidFill>
          </a:ln>
        </p:spPr>
        <p:txBody>
          <a:bodyPr/>
          <a:lstStyle/>
          <a:p>
            <a:r>
              <a:rPr lang="en-GB" b="1" dirty="0"/>
              <a:t>Phonics</a:t>
            </a:r>
            <a:r>
              <a:rPr lang="en-GB" dirty="0"/>
              <a:t> </a:t>
            </a:r>
          </a:p>
        </p:txBody>
      </p:sp>
      <p:sp>
        <p:nvSpPr>
          <p:cNvPr id="3" name="Content Placeholder 2"/>
          <p:cNvSpPr>
            <a:spLocks noGrp="1"/>
          </p:cNvSpPr>
          <p:nvPr>
            <p:ph idx="1"/>
          </p:nvPr>
        </p:nvSpPr>
        <p:spPr>
          <a:xfrm>
            <a:off x="457200" y="1600200"/>
            <a:ext cx="8229600" cy="4709120"/>
          </a:xfrm>
          <a:solidFill>
            <a:schemeClr val="accent6">
              <a:lumMod val="40000"/>
              <a:lumOff val="60000"/>
            </a:schemeClr>
          </a:solidFill>
        </p:spPr>
        <p:txBody>
          <a:bodyPr>
            <a:normAutofit fontScale="77500" lnSpcReduction="20000"/>
          </a:bodyPr>
          <a:lstStyle/>
          <a:p>
            <a:r>
              <a:rPr lang="en-GB" sz="4300" b="1" dirty="0"/>
              <a:t>What is phonics?</a:t>
            </a:r>
          </a:p>
          <a:p>
            <a:pPr marL="0" indent="0">
              <a:buNone/>
            </a:pPr>
            <a:r>
              <a:rPr lang="en-GB" sz="4300" dirty="0"/>
              <a:t>All words are made up of sounds. We have 26 letters in our alphabet but the English language is made up of 42 sounds.</a:t>
            </a:r>
          </a:p>
          <a:p>
            <a:pPr marL="0" indent="0">
              <a:buNone/>
            </a:pPr>
            <a:r>
              <a:rPr lang="en-GB" sz="4000" dirty="0"/>
              <a:t>    c/a/t       sh/ee/p     ch/i/ck  phonemes</a:t>
            </a:r>
          </a:p>
          <a:p>
            <a:pPr marL="0" indent="0">
              <a:buNone/>
            </a:pPr>
            <a:r>
              <a:rPr lang="en-GB" sz="4000" dirty="0"/>
              <a:t>We use Jolly Phonics to introduce and teach phonics. Fun, interactive, multi-sensory with each sound introduced through a story, a song and an action.</a:t>
            </a:r>
          </a:p>
          <a:p>
            <a:pPr marL="0" indent="0">
              <a:buNone/>
            </a:pPr>
            <a:r>
              <a:rPr lang="en-GB" sz="4000" dirty="0"/>
              <a:t> </a:t>
            </a:r>
            <a:endParaRPr lang="en-GB" sz="2400" b="1" dirty="0"/>
          </a:p>
        </p:txBody>
      </p:sp>
      <p:pic>
        <p:nvPicPr>
          <p:cNvPr id="1026" name="Picture 2" descr="C:\Users\klaassena.SPPS.004\AppData\Local\Microsoft\Windows\Temporary Internet Files\Content.IE5\X3CLS1SY\logo[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696" y="5682952"/>
            <a:ext cx="5616624" cy="11430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C:\Users\Home\AppData\Local\Microsoft\Windows\Temporary Internet Files\Content.IE5\7783T5QF\VOCABULARIO[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99894" y="385170"/>
            <a:ext cx="1812466" cy="9886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17375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40000"/>
              <a:lumOff val="60000"/>
            </a:schemeClr>
          </a:solidFill>
        </p:spPr>
        <p:txBody>
          <a:bodyPr/>
          <a:lstStyle/>
          <a:p>
            <a:r>
              <a:rPr lang="en-GB" dirty="0"/>
              <a:t>Today’s sound </a:t>
            </a:r>
          </a:p>
        </p:txBody>
      </p:sp>
      <p:pic>
        <p:nvPicPr>
          <p:cNvPr id="4" name="Picture 3"/>
          <p:cNvPicPr>
            <a:picLocks noChangeAspect="1"/>
          </p:cNvPicPr>
          <p:nvPr/>
        </p:nvPicPr>
        <p:blipFill>
          <a:blip r:embed="rId2"/>
          <a:stretch>
            <a:fillRect/>
          </a:stretch>
        </p:blipFill>
        <p:spPr>
          <a:xfrm>
            <a:off x="457200" y="1417638"/>
            <a:ext cx="8229600" cy="5097462"/>
          </a:xfrm>
          <a:prstGeom prst="rect">
            <a:avLst/>
          </a:prstGeom>
        </p:spPr>
      </p:pic>
    </p:spTree>
    <p:extLst>
      <p:ext uri="{BB962C8B-B14F-4D97-AF65-F5344CB8AC3E}">
        <p14:creationId xmlns:p14="http://schemas.microsoft.com/office/powerpoint/2010/main" val="34262875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8877" y="330531"/>
            <a:ext cx="6512511" cy="1143000"/>
          </a:xfrm>
          <a:solidFill>
            <a:schemeClr val="accent6">
              <a:lumMod val="40000"/>
              <a:lumOff val="60000"/>
            </a:schemeClr>
          </a:solidFill>
        </p:spPr>
        <p:txBody>
          <a:bodyPr/>
          <a:lstStyle/>
          <a:p>
            <a:pPr algn="ctr"/>
            <a:r>
              <a:rPr lang="en-GB" b="1" dirty="0"/>
              <a:t>Daily Phonics </a:t>
            </a:r>
          </a:p>
        </p:txBody>
      </p:sp>
      <p:sp>
        <p:nvSpPr>
          <p:cNvPr id="3" name="Content Placeholder 2"/>
          <p:cNvSpPr>
            <a:spLocks noGrp="1"/>
          </p:cNvSpPr>
          <p:nvPr>
            <p:ph idx="1"/>
          </p:nvPr>
        </p:nvSpPr>
        <p:spPr>
          <a:xfrm>
            <a:off x="1219200" y="2040448"/>
            <a:ext cx="6400800" cy="3474720"/>
          </a:xfrm>
        </p:spPr>
        <p:txBody>
          <a:bodyPr>
            <a:normAutofit fontScale="70000" lnSpcReduction="20000"/>
          </a:bodyPr>
          <a:lstStyle/>
          <a:p>
            <a:r>
              <a:rPr lang="en-GB" dirty="0"/>
              <a:t>First sounds</a:t>
            </a:r>
          </a:p>
          <a:p>
            <a:pPr marL="0" indent="0">
              <a:buNone/>
            </a:pPr>
            <a:r>
              <a:rPr lang="en-GB" sz="6000" dirty="0"/>
              <a:t>s       a       t       p       </a:t>
            </a:r>
            <a:r>
              <a:rPr lang="en-GB" sz="6000" dirty="0" err="1"/>
              <a:t>i</a:t>
            </a:r>
            <a:r>
              <a:rPr lang="en-GB" sz="6000" dirty="0"/>
              <a:t>      n </a:t>
            </a:r>
          </a:p>
          <a:p>
            <a:pPr marL="0" indent="0">
              <a:buNone/>
            </a:pPr>
            <a:r>
              <a:rPr lang="en-GB" sz="6000" dirty="0"/>
              <a:t>			</a:t>
            </a:r>
            <a:r>
              <a:rPr lang="en-GB" sz="6000" b="1" u="sng" dirty="0"/>
              <a:t>Blend </a:t>
            </a:r>
          </a:p>
          <a:p>
            <a:pPr marL="0" indent="0">
              <a:buNone/>
            </a:pPr>
            <a:r>
              <a:rPr lang="en-GB" sz="6000" b="1" dirty="0"/>
              <a:t>sat    pin     nip     sit     pit pat     	pip 		sip </a:t>
            </a:r>
          </a:p>
        </p:txBody>
      </p:sp>
      <p:sp>
        <p:nvSpPr>
          <p:cNvPr id="4" name="AutoShape 2" descr="Image result for sound buttons phase 2"/>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Image result for sound buttons phase 2"/>
          <p:cNvSpPr>
            <a:spLocks noChangeAspect="1" noChangeArrowheads="1"/>
          </p:cNvSpPr>
          <p:nvPr/>
        </p:nvSpPr>
        <p:spPr bwMode="auto">
          <a:xfrm>
            <a:off x="4572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p:cNvPicPr>
            <a:picLocks noChangeAspect="1"/>
          </p:cNvPicPr>
          <p:nvPr/>
        </p:nvPicPr>
        <p:blipFill>
          <a:blip r:embed="rId2"/>
          <a:stretch>
            <a:fillRect/>
          </a:stretch>
        </p:blipFill>
        <p:spPr>
          <a:xfrm>
            <a:off x="6515634" y="128697"/>
            <a:ext cx="1564861" cy="1911751"/>
          </a:xfrm>
          <a:prstGeom prst="rect">
            <a:avLst/>
          </a:prstGeom>
        </p:spPr>
      </p:pic>
      <p:pic>
        <p:nvPicPr>
          <p:cNvPr id="7" name="Picture 6"/>
          <p:cNvPicPr>
            <a:picLocks noChangeAspect="1"/>
          </p:cNvPicPr>
          <p:nvPr/>
        </p:nvPicPr>
        <p:blipFill>
          <a:blip r:embed="rId3"/>
          <a:stretch>
            <a:fillRect/>
          </a:stretch>
        </p:blipFill>
        <p:spPr>
          <a:xfrm>
            <a:off x="785554" y="380725"/>
            <a:ext cx="1237058" cy="1042611"/>
          </a:xfrm>
          <a:prstGeom prst="rect">
            <a:avLst/>
          </a:prstGeom>
        </p:spPr>
      </p:pic>
    </p:spTree>
    <p:extLst>
      <p:ext uri="{BB962C8B-B14F-4D97-AF65-F5344CB8AC3E}">
        <p14:creationId xmlns:p14="http://schemas.microsoft.com/office/powerpoint/2010/main" val="16878144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404664"/>
            <a:ext cx="6512511" cy="1143000"/>
          </a:xfrm>
          <a:solidFill>
            <a:schemeClr val="accent6">
              <a:lumMod val="40000"/>
              <a:lumOff val="60000"/>
            </a:schemeClr>
          </a:solidFill>
          <a:ln>
            <a:solidFill>
              <a:schemeClr val="tx1"/>
            </a:solidFill>
          </a:ln>
        </p:spPr>
        <p:txBody>
          <a:bodyPr/>
          <a:lstStyle/>
          <a:p>
            <a:pPr algn="ctr"/>
            <a:r>
              <a:rPr lang="en-GB" dirty="0"/>
              <a:t>Phonics </a:t>
            </a:r>
          </a:p>
        </p:txBody>
      </p:sp>
      <p:sp>
        <p:nvSpPr>
          <p:cNvPr id="3" name="Content Placeholder 2"/>
          <p:cNvSpPr>
            <a:spLocks noGrp="1"/>
          </p:cNvSpPr>
          <p:nvPr>
            <p:ph idx="1"/>
          </p:nvPr>
        </p:nvSpPr>
        <p:spPr>
          <a:xfrm>
            <a:off x="539552" y="2276872"/>
            <a:ext cx="8064896" cy="3680009"/>
          </a:xfrm>
        </p:spPr>
        <p:txBody>
          <a:bodyPr>
            <a:normAutofit fontScale="85000" lnSpcReduction="10000"/>
          </a:bodyPr>
          <a:lstStyle/>
          <a:p>
            <a:r>
              <a:rPr lang="en-GB" dirty="0"/>
              <a:t>Young children learn quickly where an activity is involved and therefore a sound a day is introduced. 4 a week &amp; then blending games &amp; tricky words too.</a:t>
            </a:r>
          </a:p>
          <a:p>
            <a:pPr marL="0" indent="0">
              <a:buNone/>
            </a:pPr>
            <a:r>
              <a:rPr lang="en-GB" sz="6600" dirty="0">
                <a:effectLst>
                  <a:outerShdw blurRad="38100" dist="38100" dir="2700000" algn="tl">
                    <a:srgbClr val="000000">
                      <a:alpha val="43137"/>
                    </a:srgbClr>
                  </a:outerShdw>
                </a:effectLst>
              </a:rPr>
              <a:t>  the   to   my    we  all</a:t>
            </a:r>
          </a:p>
          <a:p>
            <a:endParaRPr lang="en-GB" dirty="0"/>
          </a:p>
          <a:p>
            <a:pPr marL="0" indent="0">
              <a:buNone/>
            </a:pPr>
            <a:r>
              <a:rPr lang="en-GB" dirty="0"/>
              <a:t>When children know some tricky words and sounds and can blend to make words then we start with reading books. We do not rush into this as we don’t want to put children off reading.</a:t>
            </a:r>
          </a:p>
          <a:p>
            <a:pPr marL="0" indent="0">
              <a:buNone/>
            </a:pPr>
            <a:endParaRPr lang="en-GB" dirty="0"/>
          </a:p>
        </p:txBody>
      </p:sp>
      <p:pic>
        <p:nvPicPr>
          <p:cNvPr id="2050" name="Picture 2" descr="C:\Users\Home\AppData\Local\Microsoft\Windows\Temporary Internet Files\Content.IE5\7783T5QF\VOCABULARIO[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7871" y="481202"/>
            <a:ext cx="1824732" cy="9953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64359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162863"/>
            <a:ext cx="6512511" cy="1143000"/>
          </a:xfrm>
          <a:solidFill>
            <a:schemeClr val="accent6">
              <a:lumMod val="40000"/>
              <a:lumOff val="60000"/>
            </a:schemeClr>
          </a:solidFill>
        </p:spPr>
        <p:style>
          <a:lnRef idx="2">
            <a:schemeClr val="dk1"/>
          </a:lnRef>
          <a:fillRef idx="1">
            <a:schemeClr val="lt1"/>
          </a:fillRef>
          <a:effectRef idx="0">
            <a:schemeClr val="dk1"/>
          </a:effectRef>
          <a:fontRef idx="minor">
            <a:schemeClr val="dk1"/>
          </a:fontRef>
        </p:style>
        <p:txBody>
          <a:bodyPr/>
          <a:lstStyle/>
          <a:p>
            <a:r>
              <a:rPr lang="en-GB" dirty="0"/>
              <a:t>Jolly Phonics App</a:t>
            </a:r>
          </a:p>
        </p:txBody>
      </p:sp>
      <p:sp>
        <p:nvSpPr>
          <p:cNvPr id="3" name="Content Placeholder 2"/>
          <p:cNvSpPr>
            <a:spLocks noGrp="1"/>
          </p:cNvSpPr>
          <p:nvPr>
            <p:ph sz="half" idx="2"/>
          </p:nvPr>
        </p:nvSpPr>
        <p:spPr>
          <a:xfrm>
            <a:off x="179512" y="1569429"/>
            <a:ext cx="4317876" cy="4739891"/>
          </a:xfrm>
        </p:spPr>
        <p:txBody>
          <a:bodyPr>
            <a:normAutofit fontScale="92500" lnSpcReduction="20000"/>
          </a:bodyPr>
          <a:lstStyle/>
          <a:p>
            <a:pPr marL="0" indent="0">
              <a:buNone/>
            </a:pPr>
            <a:r>
              <a:rPr lang="en-GB" sz="2900" b="1" dirty="0"/>
              <a:t>Children learn to</a:t>
            </a:r>
          </a:p>
          <a:p>
            <a:r>
              <a:rPr lang="en-GB" sz="2900" dirty="0"/>
              <a:t>– Hear the letter sounds</a:t>
            </a:r>
          </a:p>
          <a:p>
            <a:r>
              <a:rPr lang="en-GB" sz="2900" dirty="0"/>
              <a:t>– Recognize the letter sounds</a:t>
            </a:r>
          </a:p>
          <a:p>
            <a:r>
              <a:rPr lang="en-GB" sz="2900" dirty="0"/>
              <a:t>– See letter formation</a:t>
            </a:r>
          </a:p>
          <a:p>
            <a:r>
              <a:rPr lang="en-GB" sz="2900" dirty="0"/>
              <a:t>– Write the letters themselves</a:t>
            </a:r>
          </a:p>
          <a:p>
            <a:r>
              <a:rPr lang="en-GB" sz="2900" dirty="0"/>
              <a:t>– Blend sounds in words for reading</a:t>
            </a:r>
          </a:p>
          <a:p>
            <a:r>
              <a:rPr lang="en-GB" sz="2900" dirty="0"/>
              <a:t>– Identify sounds in words for spelling</a:t>
            </a:r>
          </a:p>
          <a:p>
            <a:endParaRPr lang="en-GB" dirty="0"/>
          </a:p>
        </p:txBody>
      </p:sp>
      <p:pic>
        <p:nvPicPr>
          <p:cNvPr id="1026" name="Picture 2" descr="The Jolly Phonics Letter Sounds App Splash screen"/>
          <p:cNvPicPr>
            <a:picLocks noGrp="1" noChangeAspect="1" noChangeArrowheads="1"/>
          </p:cNvPicPr>
          <p:nvPr>
            <p:ph sz="quarter" idx="4"/>
          </p:nvPr>
        </p:nvPicPr>
        <p:blipFill>
          <a:blip r:embed="rId2">
            <a:extLst>
              <a:ext uri="{28A0092B-C50C-407E-A947-70E740481C1C}">
                <a14:useLocalDpi xmlns:a14="http://schemas.microsoft.com/office/drawing/2010/main" val="0"/>
              </a:ext>
            </a:extLst>
          </a:blip>
          <a:srcRect/>
          <a:stretch>
            <a:fillRect/>
          </a:stretch>
        </p:blipFill>
        <p:spPr bwMode="auto">
          <a:xfrm>
            <a:off x="4355976" y="1542939"/>
            <a:ext cx="4267800" cy="3542245"/>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1691680" y="6190122"/>
            <a:ext cx="5688632" cy="584775"/>
          </a:xfrm>
          <a:prstGeom prst="rect">
            <a:avLst/>
          </a:prstGeom>
        </p:spPr>
        <p:txBody>
          <a:bodyPr wrap="square">
            <a:spAutoFit/>
          </a:bodyPr>
          <a:lstStyle/>
          <a:p>
            <a:r>
              <a:rPr lang="en-GB" sz="3200" b="1" dirty="0">
                <a:solidFill>
                  <a:srgbClr val="00B050"/>
                </a:solidFill>
              </a:rPr>
              <a:t>http://jollylearning.co.uk/</a:t>
            </a:r>
          </a:p>
        </p:txBody>
      </p:sp>
    </p:spTree>
    <p:extLst>
      <p:ext uri="{BB962C8B-B14F-4D97-AF65-F5344CB8AC3E}">
        <p14:creationId xmlns:p14="http://schemas.microsoft.com/office/powerpoint/2010/main" val="23330845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15092" y="1814423"/>
            <a:ext cx="6400800" cy="3474720"/>
          </a:xfrm>
        </p:spPr>
        <p:txBody>
          <a:bodyPr/>
          <a:lstStyle/>
          <a:p>
            <a:r>
              <a:rPr lang="en-GB" dirty="0"/>
              <a:t>NUMBER</a:t>
            </a:r>
          </a:p>
          <a:p>
            <a:pPr marL="0" indent="0">
              <a:buNone/>
            </a:pPr>
            <a:r>
              <a:rPr lang="en-GB" dirty="0"/>
              <a:t>Strong focus on number and developing the children’s understanding of the patterns that underpin early number.</a:t>
            </a:r>
          </a:p>
          <a:p>
            <a:pPr marL="0" indent="0">
              <a:buNone/>
            </a:pPr>
            <a:r>
              <a:rPr lang="en-GB" dirty="0"/>
              <a:t>Numicon</a:t>
            </a:r>
          </a:p>
          <a:p>
            <a:pPr marL="0" indent="0">
              <a:buNone/>
            </a:pPr>
            <a:endParaRPr lang="en-GB" dirty="0"/>
          </a:p>
        </p:txBody>
      </p:sp>
      <p:sp>
        <p:nvSpPr>
          <p:cNvPr id="4" name="Title 1"/>
          <p:cNvSpPr>
            <a:spLocks noGrp="1"/>
          </p:cNvSpPr>
          <p:nvPr>
            <p:ph type="title"/>
          </p:nvPr>
        </p:nvSpPr>
        <p:spPr>
          <a:xfrm>
            <a:off x="1293131" y="323606"/>
            <a:ext cx="6512511" cy="1143000"/>
          </a:xfrm>
          <a:solidFill>
            <a:schemeClr val="accent6">
              <a:lumMod val="40000"/>
              <a:lumOff val="60000"/>
            </a:schemeClr>
          </a:solidFill>
          <a:ln>
            <a:solidFill>
              <a:schemeClr val="tx1"/>
            </a:solidFill>
          </a:ln>
        </p:spPr>
        <p:txBody>
          <a:bodyPr/>
          <a:lstStyle/>
          <a:p>
            <a:pPr algn="ctr"/>
            <a:r>
              <a:rPr lang="en-GB" dirty="0"/>
              <a:t>Maths</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67844" y="3505573"/>
            <a:ext cx="2808312" cy="21361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descr="C:\Users\Home\AppData\Local\Microsoft\Windows\Temporary Internet Files\Content.IE5\D0OELYFJ\vector_bubble_numbers_by_sedj-d4dvz0c[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88224" y="365635"/>
            <a:ext cx="1800200" cy="10589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55829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1640" y="291480"/>
            <a:ext cx="6512511" cy="1143000"/>
          </a:xfrm>
          <a:solidFill>
            <a:schemeClr val="accent6">
              <a:lumMod val="40000"/>
              <a:lumOff val="60000"/>
            </a:schemeClr>
          </a:solidFill>
          <a:ln>
            <a:solidFill>
              <a:schemeClr val="tx1"/>
            </a:solidFill>
          </a:ln>
        </p:spPr>
        <p:txBody>
          <a:bodyPr/>
          <a:lstStyle/>
          <a:p>
            <a:pPr algn="ctr"/>
            <a:r>
              <a:rPr lang="en-GB" dirty="0"/>
              <a:t>Maths</a:t>
            </a:r>
          </a:p>
        </p:txBody>
      </p:sp>
      <p:sp>
        <p:nvSpPr>
          <p:cNvPr id="3" name="Content Placeholder 2"/>
          <p:cNvSpPr>
            <a:spLocks noGrp="1"/>
          </p:cNvSpPr>
          <p:nvPr>
            <p:ph sz="half" idx="1"/>
          </p:nvPr>
        </p:nvSpPr>
        <p:spPr>
          <a:xfrm>
            <a:off x="457200" y="1600200"/>
            <a:ext cx="4038600" cy="4709120"/>
          </a:xfrm>
        </p:spPr>
        <p:txBody>
          <a:bodyPr>
            <a:normAutofit fontScale="85000" lnSpcReduction="10000"/>
          </a:bodyPr>
          <a:lstStyle/>
          <a:p>
            <a:r>
              <a:rPr lang="en-GB" dirty="0"/>
              <a:t>Counting groups of objects accurately</a:t>
            </a:r>
          </a:p>
          <a:p>
            <a:endParaRPr lang="en-GB" dirty="0"/>
          </a:p>
          <a:p>
            <a:endParaRPr lang="en-GB" dirty="0"/>
          </a:p>
          <a:p>
            <a:endParaRPr lang="en-GB" dirty="0"/>
          </a:p>
          <a:p>
            <a:endParaRPr lang="en-GB" dirty="0"/>
          </a:p>
          <a:p>
            <a:endParaRPr lang="en-GB" dirty="0"/>
          </a:p>
          <a:p>
            <a:pPr marL="0" indent="0">
              <a:buNone/>
            </a:pPr>
            <a:endParaRPr lang="en-GB" dirty="0"/>
          </a:p>
          <a:p>
            <a:pPr marL="0" indent="0">
              <a:buNone/>
            </a:pPr>
            <a:r>
              <a:rPr lang="en-GB" dirty="0"/>
              <a:t>Last number is the quantity. </a:t>
            </a:r>
          </a:p>
          <a:p>
            <a:pPr marL="0" indent="0">
              <a:buNone/>
            </a:pPr>
            <a:r>
              <a:rPr lang="en-GB" dirty="0"/>
              <a:t>Seen &amp; unseen objects to count</a:t>
            </a:r>
          </a:p>
        </p:txBody>
      </p:sp>
      <p:sp>
        <p:nvSpPr>
          <p:cNvPr id="4" name="Content Placeholder 3"/>
          <p:cNvSpPr>
            <a:spLocks noGrp="1"/>
          </p:cNvSpPr>
          <p:nvPr>
            <p:ph sz="half" idx="2"/>
          </p:nvPr>
        </p:nvSpPr>
        <p:spPr/>
        <p:txBody>
          <a:bodyPr>
            <a:normAutofit fontScale="85000" lnSpcReduction="10000"/>
          </a:bodyPr>
          <a:lstStyle/>
          <a:p>
            <a:r>
              <a:rPr lang="en-GB" dirty="0"/>
              <a:t>Rote counting in order</a:t>
            </a:r>
          </a:p>
          <a:p>
            <a:r>
              <a:rPr lang="en-GB" dirty="0"/>
              <a:t>Starting at 0 and 1 but other numbers too!</a:t>
            </a:r>
          </a:p>
          <a:p>
            <a:pPr marL="0" indent="0">
              <a:buNone/>
            </a:pPr>
            <a:r>
              <a:rPr lang="en-GB" dirty="0"/>
              <a:t>  </a:t>
            </a:r>
            <a:r>
              <a:rPr lang="en-GB" b="1" dirty="0"/>
              <a:t>3 to 19 or 9 to 21</a:t>
            </a:r>
          </a:p>
          <a:p>
            <a:r>
              <a:rPr lang="en-GB" dirty="0"/>
              <a:t>Equally important is counting backwards</a:t>
            </a:r>
          </a:p>
          <a:p>
            <a:pPr marL="0" indent="0" algn="ctr">
              <a:buNone/>
            </a:pPr>
            <a:r>
              <a:rPr lang="en-GB" b="1" dirty="0"/>
              <a:t>20,19,18,17</a:t>
            </a:r>
          </a:p>
          <a:p>
            <a:r>
              <a:rPr lang="en-GB" dirty="0"/>
              <a:t>Crossing the tens 29 then 30 not 20 10</a:t>
            </a:r>
          </a:p>
          <a:p>
            <a:r>
              <a:rPr lang="en-GB" dirty="0"/>
              <a:t> Emphasising </a:t>
            </a:r>
            <a:r>
              <a:rPr lang="en-GB" b="1" dirty="0"/>
              <a:t>teens</a:t>
            </a:r>
            <a:r>
              <a:rPr lang="en-GB" dirty="0"/>
              <a:t> </a:t>
            </a:r>
          </a:p>
          <a:p>
            <a:endParaRPr lang="en-GB" dirty="0"/>
          </a:p>
        </p:txBody>
      </p:sp>
      <p:pic>
        <p:nvPicPr>
          <p:cNvPr id="4098" name="Picture 2" descr="C:\Users\Home\AppData\Local\Microsoft\Windows\Temporary Internet Files\Content.IE5\D0OELYFJ\vector_bubble_numbers_by_sedj-d4dvz0c[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57385" y="336041"/>
            <a:ext cx="1897584" cy="1116226"/>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C:\Users\Home\AppData\Local\Microsoft\Windows\Temporary Internet Files\Content.IE5\DIWCQD8P\smiles[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31640" y="2492896"/>
            <a:ext cx="2160240" cy="21168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65665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10400" y="260976"/>
            <a:ext cx="6512511" cy="1143000"/>
          </a:xfrm>
          <a:solidFill>
            <a:schemeClr val="accent6">
              <a:lumMod val="40000"/>
              <a:lumOff val="60000"/>
            </a:schemeClr>
          </a:solidFill>
          <a:ln>
            <a:solidFill>
              <a:schemeClr val="tx1"/>
            </a:solidFill>
          </a:ln>
        </p:spPr>
        <p:txBody>
          <a:bodyPr/>
          <a:lstStyle/>
          <a:p>
            <a:pPr algn="ctr"/>
            <a:r>
              <a:rPr lang="en-GB" dirty="0"/>
              <a:t>Maths</a:t>
            </a:r>
          </a:p>
        </p:txBody>
      </p:sp>
      <p:sp>
        <p:nvSpPr>
          <p:cNvPr id="3" name="Content Placeholder 2"/>
          <p:cNvSpPr>
            <a:spLocks noGrp="1"/>
          </p:cNvSpPr>
          <p:nvPr>
            <p:ph sz="half" idx="1"/>
          </p:nvPr>
        </p:nvSpPr>
        <p:spPr/>
        <p:txBody>
          <a:bodyPr/>
          <a:lstStyle/>
          <a:p>
            <a:r>
              <a:rPr lang="en-GB" sz="3200" b="1" dirty="0"/>
              <a:t>Problem solving</a:t>
            </a:r>
          </a:p>
          <a:p>
            <a:r>
              <a:rPr lang="en-GB" dirty="0"/>
              <a:t>Daily practical activities</a:t>
            </a:r>
          </a:p>
          <a:p>
            <a:r>
              <a:rPr lang="en-GB" dirty="0"/>
              <a:t>Encourage ‘have a go’ and ‘I can’ attitude</a:t>
            </a:r>
          </a:p>
          <a:p>
            <a:endParaRPr lang="en-GB" dirty="0"/>
          </a:p>
        </p:txBody>
      </p:sp>
      <p:pic>
        <p:nvPicPr>
          <p:cNvPr id="5" name="Picture 2" descr="C:\Users\Home\AppData\Local\Microsoft\Windows\Temporary Internet Files\Content.IE5\D0OELYFJ\vector_bubble_numbers_by_sedj-d4dvz0c[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84168" y="345363"/>
            <a:ext cx="1656184" cy="974226"/>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C:\Users\Home\AppData\Local\Microsoft\Windows\Temporary Internet Files\Content.IE5\DIWCQD8P\problem-Problem_solving[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flipV="1">
            <a:off x="1382985" y="4293096"/>
            <a:ext cx="2126010" cy="1700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28556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73609" y="52334"/>
            <a:ext cx="6512511" cy="1143000"/>
          </a:xfrm>
          <a:solidFill>
            <a:schemeClr val="accent6">
              <a:lumMod val="40000"/>
              <a:lumOff val="60000"/>
            </a:schemeClr>
          </a:solidFill>
          <a:ln>
            <a:solidFill>
              <a:schemeClr val="tx1"/>
            </a:solidFill>
          </a:ln>
        </p:spPr>
        <p:txBody>
          <a:bodyPr/>
          <a:lstStyle/>
          <a:p>
            <a:pPr algn="ctr"/>
            <a:r>
              <a:rPr lang="en-GB" dirty="0"/>
              <a:t>Other</a:t>
            </a:r>
          </a:p>
        </p:txBody>
      </p:sp>
      <p:sp>
        <p:nvSpPr>
          <p:cNvPr id="3" name="Content Placeholder 2"/>
          <p:cNvSpPr>
            <a:spLocks noGrp="1"/>
          </p:cNvSpPr>
          <p:nvPr>
            <p:ph idx="1"/>
          </p:nvPr>
        </p:nvSpPr>
        <p:spPr>
          <a:xfrm>
            <a:off x="1099659" y="1936694"/>
            <a:ext cx="6400800" cy="3474720"/>
          </a:xfrm>
        </p:spPr>
        <p:txBody>
          <a:bodyPr/>
          <a:lstStyle/>
          <a:p>
            <a:r>
              <a:rPr lang="en-GB" dirty="0"/>
              <a:t>Writing, pencil grip &amp; robot talking</a:t>
            </a:r>
          </a:p>
          <a:p>
            <a:r>
              <a:rPr lang="en-GB" dirty="0"/>
              <a:t>Homework books – Each Friday to be returned the following Wednesday</a:t>
            </a:r>
          </a:p>
          <a:p>
            <a:r>
              <a:rPr lang="en-GB" dirty="0"/>
              <a:t>Children come to school in PE kits – Thursday and Friday</a:t>
            </a:r>
          </a:p>
          <a:p>
            <a:r>
              <a:rPr lang="en-GB" dirty="0"/>
              <a:t>Lunches, water bottles, milk &amp; fruit</a:t>
            </a:r>
          </a:p>
          <a:p>
            <a:r>
              <a:rPr lang="en-GB" dirty="0"/>
              <a:t>Information, newsletters, website, text messages &amp; twitter</a:t>
            </a:r>
          </a:p>
          <a:p>
            <a:endParaRPr lang="en-GB" dirty="0"/>
          </a:p>
        </p:txBody>
      </p:sp>
      <p:pic>
        <p:nvPicPr>
          <p:cNvPr id="5122" name="Picture 2" descr="C:\Users\Home\AppData\Local\Microsoft\Windows\Temporary Internet Files\Content.IE5\LLQYV6CB\5529526696_157a2a1ace_z[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40152" y="1247174"/>
            <a:ext cx="1211796" cy="908847"/>
          </a:xfrm>
          <a:prstGeom prst="rect">
            <a:avLst/>
          </a:prstGeom>
          <a:noFill/>
          <a:extLst>
            <a:ext uri="{909E8E84-426E-40DD-AFC4-6F175D3DCCD1}">
              <a14:hiddenFill xmlns:a14="http://schemas.microsoft.com/office/drawing/2010/main">
                <a:solidFill>
                  <a:srgbClr val="FFFFFF"/>
                </a:solidFill>
              </a14:hiddenFill>
            </a:ext>
          </a:extLst>
        </p:spPr>
      </p:pic>
      <p:pic>
        <p:nvPicPr>
          <p:cNvPr id="5123" name="Picture 3" descr="C:\Users\Home\AppData\Local\Microsoft\Windows\Temporary Internet Files\Content.IE5\OXPIZWFJ\RCK012_LRG[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926449">
            <a:off x="7462106" y="1604705"/>
            <a:ext cx="1164468" cy="931575"/>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C:\Users\Home\AppData\Local\Microsoft\Windows\Temporary Internet Files\Content.IE5\D0OELYFJ\que-es-twitter[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40356" y="5301208"/>
            <a:ext cx="967755" cy="7269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7306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260648"/>
            <a:ext cx="6512511" cy="1143000"/>
          </a:xfrm>
        </p:spPr>
        <p:txBody>
          <a:bodyPr/>
          <a:lstStyle/>
          <a:p>
            <a:pPr algn="ctr"/>
            <a:r>
              <a:rPr lang="en-GB" dirty="0">
                <a:solidFill>
                  <a:schemeClr val="accent1">
                    <a:lumMod val="50000"/>
                  </a:schemeClr>
                </a:solidFill>
              </a:rPr>
              <a:t>Curriculum</a:t>
            </a:r>
          </a:p>
        </p:txBody>
      </p:sp>
      <p:sp>
        <p:nvSpPr>
          <p:cNvPr id="3" name="Content Placeholder 2"/>
          <p:cNvSpPr>
            <a:spLocks noGrp="1"/>
          </p:cNvSpPr>
          <p:nvPr>
            <p:ph sz="quarter" idx="13"/>
          </p:nvPr>
        </p:nvSpPr>
        <p:spPr>
          <a:xfrm>
            <a:off x="683568" y="1196752"/>
            <a:ext cx="7632848" cy="4482832"/>
          </a:xfrm>
        </p:spPr>
        <p:txBody>
          <a:bodyPr>
            <a:normAutofit fontScale="77500" lnSpcReduction="20000"/>
          </a:bodyPr>
          <a:lstStyle/>
          <a:p>
            <a:pPr marL="45720" indent="0" algn="ctr">
              <a:buNone/>
            </a:pPr>
            <a:r>
              <a:rPr lang="en-GB" sz="2800" dirty="0">
                <a:solidFill>
                  <a:schemeClr val="accent1">
                    <a:lumMod val="50000"/>
                  </a:schemeClr>
                </a:solidFill>
              </a:rPr>
              <a:t>Curriculum map and autumn newsletter is on the website.</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Website</a:t>
            </a:r>
          </a:p>
          <a:p>
            <a:pPr marL="45720" indent="0" algn="ctr">
              <a:buNone/>
            </a:pPr>
            <a:r>
              <a:rPr lang="en-GB" sz="3100" dirty="0">
                <a:solidFill>
                  <a:schemeClr val="accent1">
                    <a:lumMod val="50000"/>
                  </a:schemeClr>
                </a:solidFill>
              </a:rPr>
              <a:t>Please keep checking the website dates and news.</a:t>
            </a:r>
          </a:p>
          <a:p>
            <a:pPr marL="45720" indent="0" algn="ctr">
              <a:buNone/>
            </a:pPr>
            <a:r>
              <a:rPr lang="en-GB" sz="3100" dirty="0">
                <a:solidFill>
                  <a:schemeClr val="accent1">
                    <a:lumMod val="50000"/>
                  </a:schemeClr>
                </a:solidFill>
              </a:rPr>
              <a:t>We will try to keep the website updated with lots of photos of your children at work and play.</a:t>
            </a:r>
          </a:p>
          <a:p>
            <a:pPr marL="45720" indent="0" algn="ctr">
              <a:buNone/>
            </a:pPr>
            <a:endParaRPr lang="en-GB" dirty="0">
              <a:solidFill>
                <a:schemeClr val="accent1">
                  <a:lumMod val="50000"/>
                </a:schemeClr>
              </a:solidFill>
            </a:endParaRPr>
          </a:p>
          <a:p>
            <a:pPr marL="45720" indent="0" algn="ctr">
              <a:buNone/>
            </a:pPr>
            <a:endParaRPr lang="en-GB" dirty="0">
              <a:solidFill>
                <a:schemeClr val="accent1">
                  <a:lumMod val="50000"/>
                </a:schemeClr>
              </a:solidFill>
            </a:endParaRPr>
          </a:p>
          <a:p>
            <a:pPr marL="45720" indent="0" algn="ctr">
              <a:buNone/>
            </a:pPr>
            <a:r>
              <a:rPr lang="en-GB" dirty="0">
                <a:solidFill>
                  <a:schemeClr val="accent1">
                    <a:lumMod val="50000"/>
                  </a:schemeClr>
                </a:solidFill>
              </a:rPr>
              <a:t>Trips </a:t>
            </a:r>
          </a:p>
          <a:p>
            <a:pPr marL="45720" indent="0" algn="ctr">
              <a:buNone/>
            </a:pPr>
            <a:endParaRPr lang="en-GB" dirty="0">
              <a:solidFill>
                <a:schemeClr val="accent1">
                  <a:lumMod val="50000"/>
                </a:schemeClr>
              </a:solidFill>
            </a:endParaRPr>
          </a:p>
          <a:p>
            <a:pPr marL="45720" indent="0" algn="ctr">
              <a:buNone/>
            </a:pPr>
            <a:r>
              <a:rPr lang="en-GB" dirty="0">
                <a:solidFill>
                  <a:schemeClr val="accent1">
                    <a:lumMod val="50000"/>
                  </a:schemeClr>
                </a:solidFill>
              </a:rPr>
              <a:t>You will also find information about after school clubs on the website. </a:t>
            </a:r>
          </a:p>
          <a:p>
            <a:pPr marL="45720" indent="0" algn="ctr">
              <a:buNone/>
            </a:pPr>
            <a:endParaRPr lang="en-GB" dirty="0">
              <a:solidFill>
                <a:schemeClr val="accent1">
                  <a:lumMod val="50000"/>
                </a:schemeClr>
              </a:solidFill>
            </a:endParaRPr>
          </a:p>
        </p:txBody>
      </p:sp>
      <p:pic>
        <p:nvPicPr>
          <p:cNvPr id="5" name="Picture 4">
            <a:extLst>
              <a:ext uri="{FF2B5EF4-FFF2-40B4-BE49-F238E27FC236}">
                <a16:creationId xmlns:a16="http://schemas.microsoft.com/office/drawing/2014/main" id="{5190B1C5-ED79-4678-BFAC-9ABAC8EA70A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91667"/>
            <a:ext cx="9144000" cy="6474665"/>
          </a:xfrm>
          <a:prstGeom prst="rect">
            <a:avLst/>
          </a:prstGeom>
        </p:spPr>
      </p:pic>
    </p:spTree>
    <p:extLst>
      <p:ext uri="{BB962C8B-B14F-4D97-AF65-F5344CB8AC3E}">
        <p14:creationId xmlns:p14="http://schemas.microsoft.com/office/powerpoint/2010/main" val="17159076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260648"/>
            <a:ext cx="6512511" cy="1143000"/>
          </a:xfrm>
        </p:spPr>
        <p:txBody>
          <a:bodyPr/>
          <a:lstStyle/>
          <a:p>
            <a:pPr algn="ctr"/>
            <a:r>
              <a:rPr lang="en-GB" dirty="0">
                <a:solidFill>
                  <a:schemeClr val="accent1">
                    <a:lumMod val="50000"/>
                  </a:schemeClr>
                </a:solidFill>
              </a:rPr>
              <a:t>Assessment</a:t>
            </a:r>
          </a:p>
        </p:txBody>
      </p:sp>
      <p:sp>
        <p:nvSpPr>
          <p:cNvPr id="3" name="Content Placeholder 2"/>
          <p:cNvSpPr>
            <a:spLocks noGrp="1"/>
          </p:cNvSpPr>
          <p:nvPr>
            <p:ph sz="quarter" idx="13"/>
          </p:nvPr>
        </p:nvSpPr>
        <p:spPr>
          <a:xfrm>
            <a:off x="251520" y="1196752"/>
            <a:ext cx="8640960" cy="5472608"/>
          </a:xfrm>
        </p:spPr>
        <p:txBody>
          <a:bodyPr>
            <a:normAutofit/>
          </a:bodyPr>
          <a:lstStyle/>
          <a:p>
            <a:pPr>
              <a:buFont typeface="Arial" panose="020B0604020202020204" pitchFamily="34" charset="0"/>
              <a:buChar char="•"/>
            </a:pPr>
            <a:r>
              <a:rPr lang="en-GB" sz="3200" dirty="0"/>
              <a:t>Baseline </a:t>
            </a:r>
          </a:p>
          <a:p>
            <a:pPr>
              <a:buFont typeface="Arial" panose="020B0604020202020204" pitchFamily="34" charset="0"/>
              <a:buChar char="•"/>
            </a:pPr>
            <a:r>
              <a:rPr lang="en-GB" sz="3200" dirty="0"/>
              <a:t>On-going assessment using the EYFS profile</a:t>
            </a:r>
          </a:p>
          <a:p>
            <a:pPr>
              <a:buFont typeface="Arial" panose="020B0604020202020204" pitchFamily="34" charset="0"/>
              <a:buChar char="•"/>
            </a:pPr>
            <a:r>
              <a:rPr lang="en-GB" sz="3200" dirty="0"/>
              <a:t> Parents/carers meetings to discuss development</a:t>
            </a:r>
          </a:p>
          <a:p>
            <a:pPr>
              <a:buFont typeface="Arial" panose="020B0604020202020204" pitchFamily="34" charset="0"/>
              <a:buChar char="•"/>
            </a:pPr>
            <a:r>
              <a:rPr lang="en-GB" sz="3200" dirty="0"/>
              <a:t> End of year written report</a:t>
            </a:r>
          </a:p>
          <a:p>
            <a:pPr>
              <a:buFont typeface="Arial" panose="020B0604020202020204" pitchFamily="34" charset="0"/>
              <a:buChar char="•"/>
            </a:pPr>
            <a:r>
              <a:rPr lang="en-GB" sz="3200" dirty="0"/>
              <a:t>YOU may spot your child doing something amazing – please tell us know so we can celebrate this too. </a:t>
            </a:r>
          </a:p>
          <a:p>
            <a:pPr marL="45720" indent="0" algn="ctr">
              <a:buNone/>
            </a:pPr>
            <a:endParaRPr lang="en-GB" dirty="0">
              <a:solidFill>
                <a:schemeClr val="accent1">
                  <a:lumMod val="50000"/>
                </a:schemeClr>
              </a:solidFill>
            </a:endParaRPr>
          </a:p>
        </p:txBody>
      </p:sp>
    </p:spTree>
    <p:extLst>
      <p:ext uri="{BB962C8B-B14F-4D97-AF65-F5344CB8AC3E}">
        <p14:creationId xmlns:p14="http://schemas.microsoft.com/office/powerpoint/2010/main" val="4211739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2595B-2412-405E-824A-C4A18ABD9A11}"/>
              </a:ext>
            </a:extLst>
          </p:cNvPr>
          <p:cNvSpPr>
            <a:spLocks noGrp="1"/>
          </p:cNvSpPr>
          <p:nvPr>
            <p:ph type="ctrTitle"/>
          </p:nvPr>
        </p:nvSpPr>
        <p:spPr>
          <a:xfrm>
            <a:off x="395536" y="620688"/>
            <a:ext cx="8424936" cy="1349745"/>
          </a:xfrm>
          <a:solidFill>
            <a:schemeClr val="accent1">
              <a:lumMod val="20000"/>
              <a:lumOff val="80000"/>
            </a:schemeClr>
          </a:solidFill>
        </p:spPr>
        <p:txBody>
          <a:bodyPr>
            <a:noAutofit/>
          </a:bodyPr>
          <a:lstStyle/>
          <a:p>
            <a:r>
              <a:rPr lang="en-GB" sz="2800" dirty="0"/>
              <a:t>ST PHILIP’S CE PRIMARY SUPPORT TRIANGLE</a:t>
            </a:r>
            <a:br>
              <a:rPr lang="en-GB" sz="2800" dirty="0"/>
            </a:br>
            <a:r>
              <a:rPr lang="en-GB" sz="2800" dirty="0"/>
              <a:t>SENDCO - Mrs Klaassen</a:t>
            </a:r>
          </a:p>
        </p:txBody>
      </p:sp>
      <p:sp>
        <p:nvSpPr>
          <p:cNvPr id="3" name="Subtitle 2">
            <a:extLst>
              <a:ext uri="{FF2B5EF4-FFF2-40B4-BE49-F238E27FC236}">
                <a16:creationId xmlns:a16="http://schemas.microsoft.com/office/drawing/2014/main" id="{FBC419E7-5AA7-43A5-9240-3AEC799971C0}"/>
              </a:ext>
            </a:extLst>
          </p:cNvPr>
          <p:cNvSpPr>
            <a:spLocks noGrp="1"/>
          </p:cNvSpPr>
          <p:nvPr>
            <p:ph type="subTitle" idx="1"/>
          </p:nvPr>
        </p:nvSpPr>
        <p:spPr/>
        <p:txBody>
          <a:bodyPr/>
          <a:lstStyle/>
          <a:p>
            <a:endParaRPr lang="en-GB" dirty="0"/>
          </a:p>
        </p:txBody>
      </p:sp>
      <p:graphicFrame>
        <p:nvGraphicFramePr>
          <p:cNvPr id="4" name="Content Placeholder 3">
            <a:extLst>
              <a:ext uri="{FF2B5EF4-FFF2-40B4-BE49-F238E27FC236}">
                <a16:creationId xmlns:a16="http://schemas.microsoft.com/office/drawing/2014/main" id="{952ECF61-C652-4103-80D5-908630FB0F0E}"/>
              </a:ext>
            </a:extLst>
          </p:cNvPr>
          <p:cNvGraphicFramePr>
            <a:graphicFrameLocks noGrp="1"/>
          </p:cNvGraphicFramePr>
          <p:nvPr>
            <p:ph idx="1"/>
            <p:extLst>
              <p:ext uri="{D42A27DB-BD31-4B8C-83A1-F6EECF244321}">
                <p14:modId xmlns:p14="http://schemas.microsoft.com/office/powerpoint/2010/main" val="786069748"/>
              </p:ext>
            </p:extLst>
          </p:nvPr>
        </p:nvGraphicFramePr>
        <p:xfrm>
          <a:off x="1115616" y="1970433"/>
          <a:ext cx="7372350" cy="39642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5697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260648"/>
            <a:ext cx="6512511" cy="1143000"/>
          </a:xfrm>
        </p:spPr>
        <p:txBody>
          <a:bodyPr/>
          <a:lstStyle/>
          <a:p>
            <a:pPr algn="ctr"/>
            <a:r>
              <a:rPr lang="en-GB" dirty="0">
                <a:solidFill>
                  <a:schemeClr val="accent1">
                    <a:lumMod val="50000"/>
                  </a:schemeClr>
                </a:solidFill>
              </a:rPr>
              <a:t>Website and Twitter</a:t>
            </a:r>
          </a:p>
        </p:txBody>
      </p:sp>
      <p:sp>
        <p:nvSpPr>
          <p:cNvPr id="5" name="Content Placeholder 4">
            <a:extLst>
              <a:ext uri="{FF2B5EF4-FFF2-40B4-BE49-F238E27FC236}">
                <a16:creationId xmlns:a16="http://schemas.microsoft.com/office/drawing/2014/main" id="{9F33F91D-F850-4AD1-A7DA-6D81D0E26DC3}"/>
              </a:ext>
            </a:extLst>
          </p:cNvPr>
          <p:cNvSpPr>
            <a:spLocks noGrp="1"/>
          </p:cNvSpPr>
          <p:nvPr>
            <p:ph sz="quarter" idx="13"/>
          </p:nvPr>
        </p:nvSpPr>
        <p:spPr>
          <a:xfrm>
            <a:off x="1259632" y="1916832"/>
            <a:ext cx="6984776" cy="4176464"/>
          </a:xfrm>
        </p:spPr>
        <p:txBody>
          <a:bodyPr>
            <a:normAutofit fontScale="92500" lnSpcReduction="10000"/>
          </a:bodyPr>
          <a:lstStyle/>
          <a:p>
            <a:r>
              <a:rPr lang="en-GB" dirty="0"/>
              <a:t>Please remember the website holds lots of information and photos of your children.</a:t>
            </a:r>
          </a:p>
          <a:p>
            <a:pPr marL="45720" indent="0">
              <a:buNone/>
            </a:pPr>
            <a:endParaRPr lang="en-GB" dirty="0"/>
          </a:p>
          <a:p>
            <a:r>
              <a:rPr lang="en-GB" dirty="0"/>
              <a:t>Also twitter gives instant updates of what is going on in school.</a:t>
            </a:r>
          </a:p>
          <a:p>
            <a:pPr marL="45720" indent="0">
              <a:buNone/>
            </a:pPr>
            <a:endParaRPr lang="en-GB" dirty="0"/>
          </a:p>
          <a:p>
            <a:r>
              <a:rPr lang="en-GB" dirty="0"/>
              <a:t>Please take care when posting on Social Media – remember not to include names and always ask children’s parents/carers to obtain permission to post. </a:t>
            </a:r>
          </a:p>
          <a:p>
            <a:endParaRPr lang="en-GB" dirty="0"/>
          </a:p>
          <a:p>
            <a:endParaRPr lang="en-GB" dirty="0"/>
          </a:p>
          <a:p>
            <a:pPr marL="45720" indent="0">
              <a:buNone/>
            </a:pPr>
            <a:r>
              <a:rPr lang="en-GB" dirty="0"/>
              <a:t>  </a:t>
            </a:r>
          </a:p>
        </p:txBody>
      </p:sp>
    </p:spTree>
    <p:extLst>
      <p:ext uri="{BB962C8B-B14F-4D97-AF65-F5344CB8AC3E}">
        <p14:creationId xmlns:p14="http://schemas.microsoft.com/office/powerpoint/2010/main" val="7996781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260648"/>
            <a:ext cx="6512511" cy="1143000"/>
          </a:xfrm>
          <a:solidFill>
            <a:schemeClr val="accent6">
              <a:lumMod val="40000"/>
              <a:lumOff val="60000"/>
            </a:schemeClr>
          </a:solidFill>
          <a:ln>
            <a:solidFill>
              <a:schemeClr val="tx1"/>
            </a:solidFill>
          </a:ln>
        </p:spPr>
        <p:txBody>
          <a:bodyPr/>
          <a:lstStyle/>
          <a:p>
            <a:pPr algn="ctr"/>
            <a:r>
              <a:rPr lang="en-GB" dirty="0"/>
              <a:t>Reminders!</a:t>
            </a:r>
          </a:p>
        </p:txBody>
      </p:sp>
      <p:sp>
        <p:nvSpPr>
          <p:cNvPr id="3" name="Content Placeholder 2"/>
          <p:cNvSpPr>
            <a:spLocks noGrp="1"/>
          </p:cNvSpPr>
          <p:nvPr>
            <p:ph idx="1"/>
          </p:nvPr>
        </p:nvSpPr>
        <p:spPr>
          <a:xfrm>
            <a:off x="107504" y="1988840"/>
            <a:ext cx="9036496" cy="4281339"/>
          </a:xfrm>
        </p:spPr>
        <p:txBody>
          <a:bodyPr/>
          <a:lstStyle/>
          <a:p>
            <a:r>
              <a:rPr lang="en-GB" dirty="0"/>
              <a:t>Parents Evening – 13/10/21 </a:t>
            </a:r>
          </a:p>
          <a:p>
            <a:r>
              <a:rPr lang="en-GB" dirty="0"/>
              <a:t>Buddy Assembly – 15/10/21 </a:t>
            </a:r>
          </a:p>
        </p:txBody>
      </p:sp>
      <p:sp>
        <p:nvSpPr>
          <p:cNvPr id="4" name="Title 1">
            <a:extLst>
              <a:ext uri="{FF2B5EF4-FFF2-40B4-BE49-F238E27FC236}">
                <a16:creationId xmlns:a16="http://schemas.microsoft.com/office/drawing/2014/main" id="{0675528C-020A-4292-9776-A99289939546}"/>
              </a:ext>
            </a:extLst>
          </p:cNvPr>
          <p:cNvSpPr txBox="1">
            <a:spLocks/>
          </p:cNvSpPr>
          <p:nvPr/>
        </p:nvSpPr>
        <p:spPr>
          <a:xfrm>
            <a:off x="251520" y="3933056"/>
            <a:ext cx="8229600" cy="1143000"/>
          </a:xfrm>
          <a:prstGeom prst="rect">
            <a:avLst/>
          </a:prstGeom>
          <a:solidFill>
            <a:schemeClr val="accent6">
              <a:lumMod val="40000"/>
              <a:lumOff val="60000"/>
            </a:schemeClr>
          </a:solidFill>
          <a:ln>
            <a:solidFill>
              <a:schemeClr val="tx1"/>
            </a:solidFill>
          </a:ln>
          <a:effectLst/>
        </p:spPr>
        <p:txBody>
          <a:bodyPr vert="horz" lIns="91440" tIns="45720" rIns="91440" bIns="45720" rtlCol="0" anchor="t" anchorCtr="0">
            <a:noAutofit/>
          </a:bodyPr>
          <a:lst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dirty="0"/>
              <a:t>Thank you!</a:t>
            </a:r>
          </a:p>
        </p:txBody>
      </p:sp>
    </p:spTree>
    <p:extLst>
      <p:ext uri="{BB962C8B-B14F-4D97-AF65-F5344CB8AC3E}">
        <p14:creationId xmlns:p14="http://schemas.microsoft.com/office/powerpoint/2010/main" val="51409809"/>
      </p:ext>
    </p:extLst>
  </p:cSld>
  <p:clrMapOvr>
    <a:masterClrMapping/>
  </p:clrMapOvr>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3489</TotalTime>
  <Words>971</Words>
  <Application>Microsoft Office PowerPoint</Application>
  <PresentationFormat>On-screen Show (4:3)</PresentationFormat>
  <Paragraphs>174</Paragraphs>
  <Slides>24</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24</vt:i4>
      </vt:variant>
    </vt:vector>
  </HeadingPairs>
  <TitlesOfParts>
    <vt:vector size="30" baseType="lpstr">
      <vt:lpstr>Arial</vt:lpstr>
      <vt:lpstr>Calibri</vt:lpstr>
      <vt:lpstr>Georgia</vt:lpstr>
      <vt:lpstr>Trebuchet MS</vt:lpstr>
      <vt:lpstr>Wingdings</vt:lpstr>
      <vt:lpstr>Slipstream</vt:lpstr>
      <vt:lpstr>Welcome Reception Skills Workshop  </vt:lpstr>
      <vt:lpstr>PowerPoint Presentation</vt:lpstr>
      <vt:lpstr>PowerPoint Presentation</vt:lpstr>
      <vt:lpstr>Reception staff</vt:lpstr>
      <vt:lpstr>Routines</vt:lpstr>
      <vt:lpstr>Housekeeping!</vt:lpstr>
      <vt:lpstr>Positive Behaviour  and rewards</vt:lpstr>
      <vt:lpstr>Medical</vt:lpstr>
      <vt:lpstr>Homework</vt:lpstr>
      <vt:lpstr>Reading</vt:lpstr>
      <vt:lpstr>Phonics </vt:lpstr>
      <vt:lpstr>Today’s sound </vt:lpstr>
      <vt:lpstr>Daily Phonics </vt:lpstr>
      <vt:lpstr>Phonics </vt:lpstr>
      <vt:lpstr>Jolly Phonics App</vt:lpstr>
      <vt:lpstr>Maths</vt:lpstr>
      <vt:lpstr>Maths</vt:lpstr>
      <vt:lpstr>Maths</vt:lpstr>
      <vt:lpstr>Other</vt:lpstr>
      <vt:lpstr>Curriculum</vt:lpstr>
      <vt:lpstr>Assessment</vt:lpstr>
      <vt:lpstr>ST PHILIP’S CE PRIMARY SUPPORT TRIANGLE SENDCO - Mrs Klaassen</vt:lpstr>
      <vt:lpstr>Website and Twitter</vt:lpstr>
      <vt:lpstr>Reminders!</vt:lpstr>
    </vt:vector>
  </TitlesOfParts>
  <Company>St Philip's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6</dc:title>
  <dc:creator>SPPS</dc:creator>
  <cp:lastModifiedBy>Stephanie Samuel</cp:lastModifiedBy>
  <cp:revision>100</cp:revision>
  <dcterms:created xsi:type="dcterms:W3CDTF">2014-09-15T15:29:28Z</dcterms:created>
  <dcterms:modified xsi:type="dcterms:W3CDTF">2021-10-05T07:34:18Z</dcterms:modified>
</cp:coreProperties>
</file>