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gif" ContentType="image/gif"/>
  <Default Extension="vml" ContentType="application/vnd.openxmlformats-officedocument.vmlDrawing"/>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46"/>
  </p:notesMasterIdLst>
  <p:sldIdLst>
    <p:sldId id="268" r:id="rId2"/>
    <p:sldId id="302" r:id="rId3"/>
    <p:sldId id="293" r:id="rId4"/>
    <p:sldId id="306" r:id="rId5"/>
    <p:sldId id="288" r:id="rId6"/>
    <p:sldId id="266" r:id="rId7"/>
    <p:sldId id="257" r:id="rId8"/>
    <p:sldId id="269" r:id="rId9"/>
    <p:sldId id="286" r:id="rId10"/>
    <p:sldId id="296" r:id="rId11"/>
    <p:sldId id="304" r:id="rId12"/>
    <p:sldId id="295" r:id="rId13"/>
    <p:sldId id="274" r:id="rId14"/>
    <p:sldId id="259" r:id="rId15"/>
    <p:sldId id="317" r:id="rId16"/>
    <p:sldId id="270" r:id="rId17"/>
    <p:sldId id="276" r:id="rId18"/>
    <p:sldId id="277" r:id="rId19"/>
    <p:sldId id="278" r:id="rId20"/>
    <p:sldId id="258" r:id="rId21"/>
    <p:sldId id="282" r:id="rId22"/>
    <p:sldId id="316" r:id="rId23"/>
    <p:sldId id="287" r:id="rId24"/>
    <p:sldId id="285" r:id="rId25"/>
    <p:sldId id="284" r:id="rId26"/>
    <p:sldId id="283" r:id="rId27"/>
    <p:sldId id="281" r:id="rId28"/>
    <p:sldId id="260" r:id="rId29"/>
    <p:sldId id="297" r:id="rId30"/>
    <p:sldId id="256" r:id="rId31"/>
    <p:sldId id="275" r:id="rId32"/>
    <p:sldId id="300" r:id="rId33"/>
    <p:sldId id="301" r:id="rId34"/>
    <p:sldId id="280" r:id="rId35"/>
    <p:sldId id="265" r:id="rId36"/>
    <p:sldId id="262" r:id="rId37"/>
    <p:sldId id="298" r:id="rId38"/>
    <p:sldId id="291" r:id="rId39"/>
    <p:sldId id="267" r:id="rId40"/>
    <p:sldId id="289" r:id="rId41"/>
    <p:sldId id="315" r:id="rId42"/>
    <p:sldId id="314" r:id="rId43"/>
    <p:sldId id="299" r:id="rId44"/>
    <p:sldId id="264" r:id="rId4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8" autoAdjust="0"/>
    <p:restoredTop sz="94660"/>
  </p:normalViewPr>
  <p:slideViewPr>
    <p:cSldViewPr>
      <p:cViewPr varScale="1">
        <p:scale>
          <a:sx n="68" d="100"/>
          <a:sy n="68" d="100"/>
        </p:scale>
        <p:origin x="582" y="66"/>
      </p:cViewPr>
      <p:guideLst>
        <p:guide orient="horz" pos="2160"/>
        <p:guide pos="2880"/>
      </p:guideLst>
    </p:cSldViewPr>
  </p:slideViewPr>
  <p:notesTextViewPr>
    <p:cViewPr>
      <p:scale>
        <a:sx n="1" d="1"/>
        <a:sy n="1" d="1"/>
      </p:scale>
      <p:origin x="0" y="0"/>
    </p:cViewPr>
  </p:notesTextViewPr>
  <p:sorterViewPr>
    <p:cViewPr>
      <p:scale>
        <a:sx n="100" d="100"/>
        <a:sy n="100" d="100"/>
      </p:scale>
      <p:origin x="0" y="-118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07/09/2022</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07/09/2022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07/09/2022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07/09/2022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07/09/2022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07/09/2022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07/09/2022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07/09/2022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07/09/2022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07/09/2022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07/09/2022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07/09/2022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07/09/2022</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 Id="rId6" Type="http://schemas.openxmlformats.org/officeDocument/2006/relationships/image" Target="../media/image9.jpeg"/><Relationship Id="rId5" Type="http://schemas.openxmlformats.org/officeDocument/2006/relationships/image" Target="../media/image8.jp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4" Type="http://schemas.openxmlformats.org/officeDocument/2006/relationships/hyperlink" Target="mailto:coopere@sps.sefton.school"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14.emf"/></Relationships>
</file>

<file path=ppt/slides/_rels/slide12.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stphilipssouthport.com/curriculum-16/"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s://www.youtube.com/watch?v=4BLZKOjNKfk" TargetMode="Externa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2.tiff"/><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50A634-4518-4857-BFF2-AD8687CC4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51431" y="2924944"/>
            <a:ext cx="3841137" cy="3474720"/>
          </a:xfrm>
          <a:prstGeom prst="rect">
            <a:avLst/>
          </a:prstGeom>
          <a:noFill/>
        </p:spPr>
      </p:pic>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93289" y="589845"/>
            <a:ext cx="5687762" cy="5678309"/>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0" y="554804"/>
            <a:ext cx="9144000" cy="6303196"/>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C4E5B3-172B-4D8A-A372-1E15665B11AE}"/>
              </a:ext>
            </a:extLst>
          </p:cNvPr>
          <p:cNvSpPr/>
          <p:nvPr/>
        </p:nvSpPr>
        <p:spPr>
          <a:xfrm>
            <a:off x="2987824" y="260648"/>
            <a:ext cx="3729932" cy="923330"/>
          </a:xfrm>
          <a:prstGeom prst="rect">
            <a:avLst/>
          </a:prstGeom>
          <a:noFill/>
        </p:spPr>
        <p:txBody>
          <a:bodyPr wrap="none" lIns="91440" tIns="45720" rIns="91440" bIns="45720">
            <a:spAutoFit/>
          </a:bodyPr>
          <a:lstStyle/>
          <a:p>
            <a:pPr algn="ctr"/>
            <a:r>
              <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Year 6 staff</a:t>
            </a:r>
          </a:p>
        </p:txBody>
      </p:sp>
      <p:pic>
        <p:nvPicPr>
          <p:cNvPr id="5" name="Picture 4">
            <a:extLst>
              <a:ext uri="{FF2B5EF4-FFF2-40B4-BE49-F238E27FC236}">
                <a16:creationId xmlns:a16="http://schemas.microsoft.com/office/drawing/2014/main" id="{6CEE7850-1BC2-495E-9E87-471C5D797152}"/>
              </a:ext>
            </a:extLst>
          </p:cNvPr>
          <p:cNvPicPr/>
          <p:nvPr/>
        </p:nvPicPr>
        <p:blipFill rotWithShape="1">
          <a:blip r:embed="rId2" cstate="print">
            <a:extLst>
              <a:ext uri="{28A0092B-C50C-407E-A947-70E740481C1C}">
                <a14:useLocalDpi xmlns:a14="http://schemas.microsoft.com/office/drawing/2010/main" val="0"/>
              </a:ext>
            </a:extLst>
          </a:blip>
          <a:srcRect t="15884" r="14751"/>
          <a:stretch/>
        </p:blipFill>
        <p:spPr bwMode="auto">
          <a:xfrm>
            <a:off x="7089957" y="1369067"/>
            <a:ext cx="1722800" cy="1728192"/>
          </a:xfrm>
          <a:prstGeom prst="rect">
            <a:avLst/>
          </a:prstGeom>
          <a:ln>
            <a:noFill/>
          </a:ln>
          <a:extLst>
            <a:ext uri="{53640926-AAD7-44D8-BBD7-CCE9431645EC}">
              <a14:shadowObscured xmlns:a14="http://schemas.microsoft.com/office/drawing/2010/main"/>
            </a:ext>
          </a:extLst>
        </p:spPr>
      </p:pic>
      <p:pic>
        <p:nvPicPr>
          <p:cNvPr id="6" name="Picture 5">
            <a:extLst>
              <a:ext uri="{FF2B5EF4-FFF2-40B4-BE49-F238E27FC236}">
                <a16:creationId xmlns:a16="http://schemas.microsoft.com/office/drawing/2014/main" id="{2033F0EA-0D9E-4C5F-9962-24185BA40EF0}"/>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3347864" y="1390950"/>
            <a:ext cx="1375142" cy="1728191"/>
          </a:xfrm>
          <a:prstGeom prst="rect">
            <a:avLst/>
          </a:prstGeom>
        </p:spPr>
      </p:pic>
      <p:sp>
        <p:nvSpPr>
          <p:cNvPr id="9" name="TextBox 8">
            <a:extLst>
              <a:ext uri="{FF2B5EF4-FFF2-40B4-BE49-F238E27FC236}">
                <a16:creationId xmlns:a16="http://schemas.microsoft.com/office/drawing/2014/main" id="{BFF03ED9-D7D2-4FBD-BAEE-E8C4A283741F}"/>
              </a:ext>
            </a:extLst>
          </p:cNvPr>
          <p:cNvSpPr txBox="1"/>
          <p:nvPr/>
        </p:nvSpPr>
        <p:spPr>
          <a:xfrm>
            <a:off x="2957220" y="3419625"/>
            <a:ext cx="2671538" cy="646331"/>
          </a:xfrm>
          <a:prstGeom prst="rect">
            <a:avLst/>
          </a:prstGeom>
          <a:solidFill>
            <a:schemeClr val="accent2">
              <a:lumMod val="40000"/>
              <a:lumOff val="60000"/>
            </a:schemeClr>
          </a:solidFill>
        </p:spPr>
        <p:txBody>
          <a:bodyPr wrap="square" rtlCol="0">
            <a:spAutoFit/>
          </a:bodyPr>
          <a:lstStyle/>
          <a:p>
            <a:r>
              <a:rPr lang="en-GB" dirty="0"/>
              <a:t>Mrs Lund –4 mornings and Tues afternoon</a:t>
            </a:r>
          </a:p>
        </p:txBody>
      </p:sp>
      <p:sp>
        <p:nvSpPr>
          <p:cNvPr id="10" name="TextBox 9">
            <a:extLst>
              <a:ext uri="{FF2B5EF4-FFF2-40B4-BE49-F238E27FC236}">
                <a16:creationId xmlns:a16="http://schemas.microsoft.com/office/drawing/2014/main" id="{376AB1A9-D425-46C9-A91A-C93D0A4FC806}"/>
              </a:ext>
            </a:extLst>
          </p:cNvPr>
          <p:cNvSpPr txBox="1"/>
          <p:nvPr/>
        </p:nvSpPr>
        <p:spPr>
          <a:xfrm>
            <a:off x="5339858" y="1591585"/>
            <a:ext cx="1588821" cy="1200329"/>
          </a:xfrm>
          <a:prstGeom prst="rect">
            <a:avLst/>
          </a:prstGeom>
          <a:solidFill>
            <a:schemeClr val="accent2">
              <a:lumMod val="40000"/>
              <a:lumOff val="60000"/>
            </a:schemeClr>
          </a:solidFill>
        </p:spPr>
        <p:txBody>
          <a:bodyPr wrap="square" rtlCol="0">
            <a:spAutoFit/>
          </a:bodyPr>
          <a:lstStyle/>
          <a:p>
            <a:r>
              <a:rPr lang="en-GB" dirty="0"/>
              <a:t>Mrs </a:t>
            </a:r>
            <a:r>
              <a:rPr lang="en-GB" dirty="0" err="1"/>
              <a:t>Warham</a:t>
            </a:r>
            <a:r>
              <a:rPr lang="en-GB" dirty="0"/>
              <a:t> Weds and Fri all day</a:t>
            </a:r>
          </a:p>
          <a:p>
            <a:r>
              <a:rPr lang="en-GB" dirty="0"/>
              <a:t>Thurs am and </a:t>
            </a:r>
          </a:p>
        </p:txBody>
      </p:sp>
      <p:sp>
        <p:nvSpPr>
          <p:cNvPr id="11" name="TextBox 10">
            <a:extLst>
              <a:ext uri="{FF2B5EF4-FFF2-40B4-BE49-F238E27FC236}">
                <a16:creationId xmlns:a16="http://schemas.microsoft.com/office/drawing/2014/main" id="{0C07717A-FA59-434E-A2D6-164618F42391}"/>
              </a:ext>
            </a:extLst>
          </p:cNvPr>
          <p:cNvSpPr txBox="1"/>
          <p:nvPr/>
        </p:nvSpPr>
        <p:spPr>
          <a:xfrm>
            <a:off x="423133" y="3419625"/>
            <a:ext cx="1584176" cy="923330"/>
          </a:xfrm>
          <a:prstGeom prst="rect">
            <a:avLst/>
          </a:prstGeom>
          <a:solidFill>
            <a:schemeClr val="accent2">
              <a:lumMod val="40000"/>
              <a:lumOff val="60000"/>
            </a:schemeClr>
          </a:solidFill>
        </p:spPr>
        <p:txBody>
          <a:bodyPr wrap="square" rtlCol="0">
            <a:spAutoFit/>
          </a:bodyPr>
          <a:lstStyle/>
          <a:p>
            <a:r>
              <a:rPr lang="en-GB" dirty="0"/>
              <a:t>Mrs Cooper Mon- Thurs in class </a:t>
            </a:r>
          </a:p>
        </p:txBody>
      </p:sp>
      <p:pic>
        <p:nvPicPr>
          <p:cNvPr id="7" name="Picture 6">
            <a:extLst>
              <a:ext uri="{FF2B5EF4-FFF2-40B4-BE49-F238E27FC236}">
                <a16:creationId xmlns:a16="http://schemas.microsoft.com/office/drawing/2014/main" id="{A489ED52-50E2-49C3-9C62-A1E40452377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3842" y="584494"/>
            <a:ext cx="1442759" cy="2564904"/>
          </a:xfrm>
          <a:prstGeom prst="rect">
            <a:avLst/>
          </a:prstGeom>
        </p:spPr>
      </p:pic>
      <p:pic>
        <p:nvPicPr>
          <p:cNvPr id="4" name="Picture 3">
            <a:extLst>
              <a:ext uri="{FF2B5EF4-FFF2-40B4-BE49-F238E27FC236}">
                <a16:creationId xmlns:a16="http://schemas.microsoft.com/office/drawing/2014/main" id="{0251A6CC-CB0F-4DF4-AD07-9E840615779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7584" y="4666250"/>
            <a:ext cx="1905000" cy="1905000"/>
          </a:xfrm>
          <a:prstGeom prst="rect">
            <a:avLst/>
          </a:prstGeom>
        </p:spPr>
      </p:pic>
      <p:sp>
        <p:nvSpPr>
          <p:cNvPr id="12" name="TextBox 11">
            <a:extLst>
              <a:ext uri="{FF2B5EF4-FFF2-40B4-BE49-F238E27FC236}">
                <a16:creationId xmlns:a16="http://schemas.microsoft.com/office/drawing/2014/main" id="{F8FC1D24-AC9B-428C-9C18-E67E41ED9237}"/>
              </a:ext>
            </a:extLst>
          </p:cNvPr>
          <p:cNvSpPr txBox="1"/>
          <p:nvPr/>
        </p:nvSpPr>
        <p:spPr>
          <a:xfrm>
            <a:off x="2946245" y="5005385"/>
            <a:ext cx="1584176" cy="923330"/>
          </a:xfrm>
          <a:prstGeom prst="rect">
            <a:avLst/>
          </a:prstGeom>
          <a:solidFill>
            <a:schemeClr val="accent2">
              <a:lumMod val="40000"/>
              <a:lumOff val="60000"/>
            </a:schemeClr>
          </a:solidFill>
        </p:spPr>
        <p:txBody>
          <a:bodyPr wrap="square" rtlCol="0">
            <a:spAutoFit/>
          </a:bodyPr>
          <a:lstStyle/>
          <a:p>
            <a:r>
              <a:rPr lang="en-GB" dirty="0"/>
              <a:t>Miss Halfpenny</a:t>
            </a:r>
          </a:p>
          <a:p>
            <a:r>
              <a:rPr lang="en-GB" dirty="0"/>
              <a:t>Every day </a:t>
            </a:r>
          </a:p>
        </p:txBody>
      </p:sp>
      <p:sp>
        <p:nvSpPr>
          <p:cNvPr id="13" name="TextBox 12">
            <a:extLst>
              <a:ext uri="{FF2B5EF4-FFF2-40B4-BE49-F238E27FC236}">
                <a16:creationId xmlns:a16="http://schemas.microsoft.com/office/drawing/2014/main" id="{0C8076BD-CD8E-4718-819E-90A5396312E1}"/>
              </a:ext>
            </a:extLst>
          </p:cNvPr>
          <p:cNvSpPr txBox="1"/>
          <p:nvPr/>
        </p:nvSpPr>
        <p:spPr>
          <a:xfrm>
            <a:off x="7188087" y="5517231"/>
            <a:ext cx="1584176" cy="646331"/>
          </a:xfrm>
          <a:prstGeom prst="rect">
            <a:avLst/>
          </a:prstGeom>
          <a:solidFill>
            <a:schemeClr val="accent2">
              <a:lumMod val="40000"/>
              <a:lumOff val="60000"/>
            </a:schemeClr>
          </a:solidFill>
        </p:spPr>
        <p:txBody>
          <a:bodyPr wrap="square" rtlCol="0">
            <a:spAutoFit/>
          </a:bodyPr>
          <a:lstStyle/>
          <a:p>
            <a:r>
              <a:rPr lang="en-GB" dirty="0"/>
              <a:t>Miss Baker</a:t>
            </a:r>
          </a:p>
          <a:p>
            <a:r>
              <a:rPr lang="en-GB" dirty="0"/>
              <a:t>Every day </a:t>
            </a:r>
          </a:p>
        </p:txBody>
      </p:sp>
      <p:pic>
        <p:nvPicPr>
          <p:cNvPr id="8" name="Picture 7">
            <a:extLst>
              <a:ext uri="{FF2B5EF4-FFF2-40B4-BE49-F238E27FC236}">
                <a16:creationId xmlns:a16="http://schemas.microsoft.com/office/drawing/2014/main" id="{852782D7-9AFF-4278-9974-8CA9B9341189}"/>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3550" t="3800" b="16400"/>
          <a:stretch/>
        </p:blipFill>
        <p:spPr>
          <a:xfrm rot="5400000">
            <a:off x="5002658" y="4724510"/>
            <a:ext cx="2191750" cy="1517350"/>
          </a:xfrm>
          <a:prstGeom prst="rect">
            <a:avLst/>
          </a:prstGeom>
        </p:spPr>
      </p:pic>
    </p:spTree>
    <p:extLst>
      <p:ext uri="{BB962C8B-B14F-4D97-AF65-F5344CB8AC3E}">
        <p14:creationId xmlns:p14="http://schemas.microsoft.com/office/powerpoint/2010/main" val="28706431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404664"/>
            <a:ext cx="6512511" cy="1143000"/>
          </a:xfrm>
        </p:spPr>
        <p:txBody>
          <a:bodyPr/>
          <a:lstStyle/>
          <a:p>
            <a:pPr marL="0" indent="0" algn="ctr">
              <a:buNone/>
            </a:pPr>
            <a:r>
              <a:rPr lang="en-GB" dirty="0"/>
              <a:t>School website</a:t>
            </a:r>
          </a:p>
        </p:txBody>
      </p:sp>
      <p:sp>
        <p:nvSpPr>
          <p:cNvPr id="4" name="TextBox 3"/>
          <p:cNvSpPr txBox="1"/>
          <p:nvPr/>
        </p:nvSpPr>
        <p:spPr>
          <a:xfrm>
            <a:off x="323528" y="1412776"/>
            <a:ext cx="8280920" cy="4647426"/>
          </a:xfrm>
          <a:prstGeom prst="rect">
            <a:avLst/>
          </a:prstGeom>
          <a:noFill/>
        </p:spPr>
        <p:txBody>
          <a:bodyPr wrap="square" rtlCol="0">
            <a:spAutoFit/>
          </a:bodyPr>
          <a:lstStyle/>
          <a:p>
            <a:pPr marL="342900" indent="-342900">
              <a:buFont typeface="Arial" pitchFamily="34" charset="0"/>
              <a:buChar char="•"/>
            </a:pPr>
            <a:r>
              <a:rPr lang="en-GB" sz="2000" dirty="0">
                <a:solidFill>
                  <a:srgbClr val="002060"/>
                </a:solidFill>
                <a:latin typeface="CCW Cursive Writing 7" pitchFamily="66" charset="0"/>
              </a:rPr>
              <a:t>We will be using and updating our school website and class page frequently over the year. Please keep up to date of any announcements. </a:t>
            </a:r>
            <a:r>
              <a:rPr lang="en-GB" sz="1600" dirty="0">
                <a:solidFill>
                  <a:srgbClr val="002060"/>
                </a:solidFill>
                <a:latin typeface="CCW Cursive Writing 7" pitchFamily="66" charset="0"/>
                <a:hlinkClick r:id="rId2"/>
              </a:rPr>
              <a:t>https://www.stphilipssouthport.com/</a:t>
            </a:r>
            <a:endParaRPr lang="en-GB" sz="1600" dirty="0">
              <a:solidFill>
                <a:srgbClr val="002060"/>
              </a:solidFill>
              <a:latin typeface="CCW Cursive Writing 7" pitchFamily="66" charset="0"/>
            </a:endParaRPr>
          </a:p>
          <a:p>
            <a:pPr marL="342900" indent="-342900">
              <a:buFont typeface="Arial" pitchFamily="34" charset="0"/>
              <a:buChar char="•"/>
            </a:pPr>
            <a:endParaRPr lang="en-GB" sz="2000" dirty="0">
              <a:solidFill>
                <a:srgbClr val="002060"/>
              </a:solidFill>
              <a:latin typeface="CCW Cursive Writing 7" pitchFamily="66" charset="0"/>
            </a:endParaRPr>
          </a:p>
          <a:p>
            <a:pPr marL="342900" indent="-342900">
              <a:buFont typeface="Arial" pitchFamily="34" charset="0"/>
              <a:buChar char="•"/>
            </a:pPr>
            <a:r>
              <a:rPr lang="en-GB" sz="2000" dirty="0">
                <a:solidFill>
                  <a:srgbClr val="002060"/>
                </a:solidFill>
                <a:latin typeface="CCW Cursive Writing 7" pitchFamily="66" charset="0"/>
              </a:rPr>
              <a:t>Contact details are on the homepage so if you are needing to get in contact with school-</a:t>
            </a:r>
          </a:p>
          <a:p>
            <a:pPr marL="342900" indent="-342900">
              <a:buFont typeface="Arial" pitchFamily="34" charset="0"/>
              <a:buChar char="•"/>
            </a:pPr>
            <a:endParaRPr lang="en-GB" sz="2000" dirty="0">
              <a:solidFill>
                <a:srgbClr val="002060"/>
              </a:solidFill>
              <a:latin typeface="CCW Cursive Writing 7" pitchFamily="66" charset="0"/>
            </a:endParaRPr>
          </a:p>
          <a:p>
            <a:r>
              <a:rPr lang="en-GB" sz="2000" dirty="0">
                <a:solidFill>
                  <a:srgbClr val="002060"/>
                </a:solidFill>
                <a:latin typeface="CCW Cursive Writing 7" pitchFamily="66" charset="0"/>
              </a:rPr>
              <a:t> </a:t>
            </a:r>
            <a:r>
              <a:rPr lang="en-GB" sz="2000" u="sng" dirty="0" err="1">
                <a:solidFill>
                  <a:schemeClr val="accent1">
                    <a:lumMod val="50000"/>
                  </a:schemeClr>
                </a:solidFill>
                <a:latin typeface="CCW Cursive Writing 7" pitchFamily="66" charset="0"/>
                <a:hlinkClick r:id="rId3">
                  <a:extLst>
                    <a:ext uri="{A12FA001-AC4F-418D-AE19-62706E023703}">
                      <ahyp:hlinkClr xmlns:ahyp="http://schemas.microsoft.com/office/drawing/2018/hyperlinkcolor" val="tx"/>
                    </a:ext>
                  </a:extLst>
                </a:hlinkClick>
              </a:rPr>
              <a:t>admin@sps.sefton.school</a:t>
            </a:r>
            <a:endParaRPr lang="en-GB" sz="2000" u="sng" dirty="0">
              <a:solidFill>
                <a:schemeClr val="accent1">
                  <a:lumMod val="50000"/>
                </a:schemeClr>
              </a:solidFill>
              <a:latin typeface="CCW Cursive Writing 7" pitchFamily="66" charset="0"/>
            </a:endParaRPr>
          </a:p>
          <a:p>
            <a:endParaRPr lang="en-GB" sz="2000" u="sng" dirty="0">
              <a:solidFill>
                <a:schemeClr val="accent1">
                  <a:lumMod val="50000"/>
                </a:schemeClr>
              </a:solidFill>
              <a:latin typeface="CCW Cursive Writing 7" pitchFamily="66" charset="0"/>
            </a:endParaRPr>
          </a:p>
          <a:p>
            <a:r>
              <a:rPr lang="en-GB" sz="2000" dirty="0">
                <a:solidFill>
                  <a:srgbClr val="002060"/>
                </a:solidFill>
                <a:latin typeface="CCW Cursive Writing 7" pitchFamily="66" charset="0"/>
              </a:rPr>
              <a:t> </a:t>
            </a:r>
            <a:r>
              <a:rPr lang="en-GB" sz="2000" dirty="0" err="1">
                <a:solidFill>
                  <a:srgbClr val="002060"/>
                </a:solidFill>
                <a:latin typeface="CCW Cursive Writing 7" pitchFamily="66" charset="0"/>
                <a:hlinkClick r:id="rId4"/>
              </a:rPr>
              <a:t>coopere@sps.sefton.school</a:t>
            </a:r>
            <a:endParaRPr lang="en-GB" sz="2000" dirty="0">
              <a:solidFill>
                <a:srgbClr val="002060"/>
              </a:solidFill>
              <a:latin typeface="CCW Cursive Writing 7" pitchFamily="66" charset="0"/>
            </a:endParaRPr>
          </a:p>
          <a:p>
            <a:endParaRPr lang="en-GB" sz="2000" dirty="0">
              <a:solidFill>
                <a:srgbClr val="002060"/>
              </a:solidFill>
              <a:latin typeface="CCW Cursive Writing 7" pitchFamily="66" charset="0"/>
            </a:endParaRPr>
          </a:p>
          <a:p>
            <a:r>
              <a:rPr lang="en-GB" sz="2000" dirty="0" err="1">
                <a:solidFill>
                  <a:srgbClr val="002060"/>
                </a:solidFill>
                <a:latin typeface="CCW Cursive Writing 7" pitchFamily="66" charset="0"/>
              </a:rPr>
              <a:t>warhame@sps.sefton.school</a:t>
            </a:r>
            <a:endParaRPr lang="en-GB" sz="2000" dirty="0">
              <a:solidFill>
                <a:srgbClr val="002060"/>
              </a:solidFill>
              <a:latin typeface="CCW Cursive Writing 7" pitchFamily="66" charset="0"/>
            </a:endParaRPr>
          </a:p>
        </p:txBody>
      </p:sp>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1400" dirty="0">
              <a:solidFill>
                <a:schemeClr val="accent1">
                  <a:lumMod val="50000"/>
                </a:schemeClr>
              </a:solidFill>
              <a:latin typeface="CCW Cursive Writing 7" pitchFamily="66" charset="0"/>
            </a:endParaRPr>
          </a:p>
          <a:p>
            <a:pPr>
              <a:buFont typeface="Arial" pitchFamily="34" charset="0"/>
              <a:buChar char="•"/>
            </a:pPr>
            <a:r>
              <a:rPr lang="en-GB" sz="1400" dirty="0">
                <a:solidFill>
                  <a:schemeClr val="accent1">
                    <a:lumMod val="50000"/>
                  </a:schemeClr>
                </a:solidFill>
                <a:latin typeface="CCW Cursive Writing 7" pitchFamily="66" charset="0"/>
              </a:rPr>
              <a:t> </a:t>
            </a:r>
            <a:r>
              <a:rPr lang="en-GB" sz="2000" dirty="0">
                <a:solidFill>
                  <a:schemeClr val="accent1">
                    <a:lumMod val="50000"/>
                  </a:schemeClr>
                </a:solidFill>
                <a:latin typeface="CCW Cursive Writing 7" pitchFamily="66" charset="0"/>
              </a:rPr>
              <a:t>Any medication updates – please let us know of any changes</a:t>
            </a:r>
          </a:p>
          <a:p>
            <a:pPr marL="45720" indent="0">
              <a:buNone/>
            </a:pPr>
            <a:endParaRPr lang="en-GB" sz="2000" dirty="0">
              <a:solidFill>
                <a:schemeClr val="accent1">
                  <a:lumMod val="50000"/>
                </a:schemeClr>
              </a:solidFill>
              <a:latin typeface="CCW Cursive Writing 7" pitchFamily="66" charset="0"/>
            </a:endParaRPr>
          </a:p>
          <a:p>
            <a:pPr>
              <a:buFont typeface="Arial" pitchFamily="34" charset="0"/>
              <a:buChar char="•"/>
            </a:pPr>
            <a:r>
              <a:rPr lang="en-GB" sz="2000" dirty="0">
                <a:solidFill>
                  <a:schemeClr val="accent1">
                    <a:lumMod val="50000"/>
                  </a:schemeClr>
                </a:solidFill>
                <a:latin typeface="CCW Cursive Writing 7" pitchFamily="66" charset="0"/>
              </a:rPr>
              <a:t>If your child needs any prescribed medication, a medical form needs to be filled in at the office before we are able to administer it. </a:t>
            </a:r>
          </a:p>
          <a:p>
            <a:pPr marL="45720" indent="0" algn="ctr">
              <a:buNone/>
            </a:pPr>
            <a:r>
              <a:rPr lang="en-GB" sz="2000" dirty="0">
                <a:solidFill>
                  <a:schemeClr val="accent1">
                    <a:lumMod val="50000"/>
                  </a:schemeClr>
                </a:solidFill>
                <a:latin typeface="CCW Cursive Writing 7" pitchFamily="66" charset="0"/>
              </a:rPr>
              <a:t>  </a:t>
            </a:r>
          </a:p>
          <a:p>
            <a:pPr marL="45720" indent="0" algn="ctr">
              <a:buNone/>
            </a:pPr>
            <a:r>
              <a:rPr lang="en-GB" sz="2000" dirty="0">
                <a:solidFill>
                  <a:schemeClr val="accent1">
                    <a:lumMod val="50000"/>
                  </a:schemeClr>
                </a:solidFill>
                <a:latin typeface="CCW Cursive Writing 7" pitchFamily="66"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Housekeeping!</a:t>
            </a:r>
          </a:p>
        </p:txBody>
      </p:sp>
      <p:sp>
        <p:nvSpPr>
          <p:cNvPr id="3" name="Content Placeholder 2"/>
          <p:cNvSpPr>
            <a:spLocks noGrp="1"/>
          </p:cNvSpPr>
          <p:nvPr>
            <p:ph sz="quarter" idx="13"/>
          </p:nvPr>
        </p:nvSpPr>
        <p:spPr>
          <a:xfrm>
            <a:off x="588405" y="1423399"/>
            <a:ext cx="7920880" cy="4968552"/>
          </a:xfrm>
        </p:spPr>
        <p:txBody>
          <a:bodyPr>
            <a:noAutofit/>
          </a:bodyPr>
          <a:lstStyle/>
          <a:p>
            <a:pPr>
              <a:buFont typeface="Arial" pitchFamily="34" charset="0"/>
              <a:buChar char="•"/>
            </a:pPr>
            <a:r>
              <a:rPr lang="en-GB" sz="2400" dirty="0">
                <a:solidFill>
                  <a:schemeClr val="accent1">
                    <a:lumMod val="50000"/>
                  </a:schemeClr>
                </a:solidFill>
                <a:latin typeface="CCW Cursive Writing 7" pitchFamily="66" charset="0"/>
              </a:rPr>
              <a:t> Please  name all clothing</a:t>
            </a:r>
          </a:p>
          <a:p>
            <a:pPr>
              <a:buFont typeface="Arial" pitchFamily="34" charset="0"/>
              <a:buChar char="•"/>
            </a:pPr>
            <a:r>
              <a:rPr lang="en-GB" sz="2400" dirty="0">
                <a:solidFill>
                  <a:schemeClr val="accent1">
                    <a:lumMod val="50000"/>
                  </a:schemeClr>
                </a:solidFill>
                <a:latin typeface="CCW Cursive Writing 7" pitchFamily="66" charset="0"/>
              </a:rPr>
              <a:t>PE is on </a:t>
            </a:r>
            <a:r>
              <a:rPr lang="en-GB" sz="2400" b="1" dirty="0">
                <a:solidFill>
                  <a:srgbClr val="FF0000"/>
                </a:solidFill>
                <a:latin typeface="CCW Cursive Writing 7" pitchFamily="66" charset="0"/>
              </a:rPr>
              <a:t>Monday and Wednesday afternoons- no earrings</a:t>
            </a:r>
            <a:endParaRPr lang="en-GB" sz="2400" dirty="0">
              <a:solidFill>
                <a:schemeClr val="accent1">
                  <a:lumMod val="50000"/>
                </a:schemeClr>
              </a:solidFill>
              <a:latin typeface="CCW Cursive Writing 7" pitchFamily="66" charset="0"/>
            </a:endParaRPr>
          </a:p>
          <a:p>
            <a:pPr>
              <a:buFont typeface="Arial" pitchFamily="34" charset="0"/>
              <a:buChar char="•"/>
            </a:pPr>
            <a:r>
              <a:rPr lang="en-GB" sz="2400" dirty="0">
                <a:solidFill>
                  <a:schemeClr val="accent1">
                    <a:lumMod val="50000"/>
                  </a:schemeClr>
                </a:solidFill>
                <a:latin typeface="CCW Cursive Writing 7" pitchFamily="66" charset="0"/>
              </a:rPr>
              <a:t>Please make sure your child has a water bottle each day</a:t>
            </a:r>
          </a:p>
          <a:p>
            <a:pPr>
              <a:buFont typeface="Arial" pitchFamily="34" charset="0"/>
              <a:buChar char="•"/>
            </a:pPr>
            <a:r>
              <a:rPr lang="en-GB" sz="2400" dirty="0">
                <a:solidFill>
                  <a:schemeClr val="accent1">
                    <a:lumMod val="50000"/>
                  </a:schemeClr>
                </a:solidFill>
                <a:latin typeface="CCW Cursive Writing 7" pitchFamily="66" charset="0"/>
              </a:rPr>
              <a:t> Healthy snacks can be brought in for morning break time – fruit, vegetable sticks, cereal bars (no sweets or nuts  please).</a:t>
            </a: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2400" dirty="0">
              <a:solidFill>
                <a:schemeClr val="accent1">
                  <a:lumMod val="50000"/>
                </a:schemeClr>
              </a:solidFill>
              <a:latin typeface="CCW Cursive Writing 7" pitchFamily="66" charset="0"/>
            </a:endParaRPr>
          </a:p>
          <a:p>
            <a:pPr>
              <a:buFont typeface="Wingdings" pitchFamily="2" charset="2"/>
              <a:buChar char="q"/>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7633" y="5426087"/>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1143000"/>
          </a:xfrm>
        </p:spPr>
        <p:txBody>
          <a:bodyPr/>
          <a:lstStyle/>
          <a:p>
            <a:pPr marL="0" indent="0">
              <a:buNone/>
            </a:pPr>
            <a:r>
              <a:rPr lang="en-GB" dirty="0">
                <a:solidFill>
                  <a:srgbClr val="002060"/>
                </a:solidFill>
                <a:latin typeface="CCW Cursive Writing 7" pitchFamily="66" charset="0"/>
              </a:rPr>
              <a:t>Uniform</a:t>
            </a:r>
          </a:p>
        </p:txBody>
      </p:sp>
      <p:sp>
        <p:nvSpPr>
          <p:cNvPr id="3" name="Content Placeholder 2"/>
          <p:cNvSpPr>
            <a:spLocks noGrp="1"/>
          </p:cNvSpPr>
          <p:nvPr>
            <p:ph sz="quarter" idx="13"/>
          </p:nvPr>
        </p:nvSpPr>
        <p:spPr>
          <a:xfrm>
            <a:off x="467544" y="1496566"/>
            <a:ext cx="3816424" cy="4104456"/>
          </a:xfrm>
          <a:solidFill>
            <a:schemeClr val="accent2"/>
          </a:solidFill>
        </p:spPr>
        <p:txBody>
          <a:bodyPr>
            <a:normAutofit lnSpcReduction="10000"/>
          </a:bodyPr>
          <a:lstStyle/>
          <a:p>
            <a:r>
              <a:rPr lang="en-GB" b="1" u="sng" dirty="0">
                <a:effectLst>
                  <a:outerShdw blurRad="69850" dist="43180" dir="5400000" sx="0" sy="0">
                    <a:srgbClr val="000000">
                      <a:alpha val="65000"/>
                    </a:srgbClr>
                  </a:outerShdw>
                </a:effectLst>
              </a:rPr>
              <a:t>BOYS WINTER UNIFORM</a:t>
            </a:r>
            <a:endParaRPr lang="en-GB" b="1" dirty="0"/>
          </a:p>
          <a:p>
            <a:r>
              <a:rPr lang="en-GB" b="1" dirty="0">
                <a:effectLst>
                  <a:outerShdw blurRad="69850" dist="43180" dir="5400000" sx="0" sy="0">
                    <a:srgbClr val="000000">
                      <a:alpha val="65000"/>
                    </a:srgbClr>
                  </a:outerShdw>
                </a:effectLst>
              </a:rPr>
              <a:t>GREY TROUSERS (NO OTHER COLOUR)</a:t>
            </a:r>
            <a:endParaRPr lang="en-GB" b="1" dirty="0"/>
          </a:p>
          <a:p>
            <a:r>
              <a:rPr lang="en-GB" b="1" dirty="0">
                <a:effectLst>
                  <a:outerShdw blurRad="69850" dist="43180" dir="5400000" sx="0" sy="0">
                    <a:srgbClr val="000000">
                      <a:alpha val="65000"/>
                    </a:srgbClr>
                  </a:outerShdw>
                </a:effectLst>
              </a:rPr>
              <a:t>WHITE SHIRT</a:t>
            </a:r>
            <a:endParaRPr lang="en-GB" b="1" dirty="0"/>
          </a:p>
          <a:p>
            <a:r>
              <a:rPr lang="en-GB" b="1" dirty="0">
                <a:effectLst>
                  <a:outerShdw blurRad="69850" dist="43180" dir="5400000" sx="0" sy="0">
                    <a:srgbClr val="000000">
                      <a:alpha val="65000"/>
                    </a:srgbClr>
                  </a:outerShdw>
                </a:effectLst>
              </a:rPr>
              <a:t>NAVY LONG SLEEVED JUMPER</a:t>
            </a:r>
            <a:endParaRPr lang="en-GB" b="1" dirty="0"/>
          </a:p>
          <a:p>
            <a:r>
              <a:rPr lang="en-GB" b="1" dirty="0">
                <a:effectLst>
                  <a:outerShdw blurRad="69850" dist="43180" dir="5400000" sx="0" sy="0">
                    <a:srgbClr val="000000">
                      <a:alpha val="65000"/>
                    </a:srgbClr>
                  </a:outerShdw>
                </a:effectLst>
              </a:rPr>
              <a:t>SCHOOL TIE </a:t>
            </a:r>
            <a:endParaRPr lang="en-GB" b="1" dirty="0"/>
          </a:p>
          <a:p>
            <a:r>
              <a:rPr lang="en-GB" b="1" dirty="0">
                <a:effectLst>
                  <a:outerShdw blurRad="69850" dist="43180" dir="5400000" sx="0" sy="0">
                    <a:srgbClr val="000000">
                      <a:alpha val="65000"/>
                    </a:srgbClr>
                  </a:outerShdw>
                </a:effectLst>
              </a:rPr>
              <a:t>DARK COLOURED SCHOOL SHOES.</a:t>
            </a:r>
            <a:endParaRPr lang="en-GB" b="1" dirty="0"/>
          </a:p>
          <a:p>
            <a:r>
              <a:rPr lang="en-GB" b="1" dirty="0">
                <a:effectLst>
                  <a:outerShdw blurRad="69850" dist="43180" dir="5400000" sx="0" sy="0">
                    <a:srgbClr val="000000">
                      <a:alpha val="65000"/>
                    </a:srgbClr>
                  </a:outerShdw>
                </a:effectLst>
              </a:rPr>
              <a:t>DARK SOCKS</a:t>
            </a:r>
            <a:endParaRPr lang="en-GB" b="1" dirty="0"/>
          </a:p>
          <a:p>
            <a:pPr marL="45720" indent="0">
              <a:buNone/>
            </a:pPr>
            <a:endParaRPr lang="en-GB" dirty="0"/>
          </a:p>
        </p:txBody>
      </p:sp>
      <p:sp>
        <p:nvSpPr>
          <p:cNvPr id="4" name="Content Placeholder 2"/>
          <p:cNvSpPr txBox="1">
            <a:spLocks/>
          </p:cNvSpPr>
          <p:nvPr/>
        </p:nvSpPr>
        <p:spPr>
          <a:xfrm>
            <a:off x="4716016" y="1477516"/>
            <a:ext cx="3816424" cy="4104456"/>
          </a:xfrm>
          <a:prstGeom prst="rect">
            <a:avLst/>
          </a:prstGeom>
          <a:solidFill>
            <a:schemeClr val="accent2"/>
          </a:solidFill>
        </p:spPr>
        <p:txBody>
          <a:bodyPr vert="horz" lIns="91440" tIns="45720" rIns="91440" bIns="45720" rtlCol="0">
            <a:normAutofit lnSpcReduction="100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rPr>
              <a:t>GIRLS WINTER UNIFORM</a:t>
            </a:r>
            <a:endParaRPr lang="en-GB" dirty="0"/>
          </a:p>
          <a:p>
            <a:r>
              <a:rPr lang="en-GB" dirty="0">
                <a:effectLst>
                  <a:outerShdw blurRad="69850" dist="43180" dir="5400000" sx="0" sy="0">
                    <a:srgbClr val="000000">
                      <a:alpha val="65000"/>
                    </a:srgbClr>
                  </a:outerShdw>
                </a:effectLst>
              </a:rPr>
              <a:t>NAVY SKIRT OR PINAFORE DRESS</a:t>
            </a:r>
            <a:endParaRPr lang="en-GB" dirty="0"/>
          </a:p>
          <a:p>
            <a:r>
              <a:rPr lang="en-GB" dirty="0">
                <a:effectLst>
                  <a:outerShdw blurRad="69850" dist="43180" dir="5400000" sx="0" sy="0">
                    <a:srgbClr val="000000">
                      <a:alpha val="65000"/>
                    </a:srgbClr>
                  </a:outerShdw>
                </a:effectLst>
              </a:rPr>
              <a:t>WHITE BLOUSE</a:t>
            </a:r>
            <a:endParaRPr lang="en-GB" dirty="0"/>
          </a:p>
          <a:p>
            <a:r>
              <a:rPr lang="en-GB" dirty="0">
                <a:effectLst>
                  <a:outerShdw blurRad="69850" dist="43180" dir="5400000" sx="0" sy="0">
                    <a:srgbClr val="000000">
                      <a:alpha val="65000"/>
                    </a:srgbClr>
                  </a:outerShdw>
                </a:effectLst>
              </a:rPr>
              <a:t>NAVY LONG SLEEVED CARDIGAN</a:t>
            </a:r>
            <a:endParaRPr lang="en-GB" dirty="0"/>
          </a:p>
          <a:p>
            <a:r>
              <a:rPr lang="en-GB" dirty="0">
                <a:effectLst>
                  <a:outerShdw blurRad="69850" dist="43180" dir="5400000" sx="0" sy="0">
                    <a:srgbClr val="000000">
                      <a:alpha val="65000"/>
                    </a:srgbClr>
                  </a:outerShdw>
                </a:effectLst>
              </a:rPr>
              <a:t>SCHOOL TIE</a:t>
            </a:r>
            <a:endParaRPr lang="en-GB" dirty="0"/>
          </a:p>
          <a:p>
            <a:r>
              <a:rPr lang="en-GB" dirty="0">
                <a:effectLst>
                  <a:outerShdw blurRad="69850" dist="43180" dir="5400000" sx="0" sy="0">
                    <a:srgbClr val="000000">
                      <a:alpha val="65000"/>
                    </a:srgbClr>
                  </a:outerShdw>
                </a:effectLst>
              </a:rPr>
              <a:t>NAVY TIGHTS / NAVY OR WHITE SOCKS</a:t>
            </a:r>
            <a:endParaRPr lang="en-GB" dirty="0"/>
          </a:p>
          <a:p>
            <a:r>
              <a:rPr lang="en-GB" dirty="0">
                <a:effectLst>
                  <a:outerShdw blurRad="69850" dist="43180" dir="5400000" sx="0" sy="0">
                    <a:srgbClr val="000000">
                      <a:alpha val="65000"/>
                    </a:srgbClr>
                  </a:outerShdw>
                </a:effectLst>
              </a:rPr>
              <a:t>DARK COLOURED SCHOOL SHOES.</a:t>
            </a:r>
            <a:endParaRPr lang="en-GB" dirty="0"/>
          </a:p>
          <a:p>
            <a:pPr marL="45720" indent="0">
              <a:buFont typeface="Georgia" pitchFamily="18" charset="0"/>
              <a:buNone/>
            </a:pPr>
            <a:endParaRPr lang="en-GB" dirty="0"/>
          </a:p>
        </p:txBody>
      </p:sp>
      <p:sp>
        <p:nvSpPr>
          <p:cNvPr id="6" name="Rectangle 5"/>
          <p:cNvSpPr/>
          <p:nvPr/>
        </p:nvSpPr>
        <p:spPr>
          <a:xfrm>
            <a:off x="1941312" y="5766355"/>
            <a:ext cx="5261376" cy="830997"/>
          </a:xfrm>
          <a:prstGeom prst="rect">
            <a:avLst/>
          </a:prstGeom>
          <a:noFill/>
        </p:spPr>
        <p:txBody>
          <a:bodyPr wrap="none" lIns="91440" tIns="45720" rIns="91440" bIns="45720">
            <a:spAutoFit/>
          </a:bodyPr>
          <a:lstStyle/>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Find the full uniform</a:t>
            </a:r>
          </a:p>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 list on our website</a:t>
            </a:r>
          </a:p>
        </p:txBody>
      </p:sp>
    </p:spTree>
    <p:extLst>
      <p:ext uri="{BB962C8B-B14F-4D97-AF65-F5344CB8AC3E}">
        <p14:creationId xmlns:p14="http://schemas.microsoft.com/office/powerpoint/2010/main" val="429264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247317"/>
          </a:xfrm>
          <a:prstGeom prst="rect">
            <a:avLst/>
          </a:prstGeom>
          <a:noFill/>
        </p:spPr>
        <p:txBody>
          <a:bodyPr wrap="square" rtlCol="0">
            <a:spAutoFit/>
          </a:bodyPr>
          <a:lstStyle/>
          <a:p>
            <a:r>
              <a:rPr lang="en-GB" dirty="0">
                <a:latin typeface="CCW Cursive Writing 7" pitchFamily="66" charset="0"/>
              </a:rPr>
              <a:t>It is crucial for children to arrive on time to school. Children’s activities start at 8:45 which is either spellings and grammar or Maths key skills. If they are late- they are missing learning time. </a:t>
            </a:r>
          </a:p>
          <a:p>
            <a:endParaRPr lang="en-GB" dirty="0">
              <a:latin typeface="CCW Cursive Writing 7" pitchFamily="66" charset="0"/>
            </a:endParaRPr>
          </a:p>
          <a:p>
            <a:r>
              <a:rPr lang="en-GB" dirty="0">
                <a:latin typeface="CCW Cursive Writing 7" pitchFamily="66" charset="0"/>
              </a:rPr>
              <a:t>If your child is being collected at the end of the day, please arrive on time for </a:t>
            </a:r>
            <a:r>
              <a:rPr lang="en-GB" dirty="0">
                <a:solidFill>
                  <a:srgbClr val="FF0000"/>
                </a:solidFill>
                <a:latin typeface="CCW Cursive Writing 7" pitchFamily="66" charset="0"/>
              </a:rPr>
              <a:t>3:20pm. </a:t>
            </a:r>
          </a:p>
          <a:p>
            <a:endParaRPr lang="en-GB" dirty="0">
              <a:solidFill>
                <a:srgbClr val="FF0000"/>
              </a:solidFill>
              <a:latin typeface="CCW Cursive Writing 7" pitchFamily="66" charset="0"/>
            </a:endParaRPr>
          </a:p>
          <a:p>
            <a:r>
              <a:rPr lang="en-GB" dirty="0">
                <a:solidFill>
                  <a:srgbClr val="FF0000"/>
                </a:solidFill>
                <a:latin typeface="CCW Cursive Writing 7" pitchFamily="66" charset="0"/>
              </a:rPr>
              <a:t>Please do not allow children on the adventure playground before and after the school day. </a:t>
            </a:r>
          </a:p>
          <a:p>
            <a:endParaRPr lang="en-GB" dirty="0">
              <a:solidFill>
                <a:srgbClr val="FF0000"/>
              </a:solidFill>
              <a:latin typeface="CCW Cursive Writing 7" pitchFamily="66" charset="0"/>
            </a:endParaRPr>
          </a:p>
          <a:p>
            <a:r>
              <a:rPr lang="en-GB" dirty="0">
                <a:solidFill>
                  <a:srgbClr val="FF0000"/>
                </a:solidFill>
                <a:latin typeface="CCW Cursive Writing 7" pitchFamily="66"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5472608" cy="5600990"/>
          </a:xfrm>
        </p:spPr>
        <p:txBody>
          <a:bodyPr>
            <a:normAutofit/>
          </a:bodyPr>
          <a:lstStyle/>
          <a:p>
            <a:pPr algn="l"/>
            <a:r>
              <a:rPr lang="en-GB" sz="2000" dirty="0">
                <a:solidFill>
                  <a:srgbClr val="FF0000"/>
                </a:solidFill>
              </a:rPr>
              <a:t>First Response</a:t>
            </a:r>
          </a:p>
          <a:p>
            <a:pPr algn="l"/>
            <a:r>
              <a:rPr lang="en-GB" sz="2000" dirty="0"/>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t>  This is part of  our safeguarding response to ensure everyone is safe and well.   As you can imagine, a home visit takes up a lot of time and it is usually the case that families have forgotten to call us. </a:t>
            </a:r>
          </a:p>
          <a:p>
            <a:endParaRPr lang="en-GB" sz="900" dirty="0"/>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graphicFrame>
        <p:nvGraphicFramePr>
          <p:cNvPr id="6" name="Object 5">
            <a:extLst>
              <a:ext uri="{FF2B5EF4-FFF2-40B4-BE49-F238E27FC236}">
                <a16:creationId xmlns:a16="http://schemas.microsoft.com/office/drawing/2014/main" id="{21AA0FF4-E5A5-41BF-A9D8-25E196736BA1}"/>
              </a:ext>
            </a:extLst>
          </p:cNvPr>
          <p:cNvGraphicFramePr>
            <a:graphicFrameLocks noChangeAspect="1"/>
          </p:cNvGraphicFramePr>
          <p:nvPr>
            <p:extLst/>
          </p:nvPr>
        </p:nvGraphicFramePr>
        <p:xfrm>
          <a:off x="5958281" y="1140379"/>
          <a:ext cx="3003259" cy="4643306"/>
        </p:xfrm>
        <a:graphic>
          <a:graphicData uri="http://schemas.openxmlformats.org/presentationml/2006/ole">
            <mc:AlternateContent xmlns:mc="http://schemas.openxmlformats.org/markup-compatibility/2006">
              <mc:Choice xmlns:v="urn:schemas-microsoft-com:vml" Requires="v">
                <p:oleObj spid="_x0000_s3119" name="Acrobat Document" r:id="rId3" imgW="8019826" imgH="12201226" progId="AcroExch.Document.DC">
                  <p:embed/>
                </p:oleObj>
              </mc:Choice>
              <mc:Fallback>
                <p:oleObj name="Acrobat Document" r:id="rId3" imgW="8019826" imgH="12201226" progId="AcroExch.Document.DC">
                  <p:embed/>
                  <p:pic>
                    <p:nvPicPr>
                      <p:cNvPr id="6" name="Object 5">
                        <a:extLst>
                          <a:ext uri="{FF2B5EF4-FFF2-40B4-BE49-F238E27FC236}">
                            <a16:creationId xmlns:a16="http://schemas.microsoft.com/office/drawing/2014/main" id="{21AA0FF4-E5A5-41BF-A9D8-25E196736BA1}"/>
                          </a:ext>
                        </a:extLst>
                      </p:cNvPr>
                      <p:cNvPicPr/>
                      <p:nvPr/>
                    </p:nvPicPr>
                    <p:blipFill>
                      <a:blip r:embed="rId4"/>
                      <a:stretch>
                        <a:fillRect/>
                      </a:stretch>
                    </p:blipFill>
                    <p:spPr>
                      <a:xfrm>
                        <a:off x="5958281" y="1140379"/>
                        <a:ext cx="3003259" cy="4643306"/>
                      </a:xfrm>
                      <a:prstGeom prst="rect">
                        <a:avLst/>
                      </a:prstGeom>
                    </p:spPr>
                  </p:pic>
                </p:oleObj>
              </mc:Fallback>
            </mc:AlternateContent>
          </a:graphicData>
        </a:graphic>
      </p:graphicFrame>
    </p:spTree>
    <p:extLst>
      <p:ext uri="{BB962C8B-B14F-4D97-AF65-F5344CB8AC3E}">
        <p14:creationId xmlns:p14="http://schemas.microsoft.com/office/powerpoint/2010/main" val="3280669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lstStyle/>
          <a:p>
            <a:r>
              <a:rPr lang="en-GB" dirty="0">
                <a:hlinkClick r:id="rId2"/>
              </a:rPr>
              <a:t>https://schoolgateway.co.uk/help/</a:t>
            </a:r>
            <a:endParaRPr lang="en-GB" dirty="0"/>
          </a:p>
          <a:p>
            <a:endParaRPr lang="en-GB" dirty="0"/>
          </a:p>
          <a:p>
            <a:endParaRPr lang="en-GB" dirty="0"/>
          </a:p>
          <a:p>
            <a:pPr marL="45720" indent="0">
              <a:buNone/>
            </a:pPr>
            <a:r>
              <a:rPr lang="en-GB" sz="3600" dirty="0"/>
              <a:t>As much as possible we are a cashless school now!</a:t>
            </a:r>
          </a:p>
        </p:txBody>
      </p:sp>
    </p:spTree>
    <p:extLst>
      <p:ext uri="{BB962C8B-B14F-4D97-AF65-F5344CB8AC3E}">
        <p14:creationId xmlns:p14="http://schemas.microsoft.com/office/powerpoint/2010/main" val="423824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856"/>
            <a:ext cx="7910264" cy="762151"/>
          </a:xfrm>
        </p:spPr>
        <p:txBody>
          <a:bodyPr/>
          <a:lstStyle/>
          <a:p>
            <a:pPr marL="0" indent="0">
              <a:buNone/>
            </a:pPr>
            <a:r>
              <a:rPr lang="en-GB" dirty="0">
                <a:latin typeface="CCW Cursive Writing 7" pitchFamily="66" charset="0"/>
              </a:rPr>
              <a:t>Class Timetable</a:t>
            </a:r>
          </a:p>
        </p:txBody>
      </p:sp>
      <p:pic>
        <p:nvPicPr>
          <p:cNvPr id="4" name="Picture 3">
            <a:extLst>
              <a:ext uri="{FF2B5EF4-FFF2-40B4-BE49-F238E27FC236}">
                <a16:creationId xmlns:a16="http://schemas.microsoft.com/office/drawing/2014/main" id="{CE709BCA-CEBD-4AA0-99DE-6FC9BD346A93}"/>
              </a:ext>
            </a:extLst>
          </p:cNvPr>
          <p:cNvPicPr>
            <a:picLocks noChangeAspect="1"/>
          </p:cNvPicPr>
          <p:nvPr/>
        </p:nvPicPr>
        <p:blipFill rotWithShape="1">
          <a:blip r:embed="rId2"/>
          <a:srcRect l="16137" t="23750" r="17714" b="10101"/>
          <a:stretch/>
        </p:blipFill>
        <p:spPr>
          <a:xfrm>
            <a:off x="755576" y="980728"/>
            <a:ext cx="7632848" cy="5724636"/>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349506"/>
            <a:ext cx="6512511" cy="1143000"/>
          </a:xfrm>
        </p:spPr>
        <p:txBody>
          <a:bodyPr/>
          <a:lstStyle/>
          <a:p>
            <a:pPr marL="0" indent="0" algn="ctr">
              <a:buNone/>
            </a:pPr>
            <a:r>
              <a:rPr lang="en-GB" dirty="0">
                <a:solidFill>
                  <a:schemeClr val="accent1">
                    <a:lumMod val="50000"/>
                  </a:schemeClr>
                </a:solidFill>
                <a:latin typeface="CCW Cursive Writing 7" pitchFamily="66" charset="0"/>
              </a:rPr>
              <a:t>Curriculum</a:t>
            </a:r>
          </a:p>
        </p:txBody>
      </p:sp>
      <p:sp>
        <p:nvSpPr>
          <p:cNvPr id="3" name="Content Placeholder 2"/>
          <p:cNvSpPr>
            <a:spLocks noGrp="1"/>
          </p:cNvSpPr>
          <p:nvPr>
            <p:ph sz="quarter" idx="13"/>
          </p:nvPr>
        </p:nvSpPr>
        <p:spPr>
          <a:xfrm>
            <a:off x="683568" y="1484784"/>
            <a:ext cx="7632848" cy="4482832"/>
          </a:xfrm>
        </p:spPr>
        <p:txBody>
          <a:bodyPr>
            <a:normAutofit/>
          </a:bodyPr>
          <a:lstStyle/>
          <a:p>
            <a:pPr marL="45720" indent="0" algn="ctr">
              <a:buNone/>
            </a:pPr>
            <a:r>
              <a:rPr lang="en-GB" sz="3600" dirty="0">
                <a:solidFill>
                  <a:schemeClr val="accent1">
                    <a:lumMod val="50000"/>
                  </a:schemeClr>
                </a:solidFill>
                <a:latin typeface="CCW Cursive Writing 7" pitchFamily="66" charset="0"/>
              </a:rPr>
              <a:t>Curriculum map/newsletter is on our website.</a:t>
            </a: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171590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8B856-D957-42CE-A930-8465E4D7102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0CB10A7-0367-4A3E-8A8E-0323FFCC3C4A}"/>
              </a:ext>
            </a:extLst>
          </p:cNvPr>
          <p:cNvSpPr>
            <a:spLocks noGrp="1"/>
          </p:cNvSpPr>
          <p:nvPr>
            <p:ph sz="quarter" idx="13"/>
          </p:nvPr>
        </p:nvSpPr>
        <p:spPr>
          <a:xfrm>
            <a:off x="760884" y="391702"/>
            <a:ext cx="7622232" cy="946853"/>
          </a:xfrm>
        </p:spPr>
        <p:txBody>
          <a:bodyPr>
            <a:normAutofit/>
          </a:bodyPr>
          <a:lstStyle/>
          <a:p>
            <a:pPr marL="45720" indent="0">
              <a:buNone/>
            </a:pPr>
            <a:r>
              <a:rPr lang="en-GB" sz="3200" dirty="0"/>
              <a:t>White Rose resources – Maths mastery </a:t>
            </a:r>
          </a:p>
        </p:txBody>
      </p:sp>
      <p:pic>
        <p:nvPicPr>
          <p:cNvPr id="4" name="Picture 3">
            <a:extLst>
              <a:ext uri="{FF2B5EF4-FFF2-40B4-BE49-F238E27FC236}">
                <a16:creationId xmlns:a16="http://schemas.microsoft.com/office/drawing/2014/main" id="{3A0F1DBB-5EAE-468A-8190-AE21F8643570}"/>
              </a:ext>
            </a:extLst>
          </p:cNvPr>
          <p:cNvPicPr>
            <a:picLocks noChangeAspect="1"/>
          </p:cNvPicPr>
          <p:nvPr/>
        </p:nvPicPr>
        <p:blipFill rotWithShape="1">
          <a:blip r:embed="rId2"/>
          <a:srcRect l="13776" t="36000" r="32675" b="16400"/>
          <a:stretch/>
        </p:blipFill>
        <p:spPr>
          <a:xfrm>
            <a:off x="0" y="1196752"/>
            <a:ext cx="9144000" cy="4572000"/>
          </a:xfrm>
          <a:prstGeom prst="rect">
            <a:avLst/>
          </a:prstGeom>
        </p:spPr>
      </p:pic>
    </p:spTree>
    <p:extLst>
      <p:ext uri="{BB962C8B-B14F-4D97-AF65-F5344CB8AC3E}">
        <p14:creationId xmlns:p14="http://schemas.microsoft.com/office/powerpoint/2010/main" val="2300003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92696"/>
            <a:ext cx="8064896" cy="1143000"/>
          </a:xfrm>
        </p:spPr>
        <p:txBody>
          <a:bodyPr/>
          <a:lstStyle/>
          <a:p>
            <a:pPr marL="0" indent="0">
              <a:buNone/>
            </a:pPr>
            <a:r>
              <a:rPr lang="en-GB" dirty="0">
                <a:solidFill>
                  <a:srgbClr val="002060"/>
                </a:solidFill>
                <a:latin typeface="CCW Cursive Writing 7" pitchFamily="66" charset="0"/>
              </a:rPr>
              <a:t>Subject ladders</a:t>
            </a:r>
          </a:p>
        </p:txBody>
      </p:sp>
      <p:sp>
        <p:nvSpPr>
          <p:cNvPr id="3" name="Content Placeholder 2"/>
          <p:cNvSpPr>
            <a:spLocks noGrp="1"/>
          </p:cNvSpPr>
          <p:nvPr>
            <p:ph sz="quarter" idx="13"/>
          </p:nvPr>
        </p:nvSpPr>
        <p:spPr>
          <a:xfrm>
            <a:off x="611560" y="1988840"/>
            <a:ext cx="7920880" cy="3474720"/>
          </a:xfrm>
        </p:spPr>
        <p:txBody>
          <a:bodyPr>
            <a:noAutofit/>
          </a:bodyPr>
          <a:lstStyle/>
          <a:p>
            <a:pPr marL="45720" indent="0" algn="ctr">
              <a:buNone/>
            </a:pPr>
            <a:r>
              <a:rPr lang="en-GB" sz="2000" dirty="0">
                <a:latin typeface="CCW Cursive Writing 7" pitchFamily="66" charset="0"/>
              </a:rPr>
              <a:t>We have English ladders for you to download on our website. Please read them and refer to them throughout the year as they show the expectations for your child in Year 6.</a:t>
            </a:r>
          </a:p>
          <a:p>
            <a:pPr marL="45720" indent="0" algn="ctr">
              <a:buNone/>
            </a:pPr>
            <a:endParaRPr lang="en-GB" sz="2000" dirty="0">
              <a:latin typeface="CCW Cursive Writing 7" pitchFamily="66" charset="0"/>
            </a:endParaRPr>
          </a:p>
          <a:p>
            <a:pPr marL="45720" indent="0" algn="ctr">
              <a:buNone/>
            </a:pPr>
            <a:r>
              <a:rPr lang="en-GB" sz="2000" dirty="0">
                <a:latin typeface="CCW Cursive Writing 7" pitchFamily="66" charset="0"/>
              </a:rPr>
              <a:t>Pre-teaching / revision resources  </a:t>
            </a:r>
          </a:p>
        </p:txBody>
      </p:sp>
      <p:sp>
        <p:nvSpPr>
          <p:cNvPr id="4" name="Rectangle 3">
            <a:extLst>
              <a:ext uri="{FF2B5EF4-FFF2-40B4-BE49-F238E27FC236}">
                <a16:creationId xmlns:a16="http://schemas.microsoft.com/office/drawing/2014/main" id="{A368DB15-47B4-49DC-ACDA-EF2C2CA1599E}"/>
              </a:ext>
            </a:extLst>
          </p:cNvPr>
          <p:cNvSpPr/>
          <p:nvPr/>
        </p:nvSpPr>
        <p:spPr>
          <a:xfrm>
            <a:off x="1043608" y="4725144"/>
            <a:ext cx="7704856" cy="461665"/>
          </a:xfrm>
          <a:prstGeom prst="rect">
            <a:avLst/>
          </a:prstGeom>
        </p:spPr>
        <p:txBody>
          <a:bodyPr wrap="square">
            <a:spAutoFit/>
          </a:bodyPr>
          <a:lstStyle/>
          <a:p>
            <a:r>
              <a:rPr lang="en-GB" sz="2400" dirty="0">
                <a:hlinkClick r:id="rId2"/>
              </a:rPr>
              <a:t>https://www.stphilipssouthport.com/curriculum-16/</a:t>
            </a:r>
            <a:endParaRPr lang="en-GB" sz="2400" dirty="0"/>
          </a:p>
        </p:txBody>
      </p:sp>
    </p:spTree>
    <p:extLst>
      <p:ext uri="{BB962C8B-B14F-4D97-AF65-F5344CB8AC3E}">
        <p14:creationId xmlns:p14="http://schemas.microsoft.com/office/powerpoint/2010/main" val="1700996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717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520" t="12239" r="16837" b="6250"/>
          <a:stretch/>
        </p:blipFill>
        <p:spPr bwMode="auto">
          <a:xfrm>
            <a:off x="0" y="886966"/>
            <a:ext cx="9067242" cy="5962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075892" y="158601"/>
            <a:ext cx="5335115"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a:t>
            </a:r>
          </a:p>
        </p:txBody>
      </p:sp>
    </p:spTree>
    <p:extLst>
      <p:ext uri="{BB962C8B-B14F-4D97-AF65-F5344CB8AC3E}">
        <p14:creationId xmlns:p14="http://schemas.microsoft.com/office/powerpoint/2010/main" val="17147270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819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862" t="18229" r="19619" b="8855"/>
          <a:stretch/>
        </p:blipFill>
        <p:spPr bwMode="auto">
          <a:xfrm>
            <a:off x="251520" y="386957"/>
            <a:ext cx="8710414" cy="57117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22629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921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6" t="19792" r="20937" b="9114"/>
          <a:stretch/>
        </p:blipFill>
        <p:spPr bwMode="auto">
          <a:xfrm>
            <a:off x="251520" y="548680"/>
            <a:ext cx="8595320" cy="5751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51520" y="3140968"/>
            <a:ext cx="2520280" cy="461665"/>
          </a:xfrm>
          <a:prstGeom prst="rect">
            <a:avLst/>
          </a:prstGeom>
          <a:solidFill>
            <a:schemeClr val="bg1"/>
          </a:solidFill>
        </p:spPr>
        <p:txBody>
          <a:bodyPr wrap="square" rtlCol="0">
            <a:spAutoFit/>
          </a:bodyPr>
          <a:lstStyle/>
          <a:p>
            <a:r>
              <a:rPr lang="en-GB" sz="2400" b="1" dirty="0"/>
              <a:t>Year 6- band 6</a:t>
            </a:r>
          </a:p>
        </p:txBody>
      </p:sp>
    </p:spTree>
    <p:extLst>
      <p:ext uri="{BB962C8B-B14F-4D97-AF65-F5344CB8AC3E}">
        <p14:creationId xmlns:p14="http://schemas.microsoft.com/office/powerpoint/2010/main" val="4628612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Homework</a:t>
            </a:r>
          </a:p>
        </p:txBody>
      </p:sp>
      <p:sp>
        <p:nvSpPr>
          <p:cNvPr id="3" name="Content Placeholder 2"/>
          <p:cNvSpPr>
            <a:spLocks noGrp="1"/>
          </p:cNvSpPr>
          <p:nvPr>
            <p:ph sz="quarter" idx="13"/>
          </p:nvPr>
        </p:nvSpPr>
        <p:spPr>
          <a:xfrm>
            <a:off x="395536" y="1628800"/>
            <a:ext cx="8352928" cy="4824536"/>
          </a:xfrm>
        </p:spPr>
        <p:txBody>
          <a:bodyPr>
            <a:normAutofit fontScale="77500" lnSpcReduction="20000"/>
          </a:bodyPr>
          <a:lstStyle/>
          <a:p>
            <a:pPr algn="ctr"/>
            <a:r>
              <a:rPr lang="en-GB" sz="3600" dirty="0">
                <a:solidFill>
                  <a:schemeClr val="accent1">
                    <a:lumMod val="50000"/>
                  </a:schemeClr>
                </a:solidFill>
                <a:latin typeface="CCW Cursive Writing 7" pitchFamily="66" charset="0"/>
              </a:rPr>
              <a:t>Homework will be given out on a Friday.</a:t>
            </a:r>
          </a:p>
          <a:p>
            <a:pPr algn="ctr"/>
            <a:r>
              <a:rPr lang="en-GB" sz="3600" dirty="0">
                <a:solidFill>
                  <a:schemeClr val="accent1">
                    <a:lumMod val="50000"/>
                  </a:schemeClr>
                </a:solidFill>
                <a:latin typeface="CCW Cursive Writing 7" pitchFamily="66" charset="0"/>
              </a:rPr>
              <a:t>Spelling test on the following </a:t>
            </a:r>
            <a:r>
              <a:rPr lang="en-GB" sz="3600" dirty="0">
                <a:solidFill>
                  <a:srgbClr val="FF0000"/>
                </a:solidFill>
                <a:latin typeface="CCW Cursive Writing 7" pitchFamily="66" charset="0"/>
              </a:rPr>
              <a:t>Friday.</a:t>
            </a:r>
          </a:p>
          <a:p>
            <a:pPr algn="ctr"/>
            <a:r>
              <a:rPr lang="en-GB" sz="3600" dirty="0">
                <a:solidFill>
                  <a:schemeClr val="accent1">
                    <a:lumMod val="50000"/>
                  </a:schemeClr>
                </a:solidFill>
                <a:latin typeface="CCW Cursive Writing 7" pitchFamily="66" charset="0"/>
              </a:rPr>
              <a:t>Homework to be given in </a:t>
            </a:r>
            <a:r>
              <a:rPr lang="en-GB" sz="3600" dirty="0">
                <a:solidFill>
                  <a:srgbClr val="FF0000"/>
                </a:solidFill>
                <a:latin typeface="CCW Cursive Writing 7" pitchFamily="66" charset="0"/>
              </a:rPr>
              <a:t>by Wednesday. </a:t>
            </a:r>
            <a:r>
              <a:rPr lang="en-GB" sz="3600" dirty="0">
                <a:solidFill>
                  <a:schemeClr val="accent1">
                    <a:lumMod val="50000"/>
                  </a:schemeClr>
                </a:solidFill>
                <a:latin typeface="CCW Cursive Writing 7" pitchFamily="66" charset="0"/>
              </a:rPr>
              <a:t>Please let us know if any homework is too difficult so we can give a little extra help at school. </a:t>
            </a:r>
          </a:p>
          <a:p>
            <a:pPr algn="ctr"/>
            <a:r>
              <a:rPr lang="en-GB" sz="3600" dirty="0">
                <a:solidFill>
                  <a:schemeClr val="accent1">
                    <a:lumMod val="50000"/>
                  </a:schemeClr>
                </a:solidFill>
                <a:latin typeface="CCW Cursive Writing 7" pitchFamily="66" charset="0"/>
              </a:rPr>
              <a:t>Please help your child to learn their spellings and tables each week.</a:t>
            </a:r>
          </a:p>
          <a:p>
            <a:pPr marL="45720" indent="0" algn="ctr">
              <a:buNone/>
            </a:pPr>
            <a:endParaRPr lang="en-GB" sz="36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a:latin typeface="CCW Cursive Writing 7" pitchFamily="66" charset="0"/>
              </a:rPr>
              <a:t>Spellings</a:t>
            </a:r>
          </a:p>
        </p:txBody>
      </p:sp>
      <p:sp>
        <p:nvSpPr>
          <p:cNvPr id="3" name="Content Placeholder 2"/>
          <p:cNvSpPr>
            <a:spLocks noGrp="1"/>
          </p:cNvSpPr>
          <p:nvPr>
            <p:ph sz="quarter" idx="13"/>
          </p:nvPr>
        </p:nvSpPr>
        <p:spPr>
          <a:xfrm>
            <a:off x="187896" y="1268760"/>
            <a:ext cx="7114430" cy="4122792"/>
          </a:xfrm>
        </p:spPr>
        <p:txBody>
          <a:bodyPr>
            <a:noAutofit/>
          </a:bodyPr>
          <a:lstStyle/>
          <a:p>
            <a:pPr marL="45720" indent="0" algn="ctr">
              <a:buNone/>
            </a:pPr>
            <a:r>
              <a:rPr lang="en-GB" sz="2000" dirty="0">
                <a:latin typeface="CCW Cursive Writing 7" pitchFamily="66" charset="0"/>
              </a:rPr>
              <a:t>We are having a huge emphasis on spellings this year. Children need to be practising their spellings daily and not for a spelling test. </a:t>
            </a:r>
          </a:p>
          <a:p>
            <a:pPr marL="45720" indent="0" algn="ctr">
              <a:buNone/>
            </a:pPr>
            <a:endParaRPr lang="en-GB" sz="2000" dirty="0">
              <a:latin typeface="CCW Cursive Writing 7" pitchFamily="66" charset="0"/>
            </a:endParaRPr>
          </a:p>
          <a:p>
            <a:pPr marL="45720" indent="0" algn="ctr">
              <a:buNone/>
            </a:pPr>
            <a:r>
              <a:rPr lang="en-GB" sz="2000" dirty="0">
                <a:latin typeface="CCW Cursive Writing 7" pitchFamily="66" charset="0"/>
              </a:rPr>
              <a:t>In Year 6, children need to be able to spell words from the Year 3 and 4 curriculum list as well as the Year 5 and 6. They must show they can spell these words correctly in their writing. </a:t>
            </a:r>
          </a:p>
          <a:p>
            <a:pPr marL="45720" indent="0" algn="ctr">
              <a:buNone/>
            </a:pPr>
            <a:r>
              <a:rPr lang="en-GB" sz="2000" dirty="0">
                <a:latin typeface="CCW Cursive Writing 7" pitchFamily="66" charset="0"/>
              </a:rPr>
              <a:t>Spelling sheet for this half term has been sent home already and is on the class web page.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93942" y="90914"/>
            <a:ext cx="1850057" cy="2618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F154B9D-2DFD-4E75-A88C-4171FC59C8B5}"/>
              </a:ext>
            </a:extLst>
          </p:cNvPr>
          <p:cNvPicPr>
            <a:picLocks noChangeAspect="1"/>
          </p:cNvPicPr>
          <p:nvPr/>
        </p:nvPicPr>
        <p:blipFill rotWithShape="1">
          <a:blip r:embed="rId2"/>
          <a:srcRect l="23226" t="23400" r="23226" b="10801"/>
          <a:stretch/>
        </p:blipFill>
        <p:spPr>
          <a:xfrm>
            <a:off x="323527" y="548680"/>
            <a:ext cx="8230361" cy="5688632"/>
          </a:xfrm>
          <a:prstGeom prst="rect">
            <a:avLst/>
          </a:prstGeom>
        </p:spPr>
      </p:pic>
    </p:spTree>
    <p:extLst>
      <p:ext uri="{BB962C8B-B14F-4D97-AF65-F5344CB8AC3E}">
        <p14:creationId xmlns:p14="http://schemas.microsoft.com/office/powerpoint/2010/main" val="5470800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409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8404" t="23437" r="19180" b="10156"/>
          <a:stretch/>
        </p:blipFill>
        <p:spPr bwMode="auto">
          <a:xfrm>
            <a:off x="0" y="202780"/>
            <a:ext cx="8967936" cy="63877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135607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984" t="11979" r="4687" b="6250"/>
          <a:stretch/>
        </p:blipFill>
        <p:spPr bwMode="auto">
          <a:xfrm>
            <a:off x="93491" y="0"/>
            <a:ext cx="9083995"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78284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180" t="13541" r="6250" b="8333"/>
          <a:stretch/>
        </p:blipFill>
        <p:spPr bwMode="auto">
          <a:xfrm>
            <a:off x="49649" y="404664"/>
            <a:ext cx="9094351" cy="6300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86223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5107" y="116886"/>
            <a:ext cx="6512511" cy="1143000"/>
          </a:xfrm>
        </p:spPr>
        <p:txBody>
          <a:bodyPr/>
          <a:lstStyle/>
          <a:p>
            <a:pPr marL="0" indent="0">
              <a:buNone/>
            </a:pPr>
            <a:r>
              <a:rPr lang="en-GB" dirty="0">
                <a:latin typeface="CCW Cursive Writing 7" pitchFamily="66" charset="0"/>
              </a:rPr>
              <a:t>Times tables</a:t>
            </a:r>
          </a:p>
        </p:txBody>
      </p:sp>
      <p:sp>
        <p:nvSpPr>
          <p:cNvPr id="3" name="Content Placeholder 2"/>
          <p:cNvSpPr>
            <a:spLocks noGrp="1"/>
          </p:cNvSpPr>
          <p:nvPr>
            <p:ph sz="quarter" idx="13"/>
          </p:nvPr>
        </p:nvSpPr>
        <p:spPr>
          <a:xfrm>
            <a:off x="46946" y="1102802"/>
            <a:ext cx="7488832" cy="4104456"/>
          </a:xfrm>
        </p:spPr>
        <p:txBody>
          <a:bodyPr>
            <a:normAutofit fontScale="92500" lnSpcReduction="10000"/>
          </a:bodyPr>
          <a:lstStyle/>
          <a:p>
            <a:pPr marL="45720" indent="0" algn="ctr">
              <a:buNone/>
            </a:pPr>
            <a:r>
              <a:rPr lang="en-GB" dirty="0">
                <a:latin typeface="CCW Cursive Writing 7" pitchFamily="66" charset="0"/>
              </a:rPr>
              <a:t>As you will be aware, we have the Bronze, Silver and Gold badges in school. </a:t>
            </a:r>
          </a:p>
          <a:p>
            <a:pPr marL="45720" indent="0" algn="ctr">
              <a:buNone/>
            </a:pPr>
            <a:endParaRPr lang="en-GB" dirty="0">
              <a:latin typeface="CCW Cursive Writing 7" pitchFamily="66" charset="0"/>
            </a:endParaRPr>
          </a:p>
          <a:p>
            <a:pPr marL="45720" indent="0" algn="ctr">
              <a:buNone/>
            </a:pPr>
            <a:r>
              <a:rPr lang="en-GB" dirty="0">
                <a:latin typeface="CCW Cursive Writing 7" pitchFamily="66" charset="0"/>
              </a:rPr>
              <a:t>Children must practise their times tables daily. Even if they think they know them- by Year 6 they must be quick to recall them.</a:t>
            </a:r>
          </a:p>
          <a:p>
            <a:pPr marL="45720" indent="0" algn="ctr">
              <a:buNone/>
            </a:pPr>
            <a:endParaRPr lang="en-GB" dirty="0">
              <a:latin typeface="CCW Cursive Writing 7" pitchFamily="66" charset="0"/>
            </a:endParaRPr>
          </a:p>
          <a:p>
            <a:pPr marL="45720" indent="0" algn="ctr">
              <a:buNone/>
            </a:pPr>
            <a:r>
              <a:rPr lang="en-GB" dirty="0">
                <a:latin typeface="CCW Cursive Writing 7" pitchFamily="66" charset="0"/>
              </a:rPr>
              <a:t>There are also various sites to use:</a:t>
            </a:r>
          </a:p>
          <a:p>
            <a:pPr marL="45720" indent="0" algn="ctr">
              <a:buNone/>
            </a:pPr>
            <a:r>
              <a:rPr lang="en-GB" dirty="0">
                <a:latin typeface="CCW Cursive Writing 7" pitchFamily="66" charset="0"/>
                <a:hlinkClick r:id="rId2"/>
              </a:rPr>
              <a:t>https://www.youtube.com/watch?v=4BLZKOjNKfk</a:t>
            </a:r>
            <a:r>
              <a:rPr lang="en-GB" dirty="0">
                <a:latin typeface="CCW Cursive Writing 7" pitchFamily="66" charset="0"/>
              </a:rPr>
              <a:t> </a:t>
            </a:r>
          </a:p>
          <a:p>
            <a:pPr marL="45720" indent="0" algn="ctr">
              <a:buNone/>
            </a:pPr>
            <a:endParaRPr lang="en-GB" dirty="0">
              <a:latin typeface="CCW Cursive Writing 7" pitchFamily="66" charset="0"/>
            </a:endParaRPr>
          </a:p>
          <a:p>
            <a:pPr marL="45720" indent="0" algn="ctr">
              <a:buNone/>
            </a:pPr>
            <a:endParaRPr lang="en-GB" dirty="0">
              <a:latin typeface="CCW Cursive Writing 7" pitchFamily="66" charset="0"/>
            </a:endParaRPr>
          </a:p>
        </p:txBody>
      </p:sp>
      <p:pic>
        <p:nvPicPr>
          <p:cNvPr id="1026" name="Picture 2" descr="Image result for times ta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8304" y="0"/>
            <a:ext cx="1818506" cy="1818506"/>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Times Tables Rock Stars: Play">
            <a:extLst>
              <a:ext uri="{FF2B5EF4-FFF2-40B4-BE49-F238E27FC236}">
                <a16:creationId xmlns:a16="http://schemas.microsoft.com/office/drawing/2014/main" id="{47D9EED6-F59E-41C0-B041-ECDE1FBE87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73844" y="4826510"/>
            <a:ext cx="2457450" cy="1857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9172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87524" y="424076"/>
            <a:ext cx="8568952" cy="6009848"/>
          </a:xfrm>
        </p:spPr>
        <p:txBody>
          <a:bodyPr>
            <a:normAutofit/>
          </a:bodyPr>
          <a:lstStyle/>
          <a:p>
            <a:pPr marL="45720" indent="0" algn="ctr">
              <a:buNone/>
            </a:pPr>
            <a:r>
              <a:rPr lang="en-GB" sz="3600" u="sng" dirty="0">
                <a:latin typeface="CCW Cursive Writing 7" pitchFamily="66" charset="0"/>
              </a:rPr>
              <a:t>Reading at home: </a:t>
            </a:r>
          </a:p>
          <a:p>
            <a:pPr marL="45720" indent="0" algn="ctr">
              <a:buNone/>
            </a:pPr>
            <a:r>
              <a:rPr lang="en-GB" sz="3600" u="sng" dirty="0">
                <a:latin typeface="CCW Cursive Writing 7" pitchFamily="66" charset="0"/>
              </a:rPr>
              <a:t>Reading Journals</a:t>
            </a:r>
          </a:p>
          <a:p>
            <a:pPr marL="45720" indent="0" algn="ctr">
              <a:buNone/>
            </a:pPr>
            <a:endParaRPr lang="en-GB" sz="3600" u="sng" dirty="0">
              <a:latin typeface="CCW Cursive Writing 7" pitchFamily="66" charset="0"/>
            </a:endParaRPr>
          </a:p>
          <a:p>
            <a:r>
              <a:rPr lang="en-GB" sz="2400" dirty="0">
                <a:latin typeface="CCW Cursive Writing 7" pitchFamily="66" charset="0"/>
              </a:rPr>
              <a:t>Children will be expected to write their own reading comments in their Reading log book each day.</a:t>
            </a:r>
          </a:p>
          <a:p>
            <a:endParaRPr lang="en-GB" sz="2400" dirty="0">
              <a:latin typeface="CCW Cursive Writing 7" pitchFamily="66" charset="0"/>
            </a:endParaRPr>
          </a:p>
          <a:p>
            <a:r>
              <a:rPr lang="en-GB" sz="2400" dirty="0">
                <a:latin typeface="CCW Cursive Writing 7" pitchFamily="66" charset="0"/>
              </a:rPr>
              <a:t>Reading recommenders </a:t>
            </a:r>
          </a:p>
          <a:p>
            <a:pPr marL="45720" indent="0">
              <a:buNone/>
            </a:pPr>
            <a:endParaRPr lang="en-GB" sz="2400" dirty="0">
              <a:latin typeface="CCW Cursive Writing 7" pitchFamily="66" charset="0"/>
            </a:endParaRPr>
          </a:p>
          <a:p>
            <a:pPr marL="45720" indent="0">
              <a:buNone/>
            </a:pPr>
            <a:r>
              <a:rPr lang="en-GB" sz="2400" dirty="0">
                <a:solidFill>
                  <a:srgbClr val="002060"/>
                </a:solidFill>
                <a:latin typeface="CCW Cursive Writing 7" pitchFamily="66" charset="0"/>
              </a:rPr>
              <a:t> </a:t>
            </a:r>
          </a:p>
        </p:txBody>
      </p:sp>
    </p:spTree>
    <p:extLst>
      <p:ext uri="{BB962C8B-B14F-4D97-AF65-F5344CB8AC3E}">
        <p14:creationId xmlns:p14="http://schemas.microsoft.com/office/powerpoint/2010/main" val="21546359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684131" y="620688"/>
            <a:ext cx="7488832" cy="5616624"/>
          </a:xfrm>
        </p:spPr>
        <p:txBody>
          <a:bodyPr>
            <a:normAutofit fontScale="92500" lnSpcReduction="10000"/>
          </a:bodyPr>
          <a:lstStyle/>
          <a:p>
            <a:pPr marL="45720" indent="0" algn="ctr">
              <a:buNone/>
            </a:pPr>
            <a:r>
              <a:rPr lang="en-GB" dirty="0">
                <a:solidFill>
                  <a:schemeClr val="accent1">
                    <a:lumMod val="50000"/>
                  </a:schemeClr>
                </a:solidFill>
                <a:latin typeface="CCW Cursive Writing 7" pitchFamily="66" charset="0"/>
              </a:rPr>
              <a:t>Children’s greatest fear regarding year 6 was:</a:t>
            </a:r>
          </a:p>
          <a:p>
            <a:pPr marL="45720" indent="0" algn="ctr">
              <a:buNone/>
            </a:pPr>
            <a:r>
              <a:rPr lang="en-GB" sz="4600" b="1" dirty="0">
                <a:solidFill>
                  <a:schemeClr val="accent1">
                    <a:lumMod val="50000"/>
                  </a:schemeClr>
                </a:solidFill>
                <a:effectLst>
                  <a:reflection blurRad="6350" stA="55000" endA="300" endPos="45500" dir="5400000" sy="-100000" algn="bl" rotWithShape="0"/>
                </a:effectLst>
                <a:latin typeface="CCW Cursive Writing 7" pitchFamily="66" charset="0"/>
                <a:ea typeface="+mj-ea"/>
                <a:cs typeface="+mj-cs"/>
              </a:rPr>
              <a:t>SATS</a:t>
            </a:r>
            <a:r>
              <a:rPr lang="en-GB" dirty="0">
                <a:solidFill>
                  <a:schemeClr val="accent1">
                    <a:lumMod val="50000"/>
                  </a:schemeClr>
                </a:solidFill>
                <a:latin typeface="CCW Cursive Writing 7" pitchFamily="66" charset="0"/>
              </a:rPr>
              <a:t> </a:t>
            </a:r>
          </a:p>
          <a:p>
            <a:pPr marL="45720" indent="0" algn="ctr">
              <a:buNone/>
            </a:pPr>
            <a:endParaRPr lang="en-GB" dirty="0">
              <a:solidFill>
                <a:schemeClr val="accent1">
                  <a:lumMod val="50000"/>
                </a:schemeClr>
              </a:solidFill>
              <a:latin typeface="CCW Cursive Writing 7" pitchFamily="66" charset="0"/>
            </a:endParaRPr>
          </a:p>
          <a:p>
            <a:pPr marL="45720" indent="0" algn="ctr">
              <a:buNone/>
            </a:pPr>
            <a:r>
              <a:rPr lang="en-GB" dirty="0">
                <a:solidFill>
                  <a:schemeClr val="accent1">
                    <a:lumMod val="50000"/>
                  </a:schemeClr>
                </a:solidFill>
                <a:latin typeface="CCW Cursive Writing 7" pitchFamily="66" charset="0"/>
              </a:rPr>
              <a:t>We’ve tried to reassure them that they’ll be ready for them when they do them. </a:t>
            </a:r>
          </a:p>
          <a:p>
            <a:pPr marL="45720" indent="0" algn="ctr">
              <a:buNone/>
            </a:pPr>
            <a:r>
              <a:rPr lang="en-GB" dirty="0">
                <a:solidFill>
                  <a:schemeClr val="accent1">
                    <a:lumMod val="50000"/>
                  </a:schemeClr>
                </a:solidFill>
                <a:latin typeface="CCW Cursive Writing 7" pitchFamily="66" charset="0"/>
              </a:rPr>
              <a:t>It’s never as bad as they think it will be – we make them feel special during SATS week. </a:t>
            </a:r>
          </a:p>
          <a:p>
            <a:pPr marL="45720" indent="0" algn="ctr">
              <a:buNone/>
            </a:pPr>
            <a:endParaRPr lang="en-GB" dirty="0">
              <a:solidFill>
                <a:schemeClr val="accent1">
                  <a:lumMod val="50000"/>
                </a:schemeClr>
              </a:solidFill>
              <a:latin typeface="CCW Cursive Writing 7" pitchFamily="66" charset="0"/>
            </a:endParaRPr>
          </a:p>
          <a:p>
            <a:pPr marL="45720" indent="0" algn="ctr">
              <a:buNone/>
            </a:pPr>
            <a:r>
              <a:rPr lang="en-GB" dirty="0">
                <a:solidFill>
                  <a:schemeClr val="accent1">
                    <a:lumMod val="50000"/>
                  </a:schemeClr>
                </a:solidFill>
                <a:latin typeface="CCW Cursive Writing 7" pitchFamily="66" charset="0"/>
              </a:rPr>
              <a:t>Some children even enjoy the challenge!</a:t>
            </a:r>
          </a:p>
          <a:p>
            <a:pPr marL="45720" indent="0" algn="ctr">
              <a:buNone/>
            </a:pPr>
            <a:endParaRPr lang="en-GB" dirty="0">
              <a:solidFill>
                <a:schemeClr val="accent1">
                  <a:lumMod val="50000"/>
                </a:schemeClr>
              </a:solidFill>
              <a:latin typeface="CCW Cursive Writing 7" pitchFamily="66" charset="0"/>
            </a:endParaRPr>
          </a:p>
          <a:p>
            <a:pPr marL="45720" indent="0" algn="ctr">
              <a:buNone/>
            </a:pPr>
            <a:r>
              <a:rPr lang="en-GB" dirty="0">
                <a:solidFill>
                  <a:schemeClr val="accent1">
                    <a:lumMod val="50000"/>
                  </a:schemeClr>
                </a:solidFill>
                <a:latin typeface="CCW Cursive Writing 7" pitchFamily="66" charset="0"/>
              </a:rPr>
              <a:t>. </a:t>
            </a:r>
          </a:p>
          <a:p>
            <a:pPr marL="45720" indent="0" algn="ctr">
              <a:buNone/>
            </a:pPr>
            <a:endParaRPr lang="en-GB" dirty="0">
              <a:latin typeface="CCW Cursive Writing 7" pitchFamily="66" charset="0"/>
            </a:endParaRPr>
          </a:p>
          <a:p>
            <a:pPr marL="45720" indent="0" algn="ctr">
              <a:buNone/>
            </a:pPr>
            <a:endParaRPr lang="en-GB" dirty="0">
              <a:latin typeface="CCW Cursive Writing 7" pitchFamily="66" charset="0"/>
            </a:endParaRPr>
          </a:p>
        </p:txBody>
      </p:sp>
      <p:pic>
        <p:nvPicPr>
          <p:cNvPr id="1028" name="Picture 4" descr="C:\Users\bondd.SPPS.003\AppData\Local\Microsoft\Windows\Temporary Internet Files\Content.IE5\UTV04NS6\MC90042315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16670" y="1352391"/>
            <a:ext cx="1175374" cy="117537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657EC9BC-B44C-424C-A7AE-B82753B82ACA}"/>
              </a:ext>
            </a:extLst>
          </p:cNvPr>
          <p:cNvSpPr/>
          <p:nvPr/>
        </p:nvSpPr>
        <p:spPr>
          <a:xfrm>
            <a:off x="370504" y="5661248"/>
            <a:ext cx="8402992" cy="769441"/>
          </a:xfrm>
          <a:prstGeom prst="rect">
            <a:avLst/>
          </a:prstGeom>
          <a:solidFill>
            <a:schemeClr val="accent3">
              <a:lumMod val="60000"/>
              <a:lumOff val="40000"/>
            </a:schemeClr>
          </a:solidFill>
        </p:spPr>
        <p:txBody>
          <a:bodyPr wrap="square">
            <a:spAutoFit/>
          </a:bodyPr>
          <a:lstStyle/>
          <a:p>
            <a:pPr algn="ctr"/>
            <a:r>
              <a:rPr lang="en-GB" sz="2400" dirty="0">
                <a:solidFill>
                  <a:srgbClr val="222222"/>
                </a:solidFill>
                <a:latin typeface="arial" panose="020B0604020202020204" pitchFamily="34" charset="0"/>
              </a:rPr>
              <a:t>The </a:t>
            </a:r>
            <a:r>
              <a:rPr lang="en-GB" sz="2400" b="1" dirty="0">
                <a:solidFill>
                  <a:srgbClr val="222222"/>
                </a:solidFill>
                <a:latin typeface="arial" panose="020B0604020202020204" pitchFamily="34" charset="0"/>
              </a:rPr>
              <a:t>SATs</a:t>
            </a:r>
            <a:r>
              <a:rPr lang="en-GB" sz="2400" dirty="0">
                <a:solidFill>
                  <a:srgbClr val="222222"/>
                </a:solidFill>
                <a:latin typeface="arial" panose="020B0604020202020204" pitchFamily="34" charset="0"/>
              </a:rPr>
              <a:t> tests will take place throughout the week:</a:t>
            </a:r>
          </a:p>
          <a:p>
            <a:pPr algn="ctr"/>
            <a:r>
              <a:rPr lang="en-GB" sz="2000" b="1" dirty="0"/>
              <a:t>Monday 8th May 2023 – Thursday 11th May 2023</a:t>
            </a:r>
            <a:endParaRPr lang="en-GB" sz="2400" dirty="0"/>
          </a:p>
        </p:txBody>
      </p:sp>
    </p:spTree>
    <p:extLst>
      <p:ext uri="{BB962C8B-B14F-4D97-AF65-F5344CB8AC3E}">
        <p14:creationId xmlns:p14="http://schemas.microsoft.com/office/powerpoint/2010/main" val="8490070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267FD-26F9-4A9F-BC01-21503470369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692F18C-54F4-4BAA-9FFD-44C6544908D4}"/>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75161C1B-D3E4-4B37-82C9-656B1058116B}"/>
              </a:ext>
            </a:extLst>
          </p:cNvPr>
          <p:cNvPicPr>
            <a:picLocks noChangeAspect="1"/>
          </p:cNvPicPr>
          <p:nvPr/>
        </p:nvPicPr>
        <p:blipFill rotWithShape="1">
          <a:blip r:embed="rId2"/>
          <a:srcRect l="21650" t="20586" r="22438" b="9421"/>
          <a:stretch/>
        </p:blipFill>
        <p:spPr>
          <a:xfrm>
            <a:off x="71500" y="0"/>
            <a:ext cx="9001000" cy="6858000"/>
          </a:xfrm>
          <a:prstGeom prst="rect">
            <a:avLst/>
          </a:prstGeom>
        </p:spPr>
      </p:pic>
    </p:spTree>
    <p:extLst>
      <p:ext uri="{BB962C8B-B14F-4D97-AF65-F5344CB8AC3E}">
        <p14:creationId xmlns:p14="http://schemas.microsoft.com/office/powerpoint/2010/main" val="2631353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467544" y="1844824"/>
            <a:ext cx="3960440" cy="277230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200329"/>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Very high expectations</a:t>
            </a:r>
          </a:p>
          <a:p>
            <a:pPr marL="285750" indent="-285750">
              <a:buFont typeface="Wingdings" pitchFamily="2" charset="2"/>
              <a:buChar char="ü"/>
            </a:pPr>
            <a:r>
              <a:rPr lang="en-GB" dirty="0">
                <a:latin typeface="CCW Cursive Writing 7" pitchFamily="66" charset="0"/>
              </a:rPr>
              <a:t>Manners</a:t>
            </a:r>
          </a:p>
          <a:p>
            <a:pPr marL="285750" indent="-285750">
              <a:buFont typeface="Wingdings" pitchFamily="2" charset="2"/>
              <a:buChar char="ü"/>
            </a:pPr>
            <a:r>
              <a:rPr lang="en-GB" dirty="0">
                <a:latin typeface="CCW Cursive Writing 7" pitchFamily="66" charset="0"/>
              </a:rPr>
              <a:t>Greetings</a:t>
            </a:r>
          </a:p>
          <a:p>
            <a:pPr marL="285750" indent="-285750">
              <a:buFont typeface="Wingdings" pitchFamily="2" charset="2"/>
              <a:buChar char="ü"/>
            </a:pPr>
            <a:r>
              <a:rPr lang="en-GB" dirty="0">
                <a:latin typeface="CCW Cursive Writing 7" pitchFamily="66" charset="0"/>
              </a:rPr>
              <a:t>Can do attitudes</a:t>
            </a:r>
          </a:p>
        </p:txBody>
      </p:sp>
    </p:spTree>
    <p:extLst>
      <p:ext uri="{BB962C8B-B14F-4D97-AF65-F5344CB8AC3E}">
        <p14:creationId xmlns:p14="http://schemas.microsoft.com/office/powerpoint/2010/main" val="8016535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707904" y="1902822"/>
            <a:ext cx="4680520" cy="3970318"/>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No specific Golden Time on a Friday afternoon but classes will be rewarded for behaviour which follows our school standards. </a:t>
            </a:r>
          </a:p>
          <a:p>
            <a:pPr marL="285750" indent="-285750">
              <a:buFont typeface="Wingdings" pitchFamily="2" charset="2"/>
              <a:buChar char="ü"/>
            </a:pPr>
            <a:r>
              <a:rPr lang="en-GB" dirty="0">
                <a:latin typeface="CCW Cursive Writing 7" pitchFamily="66" charset="0"/>
              </a:rPr>
              <a:t>10 Green week certificates being given still</a:t>
            </a:r>
          </a:p>
          <a:p>
            <a:pPr marL="285750" indent="-285750">
              <a:buFont typeface="Wingdings" pitchFamily="2" charset="2"/>
              <a:buChar char="ü"/>
            </a:pPr>
            <a:r>
              <a:rPr lang="en-GB" dirty="0">
                <a:latin typeface="CCW Cursive Writing 7" pitchFamily="66" charset="0"/>
              </a:rPr>
              <a:t>Red cards- letter home to parents on a Friday</a:t>
            </a:r>
          </a:p>
          <a:p>
            <a:pPr marL="285750" indent="-285750">
              <a:buFont typeface="Wingdings" pitchFamily="2" charset="2"/>
              <a:buChar char="ü"/>
            </a:pPr>
            <a:r>
              <a:rPr lang="en-GB" dirty="0">
                <a:latin typeface="CCW Cursive Writing 7" pitchFamily="66" charset="0"/>
              </a:rPr>
              <a:t>Yellow cards- miss some of break time. </a:t>
            </a:r>
          </a:p>
        </p:txBody>
      </p:sp>
    </p:spTree>
    <p:extLst>
      <p:ext uri="{BB962C8B-B14F-4D97-AF65-F5344CB8AC3E}">
        <p14:creationId xmlns:p14="http://schemas.microsoft.com/office/powerpoint/2010/main" val="14052499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t>Walking properly makes you feel great.</a:t>
            </a:r>
          </a:p>
          <a:p>
            <a:pPr marL="0" indent="0">
              <a:buNone/>
            </a:pPr>
            <a:endParaRPr lang="en-US" dirty="0"/>
          </a:p>
          <a:p>
            <a:r>
              <a:rPr lang="en-US" dirty="0"/>
              <a:t>We are going to be doing fantastic walking,   </a:t>
            </a:r>
            <a:r>
              <a:rPr lang="en-US" dirty="0">
                <a:solidFill>
                  <a:schemeClr val="tx2">
                    <a:lumMod val="50000"/>
                    <a:lumOff val="50000"/>
                  </a:schemeClr>
                </a:solidFill>
              </a:rPr>
              <a:t>All THE TIME!</a:t>
            </a:r>
          </a:p>
          <a:p>
            <a:r>
              <a:rPr lang="en-US" dirty="0"/>
              <a:t>Head up</a:t>
            </a:r>
          </a:p>
          <a:p>
            <a:r>
              <a:rPr lang="en-US" dirty="0"/>
              <a:t>Arms by your sides</a:t>
            </a:r>
          </a:p>
          <a:p>
            <a:r>
              <a:rPr lang="en-US" dirty="0"/>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3194" y="1772816"/>
            <a:ext cx="8136904" cy="3847207"/>
          </a:xfrm>
          <a:prstGeom prst="rect">
            <a:avLst/>
          </a:prstGeom>
          <a:noFill/>
        </p:spPr>
        <p:txBody>
          <a:bodyPr wrap="square" rtlCol="0">
            <a:spAutoFit/>
          </a:bodyPr>
          <a:lstStyle/>
          <a:p>
            <a:pPr algn="ctr"/>
            <a:r>
              <a:rPr lang="en-GB" sz="2400" dirty="0">
                <a:solidFill>
                  <a:schemeClr val="accent1">
                    <a:lumMod val="50000"/>
                  </a:schemeClr>
                </a:solidFill>
                <a:latin typeface="CCW Cursive Writing 7" pitchFamily="66" charset="0"/>
              </a:rPr>
              <a:t>If you would like your children to walk home from school on their own, please could you write a letter explaining the days fully and sign it. This is for the safety of your children as they will be let out at the end of the day by a number of different teachers.  </a:t>
            </a:r>
          </a:p>
          <a:p>
            <a:pPr algn="ctr"/>
            <a:r>
              <a:rPr lang="en-GB" sz="2400" dirty="0">
                <a:solidFill>
                  <a:schemeClr val="accent1">
                    <a:lumMod val="50000"/>
                  </a:schemeClr>
                </a:solidFill>
                <a:latin typeface="CCW Cursive Writing 7" pitchFamily="66" charset="0"/>
              </a:rPr>
              <a:t>Thanks for your co-operation</a:t>
            </a:r>
            <a:r>
              <a:rPr lang="en-GB" sz="2800" dirty="0">
                <a:solidFill>
                  <a:schemeClr val="accent1">
                    <a:lumMod val="50000"/>
                  </a:schemeClr>
                </a:solidFill>
                <a:latin typeface="CCW Cursive Writing 7" pitchFamily="66" charset="0"/>
              </a:rPr>
              <a:t>. </a:t>
            </a:r>
          </a:p>
        </p:txBody>
      </p:sp>
      <p:sp>
        <p:nvSpPr>
          <p:cNvPr id="3" name="Title 1"/>
          <p:cNvSpPr txBox="1">
            <a:spLocks/>
          </p:cNvSpPr>
          <p:nvPr/>
        </p:nvSpPr>
        <p:spPr>
          <a:xfrm>
            <a:off x="899592" y="121196"/>
            <a:ext cx="676875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3600" dirty="0">
                <a:solidFill>
                  <a:schemeClr val="accent1">
                    <a:lumMod val="50000"/>
                  </a:schemeClr>
                </a:solidFill>
                <a:latin typeface="CCW Cursive Writing 7" pitchFamily="66" charset="0"/>
              </a:rPr>
              <a:t>Walking home</a:t>
            </a:r>
          </a:p>
        </p:txBody>
      </p:sp>
      <p:pic>
        <p:nvPicPr>
          <p:cNvPr id="3074" name="Picture 2" descr="C:\Users\Home\AppData\Local\Microsoft\Windows\Temporary Internet Files\Content.IE5\J8TCLW3D\walking[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36955" y="121196"/>
            <a:ext cx="988094" cy="1291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2358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5384" y="996012"/>
            <a:ext cx="7488832" cy="1200329"/>
          </a:xfrm>
          <a:prstGeom prst="rect">
            <a:avLst/>
          </a:prstGeom>
          <a:noFill/>
        </p:spPr>
        <p:txBody>
          <a:bodyPr wrap="square" rtlCol="0">
            <a:spAutoFit/>
          </a:bodyPr>
          <a:lstStyle/>
          <a:p>
            <a:pPr algn="ctr"/>
            <a:r>
              <a:rPr lang="en-GB" sz="2400" dirty="0">
                <a:solidFill>
                  <a:schemeClr val="accent1">
                    <a:lumMod val="50000"/>
                  </a:schemeClr>
                </a:solidFill>
                <a:latin typeface="CCW Cursive Writing 7" pitchFamily="66" charset="0"/>
              </a:rPr>
              <a:t>History Ambassadors, News Champions, Reception Buddies.</a:t>
            </a:r>
          </a:p>
          <a:p>
            <a:pPr algn="ctr"/>
            <a:endParaRPr lang="en-GB" sz="2400" dirty="0">
              <a:solidFill>
                <a:schemeClr val="accent1">
                  <a:lumMod val="50000"/>
                </a:schemeClr>
              </a:solidFill>
              <a:latin typeface="CCW Cursive Writing 7" pitchFamily="66" charset="0"/>
            </a:endParaRPr>
          </a:p>
        </p:txBody>
      </p:sp>
      <p:sp>
        <p:nvSpPr>
          <p:cNvPr id="3" name="Title 1"/>
          <p:cNvSpPr txBox="1">
            <a:spLocks/>
          </p:cNvSpPr>
          <p:nvPr/>
        </p:nvSpPr>
        <p:spPr>
          <a:xfrm>
            <a:off x="1475656" y="260648"/>
            <a:ext cx="651251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4400" dirty="0">
              <a:solidFill>
                <a:schemeClr val="accent1">
                  <a:lumMod val="50000"/>
                </a:schemeClr>
              </a:solidFill>
              <a:latin typeface="CCW Cursive Writing 7" pitchFamily="66" charset="0"/>
            </a:endParaRPr>
          </a:p>
        </p:txBody>
      </p:sp>
      <p:sp>
        <p:nvSpPr>
          <p:cNvPr id="5" name="Title 1"/>
          <p:cNvSpPr txBox="1">
            <a:spLocks/>
          </p:cNvSpPr>
          <p:nvPr/>
        </p:nvSpPr>
        <p:spPr>
          <a:xfrm>
            <a:off x="699484" y="234757"/>
            <a:ext cx="7456999" cy="783704"/>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3600" dirty="0">
                <a:solidFill>
                  <a:schemeClr val="accent1">
                    <a:lumMod val="50000"/>
                  </a:schemeClr>
                </a:solidFill>
                <a:latin typeface="CCW Cursive Writing 7" pitchFamily="66" charset="0"/>
              </a:rPr>
              <a:t>Responsibilities</a:t>
            </a:r>
          </a:p>
        </p:txBody>
      </p:sp>
      <p:pic>
        <p:nvPicPr>
          <p:cNvPr id="4" name="Picture 3">
            <a:extLst>
              <a:ext uri="{FF2B5EF4-FFF2-40B4-BE49-F238E27FC236}">
                <a16:creationId xmlns:a16="http://schemas.microsoft.com/office/drawing/2014/main" id="{195C7C1A-599C-40F8-BD6A-6D4CD1ABA124}"/>
              </a:ext>
            </a:extLst>
          </p:cNvPr>
          <p:cNvPicPr>
            <a:picLocks noChangeAspect="1"/>
          </p:cNvPicPr>
          <p:nvPr/>
        </p:nvPicPr>
        <p:blipFill rotWithShape="1">
          <a:blip r:embed="rId2"/>
          <a:srcRect b="8269"/>
          <a:stretch/>
        </p:blipFill>
        <p:spPr>
          <a:xfrm>
            <a:off x="422939" y="2253466"/>
            <a:ext cx="3806226" cy="2116048"/>
          </a:xfrm>
          <a:prstGeom prst="rect">
            <a:avLst/>
          </a:prstGeom>
        </p:spPr>
      </p:pic>
      <p:sp>
        <p:nvSpPr>
          <p:cNvPr id="6" name="TextBox 5">
            <a:extLst>
              <a:ext uri="{FF2B5EF4-FFF2-40B4-BE49-F238E27FC236}">
                <a16:creationId xmlns:a16="http://schemas.microsoft.com/office/drawing/2014/main" id="{AED25283-F22A-4727-8640-2E23ACD1826E}"/>
              </a:ext>
            </a:extLst>
          </p:cNvPr>
          <p:cNvSpPr txBox="1"/>
          <p:nvPr/>
        </p:nvSpPr>
        <p:spPr>
          <a:xfrm rot="20647313">
            <a:off x="395535" y="4520599"/>
            <a:ext cx="2160240" cy="1815882"/>
          </a:xfrm>
          <a:prstGeom prst="rect">
            <a:avLst/>
          </a:prstGeom>
          <a:solidFill>
            <a:schemeClr val="bg1"/>
          </a:solidFill>
        </p:spPr>
        <p:txBody>
          <a:bodyPr wrap="square" rtlCol="0">
            <a:spAutoFit/>
          </a:bodyPr>
          <a:lstStyle/>
          <a:p>
            <a:pPr algn="ctr"/>
            <a:r>
              <a:rPr lang="en-GB" sz="2800" dirty="0"/>
              <a:t>Thurs 20</a:t>
            </a:r>
            <a:r>
              <a:rPr lang="en-GB" sz="2800" baseline="30000" dirty="0"/>
              <a:t>th</a:t>
            </a:r>
            <a:r>
              <a:rPr lang="en-GB" sz="2800" dirty="0"/>
              <a:t> October 9am- Buddy assembly </a:t>
            </a:r>
          </a:p>
        </p:txBody>
      </p:sp>
      <p:pic>
        <p:nvPicPr>
          <p:cNvPr id="5123" name="Picture 3" descr="Prayer buddies logo">
            <a:extLst>
              <a:ext uri="{FF2B5EF4-FFF2-40B4-BE49-F238E27FC236}">
                <a16:creationId xmlns:a16="http://schemas.microsoft.com/office/drawing/2014/main" id="{B75D6452-57EF-4583-AB8F-4E0482937D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22337">
            <a:off x="4816352" y="3745515"/>
            <a:ext cx="3673459" cy="1197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27937468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1CA4D5-6276-44DF-A546-AC568560938F}"/>
              </a:ext>
            </a:extLst>
          </p:cNvPr>
          <p:cNvSpPr/>
          <p:nvPr/>
        </p:nvSpPr>
        <p:spPr>
          <a:xfrm>
            <a:off x="2396789" y="332656"/>
            <a:ext cx="435042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School Trips…</a:t>
            </a:r>
          </a:p>
        </p:txBody>
      </p:sp>
      <p:sp>
        <p:nvSpPr>
          <p:cNvPr id="3" name="TextBox 2">
            <a:extLst>
              <a:ext uri="{FF2B5EF4-FFF2-40B4-BE49-F238E27FC236}">
                <a16:creationId xmlns:a16="http://schemas.microsoft.com/office/drawing/2014/main" id="{ACB99CB3-B6B0-47CF-92F6-4D84586D6E3A}"/>
              </a:ext>
            </a:extLst>
          </p:cNvPr>
          <p:cNvSpPr txBox="1"/>
          <p:nvPr/>
        </p:nvSpPr>
        <p:spPr>
          <a:xfrm>
            <a:off x="179512" y="1659285"/>
            <a:ext cx="8568952" cy="2554545"/>
          </a:xfrm>
          <a:prstGeom prst="rect">
            <a:avLst/>
          </a:prstGeom>
          <a:noFill/>
        </p:spPr>
        <p:txBody>
          <a:bodyPr wrap="square" rtlCol="0">
            <a:spAutoFit/>
          </a:bodyPr>
          <a:lstStyle/>
          <a:p>
            <a:pPr marL="285750" indent="-285750" algn="ctr">
              <a:buFont typeface="Wingdings" panose="05000000000000000000" pitchFamily="2" charset="2"/>
              <a:buChar char="ü"/>
            </a:pPr>
            <a:r>
              <a:rPr lang="en-GB" sz="3200" dirty="0">
                <a:solidFill>
                  <a:srgbClr val="002060"/>
                </a:solidFill>
                <a:latin typeface="CCW Cursive Writing 7" panose="03050602040000000000" pitchFamily="66" charset="0"/>
              </a:rPr>
              <a:t>Liverpool Cathedral</a:t>
            </a:r>
          </a:p>
          <a:p>
            <a:pPr marL="285750" indent="-285750" algn="ctr">
              <a:buFont typeface="Wingdings" panose="05000000000000000000" pitchFamily="2" charset="2"/>
              <a:buChar char="ü"/>
            </a:pPr>
            <a:endParaRPr lang="en-GB" sz="3200" dirty="0">
              <a:solidFill>
                <a:srgbClr val="002060"/>
              </a:solidFill>
              <a:latin typeface="CCW Cursive Writing 7" panose="03050602040000000000" pitchFamily="66" charset="0"/>
            </a:endParaRPr>
          </a:p>
          <a:p>
            <a:pPr marL="285750" indent="-285750" algn="ctr">
              <a:buFont typeface="Wingdings" panose="05000000000000000000" pitchFamily="2" charset="2"/>
              <a:buChar char="ü"/>
            </a:pPr>
            <a:r>
              <a:rPr lang="en-GB" sz="3200" dirty="0">
                <a:solidFill>
                  <a:srgbClr val="002060"/>
                </a:solidFill>
                <a:latin typeface="CCW Cursive Writing 7" panose="03050602040000000000" pitchFamily="66" charset="0"/>
              </a:rPr>
              <a:t>Local visits to Southport </a:t>
            </a:r>
          </a:p>
          <a:p>
            <a:pPr marL="285750" indent="-285750" algn="ctr">
              <a:buFont typeface="Wingdings" panose="05000000000000000000" pitchFamily="2" charset="2"/>
              <a:buChar char="ü"/>
            </a:pPr>
            <a:endParaRPr lang="en-GB" sz="3200" dirty="0">
              <a:solidFill>
                <a:srgbClr val="002060"/>
              </a:solidFill>
              <a:latin typeface="CCW Cursive Writing 7" panose="03050602040000000000" pitchFamily="66" charset="0"/>
            </a:endParaRPr>
          </a:p>
          <a:p>
            <a:pPr marL="285750" indent="-285750" algn="ctr">
              <a:buFont typeface="Wingdings" panose="05000000000000000000" pitchFamily="2" charset="2"/>
              <a:buChar char="ü"/>
            </a:pPr>
            <a:r>
              <a:rPr lang="en-GB" sz="3200" dirty="0" err="1">
                <a:solidFill>
                  <a:srgbClr val="002060"/>
                </a:solidFill>
                <a:latin typeface="CCW Cursive Writing 7" panose="03050602040000000000" pitchFamily="66" charset="0"/>
              </a:rPr>
              <a:t>Winmarleigh</a:t>
            </a:r>
            <a:r>
              <a:rPr lang="en-GB" sz="3200" dirty="0">
                <a:solidFill>
                  <a:srgbClr val="002060"/>
                </a:solidFill>
                <a:latin typeface="CCW Cursive Writing 7" panose="03050602040000000000" pitchFamily="66" charset="0"/>
              </a:rPr>
              <a:t> residential</a:t>
            </a:r>
          </a:p>
        </p:txBody>
      </p:sp>
    </p:spTree>
    <p:extLst>
      <p:ext uri="{BB962C8B-B14F-4D97-AF65-F5344CB8AC3E}">
        <p14:creationId xmlns:p14="http://schemas.microsoft.com/office/powerpoint/2010/main" val="25031484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683569" y="620688"/>
            <a:ext cx="7622232" cy="864096"/>
          </a:xfrm>
        </p:spPr>
        <p:txBody>
          <a:bodyPr/>
          <a:lstStyle/>
          <a:p>
            <a:pPr algn="ctr"/>
            <a:r>
              <a:rPr lang="en-GB" dirty="0"/>
              <a:t>Permissions letter</a:t>
            </a:r>
          </a:p>
        </p:txBody>
      </p:sp>
      <p:sp>
        <p:nvSpPr>
          <p:cNvPr id="3" name="Rounded Rectangle 2"/>
          <p:cNvSpPr/>
          <p:nvPr/>
        </p:nvSpPr>
        <p:spPr>
          <a:xfrm>
            <a:off x="971600" y="1844824"/>
            <a:ext cx="6912768" cy="42484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Please ensure the letter  regarding PG certificate material, local trips that don’t involve voluntary contributions and photo permission for education related websites beyond school, has been returned to school.</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evening: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39516" y="2523671"/>
            <a:ext cx="4064968" cy="40649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1885795" y="1501994"/>
            <a:ext cx="571855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To be confirmed…</a:t>
            </a:r>
          </a:p>
        </p:txBody>
      </p:sp>
    </p:spTree>
    <p:extLst>
      <p:ext uri="{BB962C8B-B14F-4D97-AF65-F5344CB8AC3E}">
        <p14:creationId xmlns:p14="http://schemas.microsoft.com/office/powerpoint/2010/main" val="3937109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1475656" y="5293973"/>
            <a:ext cx="6957392" cy="707886"/>
          </a:xfrm>
          <a:prstGeom prst="rect">
            <a:avLst/>
          </a:prstGeom>
          <a:noFill/>
        </p:spPr>
        <p:txBody>
          <a:bodyPr wrap="square" rtlCol="0">
            <a:spAutoFit/>
          </a:bodyPr>
          <a:lstStyle/>
          <a:p>
            <a:r>
              <a:rPr lang="en-GB" sz="4000" dirty="0"/>
              <a:t>Please check your filters </a:t>
            </a:r>
          </a:p>
        </p:txBody>
      </p:sp>
    </p:spTree>
    <p:extLst>
      <p:ext uri="{BB962C8B-B14F-4D97-AF65-F5344CB8AC3E}">
        <p14:creationId xmlns:p14="http://schemas.microsoft.com/office/powerpoint/2010/main" val="37230791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7292D6B-0731-416D-9D1A-3FD24848E8CD}"/>
              </a:ext>
            </a:extLst>
          </p:cNvPr>
          <p:cNvPicPr>
            <a:picLocks noChangeAspect="1"/>
          </p:cNvPicPr>
          <p:nvPr/>
        </p:nvPicPr>
        <p:blipFill>
          <a:blip r:embed="rId2"/>
          <a:stretch>
            <a:fillRect/>
          </a:stretch>
        </p:blipFill>
        <p:spPr>
          <a:xfrm>
            <a:off x="427267" y="445162"/>
            <a:ext cx="8289465" cy="5967676"/>
          </a:xfrm>
          <a:prstGeom prst="rect">
            <a:avLst/>
          </a:prstGeom>
        </p:spPr>
      </p:pic>
    </p:spTree>
    <p:extLst>
      <p:ext uri="{BB962C8B-B14F-4D97-AF65-F5344CB8AC3E}">
        <p14:creationId xmlns:p14="http://schemas.microsoft.com/office/powerpoint/2010/main" val="8001604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556D65-1378-4EA4-9DC4-D17D1346413F}"/>
              </a:ext>
            </a:extLst>
          </p:cNvPr>
          <p:cNvPicPr>
            <a:picLocks noChangeAspect="1"/>
          </p:cNvPicPr>
          <p:nvPr/>
        </p:nvPicPr>
        <p:blipFill>
          <a:blip r:embed="rId2"/>
          <a:stretch>
            <a:fillRect/>
          </a:stretch>
        </p:blipFill>
        <p:spPr>
          <a:xfrm>
            <a:off x="539552" y="365060"/>
            <a:ext cx="4344313" cy="3475450"/>
          </a:xfrm>
          <a:prstGeom prst="rect">
            <a:avLst/>
          </a:prstGeom>
        </p:spPr>
      </p:pic>
      <p:pic>
        <p:nvPicPr>
          <p:cNvPr id="3" name="Picture 2">
            <a:extLst>
              <a:ext uri="{FF2B5EF4-FFF2-40B4-BE49-F238E27FC236}">
                <a16:creationId xmlns:a16="http://schemas.microsoft.com/office/drawing/2014/main" id="{67003DD8-AB21-4D77-9630-D72CAC26CF1A}"/>
              </a:ext>
            </a:extLst>
          </p:cNvPr>
          <p:cNvPicPr>
            <a:picLocks noChangeAspect="1"/>
          </p:cNvPicPr>
          <p:nvPr/>
        </p:nvPicPr>
        <p:blipFill>
          <a:blip r:embed="rId3"/>
          <a:stretch>
            <a:fillRect/>
          </a:stretch>
        </p:blipFill>
        <p:spPr>
          <a:xfrm>
            <a:off x="4447893" y="916750"/>
            <a:ext cx="4176464" cy="3341171"/>
          </a:xfrm>
          <a:prstGeom prst="rect">
            <a:avLst/>
          </a:prstGeom>
        </p:spPr>
      </p:pic>
      <p:sp>
        <p:nvSpPr>
          <p:cNvPr id="4" name="TextBox 3">
            <a:extLst>
              <a:ext uri="{FF2B5EF4-FFF2-40B4-BE49-F238E27FC236}">
                <a16:creationId xmlns:a16="http://schemas.microsoft.com/office/drawing/2014/main" id="{D463CA2E-4E1B-4E2E-9352-F0C1F4EFA060}"/>
              </a:ext>
            </a:extLst>
          </p:cNvPr>
          <p:cNvSpPr txBox="1"/>
          <p:nvPr/>
        </p:nvSpPr>
        <p:spPr>
          <a:xfrm>
            <a:off x="539552" y="5043662"/>
            <a:ext cx="8496944" cy="1631216"/>
          </a:xfrm>
          <a:prstGeom prst="rect">
            <a:avLst/>
          </a:prstGeom>
          <a:noFill/>
        </p:spPr>
        <p:txBody>
          <a:bodyPr wrap="square" rtlCol="0">
            <a:spAutoFit/>
          </a:bodyPr>
          <a:lstStyle/>
          <a:p>
            <a:r>
              <a:rPr lang="en-GB" sz="2000" dirty="0">
                <a:solidFill>
                  <a:prstClr val="black"/>
                </a:solidFill>
                <a:latin typeface="Trebuchet MS"/>
              </a:rPr>
              <a:t>User friendly guides on all areas of ICT, gaming, social media and top tips for online safety. </a:t>
            </a:r>
          </a:p>
          <a:p>
            <a:endParaRPr lang="en-GB" sz="2000" dirty="0">
              <a:solidFill>
                <a:prstClr val="black"/>
              </a:solidFill>
              <a:latin typeface="Trebuchet MS"/>
            </a:endParaRPr>
          </a:p>
          <a:p>
            <a:r>
              <a:rPr lang="en-GB" sz="2000" dirty="0">
                <a:solidFill>
                  <a:prstClr val="black"/>
                </a:solidFill>
                <a:latin typeface="Trebuchet MS"/>
              </a:rPr>
              <a:t>To sign up please download the app, chose parent as your role and make use of the advice and support offered plus the online training support. </a:t>
            </a:r>
          </a:p>
        </p:txBody>
      </p:sp>
    </p:spTree>
    <p:extLst>
      <p:ext uri="{BB962C8B-B14F-4D97-AF65-F5344CB8AC3E}">
        <p14:creationId xmlns:p14="http://schemas.microsoft.com/office/powerpoint/2010/main" val="15006306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p:txBody>
          <a:bodyPr>
            <a:normAutofit/>
          </a:bodyPr>
          <a:lstStyle/>
          <a:p>
            <a:pPr algn="ctr"/>
            <a:r>
              <a:rPr lang="en-GB" sz="3600" dirty="0"/>
              <a:t>Volunteers are very welcome!</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4524315"/>
          </a:xfrm>
          <a:prstGeom prst="rect">
            <a:avLst/>
          </a:prstGeom>
          <a:noFill/>
        </p:spPr>
        <p:txBody>
          <a:bodyPr wrap="square" rtlCol="0">
            <a:spAutoFit/>
          </a:bodyPr>
          <a:lstStyle/>
          <a:p>
            <a:pPr algn="ctr"/>
            <a:endParaRPr lang="en-GB" sz="3200" dirty="0">
              <a:solidFill>
                <a:schemeClr val="accent1">
                  <a:lumMod val="50000"/>
                </a:schemeClr>
              </a:solidFill>
              <a:latin typeface="CCW Cursive Writing 7" pitchFamily="66" charset="0"/>
            </a:endParaRPr>
          </a:p>
          <a:p>
            <a:pPr algn="ctr"/>
            <a:endParaRPr lang="en-GB" sz="3200"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rPr>
              <a:t>Check website for information:</a:t>
            </a:r>
          </a:p>
          <a:p>
            <a:pPr algn="ctr"/>
            <a:endParaRPr lang="en-GB" sz="3200" u="sng"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hlinkClick r:id="rId2"/>
              </a:rPr>
              <a:t>http://www.stphilipssouthport.com/</a:t>
            </a:r>
            <a:r>
              <a:rPr lang="en-GB" sz="3200" u="sng" dirty="0">
                <a:solidFill>
                  <a:schemeClr val="accent1">
                    <a:lumMod val="50000"/>
                  </a:schemeClr>
                </a:solidFill>
                <a:latin typeface="CCW Cursive Writing 7" pitchFamily="66" charset="0"/>
              </a:rPr>
              <a:t> </a:t>
            </a:r>
          </a:p>
          <a:p>
            <a:pPr algn="ctr"/>
            <a:r>
              <a:rPr lang="en-GB" sz="3200" u="sng" dirty="0">
                <a:solidFill>
                  <a:schemeClr val="accent1">
                    <a:lumMod val="50000"/>
                  </a:schemeClr>
                </a:solidFill>
                <a:latin typeface="CCW Cursive Writing 7" pitchFamily="66"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1738</TotalTime>
  <Words>1215</Words>
  <Application>Microsoft Office PowerPoint</Application>
  <PresentationFormat>On-screen Show (4:3)</PresentationFormat>
  <Paragraphs>182</Paragraphs>
  <Slides>44</Slides>
  <Notes>0</Notes>
  <HiddenSlides>1</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44</vt:i4>
      </vt:variant>
    </vt:vector>
  </HeadingPairs>
  <TitlesOfParts>
    <vt:vector size="53" baseType="lpstr">
      <vt:lpstr>Arial</vt:lpstr>
      <vt:lpstr>Arial</vt:lpstr>
      <vt:lpstr>Calibri</vt:lpstr>
      <vt:lpstr>CCW Cursive Writing 7</vt:lpstr>
      <vt:lpstr>Georgia</vt:lpstr>
      <vt:lpstr>Trebuchet MS</vt:lpstr>
      <vt:lpstr>Wingdings</vt:lpstr>
      <vt:lpstr>Slipstream</vt:lpstr>
      <vt:lpstr>Acrobat Document</vt:lpstr>
      <vt:lpstr>PowerPoint Presentation</vt:lpstr>
      <vt:lpstr>PowerPoint Presentation</vt:lpstr>
      <vt:lpstr>PowerPoint Presentation</vt:lpstr>
      <vt:lpstr>PowerPoint Presentation</vt:lpstr>
      <vt:lpstr>School website</vt:lpstr>
      <vt:lpstr>Medical</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Subject ladders</vt:lpstr>
      <vt:lpstr>PowerPoint Presentation</vt:lpstr>
      <vt:lpstr>PowerPoint Presentation</vt:lpstr>
      <vt:lpstr>PowerPoint Presentation</vt:lpstr>
      <vt:lpstr> Homework</vt:lpstr>
      <vt:lpstr>Spellings</vt:lpstr>
      <vt:lpstr>PowerPoint Presentation</vt:lpstr>
      <vt:lpstr>PowerPoint Presentation</vt:lpstr>
      <vt:lpstr>PowerPoint Presentation</vt:lpstr>
      <vt:lpstr>PowerPoint Presentation</vt:lpstr>
      <vt:lpstr>Times tables</vt:lpstr>
      <vt:lpstr>PowerPoint Presentation</vt:lpstr>
      <vt:lpstr>PowerPoint Presentation</vt:lpstr>
      <vt:lpstr>PowerPoint Presentation</vt:lpstr>
      <vt:lpstr>ST PHILIP’S CE PRIMARY SUPPORT TRIANGLE SENDCO - Mrs Klaassen</vt:lpstr>
      <vt:lpstr>Behaviour and  Good To Be Green</vt:lpstr>
      <vt:lpstr>Behaviour and  Good To Be Green</vt:lpstr>
      <vt:lpstr>St Philip’s Standards</vt:lpstr>
      <vt:lpstr>Fantastic Walking</vt:lpstr>
      <vt:lpstr>PowerPoint Presentation</vt:lpstr>
      <vt:lpstr>PowerPoint Presentation</vt:lpstr>
      <vt:lpstr>PowerPoint Presentation</vt:lpstr>
      <vt:lpstr>Permissions letter</vt:lpstr>
      <vt:lpstr>Parent’s evening:</vt:lpstr>
      <vt:lpstr>PowerPoint Presentation</vt:lpstr>
      <vt:lpstr>PowerPoint Presentation</vt:lpstr>
      <vt:lpstr>PowerPoint Presentation</vt:lpstr>
      <vt:lpstr>PowerPoint Presentation</vt:lpstr>
      <vt:lpstr>PowerPoint Presentation</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Emma Cooper</cp:lastModifiedBy>
  <cp:revision>112</cp:revision>
  <cp:lastPrinted>2021-09-08T07:29:11Z</cp:lastPrinted>
  <dcterms:created xsi:type="dcterms:W3CDTF">2014-09-15T15:29:28Z</dcterms:created>
  <dcterms:modified xsi:type="dcterms:W3CDTF">2022-09-07T16:03:09Z</dcterms:modified>
</cp:coreProperties>
</file>