
<file path=[Content_Types].xml><?xml version="1.0" encoding="utf-8"?>
<Types xmlns="http://schemas.openxmlformats.org/package/2006/content-types">
  <Default Extension="mp3" ContentType="audio/mpeg"/>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1"/>
  </p:notesMasterIdLst>
  <p:sldIdLst>
    <p:sldId id="263" r:id="rId2"/>
    <p:sldId id="256" r:id="rId3"/>
    <p:sldId id="269" r:id="rId4"/>
    <p:sldId id="287" r:id="rId5"/>
    <p:sldId id="257" r:id="rId6"/>
    <p:sldId id="288" r:id="rId7"/>
    <p:sldId id="289" r:id="rId8"/>
    <p:sldId id="290" r:id="rId9"/>
    <p:sldId id="29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A72DB5-95ED-4188-9D48-84288BB4E933}" type="datetimeFigureOut">
              <a:rPr lang="en-GB" smtClean="0"/>
              <a:t>22/11/2021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F19A44-EA1A-49F1-9DC4-341B9A8BC4E2}" type="slidenum">
              <a:rPr lang="en-GB" smtClean="0"/>
              <a:t>‹#›</a:t>
            </a:fld>
            <a:endParaRPr lang="en-GB"/>
          </a:p>
        </p:txBody>
      </p:sp>
    </p:spTree>
    <p:extLst>
      <p:ext uri="{BB962C8B-B14F-4D97-AF65-F5344CB8AC3E}">
        <p14:creationId xmlns:p14="http://schemas.microsoft.com/office/powerpoint/2010/main" val="1596571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Outline</a:t>
            </a:r>
            <a:r>
              <a:rPr lang="en-GB" baseline="0" dirty="0"/>
              <a:t> each section of the ROAR response. Emphasise that it’s about a first-line response but also about the ongoing resilience building support that schools can provide for their young people.</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3</a:t>
            </a:fld>
            <a:endParaRPr lang="en-GB"/>
          </a:p>
        </p:txBody>
      </p:sp>
    </p:spTree>
    <p:extLst>
      <p:ext uri="{BB962C8B-B14F-4D97-AF65-F5344CB8AC3E}">
        <p14:creationId xmlns:p14="http://schemas.microsoft.com/office/powerpoint/2010/main" val="1937828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the background</a:t>
            </a:r>
            <a:r>
              <a:rPr lang="en-GB" baseline="0" dirty="0"/>
              <a:t> of the </a:t>
            </a:r>
            <a:r>
              <a:rPr lang="en-GB" baseline="0" dirty="0" err="1"/>
              <a:t>resiliANTS</a:t>
            </a:r>
            <a:r>
              <a:rPr lang="en-GB" baseline="0" dirty="0"/>
              <a:t> found on p18-19 of the handbook. The </a:t>
            </a:r>
            <a:r>
              <a:rPr lang="en-GB" baseline="0" dirty="0" err="1"/>
              <a:t>resiliants</a:t>
            </a:r>
            <a:r>
              <a:rPr lang="en-GB" baseline="0" dirty="0"/>
              <a:t> have been developed by primary school children based on the 5 key areas of resilience as outlined in professor Angie Hart’s resilience framework (p17). Give delegates a moment to look at this in the handbook.</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4</a:t>
            </a:fld>
            <a:endParaRPr lang="en-GB"/>
          </a:p>
        </p:txBody>
      </p:sp>
    </p:spTree>
    <p:extLst>
      <p:ext uri="{BB962C8B-B14F-4D97-AF65-F5344CB8AC3E}">
        <p14:creationId xmlns:p14="http://schemas.microsoft.com/office/powerpoint/2010/main" val="1069609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58428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122551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998840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8DAD26-82D1-4FAD-97A9-6DB387520D8B}"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186628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8DAD26-82D1-4FAD-97A9-6DB387520D8B}" type="datetimeFigureOut">
              <a:rPr lang="en-GB" smtClean="0"/>
              <a:t>22/11/2021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69388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8DAD26-82D1-4FAD-97A9-6DB387520D8B}" type="datetimeFigureOut">
              <a:rPr lang="en-GB" smtClean="0"/>
              <a:t>22/11/2021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3163279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8DAD26-82D1-4FAD-97A9-6DB387520D8B}" type="datetimeFigureOut">
              <a:rPr lang="en-GB" smtClean="0"/>
              <a:t>22/11/2021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2548797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78DAD26-82D1-4FAD-97A9-6DB387520D8B}"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231929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78DAD26-82D1-4FAD-97A9-6DB387520D8B}"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55506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78DAD26-82D1-4FAD-97A9-6DB387520D8B}" type="datetimeFigureOut">
              <a:rPr lang="en-GB" smtClean="0"/>
              <a:t>22/11/2021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3415567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427044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4716688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23455941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3044216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0654790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5105258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22/11/2021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009225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2701635" y="1825624"/>
            <a:ext cx="5652655" cy="4668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Picture Placeholder 2"/>
          <p:cNvSpPr>
            <a:spLocks noGrp="1"/>
          </p:cNvSpPr>
          <p:nvPr>
            <p:ph type="pic" idx="10"/>
          </p:nvPr>
        </p:nvSpPr>
        <p:spPr>
          <a:xfrm>
            <a:off x="8571123" y="1825624"/>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9" name="Picture Placeholder 2"/>
          <p:cNvSpPr>
            <a:spLocks noGrp="1"/>
          </p:cNvSpPr>
          <p:nvPr>
            <p:ph type="pic" idx="11"/>
          </p:nvPr>
        </p:nvSpPr>
        <p:spPr>
          <a:xfrm>
            <a:off x="8571123" y="4213826"/>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Tree>
    <p:extLst>
      <p:ext uri="{BB962C8B-B14F-4D97-AF65-F5344CB8AC3E}">
        <p14:creationId xmlns:p14="http://schemas.microsoft.com/office/powerpoint/2010/main" val="45535710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78DAD26-82D1-4FAD-97A9-6DB387520D8B}" type="datetimeFigureOut">
              <a:rPr lang="en-GB" smtClean="0"/>
              <a:t>22/11/2021</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844ECC1-0046-4CE2-A6EC-42EAB3907095}" type="slidenum">
              <a:rPr lang="en-GB" smtClean="0"/>
              <a:t>‹#›</a:t>
            </a:fld>
            <a:endParaRPr lang="en-GB"/>
          </a:p>
        </p:txBody>
      </p:sp>
    </p:spTree>
    <p:extLst>
      <p:ext uri="{BB962C8B-B14F-4D97-AF65-F5344CB8AC3E}">
        <p14:creationId xmlns:p14="http://schemas.microsoft.com/office/powerpoint/2010/main" val="59314202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3"/><Relationship Id="rId1" Type="http://schemas.openxmlformats.org/officeDocument/2006/relationships/audio" Target="NULL"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image" Target="../media/image5.png"/><Relationship Id="rId7"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76C5F-1257-8343-847B-8CB08F2CF9E1}"/>
              </a:ext>
            </a:extLst>
          </p:cNvPr>
          <p:cNvSpPr>
            <a:spLocks noGrp="1"/>
          </p:cNvSpPr>
          <p:nvPr>
            <p:ph type="title"/>
          </p:nvPr>
        </p:nvSpPr>
        <p:spPr>
          <a:xfrm>
            <a:off x="1484311" y="1199626"/>
            <a:ext cx="10018713" cy="1238773"/>
          </a:xfrm>
        </p:spPr>
        <p:txBody>
          <a:bodyPr>
            <a:noAutofit/>
          </a:bodyPr>
          <a:lstStyle/>
          <a:p>
            <a:br>
              <a:rPr lang="en-US" sz="4800" dirty="0"/>
            </a:br>
            <a:br>
              <a:rPr lang="en-US" sz="4800" dirty="0"/>
            </a:br>
            <a:r>
              <a:rPr lang="en-US" sz="4800" dirty="0"/>
              <a:t>Jesus we ask you to be with us as we worship here today</a:t>
            </a:r>
            <a:br>
              <a:rPr lang="en-US" sz="4800" dirty="0"/>
            </a:br>
            <a:br>
              <a:rPr lang="en-US" sz="4800" dirty="0"/>
            </a:br>
            <a:r>
              <a:rPr lang="en-US" sz="6600" dirty="0">
                <a:solidFill>
                  <a:srgbClr val="FF0000"/>
                </a:solidFill>
              </a:rPr>
              <a:t>We welcome you with open hearts.</a:t>
            </a:r>
          </a:p>
        </p:txBody>
      </p:sp>
    </p:spTree>
    <p:extLst>
      <p:ext uri="{BB962C8B-B14F-4D97-AF65-F5344CB8AC3E}">
        <p14:creationId xmlns:p14="http://schemas.microsoft.com/office/powerpoint/2010/main" val="669914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61DC89-4A65-4A99-B481-BEDDF04AF720}"/>
              </a:ext>
            </a:extLst>
          </p:cNvPr>
          <p:cNvPicPr>
            <a:picLocks noChangeAspect="1"/>
          </p:cNvPicPr>
          <p:nvPr/>
        </p:nvPicPr>
        <p:blipFill>
          <a:blip r:embed="rId4"/>
          <a:stretch>
            <a:fillRect/>
          </a:stretch>
        </p:blipFill>
        <p:spPr>
          <a:xfrm>
            <a:off x="5226134" y="955643"/>
            <a:ext cx="5566130" cy="5450296"/>
          </a:xfrm>
          <a:prstGeom prst="rect">
            <a:avLst/>
          </a:prstGeom>
        </p:spPr>
      </p:pic>
      <p:sp>
        <p:nvSpPr>
          <p:cNvPr id="2" name="Title 1">
            <a:extLst>
              <a:ext uri="{FF2B5EF4-FFF2-40B4-BE49-F238E27FC236}">
                <a16:creationId xmlns:a16="http://schemas.microsoft.com/office/drawing/2014/main" id="{D8BC7F91-B6CC-4291-93BA-6093C25181E4}"/>
              </a:ext>
            </a:extLst>
          </p:cNvPr>
          <p:cNvSpPr>
            <a:spLocks noGrp="1"/>
          </p:cNvSpPr>
          <p:nvPr>
            <p:ph type="ctrTitle"/>
          </p:nvPr>
        </p:nvSpPr>
        <p:spPr>
          <a:xfrm>
            <a:off x="2447707" y="704633"/>
            <a:ext cx="2067669" cy="855502"/>
          </a:xfrm>
        </p:spPr>
        <p:txBody>
          <a:bodyPr>
            <a:normAutofit fontScale="90000"/>
          </a:bodyPr>
          <a:lstStyle/>
          <a:p>
            <a:r>
              <a:rPr lang="en-GB" dirty="0"/>
              <a:t>ROAR</a:t>
            </a:r>
          </a:p>
        </p:txBody>
      </p:sp>
      <p:sp>
        <p:nvSpPr>
          <p:cNvPr id="3" name="Subtitle 2">
            <a:extLst>
              <a:ext uri="{FF2B5EF4-FFF2-40B4-BE49-F238E27FC236}">
                <a16:creationId xmlns:a16="http://schemas.microsoft.com/office/drawing/2014/main" id="{7EB47FD9-FD0E-41AC-9C17-20DFFE5B366B}"/>
              </a:ext>
            </a:extLst>
          </p:cNvPr>
          <p:cNvSpPr>
            <a:spLocks noGrp="1"/>
          </p:cNvSpPr>
          <p:nvPr>
            <p:ph type="subTitle" idx="1"/>
          </p:nvPr>
        </p:nvSpPr>
        <p:spPr/>
        <p:txBody>
          <a:bodyPr/>
          <a:lstStyle/>
          <a:p>
            <a:endParaRPr lang="en-GB"/>
          </a:p>
        </p:txBody>
      </p:sp>
      <p:pic>
        <p:nvPicPr>
          <p:cNvPr id="6" name="roar-katyp_O3qchSMU">
            <a:hlinkClick r:id="" action="ppaction://media"/>
            <a:extLst>
              <a:ext uri="{FF2B5EF4-FFF2-40B4-BE49-F238E27FC236}">
                <a16:creationId xmlns:a16="http://schemas.microsoft.com/office/drawing/2014/main" id="{0FCDEE9E-722A-4ED7-AF0B-9051E83EFF5E}"/>
              </a:ext>
            </a:extLst>
          </p:cNvPr>
          <p:cNvPicPr>
            <a:picLocks noChangeAspect="1"/>
          </p:cNvPicPr>
          <p:nvPr>
            <a:audioFile r:link="rId1"/>
            <p:extLst>
              <p:ext uri="{DAA4B4D4-6D71-4841-9C94-3DE7FCFB9230}">
                <p14:media xmlns:p14="http://schemas.microsoft.com/office/powerpoint/2010/main" r:embed="rId2">
                  <p14:trim end="7940.8125"/>
                </p14:media>
              </p:ext>
            </p:extLst>
          </p:nvPr>
        </p:nvPicPr>
        <p:blipFill>
          <a:blip r:embed="rId5"/>
          <a:stretch>
            <a:fillRect/>
          </a:stretch>
        </p:blipFill>
        <p:spPr>
          <a:xfrm>
            <a:off x="11282794" y="95033"/>
            <a:ext cx="609600" cy="609600"/>
          </a:xfrm>
          <a:prstGeom prst="rect">
            <a:avLst/>
          </a:prstGeom>
        </p:spPr>
      </p:pic>
    </p:spTree>
    <p:extLst>
      <p:ext uri="{BB962C8B-B14F-4D97-AF65-F5344CB8AC3E}">
        <p14:creationId xmlns:p14="http://schemas.microsoft.com/office/powerpoint/2010/main" val="3458596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75261"/>
          <a:stretch/>
        </p:blipFill>
        <p:spPr>
          <a:xfrm>
            <a:off x="3992012" y="95420"/>
            <a:ext cx="6214167" cy="1641017"/>
          </a:xfrm>
          <a:prstGeom prst="rect">
            <a:avLst/>
          </a:prstGeom>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t="25366" b="50963"/>
          <a:stretch/>
        </p:blipFill>
        <p:spPr>
          <a:xfrm>
            <a:off x="3992011" y="1819564"/>
            <a:ext cx="6214167" cy="1570182"/>
          </a:xfrm>
          <a:prstGeom prst="rect">
            <a:avLst/>
          </a:prstGeom>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49246" b="24995"/>
          <a:stretch/>
        </p:blipFill>
        <p:spPr>
          <a:xfrm>
            <a:off x="3992013" y="3389746"/>
            <a:ext cx="6214167" cy="1708727"/>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5076"/>
          <a:stretch/>
        </p:blipFill>
        <p:spPr>
          <a:xfrm>
            <a:off x="3992013" y="5098473"/>
            <a:ext cx="6214167" cy="1653309"/>
          </a:xfrm>
          <a:prstGeom prst="rect">
            <a:avLst/>
          </a:prstGeom>
        </p:spPr>
      </p:pic>
    </p:spTree>
    <p:extLst>
      <p:ext uri="{BB962C8B-B14F-4D97-AF65-F5344CB8AC3E}">
        <p14:creationId xmlns:p14="http://schemas.microsoft.com/office/powerpoint/2010/main" val="18768879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8889" y="10005"/>
            <a:ext cx="8652164" cy="1325563"/>
          </a:xfrm>
        </p:spPr>
        <p:txBody>
          <a:bodyPr/>
          <a:lstStyle/>
          <a:p>
            <a:r>
              <a:rPr lang="en-GB" dirty="0"/>
              <a:t>Ralph and the </a:t>
            </a:r>
            <a:r>
              <a:rPr lang="en-GB" dirty="0" err="1"/>
              <a:t>ResiliANTS</a:t>
            </a:r>
            <a:endParaRPr lang="en-GB"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50920" r="17520"/>
          <a:stretch/>
        </p:blipFill>
        <p:spPr>
          <a:xfrm>
            <a:off x="2587924" y="1232761"/>
            <a:ext cx="3174522" cy="5659173"/>
          </a:xfrm>
          <a:prstGeom prst="rect">
            <a:avLst/>
          </a:prstGeom>
        </p:spPr>
      </p:pic>
      <p:pic>
        <p:nvPicPr>
          <p:cNvPr id="17" name="Picture 16"/>
          <p:cNvPicPr>
            <a:picLocks noChangeAspect="1"/>
          </p:cNvPicPr>
          <p:nvPr/>
        </p:nvPicPr>
        <p:blipFill>
          <a:blip r:embed="rId4"/>
          <a:stretch>
            <a:fillRect/>
          </a:stretch>
        </p:blipFill>
        <p:spPr>
          <a:xfrm>
            <a:off x="6295593" y="1285591"/>
            <a:ext cx="1954350" cy="1466800"/>
          </a:xfrm>
          <a:prstGeom prst="rect">
            <a:avLst/>
          </a:prstGeom>
        </p:spPr>
      </p:pic>
      <p:pic>
        <p:nvPicPr>
          <p:cNvPr id="20" name="Picture 19"/>
          <p:cNvPicPr>
            <a:picLocks noChangeAspect="1"/>
          </p:cNvPicPr>
          <p:nvPr/>
        </p:nvPicPr>
        <p:blipFill>
          <a:blip r:embed="rId5"/>
          <a:stretch>
            <a:fillRect/>
          </a:stretch>
        </p:blipFill>
        <p:spPr>
          <a:xfrm>
            <a:off x="9547668" y="1264548"/>
            <a:ext cx="1954350" cy="1466800"/>
          </a:xfrm>
          <a:prstGeom prst="rect">
            <a:avLst/>
          </a:prstGeom>
        </p:spPr>
      </p:pic>
      <p:pic>
        <p:nvPicPr>
          <p:cNvPr id="21" name="Picture 20"/>
          <p:cNvPicPr>
            <a:picLocks noChangeAspect="1"/>
          </p:cNvPicPr>
          <p:nvPr/>
        </p:nvPicPr>
        <p:blipFill>
          <a:blip r:embed="rId6"/>
          <a:stretch>
            <a:fillRect/>
          </a:stretch>
        </p:blipFill>
        <p:spPr>
          <a:xfrm>
            <a:off x="6344252" y="3295013"/>
            <a:ext cx="1954350" cy="1466800"/>
          </a:xfrm>
          <a:prstGeom prst="rect">
            <a:avLst/>
          </a:prstGeom>
        </p:spPr>
      </p:pic>
      <p:pic>
        <p:nvPicPr>
          <p:cNvPr id="22" name="Picture 21"/>
          <p:cNvPicPr>
            <a:picLocks noChangeAspect="1"/>
          </p:cNvPicPr>
          <p:nvPr/>
        </p:nvPicPr>
        <p:blipFill>
          <a:blip r:embed="rId7"/>
          <a:stretch>
            <a:fillRect/>
          </a:stretch>
        </p:blipFill>
        <p:spPr>
          <a:xfrm>
            <a:off x="9547668" y="3305247"/>
            <a:ext cx="1954350" cy="1466800"/>
          </a:xfrm>
          <a:prstGeom prst="rect">
            <a:avLst/>
          </a:prstGeom>
        </p:spPr>
      </p:pic>
      <p:pic>
        <p:nvPicPr>
          <p:cNvPr id="23" name="Picture 22"/>
          <p:cNvPicPr>
            <a:picLocks noChangeAspect="1"/>
          </p:cNvPicPr>
          <p:nvPr/>
        </p:nvPicPr>
        <p:blipFill>
          <a:blip r:embed="rId8"/>
          <a:stretch>
            <a:fillRect/>
          </a:stretch>
        </p:blipFill>
        <p:spPr>
          <a:xfrm>
            <a:off x="8007665" y="5034473"/>
            <a:ext cx="1954350" cy="1466800"/>
          </a:xfrm>
          <a:prstGeom prst="rect">
            <a:avLst/>
          </a:prstGeom>
        </p:spPr>
      </p:pic>
      <p:sp>
        <p:nvSpPr>
          <p:cNvPr id="24" name="Rectangle 23"/>
          <p:cNvSpPr/>
          <p:nvPr/>
        </p:nvSpPr>
        <p:spPr>
          <a:xfrm>
            <a:off x="6612155" y="2725094"/>
            <a:ext cx="1499128" cy="461665"/>
          </a:xfrm>
          <a:prstGeom prst="rect">
            <a:avLst/>
          </a:prstGeom>
          <a:noFill/>
        </p:spPr>
        <p:txBody>
          <a:bodyPr wrap="none" lIns="91440" tIns="45720" rIns="91440" bIns="45720">
            <a:spAutoFit/>
          </a:bodyPr>
          <a:lstStyle/>
          <a:p>
            <a:pPr algn="ctr"/>
            <a:r>
              <a:rPr lang="en-US" sz="2400" b="0" cap="none" spc="0" dirty="0">
                <a:ln w="0"/>
                <a:solidFill>
                  <a:srgbClr val="CB202D"/>
                </a:solidFill>
              </a:rPr>
              <a:t>Basics Bob</a:t>
            </a:r>
          </a:p>
        </p:txBody>
      </p:sp>
      <p:sp>
        <p:nvSpPr>
          <p:cNvPr id="25" name="Rectangle 24"/>
          <p:cNvSpPr/>
          <p:nvPr/>
        </p:nvSpPr>
        <p:spPr>
          <a:xfrm>
            <a:off x="9042706" y="2675056"/>
            <a:ext cx="2964274" cy="461665"/>
          </a:xfrm>
          <a:prstGeom prst="rect">
            <a:avLst/>
          </a:prstGeom>
          <a:noFill/>
        </p:spPr>
        <p:txBody>
          <a:bodyPr wrap="none" lIns="91440" tIns="45720" rIns="91440" bIns="45720">
            <a:spAutoFit/>
          </a:bodyPr>
          <a:lstStyle/>
          <a:p>
            <a:pPr algn="ctr"/>
            <a:r>
              <a:rPr lang="en-US" sz="2400" b="0" cap="none" spc="0" dirty="0">
                <a:ln w="0"/>
                <a:solidFill>
                  <a:srgbClr val="CB202D"/>
                </a:solidFill>
              </a:rPr>
              <a:t>Belonging Billy &amp; Bella</a:t>
            </a:r>
          </a:p>
        </p:txBody>
      </p:sp>
      <p:sp>
        <p:nvSpPr>
          <p:cNvPr id="26" name="Rectangle 25"/>
          <p:cNvSpPr/>
          <p:nvPr/>
        </p:nvSpPr>
        <p:spPr>
          <a:xfrm>
            <a:off x="6562846" y="4631997"/>
            <a:ext cx="1776448" cy="461665"/>
          </a:xfrm>
          <a:prstGeom prst="rect">
            <a:avLst/>
          </a:prstGeom>
          <a:noFill/>
        </p:spPr>
        <p:txBody>
          <a:bodyPr wrap="none" lIns="91440" tIns="45720" rIns="91440" bIns="45720">
            <a:spAutoFit/>
          </a:bodyPr>
          <a:lstStyle/>
          <a:p>
            <a:pPr algn="ctr"/>
            <a:r>
              <a:rPr lang="en-US" sz="2400" b="0" cap="none" spc="0" dirty="0">
                <a:ln w="0"/>
                <a:solidFill>
                  <a:srgbClr val="CB202D"/>
                </a:solidFill>
              </a:rPr>
              <a:t>Learning Leo</a:t>
            </a:r>
          </a:p>
        </p:txBody>
      </p:sp>
      <p:sp>
        <p:nvSpPr>
          <p:cNvPr id="27" name="Rectangle 26"/>
          <p:cNvSpPr/>
          <p:nvPr/>
        </p:nvSpPr>
        <p:spPr>
          <a:xfrm>
            <a:off x="9662446" y="4637270"/>
            <a:ext cx="1744388" cy="461665"/>
          </a:xfrm>
          <a:prstGeom prst="rect">
            <a:avLst/>
          </a:prstGeom>
          <a:noFill/>
        </p:spPr>
        <p:txBody>
          <a:bodyPr wrap="none" lIns="91440" tIns="45720" rIns="91440" bIns="45720">
            <a:spAutoFit/>
          </a:bodyPr>
          <a:lstStyle/>
          <a:p>
            <a:pPr algn="ctr"/>
            <a:r>
              <a:rPr lang="en-US" sz="2400" dirty="0">
                <a:ln w="0"/>
                <a:solidFill>
                  <a:srgbClr val="CB202D"/>
                </a:solidFill>
              </a:rPr>
              <a:t>Coping Cody</a:t>
            </a:r>
            <a:endParaRPr lang="en-US" sz="2400" b="0" cap="none" spc="0" dirty="0">
              <a:ln w="0"/>
              <a:solidFill>
                <a:srgbClr val="CB202D"/>
              </a:solidFill>
            </a:endParaRPr>
          </a:p>
        </p:txBody>
      </p:sp>
      <p:sp>
        <p:nvSpPr>
          <p:cNvPr id="28" name="Rectangle 27"/>
          <p:cNvSpPr/>
          <p:nvPr/>
        </p:nvSpPr>
        <p:spPr>
          <a:xfrm>
            <a:off x="7724494" y="6400961"/>
            <a:ext cx="2520691" cy="461665"/>
          </a:xfrm>
          <a:prstGeom prst="rect">
            <a:avLst/>
          </a:prstGeom>
          <a:noFill/>
        </p:spPr>
        <p:txBody>
          <a:bodyPr wrap="none" lIns="91440" tIns="45720" rIns="91440" bIns="45720">
            <a:spAutoFit/>
          </a:bodyPr>
          <a:lstStyle/>
          <a:p>
            <a:pPr algn="ctr"/>
            <a:r>
              <a:rPr lang="en-US" sz="2400" dirty="0">
                <a:ln w="0"/>
                <a:solidFill>
                  <a:srgbClr val="CB202D"/>
                </a:solidFill>
              </a:rPr>
              <a:t>Core-self Courtney</a:t>
            </a:r>
            <a:endParaRPr lang="en-US" sz="2400" b="0" cap="none" spc="0" dirty="0">
              <a:ln w="0"/>
              <a:solidFill>
                <a:srgbClr val="CB202D"/>
              </a:solidFill>
            </a:endParaRPr>
          </a:p>
        </p:txBody>
      </p:sp>
    </p:spTree>
    <p:extLst>
      <p:ext uri="{BB962C8B-B14F-4D97-AF65-F5344CB8AC3E}">
        <p14:creationId xmlns:p14="http://schemas.microsoft.com/office/powerpoint/2010/main" val="38824494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ppt_x"/>
                                          </p:val>
                                        </p:tav>
                                        <p:tav tm="100000">
                                          <p:val>
                                            <p:strVal val="#ppt_x"/>
                                          </p:val>
                                        </p:tav>
                                      </p:tavLst>
                                    </p:anim>
                                    <p:anim calcmode="lin" valueType="num">
                                      <p:cBhvr additive="base">
                                        <p:cTn id="5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1105F-ACB6-4044-82DB-D2569CD12494}"/>
              </a:ext>
            </a:extLst>
          </p:cNvPr>
          <p:cNvSpPr>
            <a:spLocks noGrp="1"/>
          </p:cNvSpPr>
          <p:nvPr>
            <p:ph type="title"/>
          </p:nvPr>
        </p:nvSpPr>
        <p:spPr/>
        <p:txBody>
          <a:bodyPr/>
          <a:lstStyle/>
          <a:p>
            <a:r>
              <a:rPr lang="en-US" dirty="0">
                <a:ln w="0"/>
                <a:solidFill>
                  <a:srgbClr val="CB202D"/>
                </a:solidFill>
              </a:rPr>
              <a:t>Learning Leo</a:t>
            </a:r>
            <a:br>
              <a:rPr lang="en-US" dirty="0">
                <a:ln w="0"/>
                <a:solidFill>
                  <a:srgbClr val="CB202D"/>
                </a:solidFill>
              </a:rPr>
            </a:br>
            <a:endParaRPr lang="en-GB" dirty="0"/>
          </a:p>
        </p:txBody>
      </p:sp>
      <p:sp>
        <p:nvSpPr>
          <p:cNvPr id="3" name="Content Placeholder 2">
            <a:extLst>
              <a:ext uri="{FF2B5EF4-FFF2-40B4-BE49-F238E27FC236}">
                <a16:creationId xmlns:a16="http://schemas.microsoft.com/office/drawing/2014/main" id="{88B17B15-A2A1-4E07-8D8A-804FF34C900A}"/>
              </a:ext>
            </a:extLst>
          </p:cNvPr>
          <p:cNvSpPr>
            <a:spLocks noGrp="1"/>
          </p:cNvSpPr>
          <p:nvPr>
            <p:ph idx="1"/>
          </p:nvPr>
        </p:nvSpPr>
        <p:spPr>
          <a:xfrm>
            <a:off x="7418883" y="2332383"/>
            <a:ext cx="4084140" cy="3458817"/>
          </a:xfrm>
        </p:spPr>
        <p:txBody>
          <a:bodyPr>
            <a:normAutofit/>
          </a:bodyPr>
          <a:lstStyle/>
          <a:p>
            <a:pPr marL="0" indent="0">
              <a:buNone/>
            </a:pPr>
            <a:r>
              <a:rPr lang="en-GB" dirty="0"/>
              <a:t>I </a:t>
            </a:r>
          </a:p>
        </p:txBody>
      </p:sp>
      <p:pic>
        <p:nvPicPr>
          <p:cNvPr id="5" name="Picture 4">
            <a:extLst>
              <a:ext uri="{FF2B5EF4-FFF2-40B4-BE49-F238E27FC236}">
                <a16:creationId xmlns:a16="http://schemas.microsoft.com/office/drawing/2014/main" id="{7AE78731-2E3D-4B37-AC72-6D4A198D1597}"/>
              </a:ext>
            </a:extLst>
          </p:cNvPr>
          <p:cNvPicPr>
            <a:picLocks noChangeAspect="1"/>
          </p:cNvPicPr>
          <p:nvPr/>
        </p:nvPicPr>
        <p:blipFill>
          <a:blip r:embed="rId2"/>
          <a:stretch>
            <a:fillRect/>
          </a:stretch>
        </p:blipFill>
        <p:spPr>
          <a:xfrm>
            <a:off x="2205077" y="1921565"/>
            <a:ext cx="4288488" cy="3216366"/>
          </a:xfrm>
          <a:prstGeom prst="rect">
            <a:avLst/>
          </a:prstGeom>
        </p:spPr>
      </p:pic>
      <p:sp>
        <p:nvSpPr>
          <p:cNvPr id="6" name="Rectangle 5">
            <a:extLst>
              <a:ext uri="{FF2B5EF4-FFF2-40B4-BE49-F238E27FC236}">
                <a16:creationId xmlns:a16="http://schemas.microsoft.com/office/drawing/2014/main" id="{67C293C4-1138-40CD-BB96-5987EFB66092}"/>
              </a:ext>
            </a:extLst>
          </p:cNvPr>
          <p:cNvSpPr/>
          <p:nvPr/>
        </p:nvSpPr>
        <p:spPr>
          <a:xfrm>
            <a:off x="6895355" y="1859339"/>
            <a:ext cx="4084140" cy="2862322"/>
          </a:xfrm>
          <a:prstGeom prst="rect">
            <a:avLst/>
          </a:prstGeom>
        </p:spPr>
        <p:txBody>
          <a:bodyPr wrap="square">
            <a:spAutoFit/>
          </a:bodyPr>
          <a:lstStyle/>
          <a:p>
            <a:r>
              <a:rPr lang="en-GB" dirty="0">
                <a:latin typeface="HelveticaNeue"/>
              </a:rPr>
              <a:t>I help children to achieve by breaking tasks down into small manageable tasks. I try to avoid lengthy instructions. When possible I like to provide written or visual instructions. I’ve noticed sometimes we all need help with organisation - checking that we have letters to take home and extra reminders to bring in anything you need.</a:t>
            </a:r>
            <a:endParaRPr lang="en-GB" dirty="0"/>
          </a:p>
        </p:txBody>
      </p:sp>
    </p:spTree>
    <p:extLst>
      <p:ext uri="{BB962C8B-B14F-4D97-AF65-F5344CB8AC3E}">
        <p14:creationId xmlns:p14="http://schemas.microsoft.com/office/powerpoint/2010/main" val="217294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EE748-83E6-4714-89D1-7C8344F2C482}"/>
              </a:ext>
            </a:extLst>
          </p:cNvPr>
          <p:cNvSpPr>
            <a:spLocks noGrp="1"/>
          </p:cNvSpPr>
          <p:nvPr>
            <p:ph type="title"/>
          </p:nvPr>
        </p:nvSpPr>
        <p:spPr>
          <a:xfrm>
            <a:off x="1484312" y="1669774"/>
            <a:ext cx="10018711" cy="636104"/>
          </a:xfrm>
        </p:spPr>
        <p:txBody>
          <a:bodyPr>
            <a:normAutofit fontScale="90000"/>
          </a:bodyPr>
          <a:lstStyle/>
          <a:p>
            <a:pPr algn="l"/>
            <a:br>
              <a:rPr lang="en-GB" sz="4400" b="1" dirty="0">
                <a:solidFill>
                  <a:srgbClr val="FF0000"/>
                </a:solidFill>
              </a:rPr>
            </a:br>
            <a:br>
              <a:rPr lang="en-GB" sz="4400" b="1" dirty="0">
                <a:solidFill>
                  <a:srgbClr val="FF0000"/>
                </a:solidFill>
              </a:rPr>
            </a:br>
            <a:br>
              <a:rPr lang="en-GB" sz="4400" b="1" dirty="0">
                <a:solidFill>
                  <a:srgbClr val="FF0000"/>
                </a:solidFill>
              </a:rPr>
            </a:br>
            <a:br>
              <a:rPr lang="en-GB" sz="4400" b="1" dirty="0">
                <a:solidFill>
                  <a:srgbClr val="FF0000"/>
                </a:solidFill>
              </a:rPr>
            </a:br>
            <a:r>
              <a:rPr lang="en-GB" sz="4400" b="1" dirty="0">
                <a:solidFill>
                  <a:srgbClr val="FF0000"/>
                </a:solidFill>
              </a:rPr>
              <a:t>What helps you learn well at school?</a:t>
            </a:r>
            <a:br>
              <a:rPr lang="en-GB" sz="4400" b="1" dirty="0">
                <a:solidFill>
                  <a:srgbClr val="FF0000"/>
                </a:solidFill>
              </a:rPr>
            </a:br>
            <a:r>
              <a:rPr lang="en-GB" sz="4400" b="1" dirty="0">
                <a:solidFill>
                  <a:srgbClr val="FF0000"/>
                </a:solidFill>
              </a:rPr>
              <a:t>Who helps you learn?</a:t>
            </a:r>
            <a:br>
              <a:rPr lang="en-GB" sz="4400" b="1" dirty="0">
                <a:solidFill>
                  <a:srgbClr val="FF0000"/>
                </a:solidFill>
              </a:rPr>
            </a:br>
            <a:r>
              <a:rPr lang="en-GB" sz="4400" b="1" dirty="0">
                <a:solidFill>
                  <a:srgbClr val="FF0000"/>
                </a:solidFill>
              </a:rPr>
              <a:t>What helps you get organised?</a:t>
            </a:r>
            <a:br>
              <a:rPr lang="en-GB" sz="4400" b="1" dirty="0">
                <a:solidFill>
                  <a:srgbClr val="FF0000"/>
                </a:solidFill>
              </a:rPr>
            </a:br>
            <a:r>
              <a:rPr lang="en-GB" sz="4400" b="1" dirty="0">
                <a:solidFill>
                  <a:srgbClr val="FF0000"/>
                </a:solidFill>
              </a:rPr>
              <a:t>What do you want to achieve? What career do you want?</a:t>
            </a:r>
            <a:br>
              <a:rPr lang="en-GB" sz="4400" b="1" dirty="0">
                <a:solidFill>
                  <a:srgbClr val="FF0000"/>
                </a:solidFill>
              </a:rPr>
            </a:br>
            <a:r>
              <a:rPr lang="en-GB" sz="4400" b="1" dirty="0">
                <a:solidFill>
                  <a:srgbClr val="FF0000"/>
                </a:solidFill>
              </a:rPr>
              <a:t>How do you develop life skills?</a:t>
            </a:r>
            <a:br>
              <a:rPr lang="en-GB" sz="4400" b="1" dirty="0">
                <a:solidFill>
                  <a:srgbClr val="FF0000"/>
                </a:solidFill>
              </a:rPr>
            </a:br>
            <a:br>
              <a:rPr lang="en-GB" dirty="0"/>
            </a:br>
            <a:br>
              <a:rPr lang="en-GB" dirty="0"/>
            </a:br>
            <a:endParaRPr lang="en-GB" dirty="0"/>
          </a:p>
        </p:txBody>
      </p:sp>
      <p:sp>
        <p:nvSpPr>
          <p:cNvPr id="5" name="Text Placeholder 4">
            <a:extLst>
              <a:ext uri="{FF2B5EF4-FFF2-40B4-BE49-F238E27FC236}">
                <a16:creationId xmlns:a16="http://schemas.microsoft.com/office/drawing/2014/main" id="{4EB89A2F-EA63-4C83-9A60-7BC1EBB9157E}"/>
              </a:ext>
            </a:extLst>
          </p:cNvPr>
          <p:cNvSpPr>
            <a:spLocks noGrp="1"/>
          </p:cNvSpPr>
          <p:nvPr>
            <p:ph type="body" idx="1"/>
          </p:nvPr>
        </p:nvSpPr>
        <p:spPr>
          <a:xfrm>
            <a:off x="9104243" y="4552123"/>
            <a:ext cx="2650435" cy="1964564"/>
          </a:xfrm>
        </p:spPr>
        <p:txBody>
          <a:bodyPr>
            <a:normAutofit/>
          </a:bodyPr>
          <a:lstStyle/>
          <a:p>
            <a:endParaRPr lang="en-GB" sz="3200" dirty="0"/>
          </a:p>
        </p:txBody>
      </p:sp>
      <p:pic>
        <p:nvPicPr>
          <p:cNvPr id="3" name="Picture 2">
            <a:extLst>
              <a:ext uri="{FF2B5EF4-FFF2-40B4-BE49-F238E27FC236}">
                <a16:creationId xmlns:a16="http://schemas.microsoft.com/office/drawing/2014/main" id="{A7127FB3-BE7F-49D2-9AF6-627A477DB9AD}"/>
              </a:ext>
            </a:extLst>
          </p:cNvPr>
          <p:cNvPicPr>
            <a:picLocks noChangeAspect="1"/>
          </p:cNvPicPr>
          <p:nvPr/>
        </p:nvPicPr>
        <p:blipFill>
          <a:blip r:embed="rId2"/>
          <a:stretch>
            <a:fillRect/>
          </a:stretch>
        </p:blipFill>
        <p:spPr>
          <a:xfrm>
            <a:off x="9104243" y="4528860"/>
            <a:ext cx="2650435" cy="1987827"/>
          </a:xfrm>
          <a:prstGeom prst="rect">
            <a:avLst/>
          </a:prstGeom>
        </p:spPr>
      </p:pic>
    </p:spTree>
    <p:extLst>
      <p:ext uri="{BB962C8B-B14F-4D97-AF65-F5344CB8AC3E}">
        <p14:creationId xmlns:p14="http://schemas.microsoft.com/office/powerpoint/2010/main" val="1654260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nodePh="1">
                                  <p:stCondLst>
                                    <p:cond delay="0"/>
                                  </p:stCondLst>
                                  <p:endCondLst>
                                    <p:cond evt="begin" delay="0">
                                      <p:tn val="9"/>
                                    </p:cond>
                                  </p:end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D345904-11AD-4798-AD45-561F9BD03686}"/>
              </a:ext>
            </a:extLst>
          </p:cNvPr>
          <p:cNvSpPr>
            <a:spLocks noGrp="1"/>
          </p:cNvSpPr>
          <p:nvPr>
            <p:ph type="title"/>
          </p:nvPr>
        </p:nvSpPr>
        <p:spPr>
          <a:xfrm>
            <a:off x="1484312" y="685800"/>
            <a:ext cx="10018711" cy="1951383"/>
          </a:xfrm>
        </p:spPr>
        <p:txBody>
          <a:bodyPr>
            <a:normAutofit/>
          </a:bodyPr>
          <a:lstStyle/>
          <a:p>
            <a:r>
              <a:rPr lang="en-GB" sz="4800" b="1" dirty="0">
                <a:solidFill>
                  <a:srgbClr val="FF0000"/>
                </a:solidFill>
              </a:rPr>
              <a:t>Work in class</a:t>
            </a:r>
          </a:p>
        </p:txBody>
      </p:sp>
      <p:pic>
        <p:nvPicPr>
          <p:cNvPr id="10" name="Picture 9">
            <a:extLst>
              <a:ext uri="{FF2B5EF4-FFF2-40B4-BE49-F238E27FC236}">
                <a16:creationId xmlns:a16="http://schemas.microsoft.com/office/drawing/2014/main" id="{C0F61934-A72E-41DB-96E9-E67C962A4FDE}"/>
              </a:ext>
            </a:extLst>
          </p:cNvPr>
          <p:cNvPicPr>
            <a:picLocks noChangeAspect="1"/>
          </p:cNvPicPr>
          <p:nvPr/>
        </p:nvPicPr>
        <p:blipFill>
          <a:blip r:embed="rId2"/>
          <a:stretch>
            <a:fillRect/>
          </a:stretch>
        </p:blipFill>
        <p:spPr>
          <a:xfrm>
            <a:off x="8658886" y="726131"/>
            <a:ext cx="2261704" cy="1696278"/>
          </a:xfrm>
          <a:prstGeom prst="rect">
            <a:avLst/>
          </a:prstGeom>
        </p:spPr>
      </p:pic>
      <p:pic>
        <p:nvPicPr>
          <p:cNvPr id="2" name="Picture 1">
            <a:extLst>
              <a:ext uri="{FF2B5EF4-FFF2-40B4-BE49-F238E27FC236}">
                <a16:creationId xmlns:a16="http://schemas.microsoft.com/office/drawing/2014/main" id="{9BCCFB26-D05F-4E56-83AC-20CE1E956D4C}"/>
              </a:ext>
            </a:extLst>
          </p:cNvPr>
          <p:cNvPicPr>
            <a:picLocks noChangeAspect="1"/>
          </p:cNvPicPr>
          <p:nvPr/>
        </p:nvPicPr>
        <p:blipFill>
          <a:blip r:embed="rId3"/>
          <a:stretch>
            <a:fillRect/>
          </a:stretch>
        </p:blipFill>
        <p:spPr>
          <a:xfrm>
            <a:off x="1855305" y="2637183"/>
            <a:ext cx="1364612" cy="1197717"/>
          </a:xfrm>
          <a:prstGeom prst="rect">
            <a:avLst/>
          </a:prstGeom>
        </p:spPr>
      </p:pic>
      <p:pic>
        <p:nvPicPr>
          <p:cNvPr id="11" name="Picture 10">
            <a:extLst>
              <a:ext uri="{FF2B5EF4-FFF2-40B4-BE49-F238E27FC236}">
                <a16:creationId xmlns:a16="http://schemas.microsoft.com/office/drawing/2014/main" id="{9EAB575B-2E33-4E95-BB0D-3249E412C4BA}"/>
              </a:ext>
            </a:extLst>
          </p:cNvPr>
          <p:cNvPicPr/>
          <p:nvPr/>
        </p:nvPicPr>
        <p:blipFill rotWithShape="1">
          <a:blip r:embed="rId4" cstate="print">
            <a:extLst>
              <a:ext uri="{28A0092B-C50C-407E-A947-70E740481C1C}">
                <a14:useLocalDpi xmlns:a14="http://schemas.microsoft.com/office/drawing/2010/main" val="0"/>
              </a:ext>
            </a:extLst>
          </a:blip>
          <a:srcRect l="18763" t="9811" r="26075"/>
          <a:stretch/>
        </p:blipFill>
        <p:spPr bwMode="auto">
          <a:xfrm>
            <a:off x="4798432" y="3429000"/>
            <a:ext cx="1469846" cy="1431745"/>
          </a:xfrm>
          <a:prstGeom prst="rect">
            <a:avLst/>
          </a:prstGeom>
          <a:noFill/>
          <a:ln>
            <a:noFill/>
          </a:ln>
          <a:extLst>
            <a:ext uri="{53640926-AAD7-44D8-BBD7-CCE9431645EC}">
              <a14:shadowObscured xmlns:a14="http://schemas.microsoft.com/office/drawing/2010/main"/>
            </a:ext>
          </a:extLst>
        </p:spPr>
      </p:pic>
      <p:pic>
        <p:nvPicPr>
          <p:cNvPr id="3" name="Picture 2">
            <a:extLst>
              <a:ext uri="{FF2B5EF4-FFF2-40B4-BE49-F238E27FC236}">
                <a16:creationId xmlns:a16="http://schemas.microsoft.com/office/drawing/2014/main" id="{82D64279-3A1D-4058-BEB9-EDB1A80FACDA}"/>
              </a:ext>
            </a:extLst>
          </p:cNvPr>
          <p:cNvPicPr>
            <a:picLocks noChangeAspect="1"/>
          </p:cNvPicPr>
          <p:nvPr/>
        </p:nvPicPr>
        <p:blipFill>
          <a:blip r:embed="rId5"/>
          <a:stretch>
            <a:fillRect/>
          </a:stretch>
        </p:blipFill>
        <p:spPr>
          <a:xfrm>
            <a:off x="7070330" y="2912924"/>
            <a:ext cx="1954764" cy="1197717"/>
          </a:xfrm>
          <a:prstGeom prst="rect">
            <a:avLst/>
          </a:prstGeom>
        </p:spPr>
      </p:pic>
      <p:pic>
        <p:nvPicPr>
          <p:cNvPr id="12" name="Picture 11" descr="https://firebasestorage.googleapis.com/v0/b/resiliencewall.appspot.com/o/images%2Flearning-highlight-achievements.png?alt=media&amp;token=42728372-8a4a-4ccc-b5f6-c95bf662fb77">
            <a:extLst>
              <a:ext uri="{FF2B5EF4-FFF2-40B4-BE49-F238E27FC236}">
                <a16:creationId xmlns:a16="http://schemas.microsoft.com/office/drawing/2014/main" id="{964F2D8E-ABD8-4BD4-991D-52649A511D1C}"/>
              </a:ext>
            </a:extLst>
          </p:cNvPr>
          <p:cNvPicPr/>
          <p:nvPr/>
        </p:nvPicPr>
        <p:blipFill rotWithShape="1">
          <a:blip r:embed="rId6" cstate="print">
            <a:extLst>
              <a:ext uri="{28A0092B-C50C-407E-A947-70E740481C1C}">
                <a14:useLocalDpi xmlns:a14="http://schemas.microsoft.com/office/drawing/2010/main" val="0"/>
              </a:ext>
            </a:extLst>
          </a:blip>
          <a:srcRect l="22102" t="2947" r="19879" b="16175"/>
          <a:stretch/>
        </p:blipFill>
        <p:spPr bwMode="auto">
          <a:xfrm>
            <a:off x="9025094" y="4220818"/>
            <a:ext cx="1629654" cy="143174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081499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1AD2C-E20B-4BC7-B8C9-766C24326DD6}"/>
              </a:ext>
            </a:extLst>
          </p:cNvPr>
          <p:cNvSpPr>
            <a:spLocks noGrp="1"/>
          </p:cNvSpPr>
          <p:nvPr>
            <p:ph type="title"/>
          </p:nvPr>
        </p:nvSpPr>
        <p:spPr>
          <a:xfrm>
            <a:off x="1484312" y="685800"/>
            <a:ext cx="10018711" cy="1828800"/>
          </a:xfrm>
        </p:spPr>
        <p:txBody>
          <a:bodyPr>
            <a:normAutofit/>
          </a:bodyPr>
          <a:lstStyle/>
          <a:p>
            <a:r>
              <a:rPr lang="en-GB" sz="4000" b="1" dirty="0">
                <a:solidFill>
                  <a:srgbClr val="FF0000"/>
                </a:solidFill>
              </a:rPr>
              <a:t>Links with school values </a:t>
            </a:r>
          </a:p>
        </p:txBody>
      </p:sp>
      <p:sp>
        <p:nvSpPr>
          <p:cNvPr id="3" name="Text Placeholder 2">
            <a:extLst>
              <a:ext uri="{FF2B5EF4-FFF2-40B4-BE49-F238E27FC236}">
                <a16:creationId xmlns:a16="http://schemas.microsoft.com/office/drawing/2014/main" id="{E0A72A7F-8463-4E20-9622-C2CF7A4B7891}"/>
              </a:ext>
            </a:extLst>
          </p:cNvPr>
          <p:cNvSpPr>
            <a:spLocks noGrp="1"/>
          </p:cNvSpPr>
          <p:nvPr>
            <p:ph type="body" idx="1"/>
          </p:nvPr>
        </p:nvSpPr>
        <p:spPr>
          <a:xfrm>
            <a:off x="1484312" y="2372139"/>
            <a:ext cx="10018713" cy="3419061"/>
          </a:xfrm>
        </p:spPr>
        <p:txBody>
          <a:bodyPr>
            <a:noAutofit/>
          </a:bodyPr>
          <a:lstStyle/>
          <a:p>
            <a:pPr marL="342900" indent="-342900" algn="l">
              <a:buFont typeface="Arial" panose="020B0604020202020204" pitchFamily="34" charset="0"/>
              <a:buChar char="•"/>
            </a:pPr>
            <a:r>
              <a:rPr lang="en-GB" sz="2800" b="1" dirty="0"/>
              <a:t>Wisdom</a:t>
            </a:r>
          </a:p>
          <a:p>
            <a:pPr marL="342900" indent="-342900" algn="l">
              <a:buFont typeface="Arial" panose="020B0604020202020204" pitchFamily="34" charset="0"/>
              <a:buChar char="•"/>
            </a:pPr>
            <a:r>
              <a:rPr lang="en-GB" sz="2800" b="1" dirty="0"/>
              <a:t>Endurance</a:t>
            </a:r>
          </a:p>
          <a:p>
            <a:pPr marL="457200" indent="-457200" algn="l">
              <a:buFont typeface="Arial" panose="020B0604020202020204" pitchFamily="34" charset="0"/>
              <a:buChar char="•"/>
            </a:pPr>
            <a:r>
              <a:rPr lang="en-GB" sz="2800" b="1" dirty="0"/>
              <a:t>Humility</a:t>
            </a:r>
          </a:p>
          <a:p>
            <a:pPr marL="342900" indent="-342900" algn="l">
              <a:buFont typeface="Arial" panose="020B0604020202020204" pitchFamily="34" charset="0"/>
              <a:buChar char="•"/>
            </a:pPr>
            <a:r>
              <a:rPr lang="en-GB" sz="2800" b="1" dirty="0"/>
              <a:t>Creation</a:t>
            </a:r>
          </a:p>
          <a:p>
            <a:pPr marL="342900" indent="-342900" algn="l">
              <a:buFont typeface="Arial" panose="020B0604020202020204" pitchFamily="34" charset="0"/>
              <a:buChar char="•"/>
            </a:pPr>
            <a:r>
              <a:rPr lang="en-GB" sz="2800" b="1" dirty="0"/>
              <a:t>Courage</a:t>
            </a:r>
          </a:p>
          <a:p>
            <a:pPr marL="342900" indent="-342900" algn="l">
              <a:buFont typeface="Arial" panose="020B0604020202020204" pitchFamily="34" charset="0"/>
              <a:buChar char="•"/>
            </a:pPr>
            <a:r>
              <a:rPr lang="en-GB" sz="2800" b="1" dirty="0"/>
              <a:t>Trust</a:t>
            </a:r>
          </a:p>
        </p:txBody>
      </p:sp>
      <p:pic>
        <p:nvPicPr>
          <p:cNvPr id="4" name="Picture 3">
            <a:extLst>
              <a:ext uri="{FF2B5EF4-FFF2-40B4-BE49-F238E27FC236}">
                <a16:creationId xmlns:a16="http://schemas.microsoft.com/office/drawing/2014/main" id="{6E351358-20F8-41DF-BF87-48BCDAB70940}"/>
              </a:ext>
            </a:extLst>
          </p:cNvPr>
          <p:cNvPicPr>
            <a:picLocks noChangeAspect="1"/>
          </p:cNvPicPr>
          <p:nvPr/>
        </p:nvPicPr>
        <p:blipFill>
          <a:blip r:embed="rId2"/>
          <a:stretch>
            <a:fillRect/>
          </a:stretch>
        </p:blipFill>
        <p:spPr>
          <a:xfrm>
            <a:off x="8787274" y="3492809"/>
            <a:ext cx="2542252" cy="2298391"/>
          </a:xfrm>
          <a:prstGeom prst="rect">
            <a:avLst/>
          </a:prstGeom>
        </p:spPr>
      </p:pic>
    </p:spTree>
    <p:extLst>
      <p:ext uri="{BB962C8B-B14F-4D97-AF65-F5344CB8AC3E}">
        <p14:creationId xmlns:p14="http://schemas.microsoft.com/office/powerpoint/2010/main" val="2926759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F114D-35E9-420B-950C-0F867E1D7641}"/>
              </a:ext>
            </a:extLst>
          </p:cNvPr>
          <p:cNvSpPr>
            <a:spLocks noGrp="1"/>
          </p:cNvSpPr>
          <p:nvPr>
            <p:ph type="title"/>
          </p:nvPr>
        </p:nvSpPr>
        <p:spPr/>
        <p:txBody>
          <a:bodyPr>
            <a:normAutofit/>
          </a:bodyPr>
          <a:lstStyle/>
          <a:p>
            <a:r>
              <a:rPr lang="en-GB" sz="4800" b="1" dirty="0">
                <a:solidFill>
                  <a:srgbClr val="FF0000"/>
                </a:solidFill>
              </a:rPr>
              <a:t>Let us pray</a:t>
            </a:r>
          </a:p>
        </p:txBody>
      </p:sp>
      <p:pic>
        <p:nvPicPr>
          <p:cNvPr id="3" name="Picture 2">
            <a:extLst>
              <a:ext uri="{FF2B5EF4-FFF2-40B4-BE49-F238E27FC236}">
                <a16:creationId xmlns:a16="http://schemas.microsoft.com/office/drawing/2014/main" id="{35C42D60-F52E-454F-8881-77F4006200F9}"/>
              </a:ext>
            </a:extLst>
          </p:cNvPr>
          <p:cNvPicPr>
            <a:picLocks noChangeAspect="1"/>
          </p:cNvPicPr>
          <p:nvPr/>
        </p:nvPicPr>
        <p:blipFill>
          <a:blip r:embed="rId2"/>
          <a:stretch>
            <a:fillRect/>
          </a:stretch>
        </p:blipFill>
        <p:spPr>
          <a:xfrm>
            <a:off x="4943062" y="2829960"/>
            <a:ext cx="2693296" cy="3363270"/>
          </a:xfrm>
          <a:prstGeom prst="rect">
            <a:avLst/>
          </a:prstGeom>
        </p:spPr>
      </p:pic>
    </p:spTree>
    <p:extLst>
      <p:ext uri="{BB962C8B-B14F-4D97-AF65-F5344CB8AC3E}">
        <p14:creationId xmlns:p14="http://schemas.microsoft.com/office/powerpoint/2010/main" val="20478476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272</TotalTime>
  <Words>183</Words>
  <Application>Microsoft Office PowerPoint</Application>
  <PresentationFormat>Widescreen</PresentationFormat>
  <Paragraphs>25</Paragraphs>
  <Slides>9</Slides>
  <Notes>2</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Corbel</vt:lpstr>
      <vt:lpstr>HelveticaNeue</vt:lpstr>
      <vt:lpstr>Parallax</vt:lpstr>
      <vt:lpstr>  Jesus we ask you to be with us as we worship here today  We welcome you with open hearts.</vt:lpstr>
      <vt:lpstr>ROAR</vt:lpstr>
      <vt:lpstr>PowerPoint Presentation</vt:lpstr>
      <vt:lpstr>Ralph and the ResiliANTS</vt:lpstr>
      <vt:lpstr>Learning Leo </vt:lpstr>
      <vt:lpstr>    What helps you learn well at school? Who helps you learn? What helps you get organised? What do you want to achieve? What career do you want? How do you develop life skills?   </vt:lpstr>
      <vt:lpstr>Work in class</vt:lpstr>
      <vt:lpstr>Links with school values </vt:lpstr>
      <vt:lpstr>Let us pray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ROAR</dc:title>
  <dc:creator>Alison Klaassen</dc:creator>
  <cp:lastModifiedBy>Alison Klaassen</cp:lastModifiedBy>
  <cp:revision>14</cp:revision>
  <dcterms:created xsi:type="dcterms:W3CDTF">2021-11-08T11:11:04Z</dcterms:created>
  <dcterms:modified xsi:type="dcterms:W3CDTF">2021-11-22T15:43:29Z</dcterms:modified>
</cp:coreProperties>
</file>