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handoutMasterIdLst>
    <p:handoutMasterId r:id="rId64"/>
  </p:handoutMasterIdLst>
  <p:sldIdLst>
    <p:sldId id="269" r:id="rId3"/>
    <p:sldId id="262" r:id="rId4"/>
    <p:sldId id="263" r:id="rId5"/>
    <p:sldId id="265" r:id="rId6"/>
    <p:sldId id="266" r:id="rId7"/>
    <p:sldId id="267" r:id="rId8"/>
    <p:sldId id="272" r:id="rId9"/>
    <p:sldId id="273" r:id="rId10"/>
    <p:sldId id="280" r:id="rId11"/>
    <p:sldId id="282" r:id="rId12"/>
    <p:sldId id="283" r:id="rId13"/>
    <p:sldId id="311" r:id="rId14"/>
    <p:sldId id="281" r:id="rId15"/>
    <p:sldId id="284" r:id="rId16"/>
    <p:sldId id="310" r:id="rId17"/>
    <p:sldId id="301" r:id="rId18"/>
    <p:sldId id="300" r:id="rId19"/>
    <p:sldId id="316" r:id="rId20"/>
    <p:sldId id="317" r:id="rId21"/>
    <p:sldId id="479" r:id="rId22"/>
    <p:sldId id="480" r:id="rId23"/>
    <p:sldId id="481" r:id="rId24"/>
    <p:sldId id="482" r:id="rId25"/>
    <p:sldId id="543" r:id="rId26"/>
    <p:sldId id="483" r:id="rId27"/>
    <p:sldId id="484" r:id="rId28"/>
    <p:sldId id="485" r:id="rId29"/>
    <p:sldId id="318" r:id="rId30"/>
    <p:sldId id="313" r:id="rId31"/>
    <p:sldId id="314" r:id="rId32"/>
    <p:sldId id="315" r:id="rId33"/>
    <p:sldId id="294" r:id="rId34"/>
    <p:sldId id="308" r:id="rId35"/>
    <p:sldId id="309" r:id="rId36"/>
    <p:sldId id="307" r:id="rId37"/>
    <p:sldId id="277" r:id="rId38"/>
    <p:sldId id="278" r:id="rId39"/>
    <p:sldId id="547" r:id="rId40"/>
    <p:sldId id="548" r:id="rId41"/>
    <p:sldId id="305" r:id="rId42"/>
    <p:sldId id="279" r:id="rId43"/>
    <p:sldId id="544" r:id="rId44"/>
    <p:sldId id="545" r:id="rId45"/>
    <p:sldId id="546" r:id="rId46"/>
    <p:sldId id="297" r:id="rId47"/>
    <p:sldId id="285" r:id="rId48"/>
    <p:sldId id="312" r:id="rId49"/>
    <p:sldId id="287" r:id="rId50"/>
    <p:sldId id="288" r:id="rId51"/>
    <p:sldId id="289" r:id="rId52"/>
    <p:sldId id="290" r:id="rId53"/>
    <p:sldId id="291" r:id="rId54"/>
    <p:sldId id="258" r:id="rId55"/>
    <p:sldId id="256" r:id="rId56"/>
    <p:sldId id="259" r:id="rId57"/>
    <p:sldId id="260" r:id="rId58"/>
    <p:sldId id="292" r:id="rId59"/>
    <p:sldId id="296" r:id="rId60"/>
    <p:sldId id="295" r:id="rId61"/>
    <p:sldId id="276" r:id="rId6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p:cViewPr varScale="1">
        <p:scale>
          <a:sx n="68" d="100"/>
          <a:sy n="68" d="100"/>
        </p:scale>
        <p:origin x="600" y="6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33" tIns="45717" rIns="91433" bIns="45717" rtlCol="0"/>
          <a:lstStyle>
            <a:lvl1pPr algn="l">
              <a:defRPr sz="1200"/>
            </a:lvl1pPr>
          </a:lstStyle>
          <a:p>
            <a:endParaRPr lang="en-GB"/>
          </a:p>
        </p:txBody>
      </p:sp>
      <p:sp>
        <p:nvSpPr>
          <p:cNvPr id="3" name="Date Placeholder 2"/>
          <p:cNvSpPr>
            <a:spLocks noGrp="1"/>
          </p:cNvSpPr>
          <p:nvPr>
            <p:ph type="dt" sz="quarter" idx="1"/>
          </p:nvPr>
        </p:nvSpPr>
        <p:spPr>
          <a:xfrm>
            <a:off x="3849689" y="0"/>
            <a:ext cx="2946400" cy="496888"/>
          </a:xfrm>
          <a:prstGeom prst="rect">
            <a:avLst/>
          </a:prstGeom>
        </p:spPr>
        <p:txBody>
          <a:bodyPr vert="horz" lIns="91433" tIns="45717" rIns="91433" bIns="45717" rtlCol="0"/>
          <a:lstStyle>
            <a:lvl1pPr algn="r">
              <a:defRPr sz="1200"/>
            </a:lvl1pPr>
          </a:lstStyle>
          <a:p>
            <a:fld id="{DAF6C4BF-8477-42EC-9D81-706F138CFABE}" type="datetimeFigureOut">
              <a:rPr lang="en-GB" smtClean="0"/>
              <a:t>01/10/2020</a:t>
            </a:fld>
            <a:endParaRPr lang="en-GB"/>
          </a:p>
        </p:txBody>
      </p:sp>
      <p:sp>
        <p:nvSpPr>
          <p:cNvPr id="4" name="Footer Placeholder 3"/>
          <p:cNvSpPr>
            <a:spLocks noGrp="1"/>
          </p:cNvSpPr>
          <p:nvPr>
            <p:ph type="ftr" sz="quarter" idx="2"/>
          </p:nvPr>
        </p:nvSpPr>
        <p:spPr>
          <a:xfrm>
            <a:off x="0" y="9428164"/>
            <a:ext cx="2946400" cy="496887"/>
          </a:xfrm>
          <a:prstGeom prst="rect">
            <a:avLst/>
          </a:prstGeom>
        </p:spPr>
        <p:txBody>
          <a:bodyPr vert="horz" lIns="91433" tIns="45717" rIns="91433" bIns="45717" rtlCol="0" anchor="b"/>
          <a:lstStyle>
            <a:lvl1pPr algn="l">
              <a:defRPr sz="1200"/>
            </a:lvl1pPr>
          </a:lstStyle>
          <a:p>
            <a:endParaRPr lang="en-GB"/>
          </a:p>
        </p:txBody>
      </p:sp>
      <p:sp>
        <p:nvSpPr>
          <p:cNvPr id="5" name="Slide Number Placeholder 4"/>
          <p:cNvSpPr>
            <a:spLocks noGrp="1"/>
          </p:cNvSpPr>
          <p:nvPr>
            <p:ph type="sldNum" sz="quarter" idx="3"/>
          </p:nvPr>
        </p:nvSpPr>
        <p:spPr>
          <a:xfrm>
            <a:off x="3849689" y="9428164"/>
            <a:ext cx="2946400" cy="496887"/>
          </a:xfrm>
          <a:prstGeom prst="rect">
            <a:avLst/>
          </a:prstGeom>
        </p:spPr>
        <p:txBody>
          <a:bodyPr vert="horz" lIns="91433" tIns="45717" rIns="91433" bIns="45717" rtlCol="0" anchor="b"/>
          <a:lstStyle>
            <a:lvl1pPr algn="r">
              <a:defRPr sz="1200"/>
            </a:lvl1pPr>
          </a:lstStyle>
          <a:p>
            <a:fld id="{D6629A35-C646-44BD-85DF-DF11C2F4C029}" type="slidenum">
              <a:rPr lang="en-GB" smtClean="0"/>
              <a:t>‹#›</a:t>
            </a:fld>
            <a:endParaRPr lang="en-GB"/>
          </a:p>
        </p:txBody>
      </p:sp>
    </p:spTree>
    <p:extLst>
      <p:ext uri="{BB962C8B-B14F-4D97-AF65-F5344CB8AC3E}">
        <p14:creationId xmlns:p14="http://schemas.microsoft.com/office/powerpoint/2010/main" val="35552702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33" tIns="45717" rIns="91433" bIns="45717" rtlCol="0"/>
          <a:lstStyle>
            <a:lvl1pPr algn="l">
              <a:defRPr sz="1200"/>
            </a:lvl1pPr>
          </a:lstStyle>
          <a:p>
            <a:endParaRPr lang="en-GB"/>
          </a:p>
        </p:txBody>
      </p:sp>
      <p:sp>
        <p:nvSpPr>
          <p:cNvPr id="3" name="Date Placeholder 2"/>
          <p:cNvSpPr>
            <a:spLocks noGrp="1"/>
          </p:cNvSpPr>
          <p:nvPr>
            <p:ph type="dt" idx="1"/>
          </p:nvPr>
        </p:nvSpPr>
        <p:spPr>
          <a:xfrm>
            <a:off x="3850444" y="0"/>
            <a:ext cx="2945659" cy="496332"/>
          </a:xfrm>
          <a:prstGeom prst="rect">
            <a:avLst/>
          </a:prstGeom>
        </p:spPr>
        <p:txBody>
          <a:bodyPr vert="horz" lIns="91433" tIns="45717" rIns="91433" bIns="45717" rtlCol="0"/>
          <a:lstStyle>
            <a:lvl1pPr algn="r">
              <a:defRPr sz="1200"/>
            </a:lvl1pPr>
          </a:lstStyle>
          <a:p>
            <a:fld id="{64BC1BEB-1F8D-4E13-8CE1-2DFA2834D775}" type="datetimeFigureOut">
              <a:rPr lang="en-GB" smtClean="0"/>
              <a:t>01/10/2020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3" tIns="45717" rIns="91433" bIns="45717"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33" tIns="45717" rIns="91433" bIns="457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3"/>
            <a:ext cx="2945659" cy="496332"/>
          </a:xfrm>
          <a:prstGeom prst="rect">
            <a:avLst/>
          </a:prstGeom>
        </p:spPr>
        <p:txBody>
          <a:bodyPr vert="horz" lIns="91433" tIns="45717" rIns="91433" bIns="45717"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33" tIns="45717" rIns="91433" bIns="45717" rtlCol="0" anchor="b"/>
          <a:lstStyle>
            <a:lvl1pPr algn="r">
              <a:defRPr sz="1200"/>
            </a:lvl1pPr>
          </a:lstStyle>
          <a:p>
            <a:fld id="{A0BDC92F-2656-4BA8-B68E-85E760DDBFF8}" type="slidenum">
              <a:rPr lang="en-GB" smtClean="0"/>
              <a:t>‹#›</a:t>
            </a:fld>
            <a:endParaRPr lang="en-GB"/>
          </a:p>
        </p:txBody>
      </p:sp>
    </p:spTree>
    <p:extLst>
      <p:ext uri="{BB962C8B-B14F-4D97-AF65-F5344CB8AC3E}">
        <p14:creationId xmlns:p14="http://schemas.microsoft.com/office/powerpoint/2010/main" val="364911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0BDC92F-2656-4BA8-B68E-85E760DDBFF8}" type="slidenum">
              <a:rPr lang="en-GB" smtClean="0"/>
              <a:t>1</a:t>
            </a:fld>
            <a:endParaRPr lang="en-GB"/>
          </a:p>
        </p:txBody>
      </p:sp>
    </p:spTree>
    <p:extLst>
      <p:ext uri="{BB962C8B-B14F-4D97-AF65-F5344CB8AC3E}">
        <p14:creationId xmlns:p14="http://schemas.microsoft.com/office/powerpoint/2010/main" val="424792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BDC92F-2656-4BA8-B68E-85E760DDBFF8}" type="slidenum">
              <a:rPr lang="en-GB" smtClean="0"/>
              <a:t>15</a:t>
            </a:fld>
            <a:endParaRPr lang="en-GB"/>
          </a:p>
        </p:txBody>
      </p:sp>
    </p:spTree>
    <p:extLst>
      <p:ext uri="{BB962C8B-B14F-4D97-AF65-F5344CB8AC3E}">
        <p14:creationId xmlns:p14="http://schemas.microsoft.com/office/powerpoint/2010/main" val="806185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0BDC92F-2656-4BA8-B68E-85E760DDBFF8}" type="slidenum">
              <a:rPr lang="en-GB" smtClean="0"/>
              <a:t>35</a:t>
            </a:fld>
            <a:endParaRPr lang="en-GB"/>
          </a:p>
        </p:txBody>
      </p:sp>
    </p:spTree>
    <p:extLst>
      <p:ext uri="{BB962C8B-B14F-4D97-AF65-F5344CB8AC3E}">
        <p14:creationId xmlns:p14="http://schemas.microsoft.com/office/powerpoint/2010/main" val="2009260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1B2022-E62A-4966-9ACA-F40DD2A5A12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866048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1B2022-E62A-4966-9ACA-F40DD2A5A12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274577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1B2022-E62A-4966-9ACA-F40DD2A5A12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402934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1B2022-E62A-4966-9ACA-F40DD2A5A12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2802427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1B2022-E62A-4966-9ACA-F40DD2A5A122}" type="datetimeFigureOut">
              <a:rPr lang="en-GB" smtClean="0"/>
              <a:t>01/10/2020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1541270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1B2022-E62A-4966-9ACA-F40DD2A5A122}" type="datetimeFigureOut">
              <a:rPr lang="en-GB" smtClean="0"/>
              <a:t>01/10/2020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698760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B2022-E62A-4966-9ACA-F40DD2A5A122}" type="datetimeFigureOut">
              <a:rPr lang="en-GB" smtClean="0"/>
              <a:t>01/10/2020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1368425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1B2022-E62A-4966-9ACA-F40DD2A5A12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3640659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1B2022-E62A-4966-9ACA-F40DD2A5A122}"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3727922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1B2022-E62A-4966-9ACA-F40DD2A5A12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343896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1B2022-E62A-4966-9ACA-F40DD2A5A122}"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E88425-8DD4-4E04-8062-7DB22B739E3F}" type="slidenum">
              <a:rPr lang="en-GB" smtClean="0"/>
              <a:t>‹#›</a:t>
            </a:fld>
            <a:endParaRPr lang="en-GB"/>
          </a:p>
        </p:txBody>
      </p:sp>
    </p:spTree>
    <p:extLst>
      <p:ext uri="{BB962C8B-B14F-4D97-AF65-F5344CB8AC3E}">
        <p14:creationId xmlns:p14="http://schemas.microsoft.com/office/powerpoint/2010/main" val="4285571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eaLnBrk="0" fontAlgn="base" hangingPunct="0">
              <a:spcBef>
                <a:spcPct val="0"/>
              </a:spcBef>
              <a:spcAft>
                <a:spcPct val="0"/>
              </a:spcAft>
              <a:defRPr/>
            </a:pPr>
            <a:endParaRPr lang="en-GB">
              <a:solidFill>
                <a:srgbClr val="FFFFFF"/>
              </a:solidFill>
            </a:endParaRPr>
          </a:p>
        </p:txBody>
      </p:sp>
      <p:sp>
        <p:nvSpPr>
          <p:cNvPr id="15362"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en-US"/>
              <a:t>Click to edit Master title style</a:t>
            </a:r>
          </a:p>
        </p:txBody>
      </p:sp>
      <p:sp>
        <p:nvSpPr>
          <p:cNvPr id="15363"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5" name="Rectangle 5"/>
          <p:cNvSpPr>
            <a:spLocks noGrp="1" noChangeArrowheads="1"/>
          </p:cNvSpPr>
          <p:nvPr>
            <p:ph type="ftr" sz="quarter" idx="10"/>
          </p:nvPr>
        </p:nvSpPr>
        <p:spPr/>
        <p:txBody>
          <a:bodyPr/>
          <a:lstStyle>
            <a:lvl1pPr>
              <a:defRPr smtClean="0"/>
            </a:lvl1pPr>
          </a:lstStyle>
          <a:p>
            <a:pPr>
              <a:defRPr/>
            </a:pPr>
            <a:endParaRPr lang="en-US">
              <a:solidFill>
                <a:srgbClr val="FFFFFF"/>
              </a:solidFill>
            </a:endParaRPr>
          </a:p>
        </p:txBody>
      </p:sp>
      <p:sp>
        <p:nvSpPr>
          <p:cNvPr id="6" name="Rectangle 6"/>
          <p:cNvSpPr>
            <a:spLocks noGrp="1" noChangeArrowheads="1"/>
          </p:cNvSpPr>
          <p:nvPr>
            <p:ph type="sldNum" sz="quarter" idx="11"/>
          </p:nvPr>
        </p:nvSpPr>
        <p:spPr/>
        <p:txBody>
          <a:bodyPr/>
          <a:lstStyle>
            <a:lvl1pPr>
              <a:defRPr smtClean="0"/>
            </a:lvl1pPr>
          </a:lstStyle>
          <a:p>
            <a:pPr>
              <a:defRPr/>
            </a:pPr>
            <a:fld id="{A13D86CA-AE7C-4DC4-882E-6D0FB53E03CB}" type="slidenum">
              <a:rPr lang="en-US">
                <a:solidFill>
                  <a:srgbClr val="FFFFFF"/>
                </a:solidFill>
              </a:rPr>
              <a:pPr>
                <a:defRPr/>
              </a:pPr>
              <a:t>‹#›</a:t>
            </a:fld>
            <a:endParaRPr lang="en-US">
              <a:solidFill>
                <a:srgbClr val="FFFFFF"/>
              </a:solidFill>
            </a:endParaRPr>
          </a:p>
        </p:txBody>
      </p:sp>
      <p:sp>
        <p:nvSpPr>
          <p:cNvPr id="7" name="Rectangle 7"/>
          <p:cNvSpPr>
            <a:spLocks noGrp="1" noChangeArrowheads="1"/>
          </p:cNvSpPr>
          <p:nvPr>
            <p:ph type="dt" sz="quarter" idx="12"/>
          </p:nvPr>
        </p:nvSpPr>
        <p:spPr/>
        <p:txBody>
          <a:bodyPr/>
          <a:lstStyle>
            <a:lvl1pPr>
              <a:defRPr smtClean="0"/>
            </a:lvl1pPr>
          </a:lstStyle>
          <a:p>
            <a:pPr>
              <a:defRPr/>
            </a:pPr>
            <a:endParaRPr lang="en-US">
              <a:solidFill>
                <a:srgbClr val="FFFFFF"/>
              </a:solidFill>
            </a:endParaRPr>
          </a:p>
        </p:txBody>
      </p:sp>
    </p:spTree>
    <p:extLst>
      <p:ext uri="{BB962C8B-B14F-4D97-AF65-F5344CB8AC3E}">
        <p14:creationId xmlns:p14="http://schemas.microsoft.com/office/powerpoint/2010/main" val="2960204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6DDBC8A-EEE6-451E-B31F-C4E604C67FA1}"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24060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60EE8D-1D43-4A4B-9379-8B8F1807D8C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11124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1249FFA-3D5F-48EC-A9BA-8491C41AC6B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07684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A5C8BFF-17BE-4FB2-86A3-107DB8D1F5F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2854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B7127B2-C70F-4513-93A7-FC4876AD0DD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284037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4E8D058-14E2-4793-982C-9572181396D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07448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78FC225-6903-4C19-9F08-2B6BA94B9D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812444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C0964A2-030E-4E5F-9F3A-0BE2433CA84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85891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2557045-3BFF-43F7-99EA-9E4C3AA569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015451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CE4C75B-2309-495D-A520-55C36E3E08D2}"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05754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92100"/>
            <a:ext cx="8229600" cy="5727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FC906A6-8236-486F-9BB1-4ECD506E823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32409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B2022-E62A-4966-9ACA-F40DD2A5A122}" type="datetimeFigureOut">
              <a:rPr lang="en-GB" smtClean="0"/>
              <a:t>01/10/2020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88425-8DD4-4E04-8062-7DB22B739E3F}" type="slidenum">
              <a:rPr lang="en-GB" smtClean="0"/>
              <a:t>‹#›</a:t>
            </a:fld>
            <a:endParaRPr lang="en-GB"/>
          </a:p>
        </p:txBody>
      </p:sp>
    </p:spTree>
    <p:extLst>
      <p:ext uri="{BB962C8B-B14F-4D97-AF65-F5344CB8AC3E}">
        <p14:creationId xmlns:p14="http://schemas.microsoft.com/office/powerpoint/2010/main" val="2124536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339"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3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smtClean="0">
                <a:effectLst>
                  <a:outerShdw blurRad="38100" dist="38100" dir="2700000" algn="tl">
                    <a:srgbClr val="000000"/>
                  </a:outerShdw>
                </a:effectLst>
                <a:latin typeface="Arial" charset="0"/>
              </a:defRPr>
            </a:lvl1pPr>
          </a:lstStyle>
          <a:p>
            <a:pPr fontAlgn="base">
              <a:spcBef>
                <a:spcPct val="0"/>
              </a:spcBef>
              <a:spcAft>
                <a:spcPct val="0"/>
              </a:spcAft>
              <a:defRPr/>
            </a:pPr>
            <a:endParaRPr lang="en-US">
              <a:solidFill>
                <a:srgbClr val="FFFFFF"/>
              </a:solidFill>
            </a:endParaRPr>
          </a:p>
        </p:txBody>
      </p:sp>
      <p:sp>
        <p:nvSpPr>
          <p:cNvPr id="143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smtClean="0">
                <a:effectLst>
                  <a:outerShdw blurRad="38100" dist="38100" dir="2700000" algn="tl">
                    <a:srgbClr val="000000"/>
                  </a:outerShdw>
                </a:effectLst>
                <a:latin typeface="Arial" charset="0"/>
              </a:defRPr>
            </a:lvl1pPr>
          </a:lstStyle>
          <a:p>
            <a:pPr fontAlgn="base">
              <a:spcBef>
                <a:spcPct val="0"/>
              </a:spcBef>
              <a:spcAft>
                <a:spcPct val="0"/>
              </a:spcAft>
              <a:defRPr/>
            </a:pPr>
            <a:endParaRPr lang="en-US">
              <a:solidFill>
                <a:srgbClr val="FFFFFF"/>
              </a:solidFill>
            </a:endParaRPr>
          </a:p>
        </p:txBody>
      </p:sp>
      <p:sp>
        <p:nvSpPr>
          <p:cNvPr id="143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latin typeface="Arial" charset="0"/>
              </a:defRPr>
            </a:lvl1pPr>
          </a:lstStyle>
          <a:p>
            <a:pPr fontAlgn="base">
              <a:spcBef>
                <a:spcPct val="0"/>
              </a:spcBef>
              <a:spcAft>
                <a:spcPct val="0"/>
              </a:spcAft>
              <a:defRPr/>
            </a:pPr>
            <a:fld id="{9FF2205F-61B8-4FCD-B160-74D91BCB3E9F}"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248845054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youtube.com/watch?v=Ydi84qnYp8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elim.org.uk/Articles/522556/How_do_you.aspx"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opendoorsuk.org/persecution/world-watch-list/"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opendoorsuk.org/resources/children-at-home/"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u4qbmPpfG6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opendoorsuk.org/act/letter/" TargetMode="External"/><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hyperlink" Target="https://www.opendoorsuk.org/act/letter/colombia-childrens-campaign/"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www.biblegateway.com/"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www.youtube.com/watch?v=qfiQoHyJC10"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assetsnffrgf-a.akamaihd.net/assets/m/1101978061/univ/wpub/1101978061_univ_lsr_xl.jpg" TargetMode="External"/><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hyperlink" Target="https://assetsnffrgf-a.akamaihd.net/assets/m/1101978077/univ/wpub/1101978077_univ_lsr_xl.jpg"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google.co.uk/url?sa=i&amp;rct=j&amp;q=&amp;esrc=s&amp;source=images&amp;cd=&amp;cad=rja&amp;uact=8&amp;ved=2ahUKEwjx1Je2kffdAhXICuwKHWNzAYQQjRx6BAgBEAU&amp;url=https://depositphotos.com/130262668/stock-illustration-pilgrimage-word-cloud.html&amp;psig=AOvVaw1MoAZbOB0RDNyShKfqm8Fq&amp;ust=1539098105680603"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request.org.uk/life/spirituality/pilgrimage/" TargetMode="Externa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www.bbc.com/teach/class-clips-video/a-hindu-pilgrimage/z4ghf4j"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476673"/>
            <a:ext cx="8206680" cy="494972"/>
          </a:xfrm>
        </p:spPr>
        <p:txBody>
          <a:bodyPr>
            <a:normAutofit fontScale="90000"/>
          </a:bodyPr>
          <a:lstStyle/>
          <a:p>
            <a:pPr algn="l"/>
            <a:r>
              <a:rPr lang="en-GB" sz="3600" u="sng" dirty="0">
                <a:latin typeface="CCW Cursive Writing 7" pitchFamily="66" charset="0"/>
              </a:rPr>
              <a:t>Lesson 4- </a:t>
            </a:r>
          </a:p>
        </p:txBody>
      </p:sp>
      <p:sp>
        <p:nvSpPr>
          <p:cNvPr id="3" name="Subtitle 2"/>
          <p:cNvSpPr>
            <a:spLocks noGrp="1"/>
          </p:cNvSpPr>
          <p:nvPr>
            <p:ph type="subTitle" idx="1"/>
          </p:nvPr>
        </p:nvSpPr>
        <p:spPr>
          <a:xfrm>
            <a:off x="287524" y="1043030"/>
            <a:ext cx="8568952" cy="1470025"/>
          </a:xfrm>
        </p:spPr>
        <p:txBody>
          <a:bodyPr>
            <a:normAutofit fontScale="77500" lnSpcReduction="20000"/>
          </a:bodyPr>
          <a:lstStyle/>
          <a:p>
            <a:pPr algn="l"/>
            <a:endParaRPr lang="en-GB" u="sng" dirty="0">
              <a:solidFill>
                <a:schemeClr val="tx1"/>
              </a:solidFill>
              <a:latin typeface="CCW Cursive Writing 7" pitchFamily="66" charset="0"/>
            </a:endParaRPr>
          </a:p>
          <a:p>
            <a:pPr algn="l"/>
            <a:r>
              <a:rPr lang="en-GB" u="sng" dirty="0">
                <a:solidFill>
                  <a:schemeClr val="tx1"/>
                </a:solidFill>
                <a:latin typeface="CCW Cursive Writing 7" pitchFamily="66" charset="0"/>
              </a:rPr>
              <a:t>L.O. To understand how Christian’s life journeys can be different.</a:t>
            </a:r>
            <a:endParaRPr lang="en-GB" dirty="0">
              <a:solidFill>
                <a:schemeClr val="tx1"/>
              </a:solidFill>
              <a:latin typeface="CCW Cursive Writing 7" pitchFamily="66" charset="0"/>
            </a:endParaRPr>
          </a:p>
        </p:txBody>
      </p:sp>
      <p:pic>
        <p:nvPicPr>
          <p:cNvPr id="5" name="Picture 2">
            <a:extLst>
              <a:ext uri="{FF2B5EF4-FFF2-40B4-BE49-F238E27FC236}">
                <a16:creationId xmlns:a16="http://schemas.microsoft.com/office/drawing/2014/main" id="{7122D28C-3F02-4881-A3D9-CC779B0667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7784" y="3356992"/>
            <a:ext cx="3135490" cy="3135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8035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hlinkClick r:id="rId2"/>
              </a:rPr>
              <a:t>https://www.youtube.com/watch?v=Ydi84qnYp8c</a:t>
            </a:r>
            <a:r>
              <a:rPr lang="en-GB" dirty="0"/>
              <a:t> </a:t>
            </a:r>
          </a:p>
        </p:txBody>
      </p:sp>
      <p:pic>
        <p:nvPicPr>
          <p:cNvPr id="1026" name="Picture 2" descr="Image result for ice 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718015"/>
            <a:ext cx="5475152" cy="34219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31640" y="5383033"/>
            <a:ext cx="6761786" cy="1200329"/>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We all have a destination…</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experiences on way will </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all be different! </a:t>
            </a:r>
          </a:p>
        </p:txBody>
      </p:sp>
    </p:spTree>
    <p:extLst>
      <p:ext uri="{BB962C8B-B14F-4D97-AF65-F5344CB8AC3E}">
        <p14:creationId xmlns:p14="http://schemas.microsoft.com/office/powerpoint/2010/main" val="2139723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latin typeface="CCW Cursive Writing 7" pitchFamily="66" charset="0"/>
              </a:rPr>
              <a:t>A journey usually involves luggage of some kind…</a:t>
            </a:r>
            <a:br>
              <a:rPr lang="en-GB" sz="2800" dirty="0">
                <a:latin typeface="CCW Cursive Writing 7" pitchFamily="66" charset="0"/>
              </a:rPr>
            </a:br>
            <a:endParaRPr lang="en-GB" sz="2800" dirty="0">
              <a:latin typeface="CCW Cursive Writing 7" pitchFamily="66" charset="0"/>
            </a:endParaRPr>
          </a:p>
        </p:txBody>
      </p:sp>
      <p:sp>
        <p:nvSpPr>
          <p:cNvPr id="3" name="Content Placeholder 2"/>
          <p:cNvSpPr>
            <a:spLocks noGrp="1"/>
          </p:cNvSpPr>
          <p:nvPr>
            <p:ph idx="1"/>
          </p:nvPr>
        </p:nvSpPr>
        <p:spPr/>
        <p:txBody>
          <a:bodyPr/>
          <a:lstStyle/>
          <a:p>
            <a:pPr marL="0" indent="0" algn="ctr">
              <a:buNone/>
            </a:pPr>
            <a:endParaRPr lang="en-GB" dirty="0"/>
          </a:p>
        </p:txBody>
      </p:sp>
      <p:sp>
        <p:nvSpPr>
          <p:cNvPr id="4" name="AutoShape 2" descr="Image result for suitcas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564904"/>
            <a:ext cx="3764434" cy="3552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6500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37" y="697553"/>
            <a:ext cx="4402832" cy="1210146"/>
          </a:xfrm>
        </p:spPr>
        <p:txBody>
          <a:bodyPr>
            <a:noAutofit/>
          </a:bodyPr>
          <a:lstStyle/>
          <a:p>
            <a:r>
              <a:rPr lang="en-GB" sz="2800" dirty="0">
                <a:solidFill>
                  <a:srgbClr val="00B0F0"/>
                </a:solidFill>
                <a:latin typeface="CCW Cursive Writing 7" pitchFamily="66" charset="0"/>
              </a:rPr>
              <a:t>You have a rucksack to carry on your life journey…</a:t>
            </a:r>
          </a:p>
        </p:txBody>
      </p:sp>
      <p:pic>
        <p:nvPicPr>
          <p:cNvPr id="3074" name="Picture 2" descr="Image result for rucks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7073" y="2176888"/>
            <a:ext cx="3753790" cy="4383345"/>
          </a:xfrm>
          <a:prstGeom prst="rect">
            <a:avLst/>
          </a:prstGeom>
          <a:noFill/>
          <a:extLst>
            <a:ext uri="{909E8E84-426E-40DD-AFC4-6F175D3DCCD1}">
              <a14:hiddenFill xmlns:a14="http://schemas.microsoft.com/office/drawing/2010/main">
                <a:solidFill>
                  <a:srgbClr val="FFFFFF"/>
                </a:solidFill>
              </a14:hiddenFill>
            </a:ext>
          </a:extLst>
        </p:spPr>
      </p:pic>
      <p:sp>
        <p:nvSpPr>
          <p:cNvPr id="4" name="Cloud Callout 3">
            <a:extLst>
              <a:ext uri="{FF2B5EF4-FFF2-40B4-BE49-F238E27FC236}">
                <a16:creationId xmlns:a16="http://schemas.microsoft.com/office/drawing/2014/main" id="{0E2F6317-855B-4885-9EB7-C20373C79332}"/>
              </a:ext>
            </a:extLst>
          </p:cNvPr>
          <p:cNvSpPr/>
          <p:nvPr/>
        </p:nvSpPr>
        <p:spPr>
          <a:xfrm>
            <a:off x="432868" y="0"/>
            <a:ext cx="3278759" cy="1675507"/>
          </a:xfrm>
          <a:prstGeom prst="cloudCallout">
            <a:avLst>
              <a:gd name="adj1" fmla="val -54065"/>
              <a:gd name="adj2" fmla="val 70670"/>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5290AEF-1FE6-478F-961E-75695034D83B}"/>
              </a:ext>
            </a:extLst>
          </p:cNvPr>
          <p:cNvSpPr/>
          <p:nvPr/>
        </p:nvSpPr>
        <p:spPr>
          <a:xfrm>
            <a:off x="-252536" y="245367"/>
            <a:ext cx="4680520" cy="923330"/>
          </a:xfrm>
          <a:prstGeom prst="rect">
            <a:avLst/>
          </a:prstGeom>
          <a:noFill/>
        </p:spPr>
        <p:txBody>
          <a:bodyPr wrap="square" lIns="91440" tIns="45720" rIns="91440" bIns="45720">
            <a:spAutoFit/>
          </a:bodyPr>
          <a:lstStyle/>
          <a:p>
            <a:pPr algn="ctr"/>
            <a:r>
              <a:rPr 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CCW Cursive Writing 7" pitchFamily="66" charset="0"/>
              </a:rPr>
              <a:t>Imagine…</a:t>
            </a:r>
          </a:p>
        </p:txBody>
      </p:sp>
    </p:spTree>
    <p:extLst>
      <p:ext uri="{BB962C8B-B14F-4D97-AF65-F5344CB8AC3E}">
        <p14:creationId xmlns:p14="http://schemas.microsoft.com/office/powerpoint/2010/main" val="1762342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solidFill>
                  <a:srgbClr val="7030A0"/>
                </a:solidFill>
                <a:latin typeface="CCW Cursive Writing 7" pitchFamily="66" charset="0"/>
              </a:rPr>
              <a:t>What supplies will you need to pack/collect along the way to help you travel on your journey? </a:t>
            </a:r>
          </a:p>
        </p:txBody>
      </p:sp>
      <p:sp>
        <p:nvSpPr>
          <p:cNvPr id="3" name="Content Placeholder 2"/>
          <p:cNvSpPr>
            <a:spLocks noGrp="1"/>
          </p:cNvSpPr>
          <p:nvPr>
            <p:ph idx="1"/>
          </p:nvPr>
        </p:nvSpPr>
        <p:spPr/>
        <p:txBody>
          <a:bodyPr>
            <a:noAutofit/>
          </a:bodyPr>
          <a:lstStyle/>
          <a:p>
            <a:pPr>
              <a:buFont typeface="Wingdings" pitchFamily="2" charset="2"/>
              <a:buChar char="ü"/>
            </a:pPr>
            <a:r>
              <a:rPr lang="en-GB" sz="4400" dirty="0"/>
              <a:t> </a:t>
            </a:r>
          </a:p>
          <a:p>
            <a:pPr>
              <a:buFont typeface="Wingdings" pitchFamily="2" charset="2"/>
              <a:buChar char="ü"/>
            </a:pPr>
            <a:r>
              <a:rPr lang="en-GB" sz="4400" dirty="0"/>
              <a:t> </a:t>
            </a:r>
          </a:p>
          <a:p>
            <a:pPr>
              <a:buFont typeface="Wingdings" pitchFamily="2" charset="2"/>
              <a:buChar char="ü"/>
            </a:pPr>
            <a:r>
              <a:rPr lang="en-GB" sz="4400" dirty="0"/>
              <a:t> </a:t>
            </a:r>
          </a:p>
          <a:p>
            <a:pPr>
              <a:buFont typeface="Wingdings" pitchFamily="2" charset="2"/>
              <a:buChar char="ü"/>
            </a:pPr>
            <a:r>
              <a:rPr lang="en-GB" sz="4400" dirty="0"/>
              <a:t> </a:t>
            </a:r>
          </a:p>
          <a:p>
            <a:pPr>
              <a:buFont typeface="Wingdings" pitchFamily="2" charset="2"/>
              <a:buChar char="ü"/>
            </a:pPr>
            <a:r>
              <a:rPr lang="en-GB" sz="4400" dirty="0"/>
              <a:t> </a:t>
            </a:r>
          </a:p>
          <a:p>
            <a:pPr>
              <a:buFont typeface="Wingdings" pitchFamily="2" charset="2"/>
              <a:buChar char="ü"/>
            </a:pPr>
            <a:r>
              <a:rPr lang="en-GB" sz="4400" dirty="0"/>
              <a:t> </a:t>
            </a:r>
          </a:p>
        </p:txBody>
      </p:sp>
    </p:spTree>
    <p:extLst>
      <p:ext uri="{BB962C8B-B14F-4D97-AF65-F5344CB8AC3E}">
        <p14:creationId xmlns:p14="http://schemas.microsoft.com/office/powerpoint/2010/main" val="194855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How about…?</a:t>
            </a:r>
          </a:p>
        </p:txBody>
      </p:sp>
      <p:sp>
        <p:nvSpPr>
          <p:cNvPr id="3" name="Content Placeholder 2"/>
          <p:cNvSpPr>
            <a:spLocks noGrp="1"/>
          </p:cNvSpPr>
          <p:nvPr>
            <p:ph idx="1"/>
          </p:nvPr>
        </p:nvSpPr>
        <p:spPr/>
        <p:txBody>
          <a:bodyPr>
            <a:normAutofit/>
          </a:bodyPr>
          <a:lstStyle/>
          <a:p>
            <a:pPr marL="0" indent="0">
              <a:buNone/>
            </a:pPr>
            <a:r>
              <a:rPr lang="en-GB" sz="2400" dirty="0">
                <a:solidFill>
                  <a:srgbClr val="7030A0"/>
                </a:solidFill>
                <a:latin typeface="CCW Cursive Writing 7" pitchFamily="66" charset="0"/>
              </a:rPr>
              <a:t>Compassion? </a:t>
            </a:r>
            <a:r>
              <a:rPr lang="en-GB" sz="2400" dirty="0">
                <a:latin typeface="CCW Cursive Writing 7" pitchFamily="66" charset="0"/>
              </a:rPr>
              <a:t>	 </a:t>
            </a:r>
            <a:r>
              <a:rPr lang="en-GB" sz="2400" dirty="0">
                <a:solidFill>
                  <a:srgbClr val="0070C0"/>
                </a:solidFill>
                <a:latin typeface="CCW Cursive Writing 7" pitchFamily="66" charset="0"/>
              </a:rPr>
              <a:t>Love?</a:t>
            </a:r>
            <a:r>
              <a:rPr lang="en-GB" sz="2400" dirty="0">
                <a:latin typeface="CCW Cursive Writing 7" pitchFamily="66" charset="0"/>
              </a:rPr>
              <a:t>	 </a:t>
            </a:r>
            <a:r>
              <a:rPr lang="en-GB" sz="2400" dirty="0">
                <a:solidFill>
                  <a:srgbClr val="FF0000"/>
                </a:solidFill>
                <a:latin typeface="CCW Cursive Writing 7" pitchFamily="66" charset="0"/>
              </a:rPr>
              <a:t>Courage? </a:t>
            </a:r>
          </a:p>
          <a:p>
            <a:pPr marL="0" indent="0">
              <a:buNone/>
            </a:pPr>
            <a:endParaRPr lang="en-GB" sz="2400" dirty="0">
              <a:latin typeface="CCW Cursive Writing 7" pitchFamily="66" charset="0"/>
            </a:endParaRPr>
          </a:p>
          <a:p>
            <a:pPr marL="0" indent="0">
              <a:buNone/>
            </a:pPr>
            <a:endParaRPr lang="en-GB" sz="2400" dirty="0">
              <a:latin typeface="CCW Cursive Writing 7" pitchFamily="66" charset="0"/>
            </a:endParaRPr>
          </a:p>
          <a:p>
            <a:pPr marL="0" indent="0">
              <a:buNone/>
            </a:pPr>
            <a:r>
              <a:rPr lang="en-GB" sz="2400" dirty="0">
                <a:solidFill>
                  <a:srgbClr val="002060"/>
                </a:solidFill>
                <a:latin typeface="CCW Cursive Writing 7" pitchFamily="66" charset="0"/>
              </a:rPr>
              <a:t>Wisdom? </a:t>
            </a:r>
            <a:r>
              <a:rPr lang="en-GB" sz="2400" dirty="0">
                <a:latin typeface="CCW Cursive Writing 7" pitchFamily="66" charset="0"/>
              </a:rPr>
              <a:t>											</a:t>
            </a:r>
            <a:r>
              <a:rPr lang="en-GB" sz="2400" dirty="0">
                <a:solidFill>
                  <a:srgbClr val="00B050"/>
                </a:solidFill>
                <a:latin typeface="CCW Cursive Writing 7" pitchFamily="66" charset="0"/>
              </a:rPr>
              <a:t>Friendship? </a:t>
            </a:r>
          </a:p>
          <a:p>
            <a:pPr marL="0" indent="0">
              <a:buNone/>
            </a:pPr>
            <a:endParaRPr lang="en-GB" sz="2400" dirty="0">
              <a:solidFill>
                <a:srgbClr val="FFC000"/>
              </a:solidFill>
              <a:latin typeface="CCW Cursive Writing 7" pitchFamily="66" charset="0"/>
            </a:endParaRPr>
          </a:p>
          <a:p>
            <a:pPr marL="0" indent="0">
              <a:buNone/>
            </a:pPr>
            <a:endParaRPr lang="en-GB" sz="2400" dirty="0">
              <a:solidFill>
                <a:srgbClr val="FFC000"/>
              </a:solidFill>
              <a:latin typeface="CCW Cursive Writing 7" pitchFamily="66" charset="0"/>
            </a:endParaRPr>
          </a:p>
          <a:p>
            <a:pPr marL="0" indent="0">
              <a:buNone/>
            </a:pPr>
            <a:r>
              <a:rPr lang="en-GB" sz="2400" dirty="0">
                <a:solidFill>
                  <a:srgbClr val="FFC000"/>
                </a:solidFill>
                <a:latin typeface="CCW Cursive Writing 7" pitchFamily="66" charset="0"/>
              </a:rPr>
              <a:t>	Responsibility?</a:t>
            </a:r>
          </a:p>
        </p:txBody>
      </p:sp>
    </p:spTree>
    <p:extLst>
      <p:ext uri="{BB962C8B-B14F-4D97-AF65-F5344CB8AC3E}">
        <p14:creationId xmlns:p14="http://schemas.microsoft.com/office/powerpoint/2010/main" val="2674469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Think about….</a:t>
            </a:r>
          </a:p>
        </p:txBody>
      </p:sp>
      <p:sp>
        <p:nvSpPr>
          <p:cNvPr id="3" name="Content Placeholder 2"/>
          <p:cNvSpPr>
            <a:spLocks noGrp="1"/>
          </p:cNvSpPr>
          <p:nvPr>
            <p:ph idx="1"/>
          </p:nvPr>
        </p:nvSpPr>
        <p:spPr>
          <a:ln w="38100">
            <a:solidFill>
              <a:srgbClr val="7030A0"/>
            </a:solidFill>
          </a:ln>
        </p:spPr>
        <p:txBody>
          <a:bodyPr/>
          <a:lstStyle/>
          <a:p>
            <a:pPr marL="0" indent="0">
              <a:buNone/>
            </a:pPr>
            <a:r>
              <a:rPr lang="en-GB" dirty="0">
                <a:latin typeface="CCW Cursive Writing 7" pitchFamily="66" charset="0"/>
              </a:rPr>
              <a:t>Consider the journey of a Christian. What might they need to help them? </a:t>
            </a:r>
          </a:p>
        </p:txBody>
      </p:sp>
    </p:spTree>
    <p:extLst>
      <p:ext uri="{BB962C8B-B14F-4D97-AF65-F5344CB8AC3E}">
        <p14:creationId xmlns:p14="http://schemas.microsoft.com/office/powerpoint/2010/main" val="254562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Recap….</a:t>
            </a:r>
          </a:p>
        </p:txBody>
      </p:sp>
      <p:sp>
        <p:nvSpPr>
          <p:cNvPr id="3" name="Content Placeholder 2"/>
          <p:cNvSpPr>
            <a:spLocks noGrp="1"/>
          </p:cNvSpPr>
          <p:nvPr>
            <p:ph idx="1"/>
          </p:nvPr>
        </p:nvSpPr>
        <p:spPr/>
        <p:txBody>
          <a:bodyPr/>
          <a:lstStyle/>
          <a:p>
            <a:pPr marL="0" indent="0">
              <a:buNone/>
            </a:pPr>
            <a:r>
              <a:rPr lang="en-GB" dirty="0">
                <a:latin typeface="CCW Cursive Writing 7" pitchFamily="66" charset="0"/>
              </a:rPr>
              <a:t>Is choosing to journey through life as a Christian an easy option? </a:t>
            </a:r>
          </a:p>
          <a:p>
            <a:pPr marL="0" indent="0">
              <a:buNone/>
            </a:pPr>
            <a:endParaRPr lang="en-GB" dirty="0">
              <a:latin typeface="CCW Cursive Writing 7" pitchFamily="66" charset="0"/>
            </a:endParaRPr>
          </a:p>
          <a:p>
            <a:pPr marL="0" indent="0">
              <a:buNone/>
            </a:pPr>
            <a:r>
              <a:rPr lang="en-GB" dirty="0">
                <a:latin typeface="CCW Cursive Writing 7" pitchFamily="66" charset="0"/>
              </a:rPr>
              <a:t>Why? Why not?</a:t>
            </a:r>
          </a:p>
          <a:p>
            <a:pPr marL="0" indent="0">
              <a:buNone/>
            </a:pPr>
            <a:endParaRPr lang="en-GB" dirty="0"/>
          </a:p>
        </p:txBody>
      </p:sp>
      <p:pic>
        <p:nvPicPr>
          <p:cNvPr id="3074" name="Picture 2" descr="Image result for convers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5" y="4509122"/>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163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ctr">
              <a:buNone/>
            </a:pPr>
            <a:r>
              <a:rPr lang="en-GB" sz="4000" dirty="0">
                <a:solidFill>
                  <a:srgbClr val="7030A0"/>
                </a:solidFill>
                <a:latin typeface="CCW Cursive Writing 7" pitchFamily="66" charset="0"/>
              </a:rPr>
              <a:t>Do all Christians live the same life journey?</a:t>
            </a:r>
          </a:p>
          <a:p>
            <a:pPr marL="0" indent="0" algn="ctr">
              <a:buNone/>
            </a:pPr>
            <a:endParaRPr lang="en-GB" sz="4000" dirty="0">
              <a:latin typeface="CCW Cursive Writing 7" pitchFamily="66" charset="0"/>
            </a:endParaRPr>
          </a:p>
          <a:p>
            <a:pPr marL="0" indent="0" algn="ctr">
              <a:buNone/>
            </a:pPr>
            <a:r>
              <a:rPr lang="en-GB" sz="4000" dirty="0">
                <a:solidFill>
                  <a:srgbClr val="0070C0"/>
                </a:solidFill>
                <a:latin typeface="CCW Cursive Writing 7" pitchFamily="66" charset="0"/>
              </a:rPr>
              <a:t>What about Christians in other countries?</a:t>
            </a:r>
          </a:p>
        </p:txBody>
      </p:sp>
    </p:spTree>
    <p:extLst>
      <p:ext uri="{BB962C8B-B14F-4D97-AF65-F5344CB8AC3E}">
        <p14:creationId xmlns:p14="http://schemas.microsoft.com/office/powerpoint/2010/main" val="179805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372475" cy="628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627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372475" cy="627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308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Story of God's Smuggler: Brother Andrew | Open Doors USA - Open Doors  USA">
            <a:extLst>
              <a:ext uri="{FF2B5EF4-FFF2-40B4-BE49-F238E27FC236}">
                <a16:creationId xmlns:a16="http://schemas.microsoft.com/office/drawing/2014/main" id="{0FF43519-B0FB-4526-A478-6C3D47D576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8531" y="1412776"/>
            <a:ext cx="4646937" cy="30963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4ACAE7B-5BFC-4A7C-BD76-21F21444B57B}"/>
              </a:ext>
            </a:extLst>
          </p:cNvPr>
          <p:cNvSpPr/>
          <p:nvPr/>
        </p:nvSpPr>
        <p:spPr>
          <a:xfrm>
            <a:off x="1929288" y="489446"/>
            <a:ext cx="5285422"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Who is this man? </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5" name="TextBox 4">
            <a:extLst>
              <a:ext uri="{FF2B5EF4-FFF2-40B4-BE49-F238E27FC236}">
                <a16:creationId xmlns:a16="http://schemas.microsoft.com/office/drawing/2014/main" id="{95431D0E-B94C-488D-84C8-6D12BA72A5D3}"/>
              </a:ext>
            </a:extLst>
          </p:cNvPr>
          <p:cNvSpPr txBox="1"/>
          <p:nvPr/>
        </p:nvSpPr>
        <p:spPr>
          <a:xfrm>
            <a:off x="251520" y="4718552"/>
            <a:ext cx="8280920" cy="2246769"/>
          </a:xfrm>
          <a:prstGeom prst="rect">
            <a:avLst/>
          </a:prstGeom>
          <a:noFill/>
        </p:spPr>
        <p:txBody>
          <a:bodyPr wrap="square">
            <a:spAutoFit/>
          </a:bodyPr>
          <a:lstStyle/>
          <a:p>
            <a:r>
              <a:rPr lang="en-GB" sz="2800" b="0" i="0" dirty="0">
                <a:solidFill>
                  <a:srgbClr val="333333"/>
                </a:solidFill>
                <a:effectLst/>
                <a:latin typeface="Source Sans Pro" panose="020B0503030403020204" pitchFamily="34" charset="0"/>
              </a:rPr>
              <a:t>Open Doors first began in 1955 when God called a young Dutchman to take Bibles behind the Iron Curtain for people who were desperate for the Word of God. Brother Andrew became known the world over as ‘God’s Smuggler’.</a:t>
            </a:r>
            <a:endParaRPr lang="en-GB" sz="2800" dirty="0"/>
          </a:p>
        </p:txBody>
      </p:sp>
      <p:sp>
        <p:nvSpPr>
          <p:cNvPr id="7" name="TextBox 6">
            <a:extLst>
              <a:ext uri="{FF2B5EF4-FFF2-40B4-BE49-F238E27FC236}">
                <a16:creationId xmlns:a16="http://schemas.microsoft.com/office/drawing/2014/main" id="{0B5189FC-E369-4918-8406-850964E9902C}"/>
              </a:ext>
            </a:extLst>
          </p:cNvPr>
          <p:cNvSpPr txBox="1"/>
          <p:nvPr/>
        </p:nvSpPr>
        <p:spPr>
          <a:xfrm>
            <a:off x="220756" y="114958"/>
            <a:ext cx="6151444" cy="369332"/>
          </a:xfrm>
          <a:prstGeom prst="rect">
            <a:avLst/>
          </a:prstGeom>
          <a:noFill/>
        </p:spPr>
        <p:txBody>
          <a:bodyPr wrap="square">
            <a:spAutoFit/>
          </a:bodyPr>
          <a:lstStyle/>
          <a:p>
            <a:r>
              <a:rPr lang="en-GB" dirty="0">
                <a:hlinkClick r:id="rId3"/>
              </a:rPr>
              <a:t>https://www.elim.org.uk/Articles/522556/How_do_you.aspx</a:t>
            </a:r>
            <a:endParaRPr lang="en-GB" dirty="0"/>
          </a:p>
        </p:txBody>
      </p:sp>
    </p:spTree>
    <p:extLst>
      <p:ext uri="{BB962C8B-B14F-4D97-AF65-F5344CB8AC3E}">
        <p14:creationId xmlns:p14="http://schemas.microsoft.com/office/powerpoint/2010/main" val="33002183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CW Cursive Writing 7" pitchFamily="66" charset="0"/>
              </a:rPr>
              <a:t>Persecuted Christians </a:t>
            </a:r>
          </a:p>
        </p:txBody>
      </p:sp>
      <p:sp>
        <p:nvSpPr>
          <p:cNvPr id="3" name="Content Placeholder 2"/>
          <p:cNvSpPr>
            <a:spLocks noGrp="1"/>
          </p:cNvSpPr>
          <p:nvPr>
            <p:ph idx="1"/>
          </p:nvPr>
        </p:nvSpPr>
        <p:spPr>
          <a:xfrm>
            <a:off x="457200" y="1124744"/>
            <a:ext cx="8229600" cy="5400600"/>
          </a:xfrm>
        </p:spPr>
        <p:txBody>
          <a:bodyPr>
            <a:normAutofit fontScale="55000" lnSpcReduction="20000"/>
          </a:bodyPr>
          <a:lstStyle/>
          <a:p>
            <a:r>
              <a:rPr lang="en-GB" sz="4000" dirty="0">
                <a:solidFill>
                  <a:srgbClr val="7030A0"/>
                </a:solidFill>
                <a:latin typeface="CCW Cursive Writing 7" pitchFamily="66" charset="0"/>
              </a:rPr>
              <a:t>There are between 50,000 and 70,000 Christians being held in labour camps in North Korea, simply for daring to believe in Jesus.</a:t>
            </a:r>
          </a:p>
          <a:p>
            <a:endParaRPr lang="en-GB" sz="4000" dirty="0">
              <a:solidFill>
                <a:srgbClr val="7030A0"/>
              </a:solidFill>
              <a:latin typeface="CCW Cursive Writing 7" pitchFamily="66" charset="0"/>
            </a:endParaRPr>
          </a:p>
          <a:p>
            <a:r>
              <a:rPr lang="en-GB" sz="4000" dirty="0" err="1">
                <a:solidFill>
                  <a:srgbClr val="0070C0"/>
                </a:solidFill>
                <a:latin typeface="CCW Cursive Writing 7" pitchFamily="66" charset="0"/>
              </a:rPr>
              <a:t>Hea</a:t>
            </a:r>
            <a:r>
              <a:rPr lang="en-GB" sz="4000" dirty="0">
                <a:solidFill>
                  <a:srgbClr val="0070C0"/>
                </a:solidFill>
                <a:latin typeface="CCW Cursive Writing 7" pitchFamily="66" charset="0"/>
              </a:rPr>
              <a:t> Woo is a Christian who was imprisoned in North Korea. When she arrived at the prison camp where she was held, there was a sign saying ‘Do not try to escape, you shall be killed’. She says, “The guards were merciless. They kicked me and beat me with sticks. Christians are sometimes killed or locked up for the rest of their lives in concentration camps.</a:t>
            </a:r>
          </a:p>
          <a:p>
            <a:pPr marL="0" indent="0">
              <a:buNone/>
            </a:pPr>
            <a:endParaRPr lang="en-GB" dirty="0"/>
          </a:p>
        </p:txBody>
      </p:sp>
      <p:sp>
        <p:nvSpPr>
          <p:cNvPr id="5" name="TextBox 4">
            <a:extLst>
              <a:ext uri="{FF2B5EF4-FFF2-40B4-BE49-F238E27FC236}">
                <a16:creationId xmlns:a16="http://schemas.microsoft.com/office/drawing/2014/main" id="{22B9DECB-6DC9-47BC-B0A6-2D0E3773758B}"/>
              </a:ext>
            </a:extLst>
          </p:cNvPr>
          <p:cNvSpPr txBox="1"/>
          <p:nvPr/>
        </p:nvSpPr>
        <p:spPr>
          <a:xfrm>
            <a:off x="1115616" y="6214030"/>
            <a:ext cx="7344816" cy="369332"/>
          </a:xfrm>
          <a:prstGeom prst="rect">
            <a:avLst/>
          </a:prstGeom>
          <a:noFill/>
        </p:spPr>
        <p:txBody>
          <a:bodyPr wrap="square">
            <a:spAutoFit/>
          </a:bodyPr>
          <a:lstStyle/>
          <a:p>
            <a:r>
              <a:rPr lang="en-GB" dirty="0">
                <a:hlinkClick r:id="rId2"/>
              </a:rPr>
              <a:t>https://www.opendoorsuk.org/persecution/world-watch-list/</a:t>
            </a:r>
            <a:endParaRPr lang="en-GB" dirty="0"/>
          </a:p>
        </p:txBody>
      </p:sp>
    </p:spTree>
    <p:extLst>
      <p:ext uri="{BB962C8B-B14F-4D97-AF65-F5344CB8AC3E}">
        <p14:creationId xmlns:p14="http://schemas.microsoft.com/office/powerpoint/2010/main" val="3094014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3"/>
          <p:cNvSpPr/>
          <p:nvPr/>
        </p:nvSpPr>
        <p:spPr>
          <a:xfrm>
            <a:off x="251520" y="260648"/>
            <a:ext cx="8568952" cy="4392488"/>
          </a:xfrm>
          <a:prstGeom prst="wedgeRoundRectCallo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5" name="TextBox 4"/>
          <p:cNvSpPr txBox="1"/>
          <p:nvPr/>
        </p:nvSpPr>
        <p:spPr>
          <a:xfrm>
            <a:off x="395536" y="404664"/>
            <a:ext cx="8424936" cy="3785652"/>
          </a:xfrm>
          <a:prstGeom prst="rect">
            <a:avLst/>
          </a:prstGeom>
          <a:noFill/>
        </p:spPr>
        <p:txBody>
          <a:bodyPr wrap="square" rtlCol="0">
            <a:spAutoFit/>
          </a:bodyPr>
          <a:lstStyle/>
          <a:p>
            <a:r>
              <a:rPr lang="en-GB" sz="2000" dirty="0">
                <a:latin typeface="CCW Cursive Writing 7" pitchFamily="66" charset="0"/>
              </a:rPr>
              <a:t>And yet, even in these labour camps that are like hell on earth, God is at work. </a:t>
            </a:r>
            <a:r>
              <a:rPr lang="en-GB" sz="2000" dirty="0" err="1">
                <a:latin typeface="CCW Cursive Writing 7" pitchFamily="66" charset="0"/>
              </a:rPr>
              <a:t>Hea</a:t>
            </a:r>
            <a:r>
              <a:rPr lang="en-GB" sz="2000" dirty="0">
                <a:latin typeface="CCW Cursive Writing 7" pitchFamily="66" charset="0"/>
              </a:rPr>
              <a:t> Woo says, “God helped me to survive. Even more: He gave me a desire to evangelise among the other prisoners! He showed me whom I should approach. God used me to lead five people to faith. We met together out of the view of the guards. Often that was in the toilet. There we held a short service. I taught them Bible verses and some songs, which we sang almost inaudibly.”</a:t>
            </a:r>
          </a:p>
        </p:txBody>
      </p:sp>
    </p:spTree>
    <p:extLst>
      <p:ext uri="{BB962C8B-B14F-4D97-AF65-F5344CB8AC3E}">
        <p14:creationId xmlns:p14="http://schemas.microsoft.com/office/powerpoint/2010/main" val="786852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31CD8-A227-43ED-982A-3E6795449E34}"/>
              </a:ext>
            </a:extLst>
          </p:cNvPr>
          <p:cNvSpPr>
            <a:spLocks noGrp="1"/>
          </p:cNvSpPr>
          <p:nvPr>
            <p:ph type="title"/>
          </p:nvPr>
        </p:nvSpPr>
        <p:spPr>
          <a:xfrm>
            <a:off x="457200" y="2492896"/>
            <a:ext cx="8229600" cy="1143000"/>
          </a:xfrm>
        </p:spPr>
        <p:txBody>
          <a:bodyPr>
            <a:noAutofit/>
          </a:bodyPr>
          <a:lstStyle/>
          <a:p>
            <a:r>
              <a:rPr lang="en-GB" sz="3200" b="1" i="0" dirty="0">
                <a:solidFill>
                  <a:srgbClr val="3B4037"/>
                </a:solidFill>
                <a:effectLst/>
                <a:latin typeface="din-2014"/>
              </a:rPr>
              <a:t>Iran:</a:t>
            </a:r>
            <a:br>
              <a:rPr lang="en-GB" sz="3200" b="1" i="0" dirty="0">
                <a:solidFill>
                  <a:srgbClr val="3B4037"/>
                </a:solidFill>
                <a:effectLst/>
                <a:latin typeface="din-2014"/>
              </a:rPr>
            </a:br>
            <a:br>
              <a:rPr lang="en-GB" sz="3200" b="1" i="0" dirty="0">
                <a:solidFill>
                  <a:srgbClr val="3B4037"/>
                </a:solidFill>
                <a:effectLst/>
                <a:latin typeface="din-2014"/>
              </a:rPr>
            </a:br>
            <a:r>
              <a:rPr lang="en-GB" sz="3200" b="0" i="0" dirty="0">
                <a:solidFill>
                  <a:srgbClr val="3B4037"/>
                </a:solidFill>
                <a:effectLst/>
                <a:latin typeface="din-2014"/>
              </a:rPr>
              <a:t>Imagine a young boy called Hami*. His parents are Christians, but in secret. That’s because in Iran, becoming a Christian or sharing the gospel is dangerous - you could end up in prison. They go to a small house church that meets at Pastor Milad’s* house, but that means Pastor Milad is taking a risk. </a:t>
            </a:r>
            <a:br>
              <a:rPr lang="en-GB" sz="3200" b="0" i="0" dirty="0">
                <a:solidFill>
                  <a:srgbClr val="3B4037"/>
                </a:solidFill>
                <a:effectLst/>
                <a:latin typeface="din-2014"/>
              </a:rPr>
            </a:br>
            <a:br>
              <a:rPr lang="en-GB" sz="3200" b="0" i="0" dirty="0">
                <a:solidFill>
                  <a:srgbClr val="3B4037"/>
                </a:solidFill>
                <a:effectLst/>
                <a:latin typeface="din-2014"/>
              </a:rPr>
            </a:br>
            <a:r>
              <a:rPr lang="en-GB" sz="2800" dirty="0">
                <a:solidFill>
                  <a:srgbClr val="3B4037"/>
                </a:solidFill>
                <a:latin typeface="din-2014"/>
                <a:hlinkClick r:id="rId3"/>
              </a:rPr>
              <a:t>https://www.opendoorsuk.org/resources/children-at-home/</a:t>
            </a:r>
            <a:endParaRPr lang="en-GB" sz="2800" dirty="0"/>
          </a:p>
        </p:txBody>
      </p:sp>
    </p:spTree>
    <p:extLst>
      <p:ext uri="{BB962C8B-B14F-4D97-AF65-F5344CB8AC3E}">
        <p14:creationId xmlns:p14="http://schemas.microsoft.com/office/powerpoint/2010/main" val="3858420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Autofit/>
          </a:bodyPr>
          <a:lstStyle/>
          <a:p>
            <a:r>
              <a:rPr lang="en-GB" sz="1800" dirty="0">
                <a:latin typeface="CCW Cursive Writing 7" pitchFamily="66" charset="0"/>
              </a:rPr>
              <a:t>Class - What are the similarities and differences of Christians’ life journeys? </a:t>
            </a:r>
            <a:endParaRPr lang="en-GB" sz="2400" dirty="0">
              <a:latin typeface="CCW Cursive Writing 7"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30595300"/>
              </p:ext>
            </p:extLst>
          </p:nvPr>
        </p:nvGraphicFramePr>
        <p:xfrm>
          <a:off x="467544" y="1052736"/>
          <a:ext cx="8280920" cy="5371746"/>
        </p:xfrm>
        <a:graphic>
          <a:graphicData uri="http://schemas.openxmlformats.org/drawingml/2006/table">
            <a:tbl>
              <a:tblPr firstRow="1" bandRow="1">
                <a:tableStyleId>{5940675A-B579-460E-94D1-54222C63F5DA}</a:tableStyleId>
              </a:tblPr>
              <a:tblGrid>
                <a:gridCol w="4140460">
                  <a:extLst>
                    <a:ext uri="{9D8B030D-6E8A-4147-A177-3AD203B41FA5}">
                      <a16:colId xmlns:a16="http://schemas.microsoft.com/office/drawing/2014/main" val="20000"/>
                    </a:ext>
                  </a:extLst>
                </a:gridCol>
                <a:gridCol w="4140460">
                  <a:extLst>
                    <a:ext uri="{9D8B030D-6E8A-4147-A177-3AD203B41FA5}">
                      <a16:colId xmlns:a16="http://schemas.microsoft.com/office/drawing/2014/main" val="20001"/>
                    </a:ext>
                  </a:extLst>
                </a:gridCol>
              </a:tblGrid>
              <a:tr h="432048">
                <a:tc>
                  <a:txBody>
                    <a:bodyPr/>
                    <a:lstStyle/>
                    <a:p>
                      <a:pPr algn="ctr"/>
                      <a:r>
                        <a:rPr lang="en-GB" sz="2400" dirty="0">
                          <a:latin typeface="CCW Cursive Writing 7" pitchFamily="66" charset="0"/>
                        </a:rPr>
                        <a:t>Similarities</a:t>
                      </a:r>
                    </a:p>
                  </a:txBody>
                  <a:tcPr/>
                </a:tc>
                <a:tc>
                  <a:txBody>
                    <a:bodyPr/>
                    <a:lstStyle/>
                    <a:p>
                      <a:pPr algn="ctr"/>
                      <a:r>
                        <a:rPr lang="en-GB" sz="2400" dirty="0">
                          <a:latin typeface="CCW Cursive Writing 7" pitchFamily="66" charset="0"/>
                        </a:rPr>
                        <a:t>Differences</a:t>
                      </a:r>
                    </a:p>
                  </a:txBody>
                  <a:tcPr/>
                </a:tc>
                <a:extLst>
                  <a:ext uri="{0D108BD9-81ED-4DB2-BD59-A6C34878D82A}">
                    <a16:rowId xmlns:a16="http://schemas.microsoft.com/office/drawing/2014/main" val="10000"/>
                  </a:ext>
                </a:extLst>
              </a:tr>
              <a:tr h="4914546">
                <a:tc>
                  <a:txBody>
                    <a:bodyPr/>
                    <a:lstStyle/>
                    <a:p>
                      <a:pPr marL="285750" indent="-285750">
                        <a:buFont typeface="Arial" pitchFamily="34" charset="0"/>
                        <a:buChar char="•"/>
                      </a:pPr>
                      <a:endParaRPr lang="en-GB" dirty="0">
                        <a:latin typeface="CCW Cursive Writing 7" pitchFamily="66" charset="0"/>
                      </a:endParaRPr>
                    </a:p>
                  </a:txBody>
                  <a:tcPr/>
                </a:tc>
                <a:tc>
                  <a:txBody>
                    <a:bodyPr/>
                    <a:lstStyle/>
                    <a:p>
                      <a:pPr marL="285750" indent="-285750">
                        <a:buFont typeface="Arial" pitchFamily="34" charset="0"/>
                        <a:buChar char="•"/>
                      </a:pPr>
                      <a:endParaRPr lang="en-GB" dirty="0">
                        <a:latin typeface="CCW Cursive Writing 7" pitchFamily="66" charset="0"/>
                      </a:endParaRPr>
                    </a:p>
                  </a:txBody>
                  <a:tcPr/>
                </a:tc>
                <a:extLst>
                  <a:ext uri="{0D108BD9-81ED-4DB2-BD59-A6C34878D82A}">
                    <a16:rowId xmlns:a16="http://schemas.microsoft.com/office/drawing/2014/main" val="10001"/>
                  </a:ext>
                </a:extLst>
              </a:tr>
            </a:tbl>
          </a:graphicData>
        </a:graphic>
      </p:graphicFrame>
      <p:sp>
        <p:nvSpPr>
          <p:cNvPr id="3" name="Rectangle 2">
            <a:extLst>
              <a:ext uri="{FF2B5EF4-FFF2-40B4-BE49-F238E27FC236}">
                <a16:creationId xmlns:a16="http://schemas.microsoft.com/office/drawing/2014/main" id="{AFD6C235-6BFE-4CD6-A174-A3E33521383E}"/>
              </a:ext>
            </a:extLst>
          </p:cNvPr>
          <p:cNvSpPr/>
          <p:nvPr/>
        </p:nvSpPr>
        <p:spPr>
          <a:xfrm>
            <a:off x="1763688" y="6488668"/>
            <a:ext cx="5958408" cy="369332"/>
          </a:xfrm>
          <a:prstGeom prst="rect">
            <a:avLst/>
          </a:prstGeom>
        </p:spPr>
        <p:txBody>
          <a:bodyPr wrap="square">
            <a:spAutoFit/>
          </a:bodyPr>
          <a:lstStyle/>
          <a:p>
            <a:r>
              <a:rPr lang="en-GB" dirty="0">
                <a:hlinkClick r:id="rId2"/>
              </a:rPr>
              <a:t>https://www.youtube.com/watch?v=u4qbmPpfG6s</a:t>
            </a:r>
            <a:endParaRPr lang="en-GB" dirty="0"/>
          </a:p>
        </p:txBody>
      </p:sp>
    </p:spTree>
    <p:extLst>
      <p:ext uri="{BB962C8B-B14F-4D97-AF65-F5344CB8AC3E}">
        <p14:creationId xmlns:p14="http://schemas.microsoft.com/office/powerpoint/2010/main" val="40402596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Autofit/>
          </a:bodyPr>
          <a:lstStyle/>
          <a:p>
            <a:r>
              <a:rPr lang="en-GB" sz="2400" dirty="0">
                <a:latin typeface="CCW Cursive Writing 7" pitchFamily="66" charset="0"/>
              </a:rPr>
              <a:t>Class discussion:  </a:t>
            </a:r>
            <a:r>
              <a:rPr lang="en-GB" sz="1800" dirty="0">
                <a:latin typeface="CCW Cursive Writing 7" pitchFamily="66" charset="0"/>
              </a:rPr>
              <a:t>What are the similarities and differences of Christians’ life journeys? </a:t>
            </a:r>
            <a:endParaRPr lang="en-GB" sz="2400" dirty="0">
              <a:latin typeface="CCW Cursive Writing 7"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885403523"/>
              </p:ext>
            </p:extLst>
          </p:nvPr>
        </p:nvGraphicFramePr>
        <p:xfrm>
          <a:off x="467544" y="1052736"/>
          <a:ext cx="8280920" cy="5371746"/>
        </p:xfrm>
        <a:graphic>
          <a:graphicData uri="http://schemas.openxmlformats.org/drawingml/2006/table">
            <a:tbl>
              <a:tblPr firstRow="1" bandRow="1">
                <a:tableStyleId>{5940675A-B579-460E-94D1-54222C63F5DA}</a:tableStyleId>
              </a:tblPr>
              <a:tblGrid>
                <a:gridCol w="4140460">
                  <a:extLst>
                    <a:ext uri="{9D8B030D-6E8A-4147-A177-3AD203B41FA5}">
                      <a16:colId xmlns:a16="http://schemas.microsoft.com/office/drawing/2014/main" val="20000"/>
                    </a:ext>
                  </a:extLst>
                </a:gridCol>
                <a:gridCol w="4140460">
                  <a:extLst>
                    <a:ext uri="{9D8B030D-6E8A-4147-A177-3AD203B41FA5}">
                      <a16:colId xmlns:a16="http://schemas.microsoft.com/office/drawing/2014/main" val="20001"/>
                    </a:ext>
                  </a:extLst>
                </a:gridCol>
              </a:tblGrid>
              <a:tr h="432048">
                <a:tc>
                  <a:txBody>
                    <a:bodyPr/>
                    <a:lstStyle/>
                    <a:p>
                      <a:pPr algn="ctr"/>
                      <a:r>
                        <a:rPr lang="en-GB" sz="2400" dirty="0">
                          <a:latin typeface="CCW Cursive Writing 7" pitchFamily="66" charset="0"/>
                        </a:rPr>
                        <a:t>Similarities</a:t>
                      </a:r>
                    </a:p>
                  </a:txBody>
                  <a:tcPr/>
                </a:tc>
                <a:tc>
                  <a:txBody>
                    <a:bodyPr/>
                    <a:lstStyle/>
                    <a:p>
                      <a:pPr algn="ctr"/>
                      <a:r>
                        <a:rPr lang="en-GB" sz="2400" dirty="0">
                          <a:latin typeface="CCW Cursive Writing 7" pitchFamily="66" charset="0"/>
                        </a:rPr>
                        <a:t>Differences</a:t>
                      </a:r>
                    </a:p>
                  </a:txBody>
                  <a:tcPr/>
                </a:tc>
                <a:extLst>
                  <a:ext uri="{0D108BD9-81ED-4DB2-BD59-A6C34878D82A}">
                    <a16:rowId xmlns:a16="http://schemas.microsoft.com/office/drawing/2014/main" val="10000"/>
                  </a:ext>
                </a:extLst>
              </a:tr>
              <a:tr h="4914546">
                <a:tc>
                  <a:txBody>
                    <a:bodyPr/>
                    <a:lstStyle/>
                    <a:p>
                      <a:pPr marL="285750" indent="-285750">
                        <a:buFont typeface="Arial" pitchFamily="34" charset="0"/>
                        <a:buChar char="•"/>
                      </a:pPr>
                      <a:r>
                        <a:rPr lang="en-GB" dirty="0">
                          <a:latin typeface="CCW Cursive Writing 7" pitchFamily="66" charset="0"/>
                        </a:rPr>
                        <a:t>All Christians trust in God</a:t>
                      </a:r>
                    </a:p>
                    <a:p>
                      <a:pPr marL="285750" indent="-285750">
                        <a:buFont typeface="Arial" pitchFamily="34" charset="0"/>
                        <a:buChar char="•"/>
                      </a:pPr>
                      <a:r>
                        <a:rPr lang="en-GB" dirty="0">
                          <a:latin typeface="CCW Cursive Writing 7" pitchFamily="66" charset="0"/>
                        </a:rPr>
                        <a:t>All Christians want to have fellowship</a:t>
                      </a:r>
                    </a:p>
                    <a:p>
                      <a:pPr marL="285750" indent="-285750">
                        <a:buFont typeface="Arial" pitchFamily="34" charset="0"/>
                        <a:buChar char="•"/>
                      </a:pPr>
                      <a:r>
                        <a:rPr lang="en-GB" dirty="0">
                          <a:latin typeface="CCW Cursive Writing 7" pitchFamily="66" charset="0"/>
                        </a:rPr>
                        <a:t>Christians</a:t>
                      </a:r>
                      <a:r>
                        <a:rPr lang="en-GB" baseline="0" dirty="0">
                          <a:latin typeface="CCW Cursive Writing 7" pitchFamily="66" charset="0"/>
                        </a:rPr>
                        <a:t> will trust in God through all things</a:t>
                      </a:r>
                    </a:p>
                    <a:p>
                      <a:pPr marL="285750" indent="-285750">
                        <a:buFont typeface="Arial" pitchFamily="34" charset="0"/>
                        <a:buChar char="•"/>
                      </a:pPr>
                      <a:r>
                        <a:rPr lang="en-GB" baseline="0" dirty="0">
                          <a:latin typeface="CCW Cursive Writing 7" pitchFamily="66" charset="0"/>
                        </a:rPr>
                        <a:t>All Christians believe in God and Jesus and will follow the Bible’s teachings</a:t>
                      </a:r>
                    </a:p>
                    <a:p>
                      <a:pPr marL="285750" indent="-285750">
                        <a:buFont typeface="Arial" pitchFamily="34" charset="0"/>
                        <a:buChar char="•"/>
                      </a:pPr>
                      <a:r>
                        <a:rPr lang="en-GB" baseline="0" dirty="0">
                          <a:latin typeface="CCW Cursive Writing 7" pitchFamily="66" charset="0"/>
                        </a:rPr>
                        <a:t>They all pray to God</a:t>
                      </a:r>
                    </a:p>
                    <a:p>
                      <a:pPr marL="285750" indent="-285750">
                        <a:buFont typeface="Arial" pitchFamily="34" charset="0"/>
                        <a:buChar char="•"/>
                      </a:pPr>
                      <a:r>
                        <a:rPr lang="en-GB" baseline="0" dirty="0">
                          <a:latin typeface="CCW Cursive Writing 7" pitchFamily="66" charset="0"/>
                        </a:rPr>
                        <a:t>Christians get married in a church</a:t>
                      </a:r>
                    </a:p>
                    <a:p>
                      <a:pPr marL="285750" indent="-285750">
                        <a:buFont typeface="Arial" pitchFamily="34" charset="0"/>
                        <a:buChar char="•"/>
                      </a:pPr>
                      <a:endParaRPr lang="en-GB" dirty="0">
                        <a:latin typeface="CCW Cursive Writing 7" pitchFamily="66" charset="0"/>
                      </a:endParaRPr>
                    </a:p>
                  </a:txBody>
                  <a:tcPr/>
                </a:tc>
                <a:tc>
                  <a:txBody>
                    <a:bodyPr/>
                    <a:lstStyle/>
                    <a:p>
                      <a:pPr marL="285750" indent="-285750">
                        <a:buFont typeface="Arial" pitchFamily="34" charset="0"/>
                        <a:buChar char="•"/>
                      </a:pPr>
                      <a:r>
                        <a:rPr lang="en-GB" dirty="0">
                          <a:latin typeface="CCW Cursive Writing 7" pitchFamily="66" charset="0"/>
                        </a:rPr>
                        <a:t>Some Christians go on pilgrimages</a:t>
                      </a:r>
                      <a:r>
                        <a:rPr lang="en-GB" baseline="0" dirty="0">
                          <a:latin typeface="CCW Cursive Writing 7" pitchFamily="66" charset="0"/>
                        </a:rPr>
                        <a:t> and some don’t.</a:t>
                      </a:r>
                    </a:p>
                    <a:p>
                      <a:pPr marL="285750" indent="-285750">
                        <a:buFont typeface="Arial" pitchFamily="34" charset="0"/>
                        <a:buChar char="•"/>
                      </a:pPr>
                      <a:r>
                        <a:rPr lang="en-GB" baseline="0" dirty="0">
                          <a:latin typeface="CCW Cursive Writing 7" pitchFamily="66" charset="0"/>
                        </a:rPr>
                        <a:t>Not all Christians around the world are allowed or able to go to Church.</a:t>
                      </a:r>
                    </a:p>
                    <a:p>
                      <a:pPr marL="285750" indent="-285750">
                        <a:buFont typeface="Arial" pitchFamily="34" charset="0"/>
                        <a:buChar char="•"/>
                      </a:pPr>
                      <a:r>
                        <a:rPr lang="en-GB" baseline="0" dirty="0">
                          <a:latin typeface="CCW Cursive Writing 7" pitchFamily="66" charset="0"/>
                        </a:rPr>
                        <a:t>Christians can be persecuted for their faith</a:t>
                      </a:r>
                    </a:p>
                    <a:p>
                      <a:pPr marL="285750" indent="-285750">
                        <a:buFont typeface="Arial" pitchFamily="34" charset="0"/>
                        <a:buChar char="•"/>
                      </a:pPr>
                      <a:r>
                        <a:rPr lang="en-GB" baseline="0" dirty="0">
                          <a:latin typeface="CCW Cursive Writing 7" pitchFamily="66" charset="0"/>
                        </a:rPr>
                        <a:t>Not all Christians are free to express their faith.</a:t>
                      </a:r>
                    </a:p>
                    <a:p>
                      <a:pPr marL="285750" indent="-285750">
                        <a:buFont typeface="Arial" pitchFamily="34" charset="0"/>
                        <a:buChar char="•"/>
                      </a:pPr>
                      <a:r>
                        <a:rPr lang="en-GB" baseline="0" dirty="0">
                          <a:latin typeface="CCW Cursive Writing 7" pitchFamily="66" charset="0"/>
                        </a:rPr>
                        <a:t>Christians can be baptised, christened or confirmed.</a:t>
                      </a:r>
                      <a:endParaRPr lang="en-GB" dirty="0">
                        <a:latin typeface="CCW Cursive Writing 7" pitchFamily="66"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33537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ought Bubble: Cloud 1">
            <a:extLst>
              <a:ext uri="{FF2B5EF4-FFF2-40B4-BE49-F238E27FC236}">
                <a16:creationId xmlns:a16="http://schemas.microsoft.com/office/drawing/2014/main" id="{09FA3967-899F-426D-974C-B3DD467914D1}"/>
              </a:ext>
            </a:extLst>
          </p:cNvPr>
          <p:cNvSpPr/>
          <p:nvPr/>
        </p:nvSpPr>
        <p:spPr>
          <a:xfrm>
            <a:off x="701570" y="980728"/>
            <a:ext cx="7740860" cy="4680520"/>
          </a:xfrm>
          <a:prstGeom prst="cloudCallout">
            <a:avLst>
              <a:gd name="adj1" fmla="val -45111"/>
              <a:gd name="adj2" fmla="val -48058"/>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Write an </a:t>
            </a:r>
            <a:r>
              <a:rPr lang="en-GB" sz="2400" b="1" u="sng" dirty="0">
                <a:solidFill>
                  <a:schemeClr val="tx1"/>
                </a:solidFill>
              </a:rPr>
              <a:t>informal  letter </a:t>
            </a:r>
            <a:r>
              <a:rPr lang="en-GB" sz="2400" dirty="0">
                <a:solidFill>
                  <a:schemeClr val="tx1"/>
                </a:solidFill>
              </a:rPr>
              <a:t>of encouragement to ‘Hami’. Think carefully about what you would say to him- how would you encourage him? What do you think about his life and having to worship in secret?  Could you share a Bible verse? </a:t>
            </a:r>
          </a:p>
        </p:txBody>
      </p:sp>
    </p:spTree>
    <p:extLst>
      <p:ext uri="{BB962C8B-B14F-4D97-AF65-F5344CB8AC3E}">
        <p14:creationId xmlns:p14="http://schemas.microsoft.com/office/powerpoint/2010/main" val="2036681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2C4B0-F0D8-4362-85B7-436334926C50}"/>
              </a:ext>
            </a:extLst>
          </p:cNvPr>
          <p:cNvSpPr>
            <a:spLocks noGrp="1"/>
          </p:cNvSpPr>
          <p:nvPr>
            <p:ph type="title"/>
          </p:nvPr>
        </p:nvSpPr>
        <p:spPr>
          <a:xfrm>
            <a:off x="457200" y="1484784"/>
            <a:ext cx="8229600" cy="4320480"/>
          </a:xfrm>
        </p:spPr>
        <p:txBody>
          <a:bodyPr>
            <a:normAutofit fontScale="90000"/>
          </a:bodyPr>
          <a:lstStyle/>
          <a:p>
            <a:r>
              <a:rPr lang="en-GB" sz="2700" dirty="0">
                <a:highlight>
                  <a:srgbClr val="FFFF00"/>
                </a:highlight>
              </a:rPr>
              <a:t>Success criteria:</a:t>
            </a:r>
            <a:br>
              <a:rPr lang="en-GB" sz="2700" dirty="0">
                <a:highlight>
                  <a:srgbClr val="FFFF00"/>
                </a:highlight>
              </a:rPr>
            </a:br>
            <a:r>
              <a:rPr lang="en-GB" sz="2700" b="1" i="1" u="sng" dirty="0"/>
              <a:t>LO: To write an informal  letter of encouragement to ‘Hami- using a variety of sentence starts and informal language (link to letter writing- English) </a:t>
            </a:r>
            <a:br>
              <a:rPr lang="en-GB" sz="2700" b="1" i="1" u="sng" dirty="0"/>
            </a:br>
            <a:br>
              <a:rPr lang="en-GB" sz="2700" b="1" dirty="0"/>
            </a:br>
            <a:br>
              <a:rPr lang="en-GB" sz="2700" b="1" dirty="0"/>
            </a:br>
            <a:r>
              <a:rPr lang="en-GB" sz="2700" b="1" dirty="0"/>
              <a:t>Baseline</a:t>
            </a:r>
            <a:r>
              <a:rPr lang="en-GB" sz="2700" dirty="0"/>
              <a:t> = Use two different sentence starts, some informal language, basic punctuation</a:t>
            </a:r>
            <a:br>
              <a:rPr lang="en-GB" sz="2700" dirty="0"/>
            </a:br>
            <a:r>
              <a:rPr lang="en-GB" sz="2700" b="1" dirty="0"/>
              <a:t>Good/very good </a:t>
            </a:r>
            <a:r>
              <a:rPr lang="en-GB" sz="2700" dirty="0"/>
              <a:t>= Use four different sentence starts, variety of informal language and a Bible verse, some varied punctuation</a:t>
            </a:r>
            <a:br>
              <a:rPr lang="en-GB" sz="2700" dirty="0"/>
            </a:br>
            <a:r>
              <a:rPr lang="en-GB" sz="2700" b="1" dirty="0"/>
              <a:t>Excellent</a:t>
            </a:r>
            <a:r>
              <a:rPr lang="en-GB" sz="2700" dirty="0"/>
              <a:t> = Use a wide variety of different sentence starts, a wide variety of informal language, different Bible verses to encourage Hami ,varied punctuation</a:t>
            </a:r>
            <a:br>
              <a:rPr lang="en-GB" sz="2700" dirty="0"/>
            </a:br>
            <a:br>
              <a:rPr lang="en-GB" sz="2700" dirty="0"/>
            </a:br>
            <a:r>
              <a:rPr lang="en-GB" sz="2700" i="1" dirty="0"/>
              <a:t>Check your punctuation carefully! Can you use commas for complex sentences? Can you use a colon? </a:t>
            </a:r>
            <a:br>
              <a:rPr lang="en-GB" sz="2700" dirty="0"/>
            </a:br>
            <a:br>
              <a:rPr lang="en-GB" sz="2000" dirty="0"/>
            </a:br>
            <a:r>
              <a:rPr lang="en-GB" sz="2000" dirty="0"/>
              <a:t> </a:t>
            </a:r>
          </a:p>
        </p:txBody>
      </p:sp>
    </p:spTree>
    <p:extLst>
      <p:ext uri="{BB962C8B-B14F-4D97-AF65-F5344CB8AC3E}">
        <p14:creationId xmlns:p14="http://schemas.microsoft.com/office/powerpoint/2010/main" val="2229553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09373" y="2175657"/>
            <a:ext cx="6619441" cy="1177245"/>
          </a:xfrm>
          <a:prstGeom prst="rect">
            <a:avLst/>
          </a:prstGeom>
          <a:noFill/>
        </p:spPr>
        <p:txBody>
          <a:bodyPr wrap="none" lIns="68580" tIns="34290" rIns="68580" bIns="3429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6 ways to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a sentence…</a:t>
            </a:r>
          </a:p>
        </p:txBody>
      </p:sp>
    </p:spTree>
    <p:extLst>
      <p:ext uri="{BB962C8B-B14F-4D97-AF65-F5344CB8AC3E}">
        <p14:creationId xmlns:p14="http://schemas.microsoft.com/office/powerpoint/2010/main" val="2604898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8036" y="957740"/>
            <a:ext cx="6726841" cy="623248"/>
          </a:xfrm>
          <a:prstGeom prst="rect">
            <a:avLst/>
          </a:prstGeom>
          <a:noFill/>
        </p:spPr>
        <p:txBody>
          <a:bodyPr wrap="none" lIns="68580" tIns="34290" rIns="68580" bIns="3429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453703" y="2634536"/>
            <a:ext cx="6670854" cy="1615827"/>
          </a:xfrm>
          <a:prstGeom prst="rect">
            <a:avLst/>
          </a:prstGeom>
          <a:noFill/>
        </p:spPr>
        <p:txBody>
          <a:bodyPr wrap="square" rtlCol="0">
            <a:spAutoFit/>
          </a:bodyPr>
          <a:lstStyle/>
          <a:p>
            <a:r>
              <a:rPr lang="en-GB" sz="3300" dirty="0">
                <a:solidFill>
                  <a:srgbClr val="FF0000"/>
                </a:solidFill>
                <a:latin typeface="CCW Cursive Writing 7" pitchFamily="66" charset="0"/>
              </a:rPr>
              <a:t>Stressing</a:t>
            </a:r>
            <a:r>
              <a:rPr lang="en-GB" sz="3300" dirty="0">
                <a:latin typeface="CCW Cursive Writing 7" pitchFamily="66" charset="0"/>
              </a:rPr>
              <a:t> about my workload</a:t>
            </a:r>
            <a:r>
              <a:rPr lang="en-GB" sz="3300" dirty="0">
                <a:solidFill>
                  <a:srgbClr val="FF0000"/>
                </a:solidFill>
                <a:latin typeface="CCW Cursive Writing 7" pitchFamily="66" charset="0"/>
              </a:rPr>
              <a:t>,</a:t>
            </a:r>
            <a:r>
              <a:rPr lang="en-GB" sz="3300" dirty="0">
                <a:latin typeface="CCW Cursive Writing 7" pitchFamily="66" charset="0"/>
              </a:rPr>
              <a:t> I feel it is too much.</a:t>
            </a:r>
          </a:p>
        </p:txBody>
      </p:sp>
    </p:spTree>
    <p:extLst>
      <p:ext uri="{BB962C8B-B14F-4D97-AF65-F5344CB8AC3E}">
        <p14:creationId xmlns:p14="http://schemas.microsoft.com/office/powerpoint/2010/main" val="3973270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4169" y="1025352"/>
            <a:ext cx="6542497" cy="2285241"/>
          </a:xfrm>
          <a:prstGeom prst="rect">
            <a:avLst/>
          </a:prstGeom>
          <a:noFill/>
        </p:spPr>
        <p:txBody>
          <a:bodyPr wrap="none" lIns="68580" tIns="34290" rIns="68580" bIns="3429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36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36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1081800" y="3864592"/>
            <a:ext cx="6829045" cy="1938992"/>
          </a:xfrm>
          <a:prstGeom prst="rect">
            <a:avLst/>
          </a:prstGeom>
          <a:noFill/>
        </p:spPr>
        <p:txBody>
          <a:bodyPr wrap="square" rtlCol="0">
            <a:spAutoFit/>
          </a:bodyPr>
          <a:lstStyle/>
          <a:p>
            <a:r>
              <a:rPr lang="en-GB" sz="3000" dirty="0">
                <a:solidFill>
                  <a:srgbClr val="FF0000"/>
                </a:solidFill>
                <a:latin typeface="CCW Cursive Writing 7" pitchFamily="66" charset="0"/>
              </a:rPr>
              <a:t>Stressed, fatigued, and overworked, </a:t>
            </a:r>
            <a:r>
              <a:rPr lang="en-GB" sz="3000" dirty="0">
                <a:latin typeface="CCW Cursive Writing 7" pitchFamily="66" charset="0"/>
              </a:rPr>
              <a:t>I feel I am being unfairly treated.</a:t>
            </a:r>
          </a:p>
        </p:txBody>
      </p:sp>
    </p:spTree>
    <p:extLst>
      <p:ext uri="{BB962C8B-B14F-4D97-AF65-F5344CB8AC3E}">
        <p14:creationId xmlns:p14="http://schemas.microsoft.com/office/powerpoint/2010/main" val="153687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370" y="957738"/>
            <a:ext cx="6374181" cy="1315745"/>
          </a:xfrm>
          <a:prstGeom prst="rect">
            <a:avLst/>
          </a:prstGeom>
          <a:noFill/>
        </p:spPr>
        <p:txBody>
          <a:bodyPr wrap="none" lIns="68580" tIns="34290" rIns="68580" bIns="34290">
            <a:spAutoFit/>
          </a:bodyPr>
          <a:lstStyle/>
          <a:p>
            <a:pPr algn="ctr"/>
            <a:r>
              <a:rPr lang="en-US" sz="405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05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1376030" y="2991923"/>
            <a:ext cx="6670854" cy="2308324"/>
          </a:xfrm>
          <a:prstGeom prst="rect">
            <a:avLst/>
          </a:prstGeom>
          <a:noFill/>
        </p:spPr>
        <p:txBody>
          <a:bodyPr wrap="square" rtlCol="0">
            <a:spAutoFit/>
          </a:bodyPr>
          <a:lstStyle/>
          <a:p>
            <a:r>
              <a:rPr lang="en-GB" sz="3600" dirty="0">
                <a:solidFill>
                  <a:srgbClr val="FF0000"/>
                </a:solidFill>
                <a:latin typeface="CCW Cursive Writing 7" pitchFamily="66" charset="0"/>
              </a:rPr>
              <a:t>Although</a:t>
            </a:r>
            <a:r>
              <a:rPr lang="en-GB" sz="3600" dirty="0">
                <a:latin typeface="CCW Cursive Writing 7" pitchFamily="66" charset="0"/>
              </a:rPr>
              <a:t> I am your favourite colour</a:t>
            </a:r>
            <a:r>
              <a:rPr lang="en-GB" sz="3600" dirty="0">
                <a:solidFill>
                  <a:srgbClr val="FF0000"/>
                </a:solidFill>
                <a:latin typeface="CCW Cursive Writing 7" pitchFamily="66" charset="0"/>
              </a:rPr>
              <a:t>,</a:t>
            </a:r>
            <a:r>
              <a:rPr lang="en-GB" sz="3600" dirty="0">
                <a:latin typeface="CCW Cursive Writing 7" pitchFamily="66" charset="0"/>
              </a:rPr>
              <a:t> I need a well earned rest!</a:t>
            </a:r>
          </a:p>
        </p:txBody>
      </p:sp>
    </p:spTree>
    <p:extLst>
      <p:ext uri="{BB962C8B-B14F-4D97-AF65-F5344CB8AC3E}">
        <p14:creationId xmlns:p14="http://schemas.microsoft.com/office/powerpoint/2010/main" val="2009234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njunction: Definition, Rules, List Of Conjunctions With Examples - 7 E S L">
            <a:extLst>
              <a:ext uri="{FF2B5EF4-FFF2-40B4-BE49-F238E27FC236}">
                <a16:creationId xmlns:a16="http://schemas.microsoft.com/office/drawing/2014/main" id="{4303A62E-D97E-463C-B7AD-A47CC033E1C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34866" y="857250"/>
            <a:ext cx="3674269"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907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46" y="957739"/>
            <a:ext cx="7036222" cy="530915"/>
          </a:xfrm>
          <a:prstGeom prst="rect">
            <a:avLst/>
          </a:prstGeom>
          <a:noFill/>
        </p:spPr>
        <p:txBody>
          <a:bodyPr wrap="none" lIns="68580" tIns="34290" rIns="68580" bIns="34290">
            <a:spAutoFit/>
          </a:bodyPr>
          <a:lstStyle/>
          <a:p>
            <a:pPr algn="ctr"/>
            <a:r>
              <a:rPr lang="en-US" sz="3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453703" y="2634535"/>
            <a:ext cx="6670854" cy="2308324"/>
          </a:xfrm>
          <a:prstGeom prst="rect">
            <a:avLst/>
          </a:prstGeom>
          <a:noFill/>
        </p:spPr>
        <p:txBody>
          <a:bodyPr wrap="square" rtlCol="0">
            <a:spAutoFit/>
          </a:bodyPr>
          <a:lstStyle/>
          <a:p>
            <a:r>
              <a:rPr lang="en-GB" sz="3600" dirty="0">
                <a:solidFill>
                  <a:srgbClr val="FF0000"/>
                </a:solidFill>
                <a:latin typeface="CCW Cursive Writing 7" pitchFamily="66" charset="0"/>
              </a:rPr>
              <a:t>Miserably, </a:t>
            </a:r>
            <a:r>
              <a:rPr lang="en-GB" sz="3600" dirty="0">
                <a:latin typeface="CCW Cursive Writing 7" pitchFamily="66" charset="0"/>
              </a:rPr>
              <a:t>I watch while you use yellow crayon to colour the sun.</a:t>
            </a:r>
          </a:p>
        </p:txBody>
      </p:sp>
    </p:spTree>
    <p:extLst>
      <p:ext uri="{BB962C8B-B14F-4D97-AF65-F5344CB8AC3E}">
        <p14:creationId xmlns:p14="http://schemas.microsoft.com/office/powerpoint/2010/main" val="2096217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4837" y="957740"/>
            <a:ext cx="7153241" cy="577081"/>
          </a:xfrm>
          <a:prstGeom prst="rect">
            <a:avLst/>
          </a:prstGeom>
          <a:noFill/>
        </p:spPr>
        <p:txBody>
          <a:bodyPr wrap="none" lIns="68580" tIns="34290" rIns="68580" bIns="34290">
            <a:spAutoFit/>
          </a:bodyPr>
          <a:lstStyle/>
          <a:p>
            <a:pPr algn="ctr"/>
            <a:r>
              <a:rPr lang="en-US" sz="3300" b="1" dirty="0">
                <a:ln w="22225">
                  <a:solidFill>
                    <a:schemeClr val="accent2"/>
                  </a:solidFill>
                  <a:prstDash val="solid"/>
                </a:ln>
                <a:solidFill>
                  <a:schemeClr val="accent2">
                    <a:lumMod val="40000"/>
                    <a:lumOff val="60000"/>
                  </a:schemeClr>
                </a:solidFill>
                <a:latin typeface="CCW Cursive Writing 7" pitchFamily="66" charset="0"/>
              </a:rPr>
              <a:t>Start with a simile …</a:t>
            </a:r>
          </a:p>
        </p:txBody>
      </p:sp>
      <p:sp>
        <p:nvSpPr>
          <p:cNvPr id="3" name="TextBox 2"/>
          <p:cNvSpPr txBox="1"/>
          <p:nvPr/>
        </p:nvSpPr>
        <p:spPr>
          <a:xfrm>
            <a:off x="1453703" y="2634536"/>
            <a:ext cx="6670854" cy="1938992"/>
          </a:xfrm>
          <a:prstGeom prst="rect">
            <a:avLst/>
          </a:prstGeom>
          <a:noFill/>
        </p:spPr>
        <p:txBody>
          <a:bodyPr wrap="square" rtlCol="0">
            <a:spAutoFit/>
          </a:bodyPr>
          <a:lstStyle/>
          <a:p>
            <a:r>
              <a:rPr lang="en-GB" sz="3000" dirty="0">
                <a:solidFill>
                  <a:srgbClr val="FF0000"/>
                </a:solidFill>
                <a:latin typeface="CCW Cursive Writing 7" pitchFamily="66" charset="0"/>
              </a:rPr>
              <a:t>As unclothed as a </a:t>
            </a:r>
            <a:r>
              <a:rPr lang="en-GB" sz="3000" dirty="0" err="1">
                <a:solidFill>
                  <a:srgbClr val="FF0000"/>
                </a:solidFill>
                <a:latin typeface="CCW Cursive Writing 7" pitchFamily="66" charset="0"/>
              </a:rPr>
              <a:t>newborn</a:t>
            </a:r>
            <a:r>
              <a:rPr lang="en-GB" sz="3000" dirty="0">
                <a:solidFill>
                  <a:srgbClr val="FF0000"/>
                </a:solidFill>
                <a:latin typeface="CCW Cursive Writing 7" pitchFamily="66" charset="0"/>
              </a:rPr>
              <a:t> baby, </a:t>
            </a:r>
            <a:r>
              <a:rPr lang="en-GB" sz="3000" dirty="0">
                <a:latin typeface="CCW Cursive Writing 7" pitchFamily="66" charset="0"/>
              </a:rPr>
              <a:t>I sit embarrassed in the crayon box.</a:t>
            </a:r>
          </a:p>
        </p:txBody>
      </p:sp>
    </p:spTree>
    <p:extLst>
      <p:ext uri="{BB962C8B-B14F-4D97-AF65-F5344CB8AC3E}">
        <p14:creationId xmlns:p14="http://schemas.microsoft.com/office/powerpoint/2010/main" val="3258401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808" y="957739"/>
            <a:ext cx="7403310" cy="900246"/>
          </a:xfrm>
          <a:prstGeom prst="rect">
            <a:avLst/>
          </a:prstGeom>
          <a:noFill/>
        </p:spPr>
        <p:txBody>
          <a:bodyPr wrap="none" lIns="68580" tIns="34290" rIns="68580" bIns="34290">
            <a:spAutoFit/>
          </a:bodyPr>
          <a:lstStyle/>
          <a:p>
            <a:pPr algn="ctr"/>
            <a:r>
              <a:rPr lang="en-US" sz="27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27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1453703" y="2634536"/>
            <a:ext cx="6670854" cy="2123658"/>
          </a:xfrm>
          <a:prstGeom prst="rect">
            <a:avLst/>
          </a:prstGeom>
          <a:noFill/>
        </p:spPr>
        <p:txBody>
          <a:bodyPr wrap="square" rtlCol="0">
            <a:spAutoFit/>
          </a:bodyPr>
          <a:lstStyle/>
          <a:p>
            <a:r>
              <a:rPr lang="en-GB" sz="3300" dirty="0">
                <a:solidFill>
                  <a:srgbClr val="FF0000"/>
                </a:solidFill>
                <a:latin typeface="CCW Cursive Writing 7" pitchFamily="66" charset="0"/>
              </a:rPr>
              <a:t>If </a:t>
            </a:r>
            <a:r>
              <a:rPr lang="en-GB" sz="3300" dirty="0">
                <a:latin typeface="CCW Cursive Writing 7" pitchFamily="66" charset="0"/>
              </a:rPr>
              <a:t>you used me more often</a:t>
            </a:r>
            <a:r>
              <a:rPr lang="en-GB" sz="3300" dirty="0">
                <a:solidFill>
                  <a:srgbClr val="FF0000"/>
                </a:solidFill>
                <a:latin typeface="CCW Cursive Writing 7" pitchFamily="66" charset="0"/>
              </a:rPr>
              <a:t>,</a:t>
            </a:r>
            <a:r>
              <a:rPr lang="en-GB" sz="3300" dirty="0">
                <a:latin typeface="CCW Cursive Writing 7" pitchFamily="66" charset="0"/>
              </a:rPr>
              <a:t> it would make me happier.</a:t>
            </a:r>
          </a:p>
        </p:txBody>
      </p:sp>
      <p:sp>
        <p:nvSpPr>
          <p:cNvPr id="4" name="Text Box 1"/>
          <p:cNvSpPr txBox="1"/>
          <p:nvPr/>
        </p:nvSpPr>
        <p:spPr>
          <a:xfrm>
            <a:off x="6284343" y="4295771"/>
            <a:ext cx="2130177" cy="439340"/>
          </a:xfrm>
          <a:prstGeom prst="rect">
            <a:avLst/>
          </a:prstGeom>
          <a:noFill/>
          <a:ln>
            <a:noFill/>
          </a:ln>
          <a:effectLst/>
        </p:spPr>
        <p:txBody>
          <a:bodyPr rot="0" spcFirstLastPara="0" vert="horz" wrap="square" lIns="68580" tIns="34290" rIns="68580" bIns="34290" numCol="1" spcCol="0" rtlCol="0" fromWordArt="0" anchor="t" anchorCtr="0" forceAA="0" compatLnSpc="1">
            <a:prstTxWarp prst="textNoShape">
              <a:avLst/>
            </a:prstTxWarp>
            <a:noAutofit/>
          </a:bodyPr>
          <a:lstStyle/>
          <a:p>
            <a:pPr algn="ctr">
              <a:lnSpc>
                <a:spcPct val="107000"/>
              </a:lnSpc>
              <a:spcAft>
                <a:spcPts val="600"/>
              </a:spcAft>
            </a:pPr>
            <a:r>
              <a:rPr lang="en-GB" sz="12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6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6212" y="4843723"/>
            <a:ext cx="1087898" cy="970843"/>
          </a:xfrm>
          <a:prstGeom prst="rect">
            <a:avLst/>
          </a:prstGeom>
          <a:noFill/>
          <a:ln>
            <a:noFill/>
          </a:ln>
        </p:spPr>
      </p:pic>
    </p:spTree>
    <p:extLst>
      <p:ext uri="{BB962C8B-B14F-4D97-AF65-F5344CB8AC3E}">
        <p14:creationId xmlns:p14="http://schemas.microsoft.com/office/powerpoint/2010/main" val="21176916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7B6BD9-61EB-403B-9F40-7B37B9EDE3C0}"/>
              </a:ext>
            </a:extLst>
          </p:cNvPr>
          <p:cNvPicPr>
            <a:picLocks noChangeAspect="1"/>
          </p:cNvPicPr>
          <p:nvPr/>
        </p:nvPicPr>
        <p:blipFill rotWithShape="1">
          <a:blip r:embed="rId2"/>
          <a:srcRect l="47069" t="22223" r="40172" b="8505"/>
          <a:stretch/>
        </p:blipFill>
        <p:spPr>
          <a:xfrm>
            <a:off x="755576" y="238855"/>
            <a:ext cx="1944216" cy="6380289"/>
          </a:xfrm>
          <a:prstGeom prst="rect">
            <a:avLst/>
          </a:prstGeom>
        </p:spPr>
      </p:pic>
    </p:spTree>
    <p:extLst>
      <p:ext uri="{BB962C8B-B14F-4D97-AF65-F5344CB8AC3E}">
        <p14:creationId xmlns:p14="http://schemas.microsoft.com/office/powerpoint/2010/main" val="1219155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01ADD-3A78-421C-AC3E-248631DBBCC5}"/>
              </a:ext>
            </a:extLst>
          </p:cNvPr>
          <p:cNvSpPr>
            <a:spLocks noGrp="1"/>
          </p:cNvSpPr>
          <p:nvPr>
            <p:ph type="title"/>
          </p:nvPr>
        </p:nvSpPr>
        <p:spPr>
          <a:xfrm>
            <a:off x="457200" y="2780928"/>
            <a:ext cx="8229600" cy="1143000"/>
          </a:xfrm>
        </p:spPr>
        <p:txBody>
          <a:bodyPr>
            <a:noAutofit/>
          </a:bodyPr>
          <a:lstStyle/>
          <a:p>
            <a:r>
              <a:rPr lang="en-GB" sz="2800" b="1" dirty="0"/>
              <a:t>ART TASK- The Secret Church Experience:</a:t>
            </a:r>
            <a:br>
              <a:rPr lang="en-GB" sz="2800" b="1" dirty="0"/>
            </a:br>
            <a:br>
              <a:rPr lang="en-GB" sz="2800" b="1" dirty="0"/>
            </a:br>
            <a:r>
              <a:rPr lang="en-GB" sz="2800" dirty="0" err="1"/>
              <a:t>Sssh</a:t>
            </a:r>
            <a:r>
              <a:rPr lang="en-GB" sz="2800" dirty="0"/>
              <a:t>! Don’t tell anyone but in some countries, there are SECRET Christians. They hide their Bibles and gather secretly so that they won’t get into trouble.</a:t>
            </a:r>
            <a:br>
              <a:rPr lang="en-GB" sz="2800" dirty="0"/>
            </a:br>
            <a:br>
              <a:rPr lang="en-GB" sz="2800" dirty="0"/>
            </a:br>
            <a:r>
              <a:rPr lang="en-GB" sz="2800" b="1" dirty="0"/>
              <a:t>Make your own secret house church</a:t>
            </a:r>
            <a:br>
              <a:rPr lang="en-GB" sz="2800" b="1" dirty="0"/>
            </a:br>
            <a:r>
              <a:rPr lang="en-GB" sz="2800" dirty="0"/>
              <a:t>Your mission is to make a mini secret house church to help you pray for Christians in North Korea complete with toy figures and miniature pictures and Bibles!</a:t>
            </a:r>
            <a:br>
              <a:rPr lang="en-GB" dirty="0"/>
            </a:br>
            <a:br>
              <a:rPr lang="en-GB" sz="3200" dirty="0"/>
            </a:br>
            <a:endParaRPr lang="en-GB" sz="3200" dirty="0"/>
          </a:p>
        </p:txBody>
      </p:sp>
    </p:spTree>
    <p:extLst>
      <p:ext uri="{BB962C8B-B14F-4D97-AF65-F5344CB8AC3E}">
        <p14:creationId xmlns:p14="http://schemas.microsoft.com/office/powerpoint/2010/main" val="15286545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6C422C-FB02-4F7E-BEB0-402265D274AF}"/>
              </a:ext>
            </a:extLst>
          </p:cNvPr>
          <p:cNvPicPr>
            <a:picLocks noChangeAspect="1"/>
          </p:cNvPicPr>
          <p:nvPr/>
        </p:nvPicPr>
        <p:blipFill rotWithShape="1">
          <a:blip r:embed="rId2"/>
          <a:srcRect l="31100" t="13601" r="31888" b="9400"/>
          <a:stretch/>
        </p:blipFill>
        <p:spPr>
          <a:xfrm>
            <a:off x="3552" y="116632"/>
            <a:ext cx="5661138" cy="6624736"/>
          </a:xfrm>
          <a:prstGeom prst="rect">
            <a:avLst/>
          </a:prstGeom>
        </p:spPr>
      </p:pic>
      <p:sp>
        <p:nvSpPr>
          <p:cNvPr id="3" name="Rectangle 2">
            <a:extLst>
              <a:ext uri="{FF2B5EF4-FFF2-40B4-BE49-F238E27FC236}">
                <a16:creationId xmlns:a16="http://schemas.microsoft.com/office/drawing/2014/main" id="{D849D253-C116-4411-84FE-55DE2B2AB26D}"/>
              </a:ext>
            </a:extLst>
          </p:cNvPr>
          <p:cNvSpPr/>
          <p:nvPr/>
        </p:nvSpPr>
        <p:spPr>
          <a:xfrm>
            <a:off x="6084168" y="1340768"/>
            <a:ext cx="2330766"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Over to</a:t>
            </a:r>
          </a:p>
          <a:p>
            <a:pPr algn="ctr"/>
            <a:r>
              <a:rPr lang="en-US" sz="5400" b="1" cap="none" spc="0" dirty="0">
                <a:ln w="22225">
                  <a:solidFill>
                    <a:schemeClr val="accent2"/>
                  </a:solidFill>
                  <a:prstDash val="solid"/>
                </a:ln>
                <a:solidFill>
                  <a:schemeClr val="accent2">
                    <a:lumMod val="40000"/>
                    <a:lumOff val="60000"/>
                  </a:schemeClr>
                </a:solidFill>
                <a:effectLst/>
              </a:rPr>
              <a:t> you….</a:t>
            </a:r>
          </a:p>
        </p:txBody>
      </p:sp>
    </p:spTree>
    <p:extLst>
      <p:ext uri="{BB962C8B-B14F-4D97-AF65-F5344CB8AC3E}">
        <p14:creationId xmlns:p14="http://schemas.microsoft.com/office/powerpoint/2010/main" val="40199362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5FF767-A503-4B5F-BDAE-F773528BBDC8}"/>
              </a:ext>
            </a:extLst>
          </p:cNvPr>
          <p:cNvPicPr>
            <a:picLocks noChangeAspect="1"/>
          </p:cNvPicPr>
          <p:nvPr/>
        </p:nvPicPr>
        <p:blipFill rotWithShape="1">
          <a:blip r:embed="rId2"/>
          <a:srcRect l="31888" t="16401" r="32675" b="23401"/>
          <a:stretch/>
        </p:blipFill>
        <p:spPr>
          <a:xfrm>
            <a:off x="1259632" y="764704"/>
            <a:ext cx="6840760" cy="6536726"/>
          </a:xfrm>
          <a:prstGeom prst="rect">
            <a:avLst/>
          </a:prstGeom>
        </p:spPr>
      </p:pic>
    </p:spTree>
    <p:extLst>
      <p:ext uri="{BB962C8B-B14F-4D97-AF65-F5344CB8AC3E}">
        <p14:creationId xmlns:p14="http://schemas.microsoft.com/office/powerpoint/2010/main" val="2020179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431" t="24597" r="42871" b="40323"/>
          <a:stretch/>
        </p:blipFill>
        <p:spPr bwMode="auto">
          <a:xfrm>
            <a:off x="0" y="116632"/>
            <a:ext cx="4464496" cy="296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431" t="24597" r="42871" b="40323"/>
          <a:stretch/>
        </p:blipFill>
        <p:spPr bwMode="auto">
          <a:xfrm>
            <a:off x="4679504" y="97235"/>
            <a:ext cx="4464496" cy="296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431" t="24597" r="42871" b="40323"/>
          <a:stretch/>
        </p:blipFill>
        <p:spPr bwMode="auto">
          <a:xfrm>
            <a:off x="0" y="3717032"/>
            <a:ext cx="4464496" cy="296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431" t="24597" r="42871" b="40323"/>
          <a:stretch/>
        </p:blipFill>
        <p:spPr bwMode="auto">
          <a:xfrm>
            <a:off x="4679504" y="3697635"/>
            <a:ext cx="4464496" cy="296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9505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61A00-3325-4847-9F2B-3CBAC8EA58D6}"/>
              </a:ext>
            </a:extLst>
          </p:cNvPr>
          <p:cNvSpPr>
            <a:spLocks noGrp="1"/>
          </p:cNvSpPr>
          <p:nvPr>
            <p:ph type="title"/>
          </p:nvPr>
        </p:nvSpPr>
        <p:spPr>
          <a:xfrm>
            <a:off x="457200" y="274638"/>
            <a:ext cx="6995120" cy="1143000"/>
          </a:xfrm>
        </p:spPr>
        <p:txBody>
          <a:bodyPr>
            <a:normAutofit/>
          </a:bodyPr>
          <a:lstStyle/>
          <a:p>
            <a:r>
              <a:rPr lang="en-GB" dirty="0"/>
              <a:t>Over to you…</a:t>
            </a:r>
          </a:p>
        </p:txBody>
      </p:sp>
      <p:pic>
        <p:nvPicPr>
          <p:cNvPr id="1026" name="Picture 2" descr="Avoiding the Reefs as We Navigate Testing Season | Literature unit, Mini  lessons, Narrative writing">
            <a:extLst>
              <a:ext uri="{FF2B5EF4-FFF2-40B4-BE49-F238E27FC236}">
                <a16:creationId xmlns:a16="http://schemas.microsoft.com/office/drawing/2014/main" id="{31CEBDE3-3422-45C3-9E8B-E910846F09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28899">
            <a:off x="7316302" y="397443"/>
            <a:ext cx="1509736" cy="160535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2ECA2CD-AA92-462D-B813-F8BEBD6B9959}"/>
              </a:ext>
            </a:extLst>
          </p:cNvPr>
          <p:cNvSpPr txBox="1"/>
          <p:nvPr/>
        </p:nvSpPr>
        <p:spPr>
          <a:xfrm>
            <a:off x="1668760" y="1251049"/>
            <a:ext cx="4572000" cy="369332"/>
          </a:xfrm>
          <a:prstGeom prst="rect">
            <a:avLst/>
          </a:prstGeom>
          <a:noFill/>
        </p:spPr>
        <p:txBody>
          <a:bodyPr wrap="square">
            <a:spAutoFit/>
          </a:bodyPr>
          <a:lstStyle/>
          <a:p>
            <a:r>
              <a:rPr lang="en-GB" dirty="0">
                <a:hlinkClick r:id="rId3"/>
              </a:rPr>
              <a:t>https://www.opendoorsuk.org/act/letter/</a:t>
            </a:r>
            <a:endParaRPr lang="en-GB" dirty="0"/>
          </a:p>
        </p:txBody>
      </p:sp>
      <p:sp>
        <p:nvSpPr>
          <p:cNvPr id="15" name="TextBox 14">
            <a:extLst>
              <a:ext uri="{FF2B5EF4-FFF2-40B4-BE49-F238E27FC236}">
                <a16:creationId xmlns:a16="http://schemas.microsoft.com/office/drawing/2014/main" id="{D5142D7E-9488-49B2-A0F2-5DA4A41E478F}"/>
              </a:ext>
            </a:extLst>
          </p:cNvPr>
          <p:cNvSpPr txBox="1"/>
          <p:nvPr/>
        </p:nvSpPr>
        <p:spPr>
          <a:xfrm>
            <a:off x="374690" y="2397414"/>
            <a:ext cx="7530008" cy="369332"/>
          </a:xfrm>
          <a:prstGeom prst="rect">
            <a:avLst/>
          </a:prstGeom>
          <a:noFill/>
        </p:spPr>
        <p:txBody>
          <a:bodyPr wrap="square">
            <a:spAutoFit/>
          </a:bodyPr>
          <a:lstStyle/>
          <a:p>
            <a:r>
              <a:rPr lang="en-GB" dirty="0">
                <a:hlinkClick r:id="rId4"/>
              </a:rPr>
              <a:t>https://www.opendoorsuk.org/act/letter/colombia-childrens-campaign/</a:t>
            </a:r>
            <a:endParaRPr lang="en-GB" dirty="0"/>
          </a:p>
        </p:txBody>
      </p:sp>
      <p:sp>
        <p:nvSpPr>
          <p:cNvPr id="17" name="TextBox 16">
            <a:extLst>
              <a:ext uri="{FF2B5EF4-FFF2-40B4-BE49-F238E27FC236}">
                <a16:creationId xmlns:a16="http://schemas.microsoft.com/office/drawing/2014/main" id="{8F6BD9BF-9189-4EE6-A15C-1057BF1BE719}"/>
              </a:ext>
            </a:extLst>
          </p:cNvPr>
          <p:cNvSpPr txBox="1"/>
          <p:nvPr/>
        </p:nvSpPr>
        <p:spPr>
          <a:xfrm>
            <a:off x="210344" y="3163336"/>
            <a:ext cx="7530008" cy="1200329"/>
          </a:xfrm>
          <a:prstGeom prst="rect">
            <a:avLst/>
          </a:prstGeom>
          <a:noFill/>
        </p:spPr>
        <p:txBody>
          <a:bodyPr wrap="square">
            <a:spAutoFit/>
          </a:bodyPr>
          <a:lstStyle/>
          <a:p>
            <a:r>
              <a:rPr lang="en-GB" sz="2400" b="1" i="0" dirty="0">
                <a:solidFill>
                  <a:srgbClr val="3B4037"/>
                </a:solidFill>
                <a:effectLst/>
                <a:latin typeface="din-2014"/>
              </a:rPr>
              <a:t>Could you send a card or postcard with a drawing and short message? Write in simple English, or use the suggested Spanish phrases .</a:t>
            </a:r>
            <a:endParaRPr lang="en-GB" sz="2400" dirty="0"/>
          </a:p>
        </p:txBody>
      </p:sp>
      <p:sp>
        <p:nvSpPr>
          <p:cNvPr id="18" name="Rectangle 17">
            <a:extLst>
              <a:ext uri="{FF2B5EF4-FFF2-40B4-BE49-F238E27FC236}">
                <a16:creationId xmlns:a16="http://schemas.microsoft.com/office/drawing/2014/main" id="{72053026-4429-4018-A965-8DD7FF2D5B44}"/>
              </a:ext>
            </a:extLst>
          </p:cNvPr>
          <p:cNvSpPr/>
          <p:nvPr/>
        </p:nvSpPr>
        <p:spPr>
          <a:xfrm>
            <a:off x="854520" y="5145286"/>
            <a:ext cx="6200480"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PSCHE/Worship time</a:t>
            </a:r>
          </a:p>
        </p:txBody>
      </p:sp>
    </p:spTree>
    <p:extLst>
      <p:ext uri="{BB962C8B-B14F-4D97-AF65-F5344CB8AC3E}">
        <p14:creationId xmlns:p14="http://schemas.microsoft.com/office/powerpoint/2010/main" val="2156349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FC519A-71C8-4BF8-A2A1-76B9AF341645}"/>
              </a:ext>
            </a:extLst>
          </p:cNvPr>
          <p:cNvSpPr txBox="1"/>
          <p:nvPr/>
        </p:nvSpPr>
        <p:spPr>
          <a:xfrm>
            <a:off x="1007604" y="764704"/>
            <a:ext cx="7128792" cy="5262979"/>
          </a:xfrm>
          <a:prstGeom prst="rect">
            <a:avLst/>
          </a:prstGeom>
          <a:noFill/>
        </p:spPr>
        <p:txBody>
          <a:bodyPr wrap="square">
            <a:spAutoFit/>
          </a:bodyPr>
          <a:lstStyle/>
          <a:p>
            <a:pPr algn="l"/>
            <a:r>
              <a:rPr lang="en-GB" sz="2800" b="1" i="0" dirty="0">
                <a:solidFill>
                  <a:srgbClr val="3B4037"/>
                </a:solidFill>
                <a:effectLst/>
                <a:latin typeface="din-2014"/>
              </a:rPr>
              <a:t>Important guidelines</a:t>
            </a:r>
          </a:p>
          <a:p>
            <a:pPr algn="l"/>
            <a:endParaRPr lang="en-GB" sz="2800" b="1" i="0" dirty="0">
              <a:solidFill>
                <a:srgbClr val="3B4037"/>
              </a:solidFill>
              <a:effectLst/>
              <a:latin typeface="din-2014"/>
            </a:endParaRPr>
          </a:p>
          <a:p>
            <a:pPr algn="l">
              <a:buFont typeface="Arial" panose="020B0604020202020204" pitchFamily="34" charset="0"/>
              <a:buChar char="•"/>
            </a:pPr>
            <a:r>
              <a:rPr lang="en-GB" sz="2800" b="0" i="0" dirty="0">
                <a:solidFill>
                  <a:srgbClr val="3B4037"/>
                </a:solidFill>
                <a:effectLst/>
                <a:latin typeface="din-2014"/>
              </a:rPr>
              <a:t>Keep your message short and positive and print clearly, whether in Spanish or English.</a:t>
            </a:r>
          </a:p>
          <a:p>
            <a:pPr algn="l">
              <a:buFont typeface="Arial" panose="020B0604020202020204" pitchFamily="34" charset="0"/>
              <a:buChar char="•"/>
            </a:pPr>
            <a:r>
              <a:rPr lang="en-GB" sz="2800" b="0" i="0" dirty="0">
                <a:solidFill>
                  <a:srgbClr val="3B4037"/>
                </a:solidFill>
                <a:effectLst/>
                <a:latin typeface="din-2014"/>
              </a:rPr>
              <a:t>Include an encouraging verse from the Bible (you can find Spanish translations at </a:t>
            </a:r>
            <a:r>
              <a:rPr lang="en-GB" sz="2800" b="0" i="0" u="sng" dirty="0">
                <a:solidFill>
                  <a:srgbClr val="6B3267"/>
                </a:solidFill>
                <a:effectLst/>
                <a:latin typeface="din-2014"/>
                <a:hlinkClick r:id="rId2"/>
              </a:rPr>
              <a:t>biblegateway.com</a:t>
            </a:r>
            <a:r>
              <a:rPr lang="en-GB" sz="2800" b="0" i="0" dirty="0">
                <a:solidFill>
                  <a:srgbClr val="3B4037"/>
                </a:solidFill>
                <a:effectLst/>
                <a:latin typeface="din-2014"/>
              </a:rPr>
              <a:t>)</a:t>
            </a:r>
          </a:p>
          <a:p>
            <a:pPr algn="l">
              <a:buFont typeface="Arial" panose="020B0604020202020204" pitchFamily="34" charset="0"/>
              <a:buChar char="•"/>
            </a:pPr>
            <a:r>
              <a:rPr lang="en-GB" sz="2800" b="0" i="0" dirty="0">
                <a:solidFill>
                  <a:srgbClr val="3B4037"/>
                </a:solidFill>
                <a:effectLst/>
                <a:latin typeface="din-2014"/>
              </a:rPr>
              <a:t>Show sensitivity. Please don’t dwell on the difficulties of their situation or share about the blessings of your own life.</a:t>
            </a:r>
          </a:p>
          <a:p>
            <a:pPr algn="l">
              <a:buFont typeface="Arial" panose="020B0604020202020204" pitchFamily="34" charset="0"/>
              <a:buChar char="•"/>
            </a:pPr>
            <a:r>
              <a:rPr lang="en-GB" sz="2800" b="0" i="0" dirty="0">
                <a:solidFill>
                  <a:srgbClr val="3B4037"/>
                </a:solidFill>
                <a:effectLst/>
                <a:latin typeface="din-2014"/>
              </a:rPr>
              <a:t>Please don’t mention Open Doors anywhere – and don’t include your surname or address.</a:t>
            </a:r>
          </a:p>
        </p:txBody>
      </p:sp>
    </p:spTree>
    <p:extLst>
      <p:ext uri="{BB962C8B-B14F-4D97-AF65-F5344CB8AC3E}">
        <p14:creationId xmlns:p14="http://schemas.microsoft.com/office/powerpoint/2010/main" val="1260745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07340"/>
            <a:ext cx="8206680" cy="648071"/>
          </a:xfrm>
        </p:spPr>
        <p:txBody>
          <a:bodyPr>
            <a:normAutofit/>
          </a:bodyPr>
          <a:lstStyle/>
          <a:p>
            <a:pPr algn="l"/>
            <a:r>
              <a:rPr lang="en-GB" sz="3600" u="sng" dirty="0">
                <a:latin typeface="CCW Cursive Writing 7" pitchFamily="66" charset="0"/>
              </a:rPr>
              <a:t>Lesson 5</a:t>
            </a:r>
          </a:p>
        </p:txBody>
      </p:sp>
      <p:sp>
        <p:nvSpPr>
          <p:cNvPr id="3" name="Subtitle 2"/>
          <p:cNvSpPr>
            <a:spLocks noGrp="1"/>
          </p:cNvSpPr>
          <p:nvPr>
            <p:ph type="subTitle" idx="1"/>
          </p:nvPr>
        </p:nvSpPr>
        <p:spPr>
          <a:xfrm>
            <a:off x="251520" y="755411"/>
            <a:ext cx="8568952" cy="1944216"/>
          </a:xfrm>
        </p:spPr>
        <p:txBody>
          <a:bodyPr>
            <a:normAutofit/>
          </a:bodyPr>
          <a:lstStyle/>
          <a:p>
            <a:pPr algn="l"/>
            <a:r>
              <a:rPr lang="en-GB" u="sng" dirty="0">
                <a:solidFill>
                  <a:schemeClr val="tx1"/>
                </a:solidFill>
                <a:latin typeface="CCW Cursive Writing 7" pitchFamily="66" charset="0"/>
              </a:rPr>
              <a:t>L.O. </a:t>
            </a:r>
            <a:r>
              <a:rPr lang="en-GB" sz="4000" dirty="0">
                <a:solidFill>
                  <a:schemeClr val="tx1"/>
                </a:solidFill>
                <a:effectLst/>
                <a:ea typeface="Calibri" panose="020F0502020204030204" pitchFamily="34" charset="0"/>
                <a:cs typeface="Times New Roman" panose="02020603050405020304" pitchFamily="18" charset="0"/>
              </a:rPr>
              <a:t>To compare the impact of faith on a believer’s life journey in comparison to a person of no faith</a:t>
            </a:r>
          </a:p>
          <a:p>
            <a:pPr algn="l"/>
            <a:endParaRPr lang="en-GB" dirty="0">
              <a:solidFill>
                <a:schemeClr val="tx1"/>
              </a:solidFill>
              <a:latin typeface="CCW Cursive Writing 7" pitchFamily="66" charset="0"/>
            </a:endParaRPr>
          </a:p>
        </p:txBody>
      </p:sp>
      <p:pic>
        <p:nvPicPr>
          <p:cNvPr id="6" name="Picture 5" descr="C:\Users\teacher\AppData\Local\Microsoft\Windows\INetCache\Content.MSO\DE67D52.tmp">
            <a:extLst>
              <a:ext uri="{FF2B5EF4-FFF2-40B4-BE49-F238E27FC236}">
                <a16:creationId xmlns:a16="http://schemas.microsoft.com/office/drawing/2014/main" id="{950F9D79-AA1C-40E7-97D6-617CFC3ABFC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204305" y="2912816"/>
            <a:ext cx="6156684" cy="3189773"/>
          </a:xfrm>
          <a:prstGeom prst="rect">
            <a:avLst/>
          </a:prstGeom>
          <a:noFill/>
          <a:ln>
            <a:noFill/>
          </a:ln>
        </p:spPr>
      </p:pic>
      <p:sp>
        <p:nvSpPr>
          <p:cNvPr id="8" name="TextBox 7">
            <a:extLst>
              <a:ext uri="{FF2B5EF4-FFF2-40B4-BE49-F238E27FC236}">
                <a16:creationId xmlns:a16="http://schemas.microsoft.com/office/drawing/2014/main" id="{8CF026C5-2678-4681-9521-1CA5D6E899B2}"/>
              </a:ext>
            </a:extLst>
          </p:cNvPr>
          <p:cNvSpPr txBox="1"/>
          <p:nvPr/>
        </p:nvSpPr>
        <p:spPr>
          <a:xfrm>
            <a:off x="1835696" y="6381328"/>
            <a:ext cx="5544616" cy="369332"/>
          </a:xfrm>
          <a:prstGeom prst="rect">
            <a:avLst/>
          </a:prstGeom>
          <a:noFill/>
        </p:spPr>
        <p:txBody>
          <a:bodyPr wrap="square">
            <a:spAutoFit/>
          </a:bodyPr>
          <a:lstStyle/>
          <a:p>
            <a:r>
              <a:rPr lang="en-GB" dirty="0">
                <a:hlinkClick r:id="rId4"/>
              </a:rPr>
              <a:t>https://www.youtube.com/watch?v=qfiQoHyJC10</a:t>
            </a:r>
            <a:endParaRPr lang="en-GB" dirty="0"/>
          </a:p>
        </p:txBody>
      </p:sp>
    </p:spTree>
    <p:extLst>
      <p:ext uri="{BB962C8B-B14F-4D97-AF65-F5344CB8AC3E}">
        <p14:creationId xmlns:p14="http://schemas.microsoft.com/office/powerpoint/2010/main" val="1609351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8640"/>
            <a:ext cx="8229600" cy="4525963"/>
          </a:xfrm>
        </p:spPr>
        <p:txBody>
          <a:bodyPr/>
          <a:lstStyle/>
          <a:p>
            <a:r>
              <a:rPr lang="en-GB" dirty="0">
                <a:latin typeface="CCW Cursive Writing 7" pitchFamily="66" charset="0"/>
              </a:rPr>
              <a:t>How would a Christian’s life journey, differ to a person who does not have a faith? </a:t>
            </a:r>
          </a:p>
          <a:p>
            <a:r>
              <a:rPr lang="en-GB" dirty="0">
                <a:latin typeface="CCW Cursive Writing 7" pitchFamily="66" charset="0"/>
              </a:rPr>
              <a:t>Would they celebrate the same things?</a:t>
            </a:r>
          </a:p>
          <a:p>
            <a:r>
              <a:rPr lang="en-GB" dirty="0">
                <a:latin typeface="CCW Cursive Writing 7" pitchFamily="66" charset="0"/>
              </a:rPr>
              <a:t>How could their journeys be different?</a:t>
            </a:r>
          </a:p>
        </p:txBody>
      </p:sp>
      <p:sp>
        <p:nvSpPr>
          <p:cNvPr id="6" name="Rectangle 5">
            <a:extLst>
              <a:ext uri="{FF2B5EF4-FFF2-40B4-BE49-F238E27FC236}">
                <a16:creationId xmlns:a16="http://schemas.microsoft.com/office/drawing/2014/main" id="{0EC35DD0-CD80-41D9-AE20-DA9679BCA37F}"/>
              </a:ext>
            </a:extLst>
          </p:cNvPr>
          <p:cNvSpPr/>
          <p:nvPr/>
        </p:nvSpPr>
        <p:spPr>
          <a:xfrm>
            <a:off x="1475656" y="4437112"/>
            <a:ext cx="5717334"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Paired tasks…</a:t>
            </a:r>
          </a:p>
          <a:p>
            <a:pPr algn="ctr"/>
            <a:r>
              <a:rPr lang="en-US" sz="5400" b="0" cap="none" spc="0" dirty="0">
                <a:ln w="0"/>
                <a:solidFill>
                  <a:schemeClr val="accent1"/>
                </a:solidFill>
                <a:effectLst>
                  <a:outerShdw blurRad="38100" dist="25400" dir="5400000" algn="ctr" rotWithShape="0">
                    <a:srgbClr val="6E747A">
                      <a:alpha val="43000"/>
                    </a:srgbClr>
                  </a:outerShdw>
                </a:effectLst>
              </a:rPr>
              <a:t>complete the chart.</a:t>
            </a:r>
          </a:p>
        </p:txBody>
      </p:sp>
    </p:spTree>
    <p:extLst>
      <p:ext uri="{BB962C8B-B14F-4D97-AF65-F5344CB8AC3E}">
        <p14:creationId xmlns:p14="http://schemas.microsoft.com/office/powerpoint/2010/main" val="34217593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99706439"/>
              </p:ext>
            </p:extLst>
          </p:nvPr>
        </p:nvGraphicFramePr>
        <p:xfrm>
          <a:off x="251520" y="332654"/>
          <a:ext cx="8568952" cy="7041584"/>
        </p:xfrm>
        <a:graphic>
          <a:graphicData uri="http://schemas.openxmlformats.org/drawingml/2006/table">
            <a:tbl>
              <a:tblPr firstRow="1" bandRow="1">
                <a:tableStyleId>{5940675A-B579-460E-94D1-54222C63F5DA}</a:tableStyleId>
              </a:tblPr>
              <a:tblGrid>
                <a:gridCol w="4284476">
                  <a:extLst>
                    <a:ext uri="{9D8B030D-6E8A-4147-A177-3AD203B41FA5}">
                      <a16:colId xmlns:a16="http://schemas.microsoft.com/office/drawing/2014/main" val="20000"/>
                    </a:ext>
                  </a:extLst>
                </a:gridCol>
                <a:gridCol w="4284476">
                  <a:extLst>
                    <a:ext uri="{9D8B030D-6E8A-4147-A177-3AD203B41FA5}">
                      <a16:colId xmlns:a16="http://schemas.microsoft.com/office/drawing/2014/main" val="20001"/>
                    </a:ext>
                  </a:extLst>
                </a:gridCol>
              </a:tblGrid>
              <a:tr h="1044116">
                <a:tc>
                  <a:txBody>
                    <a:bodyPr/>
                    <a:lstStyle/>
                    <a:p>
                      <a:pPr algn="ctr"/>
                      <a:r>
                        <a:rPr lang="en-GB" sz="2000" dirty="0">
                          <a:latin typeface="CCW Cursive Writing 7" pitchFamily="66" charset="0"/>
                        </a:rPr>
                        <a:t>Person who</a:t>
                      </a:r>
                      <a:r>
                        <a:rPr lang="en-GB" sz="2000" baseline="0" dirty="0">
                          <a:latin typeface="CCW Cursive Writing 7" pitchFamily="66" charset="0"/>
                        </a:rPr>
                        <a:t> has a faith</a:t>
                      </a:r>
                      <a:endParaRPr lang="en-GB" sz="2000" dirty="0">
                        <a:latin typeface="CCW Cursive Writing 7" pitchFamily="66" charset="0"/>
                      </a:endParaRPr>
                    </a:p>
                  </a:txBody>
                  <a:tcPr/>
                </a:tc>
                <a:tc>
                  <a:txBody>
                    <a:bodyPr/>
                    <a:lstStyle/>
                    <a:p>
                      <a:pPr algn="ctr"/>
                      <a:r>
                        <a:rPr lang="en-GB" sz="2000" dirty="0">
                          <a:latin typeface="CCW Cursive Writing 7" pitchFamily="66" charset="0"/>
                        </a:rPr>
                        <a:t>Person who doesn’t have a faith</a:t>
                      </a:r>
                    </a:p>
                  </a:txBody>
                  <a:tcPr/>
                </a:tc>
                <a:extLst>
                  <a:ext uri="{0D108BD9-81ED-4DB2-BD59-A6C34878D82A}">
                    <a16:rowId xmlns:a16="http://schemas.microsoft.com/office/drawing/2014/main" val="10000"/>
                  </a:ext>
                </a:extLst>
              </a:tr>
              <a:tr h="1044116">
                <a:tc>
                  <a:txBody>
                    <a:bodyPr/>
                    <a:lstStyle/>
                    <a:p>
                      <a:pPr marL="285750" indent="-285750">
                        <a:buFont typeface="Arial" pitchFamily="34" charset="0"/>
                        <a:buChar char="•"/>
                      </a:pPr>
                      <a:r>
                        <a:rPr lang="en-GB" sz="1600" dirty="0">
                          <a:latin typeface="CCW Cursive Writing 7" pitchFamily="66" charset="0"/>
                        </a:rPr>
                        <a:t>Think differently about festivals. Christians would celebrate Christmas and Easter.</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1"/>
                  </a:ext>
                </a:extLst>
              </a:tr>
              <a:tr h="1044116">
                <a:tc>
                  <a:txBody>
                    <a:bodyPr/>
                    <a:lstStyle/>
                    <a:p>
                      <a:pPr marL="285750" indent="-285750">
                        <a:buFont typeface="Arial" pitchFamily="34" charset="0"/>
                        <a:buChar char="•"/>
                      </a:pPr>
                      <a:r>
                        <a:rPr lang="en-GB" sz="1600" dirty="0">
                          <a:latin typeface="CCW Cursive Writing 7" pitchFamily="66" charset="0"/>
                        </a:rPr>
                        <a:t>They would attend their holy place of worship. Example: Jewish people would go to a synagogue and Christians would go to church.</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2"/>
                  </a:ext>
                </a:extLst>
              </a:tr>
              <a:tr h="1044116">
                <a:tc>
                  <a:txBody>
                    <a:bodyPr/>
                    <a:lstStyle/>
                    <a:p>
                      <a:pPr marL="285750" indent="-285750">
                        <a:buFont typeface="Arial" pitchFamily="34" charset="0"/>
                        <a:buChar char="•"/>
                      </a:pPr>
                      <a:r>
                        <a:rPr lang="en-GB" sz="1600" dirty="0">
                          <a:latin typeface="CCW Cursive Writing 7" pitchFamily="66" charset="0"/>
                        </a:rPr>
                        <a:t>People who have a faith would pray </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3"/>
                  </a:ext>
                </a:extLst>
              </a:tr>
              <a:tr h="1044116">
                <a:tc>
                  <a:txBody>
                    <a:bodyPr/>
                    <a:lstStyle/>
                    <a:p>
                      <a:pPr marL="285750" indent="-285750">
                        <a:buFont typeface="Arial" pitchFamily="34" charset="0"/>
                        <a:buChar char="•"/>
                      </a:pPr>
                      <a:r>
                        <a:rPr lang="en-GB" sz="1600" dirty="0">
                          <a:latin typeface="CCW Cursive Writing 7" pitchFamily="66" charset="0"/>
                        </a:rPr>
                        <a:t>People who have a faith may fast or eat different food. </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4"/>
                  </a:ext>
                </a:extLst>
              </a:tr>
              <a:tr h="1044116">
                <a:tc>
                  <a:txBody>
                    <a:bodyPr/>
                    <a:lstStyle/>
                    <a:p>
                      <a:pPr marL="285750" indent="-285750">
                        <a:buFont typeface="Arial" pitchFamily="34" charset="0"/>
                        <a:buChar char="•"/>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252380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00534204"/>
              </p:ext>
            </p:extLst>
          </p:nvPr>
        </p:nvGraphicFramePr>
        <p:xfrm>
          <a:off x="251520" y="332654"/>
          <a:ext cx="8568952" cy="6301548"/>
        </p:xfrm>
        <a:graphic>
          <a:graphicData uri="http://schemas.openxmlformats.org/drawingml/2006/table">
            <a:tbl>
              <a:tblPr firstRow="1" bandRow="1">
                <a:tableStyleId>{5940675A-B579-460E-94D1-54222C63F5DA}</a:tableStyleId>
              </a:tblPr>
              <a:tblGrid>
                <a:gridCol w="4284476">
                  <a:extLst>
                    <a:ext uri="{9D8B030D-6E8A-4147-A177-3AD203B41FA5}">
                      <a16:colId xmlns:a16="http://schemas.microsoft.com/office/drawing/2014/main" val="20000"/>
                    </a:ext>
                  </a:extLst>
                </a:gridCol>
                <a:gridCol w="4284476">
                  <a:extLst>
                    <a:ext uri="{9D8B030D-6E8A-4147-A177-3AD203B41FA5}">
                      <a16:colId xmlns:a16="http://schemas.microsoft.com/office/drawing/2014/main" val="20001"/>
                    </a:ext>
                  </a:extLst>
                </a:gridCol>
              </a:tblGrid>
              <a:tr h="859107">
                <a:tc>
                  <a:txBody>
                    <a:bodyPr/>
                    <a:lstStyle/>
                    <a:p>
                      <a:pPr algn="ctr"/>
                      <a:r>
                        <a:rPr lang="en-GB" sz="2000" dirty="0">
                          <a:latin typeface="CCW Cursive Writing 7" pitchFamily="66" charset="0"/>
                        </a:rPr>
                        <a:t>Person who</a:t>
                      </a:r>
                      <a:r>
                        <a:rPr lang="en-GB" sz="2000" baseline="0" dirty="0">
                          <a:latin typeface="CCW Cursive Writing 7" pitchFamily="66" charset="0"/>
                        </a:rPr>
                        <a:t> has a faith</a:t>
                      </a:r>
                      <a:endParaRPr lang="en-GB" sz="2000" dirty="0">
                        <a:latin typeface="CCW Cursive Writing 7" pitchFamily="66" charset="0"/>
                      </a:endParaRPr>
                    </a:p>
                  </a:txBody>
                  <a:tcPr/>
                </a:tc>
                <a:tc>
                  <a:txBody>
                    <a:bodyPr/>
                    <a:lstStyle/>
                    <a:p>
                      <a:pPr algn="ctr"/>
                      <a:r>
                        <a:rPr lang="en-GB" sz="2000" dirty="0">
                          <a:latin typeface="CCW Cursive Writing 7" pitchFamily="66" charset="0"/>
                        </a:rPr>
                        <a:t>Person who doesn’t have a faith</a:t>
                      </a:r>
                    </a:p>
                  </a:txBody>
                  <a:tcPr/>
                </a:tc>
                <a:extLst>
                  <a:ext uri="{0D108BD9-81ED-4DB2-BD59-A6C34878D82A}">
                    <a16:rowId xmlns:a16="http://schemas.microsoft.com/office/drawing/2014/main" val="10000"/>
                  </a:ext>
                </a:extLst>
              </a:tr>
              <a:tr h="1026267">
                <a:tc>
                  <a:txBody>
                    <a:bodyPr/>
                    <a:lstStyle/>
                    <a:p>
                      <a:pPr marL="285750" indent="-285750">
                        <a:buFont typeface="Arial" pitchFamily="34" charset="0"/>
                        <a:buChar char="•"/>
                      </a:pPr>
                      <a:r>
                        <a:rPr lang="en-GB" sz="1600" dirty="0">
                          <a:latin typeface="CCW Cursive Writing 7" pitchFamily="66" charset="0"/>
                        </a:rPr>
                        <a:t>Think differently about festivals. Christians would celebrate Christmas and Easter.</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1"/>
                  </a:ext>
                </a:extLst>
              </a:tr>
              <a:tr h="1729993">
                <a:tc>
                  <a:txBody>
                    <a:bodyPr/>
                    <a:lstStyle/>
                    <a:p>
                      <a:pPr marL="285750" indent="-285750">
                        <a:buFont typeface="Arial" pitchFamily="34" charset="0"/>
                        <a:buChar char="•"/>
                      </a:pPr>
                      <a:r>
                        <a:rPr lang="en-GB" sz="1600" dirty="0">
                          <a:latin typeface="CCW Cursive Writing 7" pitchFamily="66" charset="0"/>
                        </a:rPr>
                        <a:t>They would attend their holy place of worship. Example: Jewish people would go to a synagogue and Christians would go to church.</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2"/>
                  </a:ext>
                </a:extLst>
              </a:tr>
              <a:tr h="859107">
                <a:tc>
                  <a:txBody>
                    <a:bodyPr/>
                    <a:lstStyle/>
                    <a:p>
                      <a:pPr marL="285750" indent="-285750">
                        <a:buFont typeface="Arial" pitchFamily="34" charset="0"/>
                        <a:buChar char="•"/>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3"/>
                  </a:ext>
                </a:extLst>
              </a:tr>
              <a:tr h="859107">
                <a:tc>
                  <a:txBody>
                    <a:bodyPr/>
                    <a:lstStyle/>
                    <a:p>
                      <a:pPr marL="285750" indent="-285750">
                        <a:buFont typeface="Arial" pitchFamily="34" charset="0"/>
                        <a:buChar char="•"/>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4"/>
                  </a:ext>
                </a:extLst>
              </a:tr>
              <a:tr h="859107">
                <a:tc>
                  <a:txBody>
                    <a:bodyPr/>
                    <a:lstStyle/>
                    <a:p>
                      <a:pPr marL="0" indent="0">
                        <a:buFont typeface="Arial" pitchFamily="34" charset="0"/>
                        <a:buNone/>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6632599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251520" y="332654"/>
          <a:ext cx="8568952" cy="6301548"/>
        </p:xfrm>
        <a:graphic>
          <a:graphicData uri="http://schemas.openxmlformats.org/drawingml/2006/table">
            <a:tbl>
              <a:tblPr firstRow="1" bandRow="1">
                <a:tableStyleId>{5940675A-B579-460E-94D1-54222C63F5DA}</a:tableStyleId>
              </a:tblPr>
              <a:tblGrid>
                <a:gridCol w="4284476">
                  <a:extLst>
                    <a:ext uri="{9D8B030D-6E8A-4147-A177-3AD203B41FA5}">
                      <a16:colId xmlns:a16="http://schemas.microsoft.com/office/drawing/2014/main" val="20000"/>
                    </a:ext>
                  </a:extLst>
                </a:gridCol>
                <a:gridCol w="4284476">
                  <a:extLst>
                    <a:ext uri="{9D8B030D-6E8A-4147-A177-3AD203B41FA5}">
                      <a16:colId xmlns:a16="http://schemas.microsoft.com/office/drawing/2014/main" val="20001"/>
                    </a:ext>
                  </a:extLst>
                </a:gridCol>
              </a:tblGrid>
              <a:tr h="859107">
                <a:tc>
                  <a:txBody>
                    <a:bodyPr/>
                    <a:lstStyle/>
                    <a:p>
                      <a:pPr algn="ctr"/>
                      <a:r>
                        <a:rPr lang="en-GB" sz="2000" dirty="0">
                          <a:latin typeface="CCW Cursive Writing 7" pitchFamily="66" charset="0"/>
                        </a:rPr>
                        <a:t>Person who</a:t>
                      </a:r>
                      <a:r>
                        <a:rPr lang="en-GB" sz="2000" baseline="0" dirty="0">
                          <a:latin typeface="CCW Cursive Writing 7" pitchFamily="66" charset="0"/>
                        </a:rPr>
                        <a:t> has a faith</a:t>
                      </a:r>
                      <a:endParaRPr lang="en-GB" sz="2000" dirty="0">
                        <a:latin typeface="CCW Cursive Writing 7" pitchFamily="66" charset="0"/>
                      </a:endParaRPr>
                    </a:p>
                  </a:txBody>
                  <a:tcPr/>
                </a:tc>
                <a:tc>
                  <a:txBody>
                    <a:bodyPr/>
                    <a:lstStyle/>
                    <a:p>
                      <a:pPr algn="ctr"/>
                      <a:r>
                        <a:rPr lang="en-GB" sz="2000" dirty="0">
                          <a:latin typeface="CCW Cursive Writing 7" pitchFamily="66" charset="0"/>
                        </a:rPr>
                        <a:t>Person who doesn’t have a faith</a:t>
                      </a:r>
                    </a:p>
                  </a:txBody>
                  <a:tcPr/>
                </a:tc>
                <a:extLst>
                  <a:ext uri="{0D108BD9-81ED-4DB2-BD59-A6C34878D82A}">
                    <a16:rowId xmlns:a16="http://schemas.microsoft.com/office/drawing/2014/main" val="10000"/>
                  </a:ext>
                </a:extLst>
              </a:tr>
              <a:tr h="1026267">
                <a:tc>
                  <a:txBody>
                    <a:bodyPr/>
                    <a:lstStyle/>
                    <a:p>
                      <a:pPr marL="285750" indent="-285750">
                        <a:buFont typeface="Arial" pitchFamily="34" charset="0"/>
                        <a:buChar char="•"/>
                      </a:pPr>
                      <a:r>
                        <a:rPr lang="en-GB" sz="1600" dirty="0">
                          <a:latin typeface="CCW Cursive Writing 7" pitchFamily="66" charset="0"/>
                        </a:rPr>
                        <a:t>Think differently about festivals. Christians would celebrate Christmas and Easter.</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1"/>
                  </a:ext>
                </a:extLst>
              </a:tr>
              <a:tr h="1729993">
                <a:tc>
                  <a:txBody>
                    <a:bodyPr/>
                    <a:lstStyle/>
                    <a:p>
                      <a:pPr marL="285750" indent="-285750">
                        <a:buFont typeface="Arial" pitchFamily="34" charset="0"/>
                        <a:buChar char="•"/>
                      </a:pPr>
                      <a:r>
                        <a:rPr lang="en-GB" sz="1600" dirty="0">
                          <a:latin typeface="CCW Cursive Writing 7" pitchFamily="66" charset="0"/>
                        </a:rPr>
                        <a:t>They would attend their holy place of worship. Example: Jewish people would go to a synagogue and Christians would go to church.</a:t>
                      </a: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2"/>
                  </a:ext>
                </a:extLst>
              </a:tr>
              <a:tr h="859107">
                <a:tc>
                  <a:txBody>
                    <a:bodyPr/>
                    <a:lstStyle/>
                    <a:p>
                      <a:pPr marL="285750" indent="-285750">
                        <a:buFont typeface="Arial" pitchFamily="34" charset="0"/>
                        <a:buChar char="•"/>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3"/>
                  </a:ext>
                </a:extLst>
              </a:tr>
              <a:tr h="859107">
                <a:tc>
                  <a:txBody>
                    <a:bodyPr/>
                    <a:lstStyle/>
                    <a:p>
                      <a:pPr marL="285750" indent="-285750">
                        <a:buFont typeface="Arial" pitchFamily="34" charset="0"/>
                        <a:buChar char="•"/>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4"/>
                  </a:ext>
                </a:extLst>
              </a:tr>
              <a:tr h="859107">
                <a:tc>
                  <a:txBody>
                    <a:bodyPr/>
                    <a:lstStyle/>
                    <a:p>
                      <a:pPr marL="0" indent="0">
                        <a:buFont typeface="Arial" pitchFamily="34" charset="0"/>
                        <a:buNone/>
                      </a:pPr>
                      <a:endParaRPr lang="en-GB" sz="1600" dirty="0">
                        <a:latin typeface="CCW Cursive Writing 7" pitchFamily="66" charset="0"/>
                      </a:endParaRPr>
                    </a:p>
                  </a:txBody>
                  <a:tcPr/>
                </a:tc>
                <a:tc>
                  <a:txBody>
                    <a:bodyPr/>
                    <a:lstStyle/>
                    <a:p>
                      <a:pPr marL="285750" indent="-285750">
                        <a:buFont typeface="Arial" pitchFamily="34" charset="0"/>
                        <a:buChar char="•"/>
                      </a:pPr>
                      <a:endParaRPr lang="en-GB" sz="1600" dirty="0">
                        <a:latin typeface="CCW Cursive Writing 7" pitchFamily="66"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8873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51520" y="332654"/>
          <a:ext cx="8568952" cy="6310064"/>
        </p:xfrm>
        <a:graphic>
          <a:graphicData uri="http://schemas.openxmlformats.org/drawingml/2006/table">
            <a:tbl>
              <a:tblPr firstRow="1" bandRow="1">
                <a:tableStyleId>{5940675A-B579-460E-94D1-54222C63F5DA}</a:tableStyleId>
              </a:tblPr>
              <a:tblGrid>
                <a:gridCol w="4284476">
                  <a:extLst>
                    <a:ext uri="{9D8B030D-6E8A-4147-A177-3AD203B41FA5}">
                      <a16:colId xmlns:a16="http://schemas.microsoft.com/office/drawing/2014/main" val="20000"/>
                    </a:ext>
                  </a:extLst>
                </a:gridCol>
                <a:gridCol w="4284476">
                  <a:extLst>
                    <a:ext uri="{9D8B030D-6E8A-4147-A177-3AD203B41FA5}">
                      <a16:colId xmlns:a16="http://schemas.microsoft.com/office/drawing/2014/main" val="20001"/>
                    </a:ext>
                  </a:extLst>
                </a:gridCol>
              </a:tblGrid>
              <a:tr h="1044116">
                <a:tc>
                  <a:txBody>
                    <a:bodyPr/>
                    <a:lstStyle/>
                    <a:p>
                      <a:pPr algn="ctr"/>
                      <a:r>
                        <a:rPr lang="en-GB" sz="2000" dirty="0">
                          <a:latin typeface="CCW Cursive Writing 7" pitchFamily="66" charset="0"/>
                        </a:rPr>
                        <a:t>Person who</a:t>
                      </a:r>
                      <a:r>
                        <a:rPr lang="en-GB" sz="2000" baseline="0" dirty="0">
                          <a:latin typeface="CCW Cursive Writing 7" pitchFamily="66" charset="0"/>
                        </a:rPr>
                        <a:t> has a faith</a:t>
                      </a:r>
                      <a:endParaRPr lang="en-GB" sz="2000" dirty="0">
                        <a:latin typeface="CCW Cursive Writing 7" pitchFamily="66" charset="0"/>
                      </a:endParaRPr>
                    </a:p>
                  </a:txBody>
                  <a:tcPr/>
                </a:tc>
                <a:tc>
                  <a:txBody>
                    <a:bodyPr/>
                    <a:lstStyle/>
                    <a:p>
                      <a:pPr algn="ctr"/>
                      <a:r>
                        <a:rPr lang="en-GB" sz="2000" dirty="0">
                          <a:latin typeface="CCW Cursive Writing 7" pitchFamily="66" charset="0"/>
                        </a:rPr>
                        <a:t>Person who doesn’t have a faith</a:t>
                      </a:r>
                    </a:p>
                  </a:txBody>
                  <a:tcPr/>
                </a:tc>
                <a:extLst>
                  <a:ext uri="{0D108BD9-81ED-4DB2-BD59-A6C34878D82A}">
                    <a16:rowId xmlns:a16="http://schemas.microsoft.com/office/drawing/2014/main" val="10000"/>
                  </a:ext>
                </a:extLst>
              </a:tr>
              <a:tr h="1044116">
                <a:tc>
                  <a:txBody>
                    <a:bodyPr/>
                    <a:lstStyle/>
                    <a:p>
                      <a:pPr marL="285750" indent="-285750">
                        <a:buFont typeface="Arial" pitchFamily="34" charset="0"/>
                        <a:buChar char="•"/>
                      </a:pPr>
                      <a:r>
                        <a:rPr lang="en-GB" sz="1600" dirty="0">
                          <a:latin typeface="CCW Cursive Writing 7" pitchFamily="66" charset="0"/>
                        </a:rPr>
                        <a:t> Read their holy scripture:</a:t>
                      </a:r>
                      <a:r>
                        <a:rPr lang="en-GB" sz="1600" baseline="0" dirty="0">
                          <a:latin typeface="CCW Cursive Writing 7" pitchFamily="66" charset="0"/>
                        </a:rPr>
                        <a:t> Bible, Torah </a:t>
                      </a:r>
                      <a:r>
                        <a:rPr lang="en-GB" sz="1600" baseline="0" dirty="0" err="1">
                          <a:latin typeface="CCW Cursive Writing 7" pitchFamily="66" charset="0"/>
                        </a:rPr>
                        <a:t>etc</a:t>
                      </a:r>
                      <a:r>
                        <a:rPr lang="en-GB" sz="1600" baseline="0" dirty="0">
                          <a:latin typeface="CCW Cursive Writing 7" pitchFamily="66" charset="0"/>
                        </a:rPr>
                        <a:t> to learn teachings and gain wisdom. </a:t>
                      </a:r>
                      <a:endParaRPr lang="en-GB" sz="1600" dirty="0">
                        <a:latin typeface="CCW Cursive Writing 7" pitchFamily="66" charset="0"/>
                      </a:endParaRPr>
                    </a:p>
                  </a:txBody>
                  <a:tcPr/>
                </a:tc>
                <a:tc>
                  <a:txBody>
                    <a:bodyPr/>
                    <a:lstStyle/>
                    <a:p>
                      <a:pPr marL="285750" indent="-285750">
                        <a:buFont typeface="Arial" pitchFamily="34" charset="0"/>
                        <a:buChar char="•"/>
                      </a:pPr>
                      <a:r>
                        <a:rPr lang="en-GB" sz="1600" dirty="0">
                          <a:latin typeface="CCW Cursive Writing 7" pitchFamily="66" charset="0"/>
                        </a:rPr>
                        <a:t>   Wouldn’t attend their holy place of worship. </a:t>
                      </a:r>
                    </a:p>
                  </a:txBody>
                  <a:tcPr/>
                </a:tc>
                <a:extLst>
                  <a:ext uri="{0D108BD9-81ED-4DB2-BD59-A6C34878D82A}">
                    <a16:rowId xmlns:a16="http://schemas.microsoft.com/office/drawing/2014/main" val="10001"/>
                  </a:ext>
                </a:extLst>
              </a:tr>
              <a:tr h="1044116">
                <a:tc>
                  <a:txBody>
                    <a:bodyPr/>
                    <a:lstStyle/>
                    <a:p>
                      <a:pPr marL="285750" indent="-285750">
                        <a:buFont typeface="Arial" pitchFamily="34" charset="0"/>
                        <a:buChar char="•"/>
                      </a:pPr>
                      <a:r>
                        <a:rPr lang="en-GB" sz="1600" dirty="0">
                          <a:latin typeface="CCW Cursive Writing 7" pitchFamily="66" charset="0"/>
                        </a:rPr>
                        <a:t> Trust in God when</a:t>
                      </a:r>
                      <a:r>
                        <a:rPr lang="en-GB" sz="1600" baseline="0" dirty="0">
                          <a:latin typeface="CCW Cursive Writing 7" pitchFamily="66" charset="0"/>
                        </a:rPr>
                        <a:t> they have hard times. </a:t>
                      </a:r>
                      <a:endParaRPr lang="en-GB" sz="1600" dirty="0">
                        <a:latin typeface="CCW Cursive Writing 7" pitchFamily="66" charset="0"/>
                      </a:endParaRPr>
                    </a:p>
                  </a:txBody>
                  <a:tcPr/>
                </a:tc>
                <a:tc>
                  <a:txBody>
                    <a:bodyPr/>
                    <a:lstStyle/>
                    <a:p>
                      <a:pPr marL="285750" indent="-285750">
                        <a:buFont typeface="Arial" pitchFamily="34" charset="0"/>
                        <a:buChar char="•"/>
                      </a:pPr>
                      <a:r>
                        <a:rPr lang="en-GB" sz="1600" baseline="0" dirty="0">
                          <a:latin typeface="CCW Cursive Writing 7" pitchFamily="66" charset="0"/>
                        </a:rPr>
                        <a:t> Won’t pray to God.</a:t>
                      </a:r>
                      <a:endParaRPr lang="en-GB" sz="1600" dirty="0">
                        <a:latin typeface="CCW Cursive Writing 7" pitchFamily="66" charset="0"/>
                      </a:endParaRPr>
                    </a:p>
                  </a:txBody>
                  <a:tcPr/>
                </a:tc>
                <a:extLst>
                  <a:ext uri="{0D108BD9-81ED-4DB2-BD59-A6C34878D82A}">
                    <a16:rowId xmlns:a16="http://schemas.microsoft.com/office/drawing/2014/main" val="10002"/>
                  </a:ext>
                </a:extLst>
              </a:tr>
              <a:tr h="1044116">
                <a:tc>
                  <a:txBody>
                    <a:bodyPr/>
                    <a:lstStyle/>
                    <a:p>
                      <a:pPr marL="285750" indent="-285750">
                        <a:buFont typeface="Arial" pitchFamily="34" charset="0"/>
                        <a:buChar char="•"/>
                      </a:pPr>
                      <a:r>
                        <a:rPr lang="en-GB" sz="1600" dirty="0">
                          <a:latin typeface="CCW Cursive Writing 7" pitchFamily="66" charset="0"/>
                        </a:rPr>
                        <a:t> Pray to God to</a:t>
                      </a:r>
                      <a:r>
                        <a:rPr lang="en-GB" sz="1600" baseline="0" dirty="0">
                          <a:latin typeface="CCW Cursive Writing 7" pitchFamily="66" charset="0"/>
                        </a:rPr>
                        <a:t> give thanks, pray for help and support. </a:t>
                      </a:r>
                      <a:endParaRPr lang="en-GB" sz="1600" dirty="0">
                        <a:latin typeface="CCW Cursive Writing 7" pitchFamily="66" charset="0"/>
                      </a:endParaRPr>
                    </a:p>
                  </a:txBody>
                  <a:tcPr/>
                </a:tc>
                <a:tc>
                  <a:txBody>
                    <a:bodyPr/>
                    <a:lstStyle/>
                    <a:p>
                      <a:pPr marL="285750" indent="-285750">
                        <a:buFont typeface="Arial" pitchFamily="34" charset="0"/>
                        <a:buChar char="•"/>
                      </a:pPr>
                      <a:r>
                        <a:rPr lang="en-GB" sz="1600" dirty="0">
                          <a:latin typeface="CCW Cursive Writing 7" pitchFamily="66" charset="0"/>
                        </a:rPr>
                        <a:t> Not worship and</a:t>
                      </a:r>
                      <a:r>
                        <a:rPr lang="en-GB" sz="1600" baseline="0" dirty="0">
                          <a:latin typeface="CCW Cursive Writing 7" pitchFamily="66" charset="0"/>
                        </a:rPr>
                        <a:t> listen to different music. </a:t>
                      </a:r>
                      <a:endParaRPr lang="en-GB" sz="1600" dirty="0">
                        <a:latin typeface="CCW Cursive Writing 7" pitchFamily="66" charset="0"/>
                      </a:endParaRPr>
                    </a:p>
                  </a:txBody>
                  <a:tcPr/>
                </a:tc>
                <a:extLst>
                  <a:ext uri="{0D108BD9-81ED-4DB2-BD59-A6C34878D82A}">
                    <a16:rowId xmlns:a16="http://schemas.microsoft.com/office/drawing/2014/main" val="10003"/>
                  </a:ext>
                </a:extLst>
              </a:tr>
              <a:tr h="1044116">
                <a:tc>
                  <a:txBody>
                    <a:bodyPr/>
                    <a:lstStyle/>
                    <a:p>
                      <a:pPr marL="285750" indent="-285750">
                        <a:buFont typeface="Arial" pitchFamily="34" charset="0"/>
                        <a:buChar char="•"/>
                      </a:pPr>
                      <a:r>
                        <a:rPr lang="en-GB" sz="1600" dirty="0">
                          <a:latin typeface="CCW Cursive Writing 7" pitchFamily="66" charset="0"/>
                        </a:rPr>
                        <a:t> Love God and each other. </a:t>
                      </a:r>
                    </a:p>
                  </a:txBody>
                  <a:tcPr/>
                </a:tc>
                <a:tc>
                  <a:txBody>
                    <a:bodyPr/>
                    <a:lstStyle/>
                    <a:p>
                      <a:pPr marL="285750" indent="-285750">
                        <a:buFont typeface="Arial" pitchFamily="34" charset="0"/>
                        <a:buChar char="•"/>
                      </a:pPr>
                      <a:r>
                        <a:rPr lang="en-GB" sz="1600" dirty="0">
                          <a:latin typeface="CCW Cursive Writing 7" pitchFamily="66" charset="0"/>
                        </a:rPr>
                        <a:t> Won’t read holy scriptures.</a:t>
                      </a:r>
                    </a:p>
                  </a:txBody>
                  <a:tcPr/>
                </a:tc>
                <a:extLst>
                  <a:ext uri="{0D108BD9-81ED-4DB2-BD59-A6C34878D82A}">
                    <a16:rowId xmlns:a16="http://schemas.microsoft.com/office/drawing/2014/main" val="10004"/>
                  </a:ext>
                </a:extLst>
              </a:tr>
              <a:tr h="1044116">
                <a:tc>
                  <a:txBody>
                    <a:bodyPr/>
                    <a:lstStyle/>
                    <a:p>
                      <a:pPr marL="285750" indent="-285750">
                        <a:buFont typeface="Arial" pitchFamily="34" charset="0"/>
                        <a:buChar char="•"/>
                      </a:pPr>
                      <a:r>
                        <a:rPr lang="en-GB" sz="1600" dirty="0">
                          <a:latin typeface="CCW Cursive Writing 7" pitchFamily="66" charset="0"/>
                        </a:rPr>
                        <a:t> Religious</a:t>
                      </a:r>
                      <a:r>
                        <a:rPr lang="en-GB" sz="1600" baseline="0" dirty="0">
                          <a:latin typeface="CCW Cursive Writing 7" pitchFamily="66" charset="0"/>
                        </a:rPr>
                        <a:t> values</a:t>
                      </a:r>
                      <a:endParaRPr lang="en-GB" sz="1600" dirty="0">
                        <a:latin typeface="CCW Cursive Writing 7" pitchFamily="66" charset="0"/>
                      </a:endParaRPr>
                    </a:p>
                  </a:txBody>
                  <a:tcPr/>
                </a:tc>
                <a:tc>
                  <a:txBody>
                    <a:bodyPr/>
                    <a:lstStyle/>
                    <a:p>
                      <a:pPr marL="285750" indent="-285750">
                        <a:buFont typeface="Arial" pitchFamily="34" charset="0"/>
                        <a:buChar char="•"/>
                      </a:pPr>
                      <a:r>
                        <a:rPr lang="en-GB" sz="1600" dirty="0">
                          <a:latin typeface="CCW Cursive Writing 7" pitchFamily="66" charset="0"/>
                        </a:rPr>
                        <a:t> Still have values in life that may be similar to religious</a:t>
                      </a:r>
                      <a:r>
                        <a:rPr lang="en-GB" sz="1600" baseline="0" dirty="0">
                          <a:latin typeface="CCW Cursive Writing 7" pitchFamily="66" charset="0"/>
                        </a:rPr>
                        <a:t> ones. </a:t>
                      </a:r>
                      <a:endParaRPr lang="en-GB" sz="1600" dirty="0">
                        <a:latin typeface="CCW Cursive Writing 7" pitchFamily="66"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2304005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5976664"/>
          </a:xfrm>
        </p:spPr>
        <p:txBody>
          <a:bodyPr>
            <a:normAutofit fontScale="92500"/>
          </a:bodyPr>
          <a:lstStyle/>
          <a:p>
            <a:pPr marL="0" indent="0">
              <a:buNone/>
            </a:pPr>
            <a:r>
              <a:rPr lang="en-GB" dirty="0">
                <a:latin typeface="CCW Cursive Writing 7" pitchFamily="66" charset="0"/>
              </a:rPr>
              <a:t>A person who does not have a faith won’t attend a place of worship each week</a:t>
            </a:r>
            <a:r>
              <a:rPr lang="en-GB" dirty="0">
                <a:solidFill>
                  <a:srgbClr val="FF0000"/>
                </a:solidFill>
                <a:latin typeface="CCW Cursive Writing 7" pitchFamily="66" charset="0"/>
              </a:rPr>
              <a:t>; however, </a:t>
            </a:r>
            <a:r>
              <a:rPr lang="en-GB" dirty="0">
                <a:latin typeface="CCW Cursive Writing 7" pitchFamily="66" charset="0"/>
              </a:rPr>
              <a:t>___________________</a:t>
            </a:r>
          </a:p>
          <a:p>
            <a:pPr marL="0" indent="0">
              <a:buNone/>
            </a:pPr>
            <a:r>
              <a:rPr lang="en-GB" dirty="0">
                <a:latin typeface="CCW Cursive Writing 7" pitchFamily="66" charset="0"/>
              </a:rPr>
              <a:t>________________________________________________.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a:p>
            <a:pPr marL="0" indent="0">
              <a:buNone/>
            </a:pPr>
            <a:r>
              <a:rPr lang="en-GB" dirty="0">
                <a:latin typeface="CCW Cursive Writing 7" pitchFamily="66" charset="0"/>
              </a:rPr>
              <a:t>A person of faith _____________</a:t>
            </a:r>
          </a:p>
          <a:p>
            <a:pPr marL="0" indent="0">
              <a:buNone/>
            </a:pPr>
            <a:r>
              <a:rPr lang="en-GB" dirty="0">
                <a:latin typeface="CCW Cursive Writing 7" pitchFamily="66" charset="0"/>
              </a:rPr>
              <a:t>___________________</a:t>
            </a:r>
            <a:r>
              <a:rPr lang="en-GB" dirty="0">
                <a:solidFill>
                  <a:srgbClr val="FF0000"/>
                </a:solidFill>
                <a:latin typeface="CCW Cursive Writing 7" pitchFamily="66" charset="0"/>
              </a:rPr>
              <a:t>, on the other hand, </a:t>
            </a:r>
            <a:r>
              <a:rPr lang="en-GB" dirty="0">
                <a:latin typeface="CCW Cursive Writing 7" pitchFamily="66" charset="0"/>
              </a:rPr>
              <a:t>________________________________</a:t>
            </a:r>
          </a:p>
          <a:p>
            <a:pPr marL="0" indent="0">
              <a:buNone/>
            </a:pPr>
            <a:r>
              <a:rPr lang="en-GB" dirty="0">
                <a:latin typeface="CCW Cursive Writing 7" pitchFamily="66" charset="0"/>
              </a:rPr>
              <a:t>________________________________________. </a:t>
            </a:r>
          </a:p>
        </p:txBody>
      </p:sp>
    </p:spTree>
    <p:extLst>
      <p:ext uri="{BB962C8B-B14F-4D97-AF65-F5344CB8AC3E}">
        <p14:creationId xmlns:p14="http://schemas.microsoft.com/office/powerpoint/2010/main" val="10406755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ADB71-D576-4DF4-91DA-F33524E26AE9}"/>
              </a:ext>
            </a:extLst>
          </p:cNvPr>
          <p:cNvSpPr>
            <a:spLocks noGrp="1"/>
          </p:cNvSpPr>
          <p:nvPr>
            <p:ph type="title"/>
          </p:nvPr>
        </p:nvSpPr>
        <p:spPr>
          <a:xfrm>
            <a:off x="457200" y="257944"/>
            <a:ext cx="8229600" cy="1143000"/>
          </a:xfrm>
        </p:spPr>
        <p:txBody>
          <a:bodyPr>
            <a:normAutofit fontScale="90000"/>
          </a:bodyPr>
          <a:lstStyle/>
          <a:p>
            <a:r>
              <a:rPr lang="en-GB" dirty="0"/>
              <a:t>Investigate Bible characters who lived by Faith </a:t>
            </a:r>
          </a:p>
        </p:txBody>
      </p:sp>
      <p:pic>
        <p:nvPicPr>
          <p:cNvPr id="3" name="Picture 2" descr="Noah and his family bring animals and supplies into the ark">
            <a:hlinkClick r:id="rId2" tgtFrame="&quot;_blank&quot;"/>
            <a:extLst>
              <a:ext uri="{FF2B5EF4-FFF2-40B4-BE49-F238E27FC236}">
                <a16:creationId xmlns:a16="http://schemas.microsoft.com/office/drawing/2014/main" id="{6A45D845-A1CF-45A6-873F-021EC6AE5D8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51748" y="1844824"/>
            <a:ext cx="3987800" cy="1993900"/>
          </a:xfrm>
          <a:prstGeom prst="rect">
            <a:avLst/>
          </a:prstGeom>
          <a:noFill/>
          <a:ln>
            <a:noFill/>
          </a:ln>
        </p:spPr>
      </p:pic>
      <p:pic>
        <p:nvPicPr>
          <p:cNvPr id="4" name="Picture 3" descr="Egyptian servants find Joseph’s silver cup in one of his brother’s bags">
            <a:hlinkClick r:id="rId4" tgtFrame="&quot;_blank&quot;"/>
            <a:extLst>
              <a:ext uri="{FF2B5EF4-FFF2-40B4-BE49-F238E27FC236}">
                <a16:creationId xmlns:a16="http://schemas.microsoft.com/office/drawing/2014/main" id="{9A14D67E-F182-4E7C-9CF3-5DA4FA402B6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301044" y="3838724"/>
            <a:ext cx="4541912" cy="1993900"/>
          </a:xfrm>
          <a:prstGeom prst="rect">
            <a:avLst/>
          </a:prstGeom>
          <a:noFill/>
          <a:ln>
            <a:noFill/>
          </a:ln>
        </p:spPr>
      </p:pic>
      <p:pic>
        <p:nvPicPr>
          <p:cNvPr id="1026" name="Picture 2" descr="mary and joseph clipart - Google Search | Dibujos de navidad, Pesebre,  Navidad">
            <a:extLst>
              <a:ext uri="{FF2B5EF4-FFF2-40B4-BE49-F238E27FC236}">
                <a16:creationId xmlns:a16="http://schemas.microsoft.com/office/drawing/2014/main" id="{BC25D7AE-C2B6-4C24-91A3-CAE39CBE6A4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85643" y="1736095"/>
            <a:ext cx="2714625" cy="1685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D509373-E821-4AA6-BA66-5A4BC423B882}"/>
              </a:ext>
            </a:extLst>
          </p:cNvPr>
          <p:cNvSpPr/>
          <p:nvPr/>
        </p:nvSpPr>
        <p:spPr>
          <a:xfrm>
            <a:off x="451748" y="6021288"/>
            <a:ext cx="3859005"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Abraham and Sarah</a:t>
            </a:r>
          </a:p>
        </p:txBody>
      </p:sp>
      <p:sp>
        <p:nvSpPr>
          <p:cNvPr id="7" name="Rectangle 6">
            <a:extLst>
              <a:ext uri="{FF2B5EF4-FFF2-40B4-BE49-F238E27FC236}">
                <a16:creationId xmlns:a16="http://schemas.microsoft.com/office/drawing/2014/main" id="{228BD0F2-2C7C-443C-8C78-B60F5C7CCD00}"/>
              </a:ext>
            </a:extLst>
          </p:cNvPr>
          <p:cNvSpPr/>
          <p:nvPr/>
        </p:nvSpPr>
        <p:spPr>
          <a:xfrm>
            <a:off x="6458487" y="6019968"/>
            <a:ext cx="1238160" cy="646331"/>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David</a:t>
            </a:r>
          </a:p>
        </p:txBody>
      </p:sp>
    </p:spTree>
    <p:extLst>
      <p:ext uri="{BB962C8B-B14F-4D97-AF65-F5344CB8AC3E}">
        <p14:creationId xmlns:p14="http://schemas.microsoft.com/office/powerpoint/2010/main" val="25358199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ADB71-D576-4DF4-91DA-F33524E26AE9}"/>
              </a:ext>
            </a:extLst>
          </p:cNvPr>
          <p:cNvSpPr>
            <a:spLocks noGrp="1"/>
          </p:cNvSpPr>
          <p:nvPr>
            <p:ph type="title"/>
          </p:nvPr>
        </p:nvSpPr>
        <p:spPr>
          <a:xfrm>
            <a:off x="457200" y="257944"/>
            <a:ext cx="8229600" cy="1143000"/>
          </a:xfrm>
        </p:spPr>
        <p:txBody>
          <a:bodyPr>
            <a:normAutofit fontScale="90000"/>
          </a:bodyPr>
          <a:lstStyle/>
          <a:p>
            <a:r>
              <a:rPr lang="en-GB" dirty="0"/>
              <a:t>Think of Bible characters who put their faith into action- complete the chart </a:t>
            </a:r>
          </a:p>
        </p:txBody>
      </p:sp>
      <p:graphicFrame>
        <p:nvGraphicFramePr>
          <p:cNvPr id="8" name="Table 7">
            <a:extLst>
              <a:ext uri="{FF2B5EF4-FFF2-40B4-BE49-F238E27FC236}">
                <a16:creationId xmlns:a16="http://schemas.microsoft.com/office/drawing/2014/main" id="{366FE7E1-4D3B-4A25-ADC3-70A7B170EED4}"/>
              </a:ext>
            </a:extLst>
          </p:cNvPr>
          <p:cNvGraphicFramePr>
            <a:graphicFrameLocks noGrp="1"/>
          </p:cNvGraphicFramePr>
          <p:nvPr>
            <p:extLst>
              <p:ext uri="{D42A27DB-BD31-4B8C-83A1-F6EECF244321}">
                <p14:modId xmlns:p14="http://schemas.microsoft.com/office/powerpoint/2010/main" val="2529009817"/>
              </p:ext>
            </p:extLst>
          </p:nvPr>
        </p:nvGraphicFramePr>
        <p:xfrm>
          <a:off x="457201" y="1700808"/>
          <a:ext cx="8229599" cy="4104456"/>
        </p:xfrm>
        <a:graphic>
          <a:graphicData uri="http://schemas.openxmlformats.org/drawingml/2006/table">
            <a:tbl>
              <a:tblPr firstRow="1" firstCol="1" bandRow="1">
                <a:tableStyleId>{5C22544A-7EE6-4342-B048-85BDC9FD1C3A}</a:tableStyleId>
              </a:tblPr>
              <a:tblGrid>
                <a:gridCol w="1372272">
                  <a:extLst>
                    <a:ext uri="{9D8B030D-6E8A-4147-A177-3AD203B41FA5}">
                      <a16:colId xmlns:a16="http://schemas.microsoft.com/office/drawing/2014/main" val="4076389904"/>
                    </a:ext>
                  </a:extLst>
                </a:gridCol>
                <a:gridCol w="1942305">
                  <a:extLst>
                    <a:ext uri="{9D8B030D-6E8A-4147-A177-3AD203B41FA5}">
                      <a16:colId xmlns:a16="http://schemas.microsoft.com/office/drawing/2014/main" val="2504163773"/>
                    </a:ext>
                  </a:extLst>
                </a:gridCol>
                <a:gridCol w="4915022">
                  <a:extLst>
                    <a:ext uri="{9D8B030D-6E8A-4147-A177-3AD203B41FA5}">
                      <a16:colId xmlns:a16="http://schemas.microsoft.com/office/drawing/2014/main" val="3772226824"/>
                    </a:ext>
                  </a:extLst>
                </a:gridCol>
              </a:tblGrid>
              <a:tr h="997475">
                <a:tc>
                  <a:txBody>
                    <a:bodyPr/>
                    <a:lstStyle/>
                    <a:p>
                      <a:pPr>
                        <a:lnSpc>
                          <a:spcPct val="107000"/>
                        </a:lnSpc>
                        <a:spcAft>
                          <a:spcPts val="0"/>
                        </a:spcAft>
                      </a:pPr>
                      <a:r>
                        <a:rPr lang="en-GB" sz="2000">
                          <a:effectLst/>
                        </a:rPr>
                        <a:t>Bible character</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Event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What does it tell us about their beliefs?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43585248"/>
                  </a:ext>
                </a:extLst>
              </a:tr>
              <a:tr h="997475">
                <a:tc>
                  <a:txBody>
                    <a:bodyPr/>
                    <a:lstStyle/>
                    <a:p>
                      <a:pPr>
                        <a:lnSpc>
                          <a:spcPct val="107000"/>
                        </a:lnSpc>
                        <a:spcAft>
                          <a:spcPts val="0"/>
                        </a:spcAft>
                      </a:pPr>
                      <a:r>
                        <a:rPr lang="en-GB" sz="2000">
                          <a:effectLst/>
                        </a:rPr>
                        <a:t>e.g. Mary</a:t>
                      </a:r>
                    </a:p>
                    <a:p>
                      <a:pPr>
                        <a:lnSpc>
                          <a:spcPct val="107000"/>
                        </a:lnSpc>
                        <a:spcAft>
                          <a:spcPts val="0"/>
                        </a:spcAft>
                      </a:pPr>
                      <a:r>
                        <a:rPr lang="en-GB" sz="2000">
                          <a:effectLst/>
                        </a:rPr>
                        <a:t> </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Gave birth to Jesus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Trusted God, even when didn’t know what would happen and how Joseph would feel.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7259180"/>
                  </a:ext>
                </a:extLst>
              </a:tr>
              <a:tr h="713106">
                <a:tc>
                  <a:txBody>
                    <a:bodyPr/>
                    <a:lstStyle/>
                    <a:p>
                      <a:pPr algn="ctr">
                        <a:lnSpc>
                          <a:spcPct val="107000"/>
                        </a:lnSpc>
                        <a:spcAft>
                          <a:spcPts val="0"/>
                        </a:spcAft>
                      </a:pPr>
                      <a:r>
                        <a:rPr lang="en-GB" sz="2000">
                          <a:effectLst/>
                        </a:rPr>
                        <a:t>Noah</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Built the Ark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Trusted God and believed what he had told him- even when people laughed at him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888209"/>
                  </a:ext>
                </a:extLst>
              </a:tr>
              <a:tr h="1396400">
                <a:tc>
                  <a:txBody>
                    <a:bodyPr/>
                    <a:lstStyle/>
                    <a:p>
                      <a:pPr>
                        <a:lnSpc>
                          <a:spcPct val="107000"/>
                        </a:lnSpc>
                        <a:spcAft>
                          <a:spcPts val="0"/>
                        </a:spcAft>
                      </a:pPr>
                      <a:r>
                        <a:rPr lang="en-GB" sz="2800">
                          <a:effectLst/>
                        </a:rPr>
                        <a:t> </a:t>
                      </a:r>
                    </a:p>
                    <a:p>
                      <a:pPr>
                        <a:lnSpc>
                          <a:spcPct val="107000"/>
                        </a:lnSpc>
                        <a:spcAft>
                          <a:spcPts val="0"/>
                        </a:spcAft>
                      </a:pPr>
                      <a:r>
                        <a:rPr lang="en-GB" sz="2800">
                          <a:effectLst/>
                        </a:rPr>
                        <a:t> </a:t>
                      </a:r>
                    </a:p>
                    <a:p>
                      <a:pPr>
                        <a:lnSpc>
                          <a:spcPct val="107000"/>
                        </a:lnSpc>
                        <a:spcAft>
                          <a:spcPts val="0"/>
                        </a:spcAft>
                      </a:pPr>
                      <a:r>
                        <a:rPr lang="en-GB" sz="2800">
                          <a:effectLst/>
                        </a:rPr>
                        <a:t> </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800" dirty="0">
                          <a:effectLst/>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800" dirty="0">
                          <a:effectLst/>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9564587"/>
                  </a:ext>
                </a:extLst>
              </a:tr>
            </a:tbl>
          </a:graphicData>
        </a:graphic>
      </p:graphicFrame>
    </p:spTree>
    <p:extLst>
      <p:ext uri="{BB962C8B-B14F-4D97-AF65-F5344CB8AC3E}">
        <p14:creationId xmlns:p14="http://schemas.microsoft.com/office/powerpoint/2010/main" val="27845076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ADB71-D576-4DF4-91DA-F33524E26AE9}"/>
              </a:ext>
            </a:extLst>
          </p:cNvPr>
          <p:cNvSpPr>
            <a:spLocks noGrp="1"/>
          </p:cNvSpPr>
          <p:nvPr>
            <p:ph type="title"/>
          </p:nvPr>
        </p:nvSpPr>
        <p:spPr>
          <a:xfrm>
            <a:off x="457200" y="257944"/>
            <a:ext cx="8229600" cy="1143000"/>
          </a:xfrm>
        </p:spPr>
        <p:txBody>
          <a:bodyPr>
            <a:normAutofit fontScale="90000"/>
          </a:bodyPr>
          <a:lstStyle/>
          <a:p>
            <a:r>
              <a:rPr lang="en-GB" dirty="0"/>
              <a:t>Red, Yellow and Orange group think of your own characters and events.</a:t>
            </a:r>
          </a:p>
        </p:txBody>
      </p:sp>
      <p:graphicFrame>
        <p:nvGraphicFramePr>
          <p:cNvPr id="8" name="Table 7">
            <a:extLst>
              <a:ext uri="{FF2B5EF4-FFF2-40B4-BE49-F238E27FC236}">
                <a16:creationId xmlns:a16="http://schemas.microsoft.com/office/drawing/2014/main" id="{366FE7E1-4D3B-4A25-ADC3-70A7B170EED4}"/>
              </a:ext>
            </a:extLst>
          </p:cNvPr>
          <p:cNvGraphicFramePr>
            <a:graphicFrameLocks noGrp="1"/>
          </p:cNvGraphicFramePr>
          <p:nvPr>
            <p:extLst>
              <p:ext uri="{D42A27DB-BD31-4B8C-83A1-F6EECF244321}">
                <p14:modId xmlns:p14="http://schemas.microsoft.com/office/powerpoint/2010/main" val="4253873954"/>
              </p:ext>
            </p:extLst>
          </p:nvPr>
        </p:nvGraphicFramePr>
        <p:xfrm>
          <a:off x="457201" y="1700808"/>
          <a:ext cx="8229599" cy="4104456"/>
        </p:xfrm>
        <a:graphic>
          <a:graphicData uri="http://schemas.openxmlformats.org/drawingml/2006/table">
            <a:tbl>
              <a:tblPr firstRow="1" firstCol="1" bandRow="1">
                <a:tableStyleId>{5C22544A-7EE6-4342-B048-85BDC9FD1C3A}</a:tableStyleId>
              </a:tblPr>
              <a:tblGrid>
                <a:gridCol w="1372272">
                  <a:extLst>
                    <a:ext uri="{9D8B030D-6E8A-4147-A177-3AD203B41FA5}">
                      <a16:colId xmlns:a16="http://schemas.microsoft.com/office/drawing/2014/main" val="4076389904"/>
                    </a:ext>
                  </a:extLst>
                </a:gridCol>
                <a:gridCol w="1942305">
                  <a:extLst>
                    <a:ext uri="{9D8B030D-6E8A-4147-A177-3AD203B41FA5}">
                      <a16:colId xmlns:a16="http://schemas.microsoft.com/office/drawing/2014/main" val="2504163773"/>
                    </a:ext>
                  </a:extLst>
                </a:gridCol>
                <a:gridCol w="4915022">
                  <a:extLst>
                    <a:ext uri="{9D8B030D-6E8A-4147-A177-3AD203B41FA5}">
                      <a16:colId xmlns:a16="http://schemas.microsoft.com/office/drawing/2014/main" val="3772226824"/>
                    </a:ext>
                  </a:extLst>
                </a:gridCol>
              </a:tblGrid>
              <a:tr h="997475">
                <a:tc>
                  <a:txBody>
                    <a:bodyPr/>
                    <a:lstStyle/>
                    <a:p>
                      <a:pPr>
                        <a:lnSpc>
                          <a:spcPct val="107000"/>
                        </a:lnSpc>
                        <a:spcAft>
                          <a:spcPts val="0"/>
                        </a:spcAft>
                      </a:pPr>
                      <a:r>
                        <a:rPr lang="en-GB" sz="2000">
                          <a:effectLst/>
                        </a:rPr>
                        <a:t>Bible character</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Event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What does it tell us about their beliefs?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43585248"/>
                  </a:ext>
                </a:extLst>
              </a:tr>
              <a:tr h="997475">
                <a:tc>
                  <a:txBody>
                    <a:bodyPr/>
                    <a:lstStyle/>
                    <a:p>
                      <a:pPr>
                        <a:lnSpc>
                          <a:spcPct val="107000"/>
                        </a:lnSpc>
                        <a:spcAft>
                          <a:spcPts val="0"/>
                        </a:spcAft>
                      </a:pPr>
                      <a:r>
                        <a:rPr lang="en-GB" sz="2000">
                          <a:effectLst/>
                        </a:rPr>
                        <a:t>e.g. Mary</a:t>
                      </a:r>
                    </a:p>
                    <a:p>
                      <a:pPr>
                        <a:lnSpc>
                          <a:spcPct val="107000"/>
                        </a:lnSpc>
                        <a:spcAft>
                          <a:spcPts val="0"/>
                        </a:spcAft>
                      </a:pPr>
                      <a:r>
                        <a:rPr lang="en-GB" sz="2000">
                          <a:effectLst/>
                        </a:rPr>
                        <a:t> </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Gave birth to Jesus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Trusted God, even when didn’t know what would happen and how Joseph would feel.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7259180"/>
                  </a:ext>
                </a:extLst>
              </a:tr>
              <a:tr h="713106">
                <a:tc>
                  <a:txBody>
                    <a:bodyPr/>
                    <a:lstStyle/>
                    <a:p>
                      <a:pPr algn="ctr">
                        <a:lnSpc>
                          <a:spcPct val="107000"/>
                        </a:lnSpc>
                        <a:spcAft>
                          <a:spcPts val="0"/>
                        </a:spcAft>
                      </a:pPr>
                      <a:r>
                        <a:rPr lang="en-GB" sz="2000">
                          <a:effectLst/>
                        </a:rPr>
                        <a:t>Noah</a:t>
                      </a:r>
                    </a:p>
                    <a:p>
                      <a:pPr>
                        <a:lnSpc>
                          <a:spcPct val="107000"/>
                        </a:lnSpc>
                        <a:spcAft>
                          <a:spcPts val="0"/>
                        </a:spcAft>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Built the Ark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Trusted God and believed what he had told him- even when people laughed at him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888209"/>
                  </a:ext>
                </a:extLst>
              </a:tr>
              <a:tr h="1396400">
                <a:tc>
                  <a:txBody>
                    <a:bodyPr/>
                    <a:lstStyle/>
                    <a:p>
                      <a:pPr>
                        <a:lnSpc>
                          <a:spcPct val="107000"/>
                        </a:lnSpc>
                        <a:spcAft>
                          <a:spcPts val="0"/>
                        </a:spcAft>
                      </a:pPr>
                      <a:r>
                        <a:rPr lang="en-GB" sz="2800">
                          <a:effectLst/>
                        </a:rPr>
                        <a:t> </a:t>
                      </a:r>
                    </a:p>
                    <a:p>
                      <a:pPr>
                        <a:lnSpc>
                          <a:spcPct val="107000"/>
                        </a:lnSpc>
                        <a:spcAft>
                          <a:spcPts val="0"/>
                        </a:spcAft>
                      </a:pPr>
                      <a:r>
                        <a:rPr lang="en-GB" sz="2800">
                          <a:effectLst/>
                        </a:rPr>
                        <a:t> </a:t>
                      </a:r>
                    </a:p>
                    <a:p>
                      <a:pPr>
                        <a:lnSpc>
                          <a:spcPct val="107000"/>
                        </a:lnSpc>
                        <a:spcAft>
                          <a:spcPts val="0"/>
                        </a:spcAft>
                      </a:pPr>
                      <a:r>
                        <a:rPr lang="en-GB" sz="2800">
                          <a:effectLst/>
                        </a:rPr>
                        <a:t> </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800" dirty="0">
                          <a:effectLst/>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800" dirty="0">
                          <a:effectLst/>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9564587"/>
                  </a:ext>
                </a:extLst>
              </a:tr>
            </a:tbl>
          </a:graphicData>
        </a:graphic>
      </p:graphicFrame>
      <p:sp>
        <p:nvSpPr>
          <p:cNvPr id="3" name="TextBox 2">
            <a:extLst>
              <a:ext uri="{FF2B5EF4-FFF2-40B4-BE49-F238E27FC236}">
                <a16:creationId xmlns:a16="http://schemas.microsoft.com/office/drawing/2014/main" id="{32650AE5-FBF2-4A3A-8B97-7F0506135AF5}"/>
              </a:ext>
            </a:extLst>
          </p:cNvPr>
          <p:cNvSpPr txBox="1"/>
          <p:nvPr/>
        </p:nvSpPr>
        <p:spPr>
          <a:xfrm>
            <a:off x="1403648" y="5137017"/>
            <a:ext cx="6120680" cy="1200329"/>
          </a:xfrm>
          <a:prstGeom prst="rect">
            <a:avLst/>
          </a:prstGeom>
          <a:solidFill>
            <a:srgbClr val="FFFF00"/>
          </a:solidFill>
        </p:spPr>
        <p:txBody>
          <a:bodyPr wrap="square" rtlCol="0">
            <a:spAutoFit/>
          </a:bodyPr>
          <a:lstStyle/>
          <a:p>
            <a:r>
              <a:rPr lang="en-GB" sz="2400" dirty="0"/>
              <a:t>Blue group- use the sheet- I have given you the characters- what event happened to them ? What does it tell us about them?</a:t>
            </a:r>
          </a:p>
        </p:txBody>
      </p:sp>
    </p:spTree>
    <p:extLst>
      <p:ext uri="{BB962C8B-B14F-4D97-AF65-F5344CB8AC3E}">
        <p14:creationId xmlns:p14="http://schemas.microsoft.com/office/powerpoint/2010/main" val="25776190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u="sng" dirty="0">
                <a:latin typeface="CCW Cursive Writing 7" pitchFamily="66" charset="0"/>
              </a:rPr>
              <a:t>Lesson 6</a:t>
            </a:r>
          </a:p>
          <a:p>
            <a:pPr marL="0" indent="0">
              <a:buNone/>
            </a:pPr>
            <a:r>
              <a:rPr lang="en-GB" u="sng" dirty="0" err="1">
                <a:latin typeface="CCW Cursive Writing 7" pitchFamily="66" charset="0"/>
              </a:rPr>
              <a:t>L.O.To</a:t>
            </a:r>
            <a:r>
              <a:rPr lang="en-GB" u="sng" dirty="0">
                <a:latin typeface="CCW Cursive Writing 7" pitchFamily="66" charset="0"/>
              </a:rPr>
              <a:t> understand why people go on pilgrimage.</a:t>
            </a:r>
          </a:p>
        </p:txBody>
      </p:sp>
    </p:spTree>
    <p:extLst>
      <p:ext uri="{BB962C8B-B14F-4D97-AF65-F5344CB8AC3E}">
        <p14:creationId xmlns:p14="http://schemas.microsoft.com/office/powerpoint/2010/main" val="27692002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40000"/>
              <a:lumOff val="60000"/>
            </a:schemeClr>
          </a:solidFill>
          <a:ln w="38100">
            <a:solidFill>
              <a:srgbClr val="7030A0"/>
            </a:solidFill>
          </a:ln>
        </p:spPr>
        <p:txBody>
          <a:bodyPr>
            <a:normAutofit fontScale="77500" lnSpcReduction="20000"/>
          </a:bodyPr>
          <a:lstStyle/>
          <a:p>
            <a:r>
              <a:rPr lang="en-GB" dirty="0">
                <a:effectLst/>
                <a:latin typeface="CCW Cursive Writing 7" pitchFamily="66" charset="0"/>
              </a:rPr>
              <a:t>Are there any places in the world that you would love to visit? Take a moment to think about why.</a:t>
            </a:r>
          </a:p>
          <a:p>
            <a:r>
              <a:rPr lang="en-GB" dirty="0">
                <a:effectLst/>
                <a:latin typeface="CCW Cursive Writing 7" pitchFamily="66" charset="0"/>
              </a:rPr>
              <a:t>Perhaps you chose somewhere that is associated with someone special – for example, the town or country your grandparents were born, or where a hero of yours lives. Perhaps you chose a place you have heard a lot about and would love to see for yourself.</a:t>
            </a:r>
          </a:p>
          <a:p>
            <a:endParaRPr lang="en-GB" dirty="0"/>
          </a:p>
        </p:txBody>
      </p:sp>
      <p:sp>
        <p:nvSpPr>
          <p:cNvPr id="4" name="Thought Bubble: Cloud 3">
            <a:extLst>
              <a:ext uri="{FF2B5EF4-FFF2-40B4-BE49-F238E27FC236}">
                <a16:creationId xmlns:a16="http://schemas.microsoft.com/office/drawing/2014/main" id="{2EB6FB77-4A7C-41C9-A6A3-AEF4888E6656}"/>
              </a:ext>
            </a:extLst>
          </p:cNvPr>
          <p:cNvSpPr/>
          <p:nvPr/>
        </p:nvSpPr>
        <p:spPr>
          <a:xfrm>
            <a:off x="457200" y="260648"/>
            <a:ext cx="3106688" cy="1080120"/>
          </a:xfrm>
          <a:prstGeom prst="cloudCallout">
            <a:avLst>
              <a:gd name="adj1" fmla="val -55962"/>
              <a:gd name="adj2" fmla="val -48206"/>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Think about it….</a:t>
            </a:r>
          </a:p>
        </p:txBody>
      </p:sp>
    </p:spTree>
    <p:extLst>
      <p:ext uri="{BB962C8B-B14F-4D97-AF65-F5344CB8AC3E}">
        <p14:creationId xmlns:p14="http://schemas.microsoft.com/office/powerpoint/2010/main" val="4027571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kerStars Exits Cypriot Market in Wake of Flutter Entertainment Merger">
            <a:extLst>
              <a:ext uri="{FF2B5EF4-FFF2-40B4-BE49-F238E27FC236}">
                <a16:creationId xmlns:a16="http://schemas.microsoft.com/office/drawing/2014/main" id="{FD35DDE1-31DF-489C-A72E-B0DD47158F1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7923"/>
            <a:ext cx="6091034" cy="40691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yprus Reopening To Tourists - Everything You Need To Know - Travel Off Path">
            <a:extLst>
              <a:ext uri="{FF2B5EF4-FFF2-40B4-BE49-F238E27FC236}">
                <a16:creationId xmlns:a16="http://schemas.microsoft.com/office/drawing/2014/main" id="{67157153-19BF-4282-99B8-70A41FDF65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1764" y="3573016"/>
            <a:ext cx="6502236" cy="3284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7500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descr="Image result for pilgrimage word ar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32656"/>
            <a:ext cx="8934450" cy="547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1852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5950" y="482337"/>
            <a:ext cx="7772400" cy="504825"/>
          </a:xfrm>
        </p:spPr>
        <p:txBody>
          <a:bodyPr/>
          <a:lstStyle/>
          <a:p>
            <a:pPr eaLnBrk="1" hangingPunct="1">
              <a:defRPr/>
            </a:pPr>
            <a:r>
              <a:rPr lang="en-GB" sz="2400" b="1" dirty="0">
                <a:solidFill>
                  <a:schemeClr val="tx1"/>
                </a:solidFill>
                <a:latin typeface="CCW Cursive Writing 7" pitchFamily="66" charset="0"/>
              </a:rPr>
              <a:t>We are learning about pilgrimages and special journeys</a:t>
            </a:r>
            <a:endParaRPr lang="en-US" sz="2400" b="1" dirty="0">
              <a:solidFill>
                <a:schemeClr val="tx1"/>
              </a:solidFill>
              <a:latin typeface="CCW Cursive Writing 7" pitchFamily="66" charset="0"/>
            </a:endParaRPr>
          </a:p>
        </p:txBody>
      </p:sp>
      <p:sp>
        <p:nvSpPr>
          <p:cNvPr id="2051" name="Rectangle 3"/>
          <p:cNvSpPr>
            <a:spLocks noGrp="1" noChangeArrowheads="1"/>
          </p:cNvSpPr>
          <p:nvPr>
            <p:ph type="subTitle" idx="1"/>
          </p:nvPr>
        </p:nvSpPr>
        <p:spPr>
          <a:xfrm>
            <a:off x="611188" y="1164859"/>
            <a:ext cx="7777162" cy="719137"/>
          </a:xfrm>
        </p:spPr>
        <p:txBody>
          <a:bodyPr/>
          <a:lstStyle/>
          <a:p>
            <a:pPr algn="l" eaLnBrk="1" hangingPunct="1">
              <a:defRPr/>
            </a:pPr>
            <a:r>
              <a:rPr lang="en-GB" sz="2400" b="1" dirty="0">
                <a:latin typeface="CCW Cursive Writing 7" pitchFamily="66" charset="0"/>
              </a:rPr>
              <a:t>We all take journeys everyday. Sometimes we go on a special journey:</a:t>
            </a:r>
          </a:p>
        </p:txBody>
      </p:sp>
      <p:sp>
        <p:nvSpPr>
          <p:cNvPr id="2052" name="Rectangle 4"/>
          <p:cNvSpPr>
            <a:spLocks noChangeArrowheads="1"/>
          </p:cNvSpPr>
          <p:nvPr/>
        </p:nvSpPr>
        <p:spPr bwMode="auto">
          <a:xfrm>
            <a:off x="611188" y="5373217"/>
            <a:ext cx="7777162" cy="792162"/>
          </a:xfrm>
          <a:prstGeom prst="rect">
            <a:avLst/>
          </a:prstGeom>
          <a:noFill/>
          <a:ln w="9525">
            <a:noFill/>
            <a:miter lim="800000"/>
            <a:headEnd/>
            <a:tailEnd/>
          </a:ln>
          <a:effectLst/>
        </p:spPr>
        <p:txBody>
          <a:bodyPr/>
          <a:lstStyle/>
          <a:p>
            <a:pPr fontAlgn="base">
              <a:spcBef>
                <a:spcPct val="20000"/>
              </a:spcBef>
              <a:spcAft>
                <a:spcPct val="0"/>
              </a:spcAft>
              <a:buClr>
                <a:srgbClr val="FFCC00"/>
              </a:buClr>
              <a:buSzPct val="120000"/>
              <a:defRPr/>
            </a:pPr>
            <a:r>
              <a:rPr lang="en-GB" sz="2800" b="1" dirty="0">
                <a:effectLst>
                  <a:outerShdw blurRad="38100" dist="38100" dir="2700000" algn="tl">
                    <a:srgbClr val="000000"/>
                  </a:outerShdw>
                </a:effectLst>
                <a:latin typeface="CCW Cursive Writing 7" pitchFamily="66" charset="0"/>
              </a:rPr>
              <a:t>Have you ever been on a memorable journey? Where were you going?</a:t>
            </a:r>
          </a:p>
          <a:p>
            <a:pPr fontAlgn="base">
              <a:spcBef>
                <a:spcPct val="20000"/>
              </a:spcBef>
              <a:spcAft>
                <a:spcPct val="0"/>
              </a:spcAft>
              <a:buClr>
                <a:srgbClr val="FFCC00"/>
              </a:buClr>
              <a:buSzPct val="120000"/>
              <a:defRPr/>
            </a:pPr>
            <a:r>
              <a:rPr lang="en-GB" sz="2800" b="1" dirty="0">
                <a:effectLst>
                  <a:outerShdw blurRad="38100" dist="38100" dir="2700000" algn="tl">
                    <a:srgbClr val="000000"/>
                  </a:outerShdw>
                </a:effectLst>
                <a:latin typeface="CCW Cursive Writing 7" pitchFamily="66" charset="0"/>
              </a:rPr>
              <a:t>How did you feel?</a:t>
            </a:r>
            <a:endParaRPr lang="en-US" sz="2800" b="1" dirty="0">
              <a:effectLst>
                <a:outerShdw blurRad="38100" dist="38100" dir="2700000" algn="tl">
                  <a:srgbClr val="000000"/>
                </a:outerShdw>
              </a:effectLst>
              <a:latin typeface="CCW Cursive Writing 7" pitchFamily="66" charset="0"/>
            </a:endParaRPr>
          </a:p>
        </p:txBody>
      </p:sp>
      <p:sp>
        <p:nvSpPr>
          <p:cNvPr id="2054" name="Text Box 6"/>
          <p:cNvSpPr txBox="1">
            <a:spLocks noChangeArrowheads="1"/>
          </p:cNvSpPr>
          <p:nvPr/>
        </p:nvSpPr>
        <p:spPr bwMode="auto">
          <a:xfrm>
            <a:off x="755650" y="2923704"/>
            <a:ext cx="5545138" cy="738664"/>
          </a:xfrm>
          <a:prstGeom prst="rect">
            <a:avLst/>
          </a:prstGeom>
          <a:noFill/>
          <a:ln w="9525">
            <a:noFill/>
            <a:miter lim="800000"/>
            <a:headEnd/>
            <a:tailEnd/>
          </a:ln>
          <a:effectLst/>
        </p:spPr>
        <p:txBody>
          <a:bodyPr>
            <a:spAutoFit/>
          </a:bodyPr>
          <a:lstStyle/>
          <a:p>
            <a:pPr eaLnBrk="0" fontAlgn="base" hangingPunct="0">
              <a:spcBef>
                <a:spcPct val="0"/>
              </a:spcBef>
              <a:spcAft>
                <a:spcPct val="0"/>
              </a:spcAft>
              <a:buFontTx/>
              <a:buChar char="•"/>
              <a:defRPr/>
            </a:pPr>
            <a:r>
              <a:rPr lang="en-GB" b="1" dirty="0">
                <a:solidFill>
                  <a:srgbClr val="002060"/>
                </a:solidFill>
                <a:latin typeface="CCW Cursive Writing 7" pitchFamily="66" charset="0"/>
              </a:rPr>
              <a:t>  </a:t>
            </a:r>
            <a:r>
              <a:rPr lang="en-GB" sz="2400" b="1" dirty="0">
                <a:effectLst>
                  <a:outerShdw blurRad="38100" dist="38100" dir="2700000" algn="tl">
                    <a:srgbClr val="000000"/>
                  </a:outerShdw>
                </a:effectLst>
                <a:latin typeface="CCW Cursive Writing 7" pitchFamily="66" charset="0"/>
              </a:rPr>
              <a:t>To visit relatives who live far away</a:t>
            </a:r>
          </a:p>
          <a:p>
            <a:pPr eaLnBrk="0" fontAlgn="base" hangingPunct="0">
              <a:spcBef>
                <a:spcPct val="0"/>
              </a:spcBef>
              <a:spcAft>
                <a:spcPct val="0"/>
              </a:spcAft>
              <a:defRPr/>
            </a:pPr>
            <a:r>
              <a:rPr lang="en-GB" dirty="0">
                <a:solidFill>
                  <a:srgbClr val="002060"/>
                </a:solidFill>
                <a:effectLst>
                  <a:outerShdw blurRad="38100" dist="38100" dir="2700000" algn="tl">
                    <a:srgbClr val="000000"/>
                  </a:outerShdw>
                </a:effectLst>
                <a:latin typeface="CCW Cursive Writing 7" pitchFamily="66" charset="0"/>
              </a:rPr>
              <a:t> </a:t>
            </a:r>
            <a:endParaRPr lang="en-US" dirty="0">
              <a:solidFill>
                <a:srgbClr val="002060"/>
              </a:solidFill>
              <a:latin typeface="CCW Cursive Writing 7" pitchFamily="66" charset="0"/>
            </a:endParaRPr>
          </a:p>
        </p:txBody>
      </p:sp>
      <p:sp>
        <p:nvSpPr>
          <p:cNvPr id="2055" name="Text Box 7"/>
          <p:cNvSpPr txBox="1">
            <a:spLocks noChangeArrowheads="1"/>
          </p:cNvSpPr>
          <p:nvPr/>
        </p:nvSpPr>
        <p:spPr bwMode="auto">
          <a:xfrm>
            <a:off x="755650" y="3499967"/>
            <a:ext cx="5545138" cy="461665"/>
          </a:xfrm>
          <a:prstGeom prst="rect">
            <a:avLst/>
          </a:prstGeom>
          <a:noFill/>
          <a:ln w="9525">
            <a:noFill/>
            <a:miter lim="800000"/>
            <a:headEnd/>
            <a:tailEnd/>
          </a:ln>
          <a:effectLst/>
        </p:spPr>
        <p:txBody>
          <a:bodyPr wrap="square">
            <a:spAutoFit/>
          </a:bodyPr>
          <a:lstStyle/>
          <a:p>
            <a:pPr eaLnBrk="0" fontAlgn="base" hangingPunct="0">
              <a:spcBef>
                <a:spcPct val="0"/>
              </a:spcBef>
              <a:spcAft>
                <a:spcPct val="0"/>
              </a:spcAft>
              <a:buFontTx/>
              <a:buChar char="•"/>
              <a:defRPr/>
            </a:pPr>
            <a:r>
              <a:rPr lang="en-GB" sz="2400" b="1" dirty="0">
                <a:effectLst>
                  <a:outerShdw blurRad="38100" dist="38100" dir="2700000" algn="tl">
                    <a:srgbClr val="000000"/>
                  </a:outerShdw>
                </a:effectLst>
                <a:latin typeface="CCW Cursive Writing 7" pitchFamily="66" charset="0"/>
              </a:rPr>
              <a:t> To see a baby that has been born</a:t>
            </a:r>
            <a:endParaRPr lang="en-US" sz="2400" b="1" dirty="0">
              <a:latin typeface="CCW Cursive Writing 7" pitchFamily="66" charset="0"/>
            </a:endParaRPr>
          </a:p>
        </p:txBody>
      </p:sp>
      <p:sp>
        <p:nvSpPr>
          <p:cNvPr id="2056" name="Text Box 8"/>
          <p:cNvSpPr txBox="1">
            <a:spLocks noChangeArrowheads="1"/>
          </p:cNvSpPr>
          <p:nvPr/>
        </p:nvSpPr>
        <p:spPr bwMode="auto">
          <a:xfrm>
            <a:off x="755650" y="4076229"/>
            <a:ext cx="4176713" cy="461665"/>
          </a:xfrm>
          <a:prstGeom prst="rect">
            <a:avLst/>
          </a:prstGeom>
          <a:noFill/>
          <a:ln w="9525">
            <a:noFill/>
            <a:miter lim="800000"/>
            <a:headEnd/>
            <a:tailEnd/>
          </a:ln>
          <a:effectLst/>
        </p:spPr>
        <p:txBody>
          <a:bodyPr>
            <a:spAutoFit/>
          </a:bodyPr>
          <a:lstStyle/>
          <a:p>
            <a:pPr eaLnBrk="0" fontAlgn="base" hangingPunct="0">
              <a:spcBef>
                <a:spcPct val="50000"/>
              </a:spcBef>
              <a:spcAft>
                <a:spcPct val="0"/>
              </a:spcAft>
              <a:buFontTx/>
              <a:buChar char="•"/>
              <a:defRPr/>
            </a:pPr>
            <a:r>
              <a:rPr lang="en-GB" sz="2400" b="1" dirty="0">
                <a:effectLst>
                  <a:outerShdw blurRad="38100" dist="38100" dir="2700000" algn="tl">
                    <a:srgbClr val="000000"/>
                  </a:outerShdw>
                </a:effectLst>
                <a:latin typeface="CCW Cursive Writing 7" pitchFamily="66" charset="0"/>
              </a:rPr>
              <a:t> When we move house</a:t>
            </a:r>
            <a:endParaRPr lang="en-US" sz="2400" b="1" dirty="0">
              <a:effectLst>
                <a:outerShdw blurRad="38100" dist="38100" dir="2700000" algn="tl">
                  <a:srgbClr val="000000"/>
                </a:outerShdw>
              </a:effectLst>
              <a:latin typeface="CCW Cursive Writing 7" pitchFamily="66" charset="0"/>
            </a:endParaRPr>
          </a:p>
        </p:txBody>
      </p:sp>
      <p:sp>
        <p:nvSpPr>
          <p:cNvPr id="2057" name="Text Box 9"/>
          <p:cNvSpPr txBox="1">
            <a:spLocks noChangeArrowheads="1"/>
          </p:cNvSpPr>
          <p:nvPr/>
        </p:nvSpPr>
        <p:spPr bwMode="auto">
          <a:xfrm>
            <a:off x="755650" y="4597803"/>
            <a:ext cx="6624638" cy="461665"/>
          </a:xfrm>
          <a:prstGeom prst="rect">
            <a:avLst/>
          </a:prstGeom>
          <a:noFill/>
          <a:ln w="9525">
            <a:noFill/>
            <a:miter lim="800000"/>
            <a:headEnd/>
            <a:tailEnd/>
          </a:ln>
          <a:effectLst/>
        </p:spPr>
        <p:txBody>
          <a:bodyPr>
            <a:spAutoFit/>
          </a:bodyPr>
          <a:lstStyle/>
          <a:p>
            <a:pPr eaLnBrk="0" fontAlgn="base" hangingPunct="0">
              <a:spcBef>
                <a:spcPct val="50000"/>
              </a:spcBef>
              <a:spcAft>
                <a:spcPct val="0"/>
              </a:spcAft>
              <a:buFontTx/>
              <a:buChar char="•"/>
              <a:defRPr/>
            </a:pPr>
            <a:r>
              <a:rPr lang="en-GB" sz="2400" dirty="0">
                <a:effectLst>
                  <a:outerShdw blurRad="38100" dist="38100" dir="2700000" algn="tl">
                    <a:srgbClr val="000000"/>
                  </a:outerShdw>
                </a:effectLst>
                <a:latin typeface="CCW Cursive Writing 7" pitchFamily="66" charset="0"/>
              </a:rPr>
              <a:t> </a:t>
            </a:r>
            <a:r>
              <a:rPr lang="en-GB" sz="2400" b="1" dirty="0">
                <a:effectLst>
                  <a:outerShdw blurRad="38100" dist="38100" dir="2700000" algn="tl">
                    <a:srgbClr val="000000"/>
                  </a:outerShdw>
                </a:effectLst>
                <a:latin typeface="CCW Cursive Writing 7" pitchFamily="66" charset="0"/>
              </a:rPr>
              <a:t>To visit somewhere that is special to your family</a:t>
            </a:r>
            <a:endParaRPr lang="en-US" sz="2400" b="1" dirty="0">
              <a:effectLst>
                <a:outerShdw blurRad="38100" dist="38100" dir="2700000" algn="tl">
                  <a:srgbClr val="000000"/>
                </a:outerShdw>
              </a:effectLst>
              <a:latin typeface="CCW Cursive Writing 7" pitchFamily="66" charset="0"/>
            </a:endParaRPr>
          </a:p>
        </p:txBody>
      </p:sp>
      <p:sp>
        <p:nvSpPr>
          <p:cNvPr id="2058" name="Text Box 10"/>
          <p:cNvSpPr txBox="1">
            <a:spLocks noChangeArrowheads="1"/>
          </p:cNvSpPr>
          <p:nvPr/>
        </p:nvSpPr>
        <p:spPr bwMode="auto">
          <a:xfrm>
            <a:off x="755650" y="2047542"/>
            <a:ext cx="5545138" cy="830997"/>
          </a:xfrm>
          <a:prstGeom prst="rect">
            <a:avLst/>
          </a:prstGeom>
          <a:noFill/>
          <a:ln w="9525">
            <a:noFill/>
            <a:miter lim="800000"/>
            <a:headEnd/>
            <a:tailEnd/>
          </a:ln>
          <a:effectLst/>
        </p:spPr>
        <p:txBody>
          <a:bodyPr>
            <a:spAutoFit/>
          </a:bodyPr>
          <a:lstStyle/>
          <a:p>
            <a:pPr eaLnBrk="0" fontAlgn="base" hangingPunct="0">
              <a:spcBef>
                <a:spcPct val="0"/>
              </a:spcBef>
              <a:spcAft>
                <a:spcPct val="0"/>
              </a:spcAft>
              <a:buFontTx/>
              <a:buChar char="•"/>
              <a:defRPr/>
            </a:pPr>
            <a:r>
              <a:rPr lang="en-GB" b="1" dirty="0">
                <a:solidFill>
                  <a:srgbClr val="002060"/>
                </a:solidFill>
                <a:latin typeface="CCW Cursive Writing 7" pitchFamily="66" charset="0"/>
              </a:rPr>
              <a:t>  </a:t>
            </a:r>
            <a:r>
              <a:rPr lang="en-GB" sz="2400" b="1" dirty="0">
                <a:effectLst>
                  <a:outerShdw blurRad="38100" dist="38100" dir="2700000" algn="tl">
                    <a:srgbClr val="000000"/>
                  </a:outerShdw>
                </a:effectLst>
                <a:latin typeface="CCW Cursive Writing 7" pitchFamily="66" charset="0"/>
              </a:rPr>
              <a:t>When we go on a special holiday</a:t>
            </a:r>
          </a:p>
          <a:p>
            <a:pPr eaLnBrk="0" fontAlgn="base" hangingPunct="0">
              <a:spcBef>
                <a:spcPct val="0"/>
              </a:spcBef>
              <a:spcAft>
                <a:spcPct val="0"/>
              </a:spcAft>
              <a:defRPr/>
            </a:pPr>
            <a:r>
              <a:rPr lang="en-GB" sz="2400" dirty="0">
                <a:effectLst>
                  <a:outerShdw blurRad="38100" dist="38100" dir="2700000" algn="tl">
                    <a:srgbClr val="000000"/>
                  </a:outerShdw>
                </a:effectLst>
                <a:latin typeface="CCW Cursive Writing 7" pitchFamily="66" charset="0"/>
              </a:rPr>
              <a:t> </a:t>
            </a:r>
            <a:endParaRPr lang="en-US" sz="2400" dirty="0">
              <a:latin typeface="CCW Cursive Writing 7" pitchFamily="66" charset="0"/>
            </a:endParaRPr>
          </a:p>
        </p:txBody>
      </p:sp>
    </p:spTree>
    <p:extLst>
      <p:ext uri="{BB962C8B-B14F-4D97-AF65-F5344CB8AC3E}">
        <p14:creationId xmlns:p14="http://schemas.microsoft.com/office/powerpoint/2010/main" val="4018925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2058"/>
                                        </p:tgtEl>
                                        <p:attrNameLst>
                                          <p:attrName>style.visibility</p:attrName>
                                        </p:attrNameLst>
                                      </p:cBhvr>
                                      <p:to>
                                        <p:strVal val="visible"/>
                                      </p:to>
                                    </p:set>
                                    <p:anim calcmode="lin" valueType="num">
                                      <p:cBhvr additive="base">
                                        <p:cTn id="11" dur="1000" fill="hold"/>
                                        <p:tgtEl>
                                          <p:spTgt spid="2058"/>
                                        </p:tgtEl>
                                        <p:attrNameLst>
                                          <p:attrName>ppt_x</p:attrName>
                                        </p:attrNameLst>
                                      </p:cBhvr>
                                      <p:tavLst>
                                        <p:tav tm="0">
                                          <p:val>
                                            <p:strVal val="0-#ppt_w/2"/>
                                          </p:val>
                                        </p:tav>
                                        <p:tav tm="100000">
                                          <p:val>
                                            <p:strVal val="#ppt_x"/>
                                          </p:val>
                                        </p:tav>
                                      </p:tavLst>
                                    </p:anim>
                                    <p:anim calcmode="lin" valueType="num">
                                      <p:cBhvr additive="base">
                                        <p:cTn id="12" dur="1000" fill="hold"/>
                                        <p:tgtEl>
                                          <p:spTgt spid="2058"/>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additive="base">
                                        <p:cTn id="17" dur="1000" fill="hold"/>
                                        <p:tgtEl>
                                          <p:spTgt spid="2054"/>
                                        </p:tgtEl>
                                        <p:attrNameLst>
                                          <p:attrName>ppt_x</p:attrName>
                                        </p:attrNameLst>
                                      </p:cBhvr>
                                      <p:tavLst>
                                        <p:tav tm="0">
                                          <p:val>
                                            <p:strVal val="0-#ppt_w/2"/>
                                          </p:val>
                                        </p:tav>
                                        <p:tav tm="100000">
                                          <p:val>
                                            <p:strVal val="#ppt_x"/>
                                          </p:val>
                                        </p:tav>
                                      </p:tavLst>
                                    </p:anim>
                                    <p:anim calcmode="lin" valueType="num">
                                      <p:cBhvr additive="base">
                                        <p:cTn id="18" dur="1000" fill="hold"/>
                                        <p:tgtEl>
                                          <p:spTgt spid="2054"/>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055"/>
                                        </p:tgtEl>
                                        <p:attrNameLst>
                                          <p:attrName>style.visibility</p:attrName>
                                        </p:attrNameLst>
                                      </p:cBhvr>
                                      <p:to>
                                        <p:strVal val="visible"/>
                                      </p:to>
                                    </p:set>
                                    <p:anim calcmode="lin" valueType="num">
                                      <p:cBhvr additive="base">
                                        <p:cTn id="23" dur="1000" fill="hold"/>
                                        <p:tgtEl>
                                          <p:spTgt spid="2055"/>
                                        </p:tgtEl>
                                        <p:attrNameLst>
                                          <p:attrName>ppt_x</p:attrName>
                                        </p:attrNameLst>
                                      </p:cBhvr>
                                      <p:tavLst>
                                        <p:tav tm="0">
                                          <p:val>
                                            <p:strVal val="0-#ppt_w/2"/>
                                          </p:val>
                                        </p:tav>
                                        <p:tav tm="100000">
                                          <p:val>
                                            <p:strVal val="#ppt_x"/>
                                          </p:val>
                                        </p:tav>
                                      </p:tavLst>
                                    </p:anim>
                                    <p:anim calcmode="lin" valueType="num">
                                      <p:cBhvr additive="base">
                                        <p:cTn id="24" dur="1000" fill="hold"/>
                                        <p:tgtEl>
                                          <p:spTgt spid="2055"/>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056"/>
                                        </p:tgtEl>
                                        <p:attrNameLst>
                                          <p:attrName>style.visibility</p:attrName>
                                        </p:attrNameLst>
                                      </p:cBhvr>
                                      <p:to>
                                        <p:strVal val="visible"/>
                                      </p:to>
                                    </p:set>
                                    <p:anim calcmode="lin" valueType="num">
                                      <p:cBhvr additive="base">
                                        <p:cTn id="29" dur="1000" fill="hold"/>
                                        <p:tgtEl>
                                          <p:spTgt spid="2056"/>
                                        </p:tgtEl>
                                        <p:attrNameLst>
                                          <p:attrName>ppt_x</p:attrName>
                                        </p:attrNameLst>
                                      </p:cBhvr>
                                      <p:tavLst>
                                        <p:tav tm="0">
                                          <p:val>
                                            <p:strVal val="0-#ppt_w/2"/>
                                          </p:val>
                                        </p:tav>
                                        <p:tav tm="100000">
                                          <p:val>
                                            <p:strVal val="#ppt_x"/>
                                          </p:val>
                                        </p:tav>
                                      </p:tavLst>
                                    </p:anim>
                                    <p:anim calcmode="lin" valueType="num">
                                      <p:cBhvr additive="base">
                                        <p:cTn id="30" dur="1000" fill="hold"/>
                                        <p:tgtEl>
                                          <p:spTgt spid="2056"/>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2057"/>
                                        </p:tgtEl>
                                        <p:attrNameLst>
                                          <p:attrName>style.visibility</p:attrName>
                                        </p:attrNameLst>
                                      </p:cBhvr>
                                      <p:to>
                                        <p:strVal val="visible"/>
                                      </p:to>
                                    </p:set>
                                    <p:anim calcmode="lin" valueType="num">
                                      <p:cBhvr additive="base">
                                        <p:cTn id="35" dur="1000" fill="hold"/>
                                        <p:tgtEl>
                                          <p:spTgt spid="2057"/>
                                        </p:tgtEl>
                                        <p:attrNameLst>
                                          <p:attrName>ppt_x</p:attrName>
                                        </p:attrNameLst>
                                      </p:cBhvr>
                                      <p:tavLst>
                                        <p:tav tm="0">
                                          <p:val>
                                            <p:strVal val="0-#ppt_w/2"/>
                                          </p:val>
                                        </p:tav>
                                        <p:tav tm="100000">
                                          <p:val>
                                            <p:strVal val="#ppt_x"/>
                                          </p:val>
                                        </p:tav>
                                      </p:tavLst>
                                    </p:anim>
                                    <p:anim calcmode="lin" valueType="num">
                                      <p:cBhvr additive="base">
                                        <p:cTn id="36" dur="1000" fill="hold"/>
                                        <p:tgtEl>
                                          <p:spTgt spid="2057"/>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P spid="2052" grpId="0"/>
      <p:bldP spid="2054" grpId="0"/>
      <p:bldP spid="2055" grpId="0"/>
      <p:bldP spid="2056" grpId="0"/>
      <p:bldP spid="2057" grpId="0"/>
      <p:bldP spid="205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260350"/>
            <a:ext cx="8229600" cy="1052513"/>
          </a:xfrm>
        </p:spPr>
        <p:txBody>
          <a:bodyPr/>
          <a:lstStyle/>
          <a:p>
            <a:pPr eaLnBrk="1" hangingPunct="1">
              <a:defRPr/>
            </a:pPr>
            <a:r>
              <a:rPr lang="en-GB" sz="2400" b="1" dirty="0">
                <a:latin typeface="CCW Cursive Writing 7" pitchFamily="66" charset="0"/>
              </a:rPr>
              <a:t>In every religion there are special places to which people travel; usually because something important happened there.</a:t>
            </a:r>
            <a:endParaRPr lang="en-US" sz="2400" b="1" dirty="0">
              <a:latin typeface="CCW Cursive Writing 7" pitchFamily="66" charset="0"/>
            </a:endParaRPr>
          </a:p>
        </p:txBody>
      </p:sp>
      <p:sp>
        <p:nvSpPr>
          <p:cNvPr id="18435" name="Rectangle 3"/>
          <p:cNvSpPr>
            <a:spLocks noGrp="1" noChangeArrowheads="1"/>
          </p:cNvSpPr>
          <p:nvPr>
            <p:ph type="body" idx="1"/>
          </p:nvPr>
        </p:nvSpPr>
        <p:spPr>
          <a:xfrm>
            <a:off x="539750" y="1412875"/>
            <a:ext cx="3744913" cy="360363"/>
          </a:xfrm>
        </p:spPr>
        <p:txBody>
          <a:bodyPr/>
          <a:lstStyle/>
          <a:p>
            <a:pPr eaLnBrk="1" hangingPunct="1">
              <a:lnSpc>
                <a:spcPct val="80000"/>
              </a:lnSpc>
              <a:buFontTx/>
              <a:buNone/>
              <a:defRPr/>
            </a:pPr>
            <a:r>
              <a:rPr lang="en-GB" sz="2400" b="1" dirty="0">
                <a:latin typeface="CCW Cursive Writing 7" pitchFamily="66" charset="0"/>
              </a:rPr>
              <a:t>These journeys are called…</a:t>
            </a:r>
            <a:endParaRPr lang="en-US" sz="2400" b="1" dirty="0">
              <a:latin typeface="CCW Cursive Writing 7" pitchFamily="66" charset="0"/>
            </a:endParaRPr>
          </a:p>
        </p:txBody>
      </p:sp>
      <p:sp>
        <p:nvSpPr>
          <p:cNvPr id="18436" name="Text Box 4"/>
          <p:cNvSpPr txBox="1">
            <a:spLocks noChangeArrowheads="1"/>
          </p:cNvSpPr>
          <p:nvPr/>
        </p:nvSpPr>
        <p:spPr bwMode="auto">
          <a:xfrm>
            <a:off x="4140200" y="1341438"/>
            <a:ext cx="2952750" cy="466725"/>
          </a:xfrm>
          <a:prstGeom prst="rect">
            <a:avLst/>
          </a:prstGeom>
          <a:solidFill>
            <a:schemeClr val="hlink">
              <a:alpha val="82001"/>
            </a:schemeClr>
          </a:solidFill>
          <a:ln w="9525">
            <a:solidFill>
              <a:srgbClr val="000000"/>
            </a:solidFill>
            <a:miter lim="800000"/>
            <a:headEnd/>
            <a:tailEnd/>
          </a:ln>
          <a:effectLst/>
        </p:spPr>
        <p:txBody>
          <a:bodyPr>
            <a:spAutoFit/>
          </a:bodyPr>
          <a:lstStyle/>
          <a:p>
            <a:pPr eaLnBrk="0" fontAlgn="base" hangingPunct="0">
              <a:spcBef>
                <a:spcPct val="50000"/>
              </a:spcBef>
              <a:spcAft>
                <a:spcPct val="0"/>
              </a:spcAft>
              <a:defRPr/>
            </a:pPr>
            <a:r>
              <a:rPr lang="en-GB" sz="2400" b="1">
                <a:solidFill>
                  <a:srgbClr val="FF3300"/>
                </a:solidFill>
                <a:effectLst>
                  <a:outerShdw blurRad="38100" dist="38100" dir="2700000" algn="tl">
                    <a:srgbClr val="000000"/>
                  </a:outerShdw>
                </a:effectLst>
                <a:latin typeface="CCW Cursive Writing 7" pitchFamily="66" charset="0"/>
              </a:rPr>
              <a:t>PILGRIMAGES</a:t>
            </a:r>
            <a:endParaRPr lang="en-US" sz="2400" b="1">
              <a:solidFill>
                <a:srgbClr val="FF3300"/>
              </a:solidFill>
              <a:effectLst>
                <a:outerShdw blurRad="38100" dist="38100" dir="2700000" algn="tl">
                  <a:srgbClr val="000000"/>
                </a:outerShdw>
              </a:effectLst>
              <a:latin typeface="CCW Cursive Writing 7" pitchFamily="66" charset="0"/>
            </a:endParaRPr>
          </a:p>
        </p:txBody>
      </p:sp>
      <p:sp>
        <p:nvSpPr>
          <p:cNvPr id="4101" name="Rectangle 10"/>
          <p:cNvSpPr>
            <a:spLocks noChangeArrowheads="1"/>
          </p:cNvSpPr>
          <p:nvPr/>
        </p:nvSpPr>
        <p:spPr bwMode="auto">
          <a:xfrm>
            <a:off x="611188" y="1989138"/>
            <a:ext cx="8137525" cy="4176712"/>
          </a:xfrm>
          <a:prstGeom prst="rect">
            <a:avLst/>
          </a:prstGeom>
          <a:solidFill>
            <a:srgbClr val="FF9933">
              <a:alpha val="81960"/>
            </a:srgbClr>
          </a:solidFill>
          <a:ln w="9525">
            <a:solidFill>
              <a:schemeClr val="tx1"/>
            </a:solidFill>
            <a:miter lim="800000"/>
            <a:headEnd/>
            <a:tailEnd/>
          </a:ln>
        </p:spPr>
        <p:txBody>
          <a:bodyPr wrap="none" anchor="ctr"/>
          <a:lstStyle/>
          <a:p>
            <a:pPr eaLnBrk="0" fontAlgn="base" hangingPunct="0">
              <a:spcBef>
                <a:spcPct val="0"/>
              </a:spcBef>
              <a:spcAft>
                <a:spcPct val="0"/>
              </a:spcAft>
            </a:pPr>
            <a:endParaRPr lang="en-GB">
              <a:solidFill>
                <a:srgbClr val="FFFFFF"/>
              </a:solidFill>
              <a:latin typeface="CCW Cursive Writing 7" pitchFamily="66" charset="0"/>
            </a:endParaRPr>
          </a:p>
        </p:txBody>
      </p:sp>
      <p:sp>
        <p:nvSpPr>
          <p:cNvPr id="18443" name="Text Box 11"/>
          <p:cNvSpPr txBox="1">
            <a:spLocks noChangeArrowheads="1"/>
          </p:cNvSpPr>
          <p:nvPr/>
        </p:nvSpPr>
        <p:spPr bwMode="auto">
          <a:xfrm>
            <a:off x="827088" y="2276475"/>
            <a:ext cx="7561336" cy="461665"/>
          </a:xfrm>
          <a:prstGeom prst="rect">
            <a:avLst/>
          </a:prstGeom>
          <a:noFill/>
          <a:ln w="9525">
            <a:noFill/>
            <a:miter lim="800000"/>
            <a:headEnd/>
            <a:tailEnd/>
          </a:ln>
          <a:effectLst/>
        </p:spPr>
        <p:txBody>
          <a:bodyPr wrap="square">
            <a:spAutoFit/>
          </a:bodyPr>
          <a:lstStyle/>
          <a:p>
            <a:pPr eaLnBrk="0" fontAlgn="base" hangingPunct="0">
              <a:spcBef>
                <a:spcPct val="50000"/>
              </a:spcBef>
              <a:spcAft>
                <a:spcPct val="0"/>
              </a:spcAft>
              <a:defRPr/>
            </a:pPr>
            <a:r>
              <a:rPr lang="en-GB" sz="2400" b="1" dirty="0">
                <a:solidFill>
                  <a:srgbClr val="FFFFFF"/>
                </a:solidFill>
                <a:latin typeface="CCW Cursive Writing 7" pitchFamily="66" charset="0"/>
              </a:rPr>
              <a:t>There are many reasons why people go on pilgrimages:</a:t>
            </a:r>
            <a:endParaRPr lang="en-US" sz="2400" b="1" dirty="0">
              <a:solidFill>
                <a:srgbClr val="FFFFFF"/>
              </a:solidFill>
              <a:latin typeface="CCW Cursive Writing 7" pitchFamily="66" charset="0"/>
            </a:endParaRPr>
          </a:p>
        </p:txBody>
      </p:sp>
      <p:sp>
        <p:nvSpPr>
          <p:cNvPr id="18444" name="Text Box 12"/>
          <p:cNvSpPr txBox="1">
            <a:spLocks noChangeArrowheads="1"/>
          </p:cNvSpPr>
          <p:nvPr/>
        </p:nvSpPr>
        <p:spPr bwMode="auto">
          <a:xfrm>
            <a:off x="971550" y="3068638"/>
            <a:ext cx="7416874" cy="523220"/>
          </a:xfrm>
          <a:prstGeom prst="rect">
            <a:avLst/>
          </a:prstGeom>
          <a:noFill/>
          <a:ln w="9525">
            <a:noFill/>
            <a:miter lim="800000"/>
            <a:headEnd/>
            <a:tailEnd/>
          </a:ln>
          <a:effectLst/>
        </p:spPr>
        <p:txBody>
          <a:bodyPr wrap="square">
            <a:spAutoFit/>
          </a:bodyPr>
          <a:lstStyle/>
          <a:p>
            <a:pPr eaLnBrk="0" fontAlgn="base" hangingPunct="0">
              <a:spcBef>
                <a:spcPct val="50000"/>
              </a:spcBef>
              <a:spcAft>
                <a:spcPct val="0"/>
              </a:spcAft>
              <a:defRPr/>
            </a:pPr>
            <a:r>
              <a:rPr lang="en-GB" sz="2800" dirty="0">
                <a:solidFill>
                  <a:srgbClr val="FFFFFF"/>
                </a:solidFill>
                <a:effectLst>
                  <a:outerShdw blurRad="38100" dist="38100" dir="2700000" algn="tl">
                    <a:srgbClr val="000000"/>
                  </a:outerShdw>
                </a:effectLst>
                <a:latin typeface="CCW Cursive Writing 7" pitchFamily="66" charset="0"/>
              </a:rPr>
              <a:t>To renew their faith – or their belief in their god</a:t>
            </a:r>
            <a:endParaRPr lang="en-US" sz="2800" dirty="0">
              <a:solidFill>
                <a:srgbClr val="FFFFFF"/>
              </a:solidFill>
              <a:effectLst>
                <a:outerShdw blurRad="38100" dist="38100" dir="2700000" algn="tl">
                  <a:srgbClr val="000000"/>
                </a:outerShdw>
              </a:effectLst>
              <a:latin typeface="CCW Cursive Writing 7" pitchFamily="66" charset="0"/>
            </a:endParaRPr>
          </a:p>
        </p:txBody>
      </p:sp>
      <p:sp>
        <p:nvSpPr>
          <p:cNvPr id="18445" name="Text Box 13"/>
          <p:cNvSpPr txBox="1">
            <a:spLocks noChangeArrowheads="1"/>
          </p:cNvSpPr>
          <p:nvPr/>
        </p:nvSpPr>
        <p:spPr bwMode="auto">
          <a:xfrm>
            <a:off x="852842" y="3807758"/>
            <a:ext cx="5256213" cy="461665"/>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400" dirty="0">
                <a:solidFill>
                  <a:srgbClr val="FFFFFF"/>
                </a:solidFill>
                <a:effectLst>
                  <a:outerShdw blurRad="38100" dist="38100" dir="2700000" algn="tl">
                    <a:srgbClr val="000000"/>
                  </a:outerShdw>
                </a:effectLst>
                <a:latin typeface="CCW Cursive Writing 7" pitchFamily="66" charset="0"/>
              </a:rPr>
              <a:t>To feel part of a larger group or family</a:t>
            </a:r>
            <a:endParaRPr lang="en-US" sz="2400" dirty="0">
              <a:solidFill>
                <a:srgbClr val="FFFFFF"/>
              </a:solidFill>
              <a:effectLst>
                <a:outerShdw blurRad="38100" dist="38100" dir="2700000" algn="tl">
                  <a:srgbClr val="000000"/>
                </a:outerShdw>
              </a:effectLst>
              <a:latin typeface="CCW Cursive Writing 7" pitchFamily="66" charset="0"/>
            </a:endParaRPr>
          </a:p>
        </p:txBody>
      </p:sp>
      <p:sp>
        <p:nvSpPr>
          <p:cNvPr id="18446" name="Text Box 14"/>
          <p:cNvSpPr txBox="1">
            <a:spLocks noChangeArrowheads="1"/>
          </p:cNvSpPr>
          <p:nvPr/>
        </p:nvSpPr>
        <p:spPr bwMode="auto">
          <a:xfrm>
            <a:off x="900113" y="4437063"/>
            <a:ext cx="7127875" cy="830997"/>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400" dirty="0">
                <a:solidFill>
                  <a:srgbClr val="FFFFFF"/>
                </a:solidFill>
                <a:effectLst>
                  <a:outerShdw blurRad="38100" dist="38100" dir="2700000" algn="tl">
                    <a:srgbClr val="000000"/>
                  </a:outerShdw>
                </a:effectLst>
                <a:latin typeface="CCW Cursive Writing 7" pitchFamily="66" charset="0"/>
              </a:rPr>
              <a:t>Because it is commanded in the scriptures or holy writings</a:t>
            </a:r>
            <a:endParaRPr lang="en-US" sz="2400" dirty="0">
              <a:solidFill>
                <a:srgbClr val="FFFFFF"/>
              </a:solidFill>
              <a:effectLst>
                <a:outerShdw blurRad="38100" dist="38100" dir="2700000" algn="tl">
                  <a:srgbClr val="000000"/>
                </a:outerShdw>
              </a:effectLst>
              <a:latin typeface="CCW Cursive Writing 7" pitchFamily="66" charset="0"/>
            </a:endParaRPr>
          </a:p>
        </p:txBody>
      </p:sp>
      <p:sp>
        <p:nvSpPr>
          <p:cNvPr id="18447" name="Text Box 15"/>
          <p:cNvSpPr txBox="1">
            <a:spLocks noChangeArrowheads="1"/>
          </p:cNvSpPr>
          <p:nvPr/>
        </p:nvSpPr>
        <p:spPr bwMode="auto">
          <a:xfrm>
            <a:off x="852842" y="5301456"/>
            <a:ext cx="7993062" cy="830997"/>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400" dirty="0">
                <a:solidFill>
                  <a:srgbClr val="FFFFFF"/>
                </a:solidFill>
                <a:effectLst>
                  <a:outerShdw blurRad="38100" dist="38100" dir="2700000" algn="tl">
                    <a:srgbClr val="000000"/>
                  </a:outerShdw>
                </a:effectLst>
                <a:latin typeface="CCW Cursive Writing 7" pitchFamily="66" charset="0"/>
              </a:rPr>
              <a:t>To bring something back (an actual souvenir, or something spiritual)</a:t>
            </a:r>
            <a:endParaRPr lang="en-US" sz="2400" dirty="0">
              <a:solidFill>
                <a:srgbClr val="FFFFFF"/>
              </a:solidFill>
              <a:effectLst>
                <a:outerShdw blurRad="38100" dist="38100" dir="2700000" algn="tl">
                  <a:srgbClr val="000000"/>
                </a:outerShdw>
              </a:effectLst>
              <a:latin typeface="CCW Cursive Writing 7" pitchFamily="66" charset="0"/>
            </a:endParaRPr>
          </a:p>
        </p:txBody>
      </p:sp>
    </p:spTree>
    <p:extLst>
      <p:ext uri="{BB962C8B-B14F-4D97-AF65-F5344CB8AC3E}">
        <p14:creationId xmlns:p14="http://schemas.microsoft.com/office/powerpoint/2010/main" val="3588179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292100"/>
            <a:ext cx="8229600" cy="976313"/>
          </a:xfrm>
        </p:spPr>
        <p:txBody>
          <a:bodyPr/>
          <a:lstStyle/>
          <a:p>
            <a:pPr eaLnBrk="1" hangingPunct="1">
              <a:defRPr/>
            </a:pPr>
            <a:r>
              <a:rPr lang="en-GB" sz="2400">
                <a:latin typeface="CCW Cursive Writing 7" pitchFamily="66" charset="0"/>
              </a:rPr>
              <a:t>Here are some examples of special journeys. </a:t>
            </a:r>
            <a:endParaRPr lang="en-US" sz="2400">
              <a:latin typeface="CCW Cursive Writing 7" pitchFamily="66" charset="0"/>
            </a:endParaRPr>
          </a:p>
        </p:txBody>
      </p:sp>
      <p:sp>
        <p:nvSpPr>
          <p:cNvPr id="5123" name="Rectangle 4"/>
          <p:cNvSpPr>
            <a:spLocks noChangeArrowheads="1"/>
          </p:cNvSpPr>
          <p:nvPr/>
        </p:nvSpPr>
        <p:spPr bwMode="auto">
          <a:xfrm>
            <a:off x="323850" y="1268413"/>
            <a:ext cx="8280400" cy="3658810"/>
          </a:xfrm>
          <a:prstGeom prst="rect">
            <a:avLst/>
          </a:prstGeom>
          <a:solidFill>
            <a:srgbClr val="00CC66"/>
          </a:solidFill>
          <a:ln w="9525">
            <a:solidFill>
              <a:schemeClr val="tx1"/>
            </a:solidFill>
            <a:miter lim="800000"/>
            <a:headEnd/>
            <a:tailEnd/>
          </a:ln>
        </p:spPr>
        <p:txBody>
          <a:bodyPr wrap="none" anchor="ctr"/>
          <a:lstStyle/>
          <a:p>
            <a:pPr algn="ctr" eaLnBrk="0" fontAlgn="base" hangingPunct="0">
              <a:spcBef>
                <a:spcPct val="0"/>
              </a:spcBef>
              <a:spcAft>
                <a:spcPct val="0"/>
              </a:spcAft>
            </a:pPr>
            <a:endParaRPr lang="en-US">
              <a:solidFill>
                <a:srgbClr val="FFFFFF"/>
              </a:solidFill>
              <a:latin typeface="CCW Cursive Writing 7" pitchFamily="66" charset="0"/>
            </a:endParaRPr>
          </a:p>
        </p:txBody>
      </p:sp>
      <p:sp>
        <p:nvSpPr>
          <p:cNvPr id="17413" name="Text Box 5"/>
          <p:cNvSpPr txBox="1">
            <a:spLocks noChangeArrowheads="1"/>
          </p:cNvSpPr>
          <p:nvPr/>
        </p:nvSpPr>
        <p:spPr bwMode="auto">
          <a:xfrm>
            <a:off x="468313" y="1557338"/>
            <a:ext cx="5759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r>
              <a:rPr lang="en-GB" sz="2400">
                <a:solidFill>
                  <a:srgbClr val="000000"/>
                </a:solidFill>
                <a:latin typeface="CCW Cursive Writing 7" pitchFamily="66" charset="0"/>
              </a:rPr>
              <a:t>A widow visiting a war grave in France.</a:t>
            </a:r>
            <a:endParaRPr lang="en-US" sz="2400">
              <a:solidFill>
                <a:srgbClr val="000000"/>
              </a:solidFill>
              <a:latin typeface="CCW Cursive Writing 7" pitchFamily="66" charset="0"/>
            </a:endParaRPr>
          </a:p>
        </p:txBody>
      </p:sp>
      <p:sp>
        <p:nvSpPr>
          <p:cNvPr id="17414" name="Text Box 6"/>
          <p:cNvSpPr txBox="1">
            <a:spLocks noChangeArrowheads="1"/>
          </p:cNvSpPr>
          <p:nvPr/>
        </p:nvSpPr>
        <p:spPr bwMode="auto">
          <a:xfrm>
            <a:off x="539750" y="2420938"/>
            <a:ext cx="68405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r>
              <a:rPr lang="en-GB" sz="2400" dirty="0">
                <a:solidFill>
                  <a:srgbClr val="000000"/>
                </a:solidFill>
                <a:latin typeface="CCW Cursive Writing 7" pitchFamily="66" charset="0"/>
              </a:rPr>
              <a:t>An Arsenal fan travelling to Leeds for a match. </a:t>
            </a:r>
            <a:endParaRPr lang="en-US" sz="2400" dirty="0">
              <a:solidFill>
                <a:srgbClr val="000000"/>
              </a:solidFill>
              <a:latin typeface="CCW Cursive Writing 7" pitchFamily="66" charset="0"/>
            </a:endParaRPr>
          </a:p>
        </p:txBody>
      </p:sp>
      <p:sp>
        <p:nvSpPr>
          <p:cNvPr id="17415" name="Text Box 7"/>
          <p:cNvSpPr txBox="1">
            <a:spLocks noChangeArrowheads="1"/>
          </p:cNvSpPr>
          <p:nvPr/>
        </p:nvSpPr>
        <p:spPr bwMode="auto">
          <a:xfrm>
            <a:off x="539750" y="3357563"/>
            <a:ext cx="756126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r>
              <a:rPr lang="en-GB" sz="2400" dirty="0">
                <a:solidFill>
                  <a:srgbClr val="000000"/>
                </a:solidFill>
                <a:latin typeface="CCW Cursive Writing 7" pitchFamily="66" charset="0"/>
              </a:rPr>
              <a:t>A pilgrim travelling to Canterbury Cathedral to visit the shrine of Archbishop Thomas a Becket.</a:t>
            </a:r>
            <a:endParaRPr lang="en-US" sz="2400" dirty="0">
              <a:solidFill>
                <a:srgbClr val="000000"/>
              </a:solidFill>
              <a:latin typeface="CCW Cursive Writing 7" pitchFamily="66" charset="0"/>
            </a:endParaRPr>
          </a:p>
        </p:txBody>
      </p:sp>
      <p:sp>
        <p:nvSpPr>
          <p:cNvPr id="5127" name="Rectangle 9"/>
          <p:cNvSpPr>
            <a:spLocks noChangeArrowheads="1"/>
          </p:cNvSpPr>
          <p:nvPr/>
        </p:nvSpPr>
        <p:spPr bwMode="auto">
          <a:xfrm>
            <a:off x="256380" y="5470099"/>
            <a:ext cx="8351838" cy="792162"/>
          </a:xfrm>
          <a:prstGeom prst="rect">
            <a:avLst/>
          </a:prstGeom>
          <a:solidFill>
            <a:srgbClr val="00CC66"/>
          </a:solidFill>
          <a:ln w="9525">
            <a:solidFill>
              <a:schemeClr val="tx1"/>
            </a:solidFill>
            <a:miter lim="800000"/>
            <a:headEnd/>
            <a:tailEnd/>
          </a:ln>
        </p:spPr>
        <p:txBody>
          <a:bodyPr wrap="none" anchor="ctr"/>
          <a:lstStyle/>
          <a:p>
            <a:pPr eaLnBrk="0" fontAlgn="base" hangingPunct="0">
              <a:spcBef>
                <a:spcPct val="0"/>
              </a:spcBef>
              <a:spcAft>
                <a:spcPct val="0"/>
              </a:spcAft>
            </a:pPr>
            <a:endParaRPr lang="en-GB">
              <a:solidFill>
                <a:srgbClr val="FFFFFF"/>
              </a:solidFill>
              <a:latin typeface="CCW Cursive Writing 7" pitchFamily="66" charset="0"/>
            </a:endParaRPr>
          </a:p>
        </p:txBody>
      </p:sp>
      <p:sp>
        <p:nvSpPr>
          <p:cNvPr id="17419" name="Text Box 11"/>
          <p:cNvSpPr txBox="1">
            <a:spLocks noChangeArrowheads="1"/>
          </p:cNvSpPr>
          <p:nvPr/>
        </p:nvSpPr>
        <p:spPr bwMode="auto">
          <a:xfrm>
            <a:off x="539750" y="5472539"/>
            <a:ext cx="7776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r>
              <a:rPr lang="en-GB" sz="2400" dirty="0">
                <a:solidFill>
                  <a:srgbClr val="000000"/>
                </a:solidFill>
                <a:latin typeface="CCW Cursive Writing 7" pitchFamily="66" charset="0"/>
              </a:rPr>
              <a:t>What are the reasons for each journey?</a:t>
            </a:r>
            <a:endParaRPr lang="en-US" sz="2400" dirty="0">
              <a:solidFill>
                <a:srgbClr val="000000"/>
              </a:solidFill>
              <a:latin typeface="CCW Cursive Writing 7" pitchFamily="66" charset="0"/>
            </a:endParaRPr>
          </a:p>
        </p:txBody>
      </p:sp>
    </p:spTree>
    <p:extLst>
      <p:ext uri="{BB962C8B-B14F-4D97-AF65-F5344CB8AC3E}">
        <p14:creationId xmlns:p14="http://schemas.microsoft.com/office/powerpoint/2010/main" val="11963958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419"/>
                                        </p:tgtEl>
                                        <p:attrNameLst>
                                          <p:attrName>style.visibility</p:attrName>
                                        </p:attrNameLst>
                                      </p:cBhvr>
                                      <p:to>
                                        <p:strVal val="visible"/>
                                      </p:to>
                                    </p:set>
                                    <p:anim calcmode="lin" valueType="num">
                                      <p:cBhvr additive="base">
                                        <p:cTn id="19" dur="500" fill="hold"/>
                                        <p:tgtEl>
                                          <p:spTgt spid="17419"/>
                                        </p:tgtEl>
                                        <p:attrNameLst>
                                          <p:attrName>ppt_x</p:attrName>
                                        </p:attrNameLst>
                                      </p:cBhvr>
                                      <p:tavLst>
                                        <p:tav tm="0">
                                          <p:val>
                                            <p:strVal val="#ppt_x"/>
                                          </p:val>
                                        </p:tav>
                                        <p:tav tm="100000">
                                          <p:val>
                                            <p:strVal val="#ppt_x"/>
                                          </p:val>
                                        </p:tav>
                                      </p:tavLst>
                                    </p:anim>
                                    <p:anim calcmode="lin" valueType="num">
                                      <p:cBhvr additive="base">
                                        <p:cTn id="20" dur="500" fill="hold"/>
                                        <p:tgtEl>
                                          <p:spTgt spid="174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17414" grpId="0"/>
      <p:bldP spid="17415" grpId="0"/>
      <p:bldP spid="174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684213" y="836613"/>
            <a:ext cx="30241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endParaRPr lang="en-US">
              <a:solidFill>
                <a:srgbClr val="FFFFFF"/>
              </a:solidFill>
            </a:endParaRPr>
          </a:p>
        </p:txBody>
      </p:sp>
      <p:sp>
        <p:nvSpPr>
          <p:cNvPr id="19461" name="Text Box 5"/>
          <p:cNvSpPr txBox="1">
            <a:spLocks noChangeArrowheads="1"/>
          </p:cNvSpPr>
          <p:nvPr/>
        </p:nvSpPr>
        <p:spPr bwMode="auto">
          <a:xfrm>
            <a:off x="827088" y="333375"/>
            <a:ext cx="6624637" cy="457200"/>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200" b="1">
                <a:solidFill>
                  <a:srgbClr val="FFFFFF"/>
                </a:solidFill>
                <a:effectLst>
                  <a:outerShdw blurRad="38100" dist="38100" dir="2700000" algn="tl">
                    <a:srgbClr val="000000"/>
                  </a:outerShdw>
                </a:effectLst>
              </a:rPr>
              <a:t>Some Christians go to Lourdes, in France.</a:t>
            </a:r>
            <a:r>
              <a:rPr lang="en-GB" sz="2400" b="1">
                <a:solidFill>
                  <a:srgbClr val="FFFFFF"/>
                </a:solidFill>
                <a:effectLst>
                  <a:outerShdw blurRad="38100" dist="38100" dir="2700000" algn="tl">
                    <a:srgbClr val="000000"/>
                  </a:outerShdw>
                </a:effectLst>
              </a:rPr>
              <a:t> </a:t>
            </a:r>
            <a:endParaRPr lang="en-US" sz="2400" b="1">
              <a:solidFill>
                <a:srgbClr val="FFFFFF"/>
              </a:solidFill>
              <a:effectLst>
                <a:outerShdw blurRad="38100" dist="38100" dir="2700000" algn="tl">
                  <a:srgbClr val="000000"/>
                </a:outerShdw>
              </a:effectLst>
            </a:endParaRPr>
          </a:p>
        </p:txBody>
      </p:sp>
      <p:sp>
        <p:nvSpPr>
          <p:cNvPr id="6148" name="Text Box 6"/>
          <p:cNvSpPr txBox="1">
            <a:spLocks noChangeArrowheads="1"/>
          </p:cNvSpPr>
          <p:nvPr/>
        </p:nvSpPr>
        <p:spPr bwMode="auto">
          <a:xfrm>
            <a:off x="4572000" y="908050"/>
            <a:ext cx="41767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endParaRPr lang="en-US">
              <a:solidFill>
                <a:srgbClr val="FFFFFF"/>
              </a:solidFill>
            </a:endParaRPr>
          </a:p>
        </p:txBody>
      </p:sp>
      <p:pic>
        <p:nvPicPr>
          <p:cNvPr id="6149" name="Picture 8" descr="Lourdes_proc_mariale"/>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403350" y="981075"/>
            <a:ext cx="6048375" cy="4010025"/>
          </a:xfrm>
          <a:noFill/>
          <a:ln w="15875">
            <a:solidFill>
              <a:srgbClr val="FF3300"/>
            </a:solidFill>
          </a:ln>
          <a:extLst>
            <a:ext uri="{909E8E84-426E-40DD-AFC4-6F175D3DCCD1}">
              <a14:hiddenFill xmlns:a14="http://schemas.microsoft.com/office/drawing/2010/main">
                <a:solidFill>
                  <a:srgbClr val="FFFFFF"/>
                </a:solidFill>
              </a14:hiddenFill>
            </a:ext>
          </a:extLst>
        </p:spPr>
      </p:pic>
      <p:sp>
        <p:nvSpPr>
          <p:cNvPr id="6150" name="Text Box 10"/>
          <p:cNvSpPr txBox="1">
            <a:spLocks noChangeArrowheads="1"/>
          </p:cNvSpPr>
          <p:nvPr/>
        </p:nvSpPr>
        <p:spPr bwMode="auto">
          <a:xfrm>
            <a:off x="827088" y="5084763"/>
            <a:ext cx="24495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0" fontAlgn="base" hangingPunct="0">
              <a:spcBef>
                <a:spcPct val="50000"/>
              </a:spcBef>
              <a:spcAft>
                <a:spcPct val="0"/>
              </a:spcAft>
            </a:pPr>
            <a:endParaRPr lang="en-US">
              <a:solidFill>
                <a:srgbClr val="FFFFFF"/>
              </a:solidFill>
            </a:endParaRPr>
          </a:p>
        </p:txBody>
      </p:sp>
      <p:sp>
        <p:nvSpPr>
          <p:cNvPr id="19469" name="Text Box 13"/>
          <p:cNvSpPr txBox="1">
            <a:spLocks noChangeArrowheads="1"/>
          </p:cNvSpPr>
          <p:nvPr/>
        </p:nvSpPr>
        <p:spPr bwMode="auto">
          <a:xfrm>
            <a:off x="1116013" y="5445125"/>
            <a:ext cx="2447925" cy="954107"/>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800" b="1" dirty="0">
                <a:solidFill>
                  <a:srgbClr val="FFFFFF"/>
                </a:solidFill>
                <a:effectLst>
                  <a:outerShdw blurRad="38100" dist="38100" dir="2700000" algn="tl">
                    <a:srgbClr val="000000"/>
                  </a:outerShdw>
                </a:effectLst>
              </a:rPr>
              <a:t>Why do they go?</a:t>
            </a:r>
          </a:p>
        </p:txBody>
      </p:sp>
      <p:sp>
        <p:nvSpPr>
          <p:cNvPr id="19470" name="Text Box 14"/>
          <p:cNvSpPr txBox="1">
            <a:spLocks noChangeArrowheads="1"/>
          </p:cNvSpPr>
          <p:nvPr/>
        </p:nvSpPr>
        <p:spPr bwMode="auto">
          <a:xfrm>
            <a:off x="4643438" y="5445125"/>
            <a:ext cx="3241675" cy="830997"/>
          </a:xfrm>
          <a:prstGeom prst="rect">
            <a:avLst/>
          </a:prstGeom>
          <a:noFill/>
          <a:ln w="9525">
            <a:noFill/>
            <a:miter lim="800000"/>
            <a:headEnd/>
            <a:tailEnd/>
          </a:ln>
          <a:effectLst/>
        </p:spPr>
        <p:txBody>
          <a:bodyPr>
            <a:spAutoFit/>
          </a:bodyPr>
          <a:lstStyle/>
          <a:p>
            <a:pPr eaLnBrk="0" fontAlgn="base" hangingPunct="0">
              <a:spcBef>
                <a:spcPct val="50000"/>
              </a:spcBef>
              <a:spcAft>
                <a:spcPct val="0"/>
              </a:spcAft>
              <a:defRPr/>
            </a:pPr>
            <a:r>
              <a:rPr lang="en-GB" sz="2400" b="1" dirty="0">
                <a:solidFill>
                  <a:srgbClr val="FFFFFF"/>
                </a:solidFill>
                <a:effectLst>
                  <a:outerShdw blurRad="38100" dist="38100" dir="2700000" algn="tl">
                    <a:srgbClr val="000000"/>
                  </a:outerShdw>
                </a:effectLst>
              </a:rPr>
              <a:t>What do they do there?</a:t>
            </a:r>
          </a:p>
        </p:txBody>
      </p:sp>
    </p:spTree>
    <p:extLst>
      <p:ext uri="{BB962C8B-B14F-4D97-AF65-F5344CB8AC3E}">
        <p14:creationId xmlns:p14="http://schemas.microsoft.com/office/powerpoint/2010/main" val="13598401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solidFill>
            <a:schemeClr val="accent5">
              <a:lumMod val="20000"/>
              <a:lumOff val="80000"/>
            </a:schemeClr>
          </a:solidFill>
        </p:spPr>
        <p:txBody>
          <a:bodyPr>
            <a:normAutofit fontScale="85000" lnSpcReduction="20000"/>
          </a:bodyPr>
          <a:lstStyle/>
          <a:p>
            <a:r>
              <a:rPr lang="en-GB" dirty="0">
                <a:effectLst/>
                <a:latin typeface="CCW Cursive Writing 7" pitchFamily="66" charset="0"/>
              </a:rPr>
              <a:t>Why do you think Christians would decide to go on a pilgrimage to the Holy Land – the land where Jesus was born and lived?</a:t>
            </a:r>
          </a:p>
          <a:p>
            <a:r>
              <a:rPr lang="en-GB" dirty="0">
                <a:effectLst/>
                <a:latin typeface="CCW Cursive Writing 7" pitchFamily="66" charset="0"/>
              </a:rPr>
              <a:t>What do you think they would hope to see and do when they were there?</a:t>
            </a:r>
          </a:p>
          <a:p>
            <a:r>
              <a:rPr lang="en-GB" dirty="0">
                <a:effectLst/>
                <a:latin typeface="CCW Cursive Writing 7" pitchFamily="66" charset="0"/>
              </a:rPr>
              <a:t>Watch the film and discover two people’s experiences of a pilgrimage to the Holy Land.</a:t>
            </a:r>
          </a:p>
          <a:p>
            <a:endParaRPr lang="en-GB" dirty="0">
              <a:latin typeface="CCW Cursive Writing 7" pitchFamily="66" charset="0"/>
            </a:endParaRPr>
          </a:p>
        </p:txBody>
      </p:sp>
    </p:spTree>
    <p:extLst>
      <p:ext uri="{BB962C8B-B14F-4D97-AF65-F5344CB8AC3E}">
        <p14:creationId xmlns:p14="http://schemas.microsoft.com/office/powerpoint/2010/main" val="18493949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hlinkClick r:id="rId2"/>
              </a:rPr>
              <a:t>https://request.org.uk/life/spirituality/pilgrimage/</a:t>
            </a:r>
            <a:r>
              <a:rPr lang="en-GB" dirty="0"/>
              <a:t>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392942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5141168"/>
          </a:xfrm>
          <a:solidFill>
            <a:schemeClr val="accent4">
              <a:lumMod val="20000"/>
              <a:lumOff val="80000"/>
            </a:schemeClr>
          </a:solidFill>
        </p:spPr>
        <p:txBody>
          <a:bodyPr>
            <a:noAutofit/>
          </a:bodyPr>
          <a:lstStyle/>
          <a:p>
            <a:pPr marL="0" indent="0">
              <a:buNone/>
            </a:pPr>
            <a:r>
              <a:rPr lang="en-GB" dirty="0">
                <a:effectLst/>
                <a:latin typeface="CCW Cursive Writing 7" pitchFamily="66" charset="0"/>
              </a:rPr>
              <a:t>When Christians go on pilgrimage they travel somewhere that is special to their faith. It might be to places written about in the Bible, such as where Jesus and the early Christians lived. It may be a place where a miracle once happened or a saint is buried. Often the journey itself matters as much as being at the special place, because it gives the ‘pilgrim’ – the person on the journey – time to pray and think.</a:t>
            </a:r>
            <a:endParaRPr lang="en-GB" dirty="0">
              <a:latin typeface="CCW Cursive Writing 7" pitchFamily="66" charset="0"/>
            </a:endParaRPr>
          </a:p>
        </p:txBody>
      </p:sp>
    </p:spTree>
    <p:extLst>
      <p:ext uri="{BB962C8B-B14F-4D97-AF65-F5344CB8AC3E}">
        <p14:creationId xmlns:p14="http://schemas.microsoft.com/office/powerpoint/2010/main" val="30885642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637" y="332656"/>
            <a:ext cx="8892480" cy="4525963"/>
          </a:xfrm>
        </p:spPr>
        <p:txBody>
          <a:bodyPr>
            <a:noAutofit/>
          </a:bodyPr>
          <a:lstStyle/>
          <a:p>
            <a:pPr marL="0" indent="0">
              <a:buNone/>
            </a:pPr>
            <a:r>
              <a:rPr lang="en-GB" sz="2800" dirty="0">
                <a:solidFill>
                  <a:srgbClr val="0070C0"/>
                </a:solidFill>
                <a:effectLst/>
                <a:latin typeface="CCW Cursive Writing 7" pitchFamily="66" charset="0"/>
              </a:rPr>
              <a:t>Pilgrimage is an important part of spiritual life for many Christians. By taking the time to go on pilgrimage, people can leave behind everyday concerns from back home and spend time in the presence of God as they travel to a place with special meaning. People have always gone on pilgrimage for many reasons – perhaps to say sorry to God for something they had done wrong (penance), or because they were ill and wanted God to heal them. </a:t>
            </a:r>
          </a:p>
          <a:p>
            <a:pPr marL="0" indent="0">
              <a:buNone/>
            </a:pPr>
            <a:endParaRPr lang="en-GB" sz="2800" dirty="0">
              <a:solidFill>
                <a:srgbClr val="0070C0"/>
              </a:solidFill>
              <a:latin typeface="CCW Cursive Writing 7" pitchFamily="66" charset="0"/>
            </a:endParaRPr>
          </a:p>
          <a:p>
            <a:pPr marL="0" indent="0">
              <a:buNone/>
            </a:pPr>
            <a:r>
              <a:rPr lang="en-GB" sz="2800" dirty="0">
                <a:solidFill>
                  <a:srgbClr val="0070C0"/>
                </a:solidFill>
                <a:effectLst/>
                <a:latin typeface="CCW Cursive Writing 7" pitchFamily="66" charset="0"/>
              </a:rPr>
              <a:t>They might be looking for an answer to a problem or difficulty, or they might be looking for peace or healing. Over the years, places have become special for different reasons, and Christians decide to visit them to become closer to God in these special places.</a:t>
            </a:r>
            <a:endParaRPr lang="en-GB" sz="2800" dirty="0">
              <a:solidFill>
                <a:srgbClr val="0070C0"/>
              </a:solidFill>
              <a:latin typeface="CCW Cursive Writing 7" pitchFamily="66" charset="0"/>
            </a:endParaRPr>
          </a:p>
        </p:txBody>
      </p:sp>
    </p:spTree>
    <p:extLst>
      <p:ext uri="{BB962C8B-B14F-4D97-AF65-F5344CB8AC3E}">
        <p14:creationId xmlns:p14="http://schemas.microsoft.com/office/powerpoint/2010/main" val="31714267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Oval 4"/>
          <p:cNvSpPr/>
          <p:nvPr/>
        </p:nvSpPr>
        <p:spPr>
          <a:xfrm>
            <a:off x="1403648" y="2204864"/>
            <a:ext cx="6069149" cy="2088232"/>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4" name="Rectangle 3"/>
          <p:cNvSpPr/>
          <p:nvPr/>
        </p:nvSpPr>
        <p:spPr>
          <a:xfrm>
            <a:off x="1671209" y="2780928"/>
            <a:ext cx="5801588"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chemeClr val="bg1"/>
                </a:solidFill>
                <a:effectLst/>
                <a:latin typeface="CCW Cursive Writing 7" pitchFamily="66" charset="0"/>
              </a:rPr>
              <a:t>Pilgrimage</a:t>
            </a:r>
          </a:p>
        </p:txBody>
      </p:sp>
    </p:spTree>
    <p:extLst>
      <p:ext uri="{BB962C8B-B14F-4D97-AF65-F5344CB8AC3E}">
        <p14:creationId xmlns:p14="http://schemas.microsoft.com/office/powerpoint/2010/main" val="35190199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565" t="24193" r="42871" b="39920"/>
          <a:stretch/>
        </p:blipFill>
        <p:spPr bwMode="auto">
          <a:xfrm>
            <a:off x="179512" y="11698"/>
            <a:ext cx="8784976" cy="6846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71410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565" t="24193" r="42871" b="39920"/>
          <a:stretch/>
        </p:blipFill>
        <p:spPr bwMode="auto">
          <a:xfrm>
            <a:off x="179512" y="11699"/>
            <a:ext cx="4176464" cy="29500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565" t="24193" r="42871" b="39920"/>
          <a:stretch/>
        </p:blipFill>
        <p:spPr bwMode="auto">
          <a:xfrm>
            <a:off x="4932040" y="159560"/>
            <a:ext cx="4076634" cy="2879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565" t="24193" r="42871" b="39920"/>
          <a:stretch/>
        </p:blipFill>
        <p:spPr bwMode="auto">
          <a:xfrm>
            <a:off x="179512" y="3717032"/>
            <a:ext cx="4176464" cy="29500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565" t="24193" r="42871" b="39920"/>
          <a:stretch/>
        </p:blipFill>
        <p:spPr bwMode="auto">
          <a:xfrm>
            <a:off x="4932040" y="3864893"/>
            <a:ext cx="4076634" cy="2879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30477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Hindu Pilgrimage</a:t>
            </a:r>
          </a:p>
        </p:txBody>
      </p:sp>
      <p:sp>
        <p:nvSpPr>
          <p:cNvPr id="3" name="Content Placeholder 2"/>
          <p:cNvSpPr>
            <a:spLocks noGrp="1"/>
          </p:cNvSpPr>
          <p:nvPr>
            <p:ph idx="1"/>
          </p:nvPr>
        </p:nvSpPr>
        <p:spPr/>
        <p:txBody>
          <a:bodyPr/>
          <a:lstStyle/>
          <a:p>
            <a:pPr marL="0" indent="0">
              <a:buNone/>
            </a:pPr>
            <a:r>
              <a:rPr lang="en-GB" dirty="0">
                <a:hlinkClick r:id="rId2"/>
              </a:rPr>
              <a:t>https://www.bbc.com/teach/class-clips-video/a-hindu-pilgrimage/z4ghf4j</a:t>
            </a:r>
            <a:r>
              <a:rPr lang="en-GB" dirty="0"/>
              <a:t> </a:t>
            </a:r>
          </a:p>
        </p:txBody>
      </p:sp>
    </p:spTree>
    <p:extLst>
      <p:ext uri="{BB962C8B-B14F-4D97-AF65-F5344CB8AC3E}">
        <p14:creationId xmlns:p14="http://schemas.microsoft.com/office/powerpoint/2010/main" val="1039241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798</TotalTime>
  <Words>2047</Words>
  <Application>Microsoft Office PowerPoint</Application>
  <PresentationFormat>On-screen Show (4:3)</PresentationFormat>
  <Paragraphs>227</Paragraphs>
  <Slides>60</Slides>
  <Notes>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60</vt:i4>
      </vt:variant>
    </vt:vector>
  </HeadingPairs>
  <TitlesOfParts>
    <vt:vector size="70" baseType="lpstr">
      <vt:lpstr>Arial</vt:lpstr>
      <vt:lpstr>Calibri</vt:lpstr>
      <vt:lpstr>CCW Cursive Writing 7</vt:lpstr>
      <vt:lpstr>din-2014</vt:lpstr>
      <vt:lpstr>Source Sans Pro</vt:lpstr>
      <vt:lpstr>Tahoma</vt:lpstr>
      <vt:lpstr>Times New Roman</vt:lpstr>
      <vt:lpstr>Wingdings</vt:lpstr>
      <vt:lpstr>Office Theme</vt:lpstr>
      <vt:lpstr>Ocean</vt:lpstr>
      <vt:lpstr>Lesson 4- </vt:lpstr>
      <vt:lpstr>https://www.youtube.com/watch?v=Ydi84qnYp8c </vt:lpstr>
      <vt:lpstr>A journey usually involves luggage of some kind… </vt:lpstr>
      <vt:lpstr>You have a rucksack to carry on your life journey…</vt:lpstr>
      <vt:lpstr>What supplies will you need to pack/collect along the way to help you travel on your journey? </vt:lpstr>
      <vt:lpstr>How about…?</vt:lpstr>
      <vt:lpstr>Think about….</vt:lpstr>
      <vt:lpstr>Recap….</vt:lpstr>
      <vt:lpstr>PowerPoint Presentation</vt:lpstr>
      <vt:lpstr>PowerPoint Presentation</vt:lpstr>
      <vt:lpstr>PowerPoint Presentation</vt:lpstr>
      <vt:lpstr>PowerPoint Presentation</vt:lpstr>
      <vt:lpstr>Persecuted Christians </vt:lpstr>
      <vt:lpstr>PowerPoint Presentation</vt:lpstr>
      <vt:lpstr>Iran:  Imagine a young boy called Hami*. His parents are Christians, but in secret. That’s because in Iran, becoming a Christian or sharing the gospel is dangerous - you could end up in prison. They go to a small house church that meets at Pastor Milad’s* house, but that means Pastor Milad is taking a risk.   https://www.opendoorsuk.org/resources/children-at-home/</vt:lpstr>
      <vt:lpstr>Class - What are the similarities and differences of Christians’ life journeys? </vt:lpstr>
      <vt:lpstr>Class discussion:  What are the similarities and differences of Christians’ life journeys? </vt:lpstr>
      <vt:lpstr>PowerPoint Presentation</vt:lpstr>
      <vt:lpstr>Success criteria: LO: To write an informal  letter of encouragement to ‘Hami- using a variety of sentence starts and informal language (link to letter writing- English)    Baseline = Use two different sentence starts, some informal language, basic punctuation Good/very good = Use four different sentence starts, variety of informal language and a Bible verse, some varied punctuation Excellent = Use a wide variety of different sentence starts, a wide variety of informal language, different Bible verses to encourage Hami ,varied punctuation  Check your punctuation carefully! Can you use commas for complex sentences? Can you use a colon?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 TASK- The Secret Church Experience:  Sssh! Don’t tell anyone but in some countries, there are SECRET Christians. They hide their Bibles and gather secretly so that they won’t get into trouble.  Make your own secret house church Your mission is to make a mini secret house church to help you pray for Christians in North Korea complete with toy figures and miniature pictures and Bibles!  </vt:lpstr>
      <vt:lpstr>PowerPoint Presentation</vt:lpstr>
      <vt:lpstr>PowerPoint Presentation</vt:lpstr>
      <vt:lpstr>PowerPoint Presentation</vt:lpstr>
      <vt:lpstr>Over to you…</vt:lpstr>
      <vt:lpstr>PowerPoint Presentation</vt:lpstr>
      <vt:lpstr>Lesson 5</vt:lpstr>
      <vt:lpstr>PowerPoint Presentation</vt:lpstr>
      <vt:lpstr>PowerPoint Presentation</vt:lpstr>
      <vt:lpstr>PowerPoint Presentation</vt:lpstr>
      <vt:lpstr>PowerPoint Presentation</vt:lpstr>
      <vt:lpstr>PowerPoint Presentation</vt:lpstr>
      <vt:lpstr>PowerPoint Presentation</vt:lpstr>
      <vt:lpstr>Investigate Bible characters who lived by Faith </vt:lpstr>
      <vt:lpstr>Think of Bible characters who put their faith into action- complete the chart </vt:lpstr>
      <vt:lpstr>Red, Yellow and Orange group think of your own characters and events.</vt:lpstr>
      <vt:lpstr>PowerPoint Presentation</vt:lpstr>
      <vt:lpstr>PowerPoint Presentation</vt:lpstr>
      <vt:lpstr>PowerPoint Presentation</vt:lpstr>
      <vt:lpstr>PowerPoint Presentation</vt:lpstr>
      <vt:lpstr>We are learning about pilgrimages and special journeys</vt:lpstr>
      <vt:lpstr>In every religion there are special places to which people travel; usually because something important happened there.</vt:lpstr>
      <vt:lpstr>Here are some examples of special journeys. </vt:lpstr>
      <vt:lpstr>PowerPoint Presentation</vt:lpstr>
      <vt:lpstr>PowerPoint Presentation</vt:lpstr>
      <vt:lpstr>https://request.org.uk/life/spirituality/pilgrimage/ </vt:lpstr>
      <vt:lpstr>PowerPoint Presentation</vt:lpstr>
      <vt:lpstr>PowerPoint Presentation</vt:lpstr>
      <vt:lpstr>PowerPoint Presentation</vt:lpstr>
      <vt:lpstr>PowerPoint Presentation</vt:lpstr>
      <vt:lpstr>PowerPoint Presentation</vt:lpstr>
      <vt:lpstr>Hindu Pilgrimage</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dc:creator>
  <cp:lastModifiedBy>Emma Cooper</cp:lastModifiedBy>
  <cp:revision>49</cp:revision>
  <cp:lastPrinted>2020-10-01T13:22:49Z</cp:lastPrinted>
  <dcterms:created xsi:type="dcterms:W3CDTF">2018-10-08T12:53:15Z</dcterms:created>
  <dcterms:modified xsi:type="dcterms:W3CDTF">2020-10-01T13:22:50Z</dcterms:modified>
</cp:coreProperties>
</file>