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3.xml" ContentType="application/vnd.openxmlformats-officedocument.theme+xml"/>
  <Override PartName="/ppt/slideLayouts/slideLayout11.xml" ContentType="application/vnd.openxmlformats-officedocument.presentationml.slideLayout+xml"/>
  <Override PartName="/ppt/theme/theme4.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5.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6.xml" ContentType="application/vnd.openxmlformats-officedocument.theme+xml"/>
  <Override PartName="/ppt/slideLayouts/slideLayout17.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4.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5.xml" ContentType="application/vnd.openxmlformats-officedocument.presentationml.tags+xml"/>
  <Override PartName="/ppt/notesSlides/notesSlide11.xml" ContentType="application/vnd.openxmlformats-officedocument.presentationml.notesSlide+xml"/>
  <Override PartName="/ppt/tags/tag6.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9" r:id="rId4"/>
    <p:sldMasterId id="2147483671" r:id="rId5"/>
    <p:sldMasterId id="2147483673" r:id="rId6"/>
    <p:sldMasterId id="2147483675" r:id="rId7"/>
    <p:sldMasterId id="2147483677" r:id="rId8"/>
    <p:sldMasterId id="2147483679" r:id="rId9"/>
    <p:sldMasterId id="2147483682" r:id="rId10"/>
  </p:sldMasterIdLst>
  <p:notesMasterIdLst>
    <p:notesMasterId r:id="rId96"/>
  </p:notesMasterIdLst>
  <p:sldIdLst>
    <p:sldId id="316" r:id="rId11"/>
    <p:sldId id="296" r:id="rId12"/>
    <p:sldId id="297" r:id="rId13"/>
    <p:sldId id="317" r:id="rId14"/>
    <p:sldId id="318" r:id="rId15"/>
    <p:sldId id="419" r:id="rId16"/>
    <p:sldId id="399" r:id="rId17"/>
    <p:sldId id="299" r:id="rId18"/>
    <p:sldId id="306" r:id="rId19"/>
    <p:sldId id="304" r:id="rId20"/>
    <p:sldId id="307" r:id="rId21"/>
    <p:sldId id="458" r:id="rId22"/>
    <p:sldId id="401" r:id="rId23"/>
    <p:sldId id="402" r:id="rId24"/>
    <p:sldId id="400" r:id="rId25"/>
    <p:sldId id="403" r:id="rId26"/>
    <p:sldId id="420" r:id="rId27"/>
    <p:sldId id="412" r:id="rId28"/>
    <p:sldId id="449" r:id="rId29"/>
    <p:sldId id="422" r:id="rId30"/>
    <p:sldId id="426" r:id="rId31"/>
    <p:sldId id="430" r:id="rId32"/>
    <p:sldId id="418" r:id="rId33"/>
    <p:sldId id="427" r:id="rId34"/>
    <p:sldId id="309" r:id="rId35"/>
    <p:sldId id="409" r:id="rId36"/>
    <p:sldId id="410" r:id="rId37"/>
    <p:sldId id="411" r:id="rId38"/>
    <p:sldId id="319" r:id="rId39"/>
    <p:sldId id="320" r:id="rId40"/>
    <p:sldId id="415" r:id="rId41"/>
    <p:sldId id="311" r:id="rId42"/>
    <p:sldId id="457" r:id="rId43"/>
    <p:sldId id="424" r:id="rId44"/>
    <p:sldId id="448" r:id="rId45"/>
    <p:sldId id="450" r:id="rId46"/>
    <p:sldId id="451" r:id="rId47"/>
    <p:sldId id="428" r:id="rId48"/>
    <p:sldId id="431" r:id="rId49"/>
    <p:sldId id="429" r:id="rId50"/>
    <p:sldId id="413" r:id="rId51"/>
    <p:sldId id="313" r:id="rId52"/>
    <p:sldId id="416" r:id="rId53"/>
    <p:sldId id="417" r:id="rId54"/>
    <p:sldId id="432" r:id="rId55"/>
    <p:sldId id="446" r:id="rId56"/>
    <p:sldId id="453" r:id="rId57"/>
    <p:sldId id="454" r:id="rId58"/>
    <p:sldId id="455" r:id="rId59"/>
    <p:sldId id="452" r:id="rId60"/>
    <p:sldId id="315" r:id="rId61"/>
    <p:sldId id="433" r:id="rId62"/>
    <p:sldId id="434" r:id="rId63"/>
    <p:sldId id="435" r:id="rId64"/>
    <p:sldId id="363" r:id="rId65"/>
    <p:sldId id="364" r:id="rId66"/>
    <p:sldId id="360" r:id="rId67"/>
    <p:sldId id="368" r:id="rId68"/>
    <p:sldId id="300" r:id="rId69"/>
    <p:sldId id="365" r:id="rId70"/>
    <p:sldId id="369" r:id="rId71"/>
    <p:sldId id="366" r:id="rId72"/>
    <p:sldId id="370" r:id="rId73"/>
    <p:sldId id="367" r:id="rId74"/>
    <p:sldId id="371" r:id="rId75"/>
    <p:sldId id="372" r:id="rId76"/>
    <p:sldId id="374" r:id="rId77"/>
    <p:sldId id="444" r:id="rId78"/>
    <p:sldId id="445" r:id="rId79"/>
    <p:sldId id="355" r:id="rId80"/>
    <p:sldId id="377" r:id="rId81"/>
    <p:sldId id="314" r:id="rId82"/>
    <p:sldId id="376" r:id="rId83"/>
    <p:sldId id="456" r:id="rId84"/>
    <p:sldId id="298" r:id="rId85"/>
    <p:sldId id="328" r:id="rId86"/>
    <p:sldId id="437" r:id="rId87"/>
    <p:sldId id="438" r:id="rId88"/>
    <p:sldId id="329" r:id="rId89"/>
    <p:sldId id="289" r:id="rId90"/>
    <p:sldId id="294" r:id="rId91"/>
    <p:sldId id="295" r:id="rId92"/>
    <p:sldId id="440" r:id="rId93"/>
    <p:sldId id="441" r:id="rId94"/>
    <p:sldId id="442" r:id="rId95"/>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m Shutkever" initials="SS" lastIdx="1" clrIdx="0">
    <p:extLst>
      <p:ext uri="{19B8F6BF-5375-455C-9EA6-DF929625EA0E}">
        <p15:presenceInfo xmlns:p15="http://schemas.microsoft.com/office/powerpoint/2012/main" userId="Sam Shutkev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5BCE6"/>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6" autoAdjust="0"/>
    <p:restoredTop sz="94694"/>
  </p:normalViewPr>
  <p:slideViewPr>
    <p:cSldViewPr snapToGrid="0" snapToObjects="1">
      <p:cViewPr varScale="1">
        <p:scale>
          <a:sx n="72" d="100"/>
          <a:sy n="72" d="100"/>
        </p:scale>
        <p:origin x="474" y="72"/>
      </p:cViewPr>
      <p:guideLst>
        <p:guide orient="horz" pos="2160"/>
        <p:guide pos="2880"/>
      </p:guideLst>
    </p:cSldViewPr>
  </p:slideViewPr>
  <p:notesTextViewPr>
    <p:cViewPr>
      <p:scale>
        <a:sx n="100" d="100"/>
        <a:sy n="100" d="100"/>
      </p:scale>
      <p:origin x="0" y="0"/>
    </p:cViewPr>
  </p:notesTextViewPr>
  <p:sorterViewPr>
    <p:cViewPr>
      <p:scale>
        <a:sx n="180" d="100"/>
        <a:sy n="180" d="100"/>
      </p:scale>
      <p:origin x="0" y="-35838"/>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6.xml"/><Relationship Id="rId21" Type="http://schemas.openxmlformats.org/officeDocument/2006/relationships/slide" Target="slides/slide11.xml"/><Relationship Id="rId42" Type="http://schemas.openxmlformats.org/officeDocument/2006/relationships/slide" Target="slides/slide32.xml"/><Relationship Id="rId47" Type="http://schemas.openxmlformats.org/officeDocument/2006/relationships/slide" Target="slides/slide37.xml"/><Relationship Id="rId63" Type="http://schemas.openxmlformats.org/officeDocument/2006/relationships/slide" Target="slides/slide53.xml"/><Relationship Id="rId68" Type="http://schemas.openxmlformats.org/officeDocument/2006/relationships/slide" Target="slides/slide58.xml"/><Relationship Id="rId84" Type="http://schemas.openxmlformats.org/officeDocument/2006/relationships/slide" Target="slides/slide74.xml"/><Relationship Id="rId89" Type="http://schemas.openxmlformats.org/officeDocument/2006/relationships/slide" Target="slides/slide79.xml"/><Relationship Id="rId16" Type="http://schemas.openxmlformats.org/officeDocument/2006/relationships/slide" Target="slides/slide6.xml"/><Relationship Id="rId11" Type="http://schemas.openxmlformats.org/officeDocument/2006/relationships/slide" Target="slides/slide1.xml"/><Relationship Id="rId32" Type="http://schemas.openxmlformats.org/officeDocument/2006/relationships/slide" Target="slides/slide22.xml"/><Relationship Id="rId37" Type="http://schemas.openxmlformats.org/officeDocument/2006/relationships/slide" Target="slides/slide27.xml"/><Relationship Id="rId53" Type="http://schemas.openxmlformats.org/officeDocument/2006/relationships/slide" Target="slides/slide43.xml"/><Relationship Id="rId58" Type="http://schemas.openxmlformats.org/officeDocument/2006/relationships/slide" Target="slides/slide48.xml"/><Relationship Id="rId74" Type="http://schemas.openxmlformats.org/officeDocument/2006/relationships/slide" Target="slides/slide64.xml"/><Relationship Id="rId79" Type="http://schemas.openxmlformats.org/officeDocument/2006/relationships/slide" Target="slides/slide69.xml"/><Relationship Id="rId5" Type="http://schemas.openxmlformats.org/officeDocument/2006/relationships/slideMaster" Target="slideMasters/slideMaster2.xml"/><Relationship Id="rId90" Type="http://schemas.openxmlformats.org/officeDocument/2006/relationships/slide" Target="slides/slide80.xml"/><Relationship Id="rId95" Type="http://schemas.openxmlformats.org/officeDocument/2006/relationships/slide" Target="slides/slide85.xml"/><Relationship Id="rId22" Type="http://schemas.openxmlformats.org/officeDocument/2006/relationships/slide" Target="slides/slide12.xml"/><Relationship Id="rId27" Type="http://schemas.openxmlformats.org/officeDocument/2006/relationships/slide" Target="slides/slide17.xml"/><Relationship Id="rId43" Type="http://schemas.openxmlformats.org/officeDocument/2006/relationships/slide" Target="slides/slide33.xml"/><Relationship Id="rId48" Type="http://schemas.openxmlformats.org/officeDocument/2006/relationships/slide" Target="slides/slide38.xml"/><Relationship Id="rId64" Type="http://schemas.openxmlformats.org/officeDocument/2006/relationships/slide" Target="slides/slide54.xml"/><Relationship Id="rId69" Type="http://schemas.openxmlformats.org/officeDocument/2006/relationships/slide" Target="slides/slide59.xml"/><Relationship Id="rId80" Type="http://schemas.openxmlformats.org/officeDocument/2006/relationships/slide" Target="slides/slide70.xml"/><Relationship Id="rId85" Type="http://schemas.openxmlformats.org/officeDocument/2006/relationships/slide" Target="slides/slide75.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slide" Target="slides/slide28.xml"/><Relationship Id="rId46" Type="http://schemas.openxmlformats.org/officeDocument/2006/relationships/slide" Target="slides/slide36.xml"/><Relationship Id="rId59" Type="http://schemas.openxmlformats.org/officeDocument/2006/relationships/slide" Target="slides/slide49.xml"/><Relationship Id="rId67" Type="http://schemas.openxmlformats.org/officeDocument/2006/relationships/slide" Target="slides/slide57.xml"/><Relationship Id="rId20" Type="http://schemas.openxmlformats.org/officeDocument/2006/relationships/slide" Target="slides/slide10.xml"/><Relationship Id="rId41" Type="http://schemas.openxmlformats.org/officeDocument/2006/relationships/slide" Target="slides/slide31.xml"/><Relationship Id="rId54" Type="http://schemas.openxmlformats.org/officeDocument/2006/relationships/slide" Target="slides/slide44.xml"/><Relationship Id="rId62" Type="http://schemas.openxmlformats.org/officeDocument/2006/relationships/slide" Target="slides/slide52.xml"/><Relationship Id="rId70" Type="http://schemas.openxmlformats.org/officeDocument/2006/relationships/slide" Target="slides/slide60.xml"/><Relationship Id="rId75" Type="http://schemas.openxmlformats.org/officeDocument/2006/relationships/slide" Target="slides/slide65.xml"/><Relationship Id="rId83" Type="http://schemas.openxmlformats.org/officeDocument/2006/relationships/slide" Target="slides/slide73.xml"/><Relationship Id="rId88" Type="http://schemas.openxmlformats.org/officeDocument/2006/relationships/slide" Target="slides/slide78.xml"/><Relationship Id="rId91" Type="http://schemas.openxmlformats.org/officeDocument/2006/relationships/slide" Target="slides/slide81.xml"/><Relationship Id="rId96"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49" Type="http://schemas.openxmlformats.org/officeDocument/2006/relationships/slide" Target="slides/slide39.xml"/><Relationship Id="rId57" Type="http://schemas.openxmlformats.org/officeDocument/2006/relationships/slide" Target="slides/slide47.xml"/><Relationship Id="rId10" Type="http://schemas.openxmlformats.org/officeDocument/2006/relationships/slideMaster" Target="slideMasters/slideMaster7.xml"/><Relationship Id="rId31" Type="http://schemas.openxmlformats.org/officeDocument/2006/relationships/slide" Target="slides/slide21.xml"/><Relationship Id="rId44" Type="http://schemas.openxmlformats.org/officeDocument/2006/relationships/slide" Target="slides/slide34.xml"/><Relationship Id="rId52" Type="http://schemas.openxmlformats.org/officeDocument/2006/relationships/slide" Target="slides/slide42.xml"/><Relationship Id="rId60" Type="http://schemas.openxmlformats.org/officeDocument/2006/relationships/slide" Target="slides/slide50.xml"/><Relationship Id="rId65" Type="http://schemas.openxmlformats.org/officeDocument/2006/relationships/slide" Target="slides/slide55.xml"/><Relationship Id="rId73" Type="http://schemas.openxmlformats.org/officeDocument/2006/relationships/slide" Target="slides/slide63.xml"/><Relationship Id="rId78" Type="http://schemas.openxmlformats.org/officeDocument/2006/relationships/slide" Target="slides/slide68.xml"/><Relationship Id="rId81" Type="http://schemas.openxmlformats.org/officeDocument/2006/relationships/slide" Target="slides/slide71.xml"/><Relationship Id="rId86" Type="http://schemas.openxmlformats.org/officeDocument/2006/relationships/slide" Target="slides/slide76.xml"/><Relationship Id="rId94" Type="http://schemas.openxmlformats.org/officeDocument/2006/relationships/slide" Target="slides/slide84.xml"/><Relationship Id="rId99" Type="http://schemas.openxmlformats.org/officeDocument/2006/relationships/viewProps" Target="viewProps.xml"/><Relationship Id="rId10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 Target="slides/slide3.xml"/><Relationship Id="rId18" Type="http://schemas.openxmlformats.org/officeDocument/2006/relationships/slide" Target="slides/slide8.xml"/><Relationship Id="rId39" Type="http://schemas.openxmlformats.org/officeDocument/2006/relationships/slide" Target="slides/slide29.xml"/><Relationship Id="rId34" Type="http://schemas.openxmlformats.org/officeDocument/2006/relationships/slide" Target="slides/slide24.xml"/><Relationship Id="rId50" Type="http://schemas.openxmlformats.org/officeDocument/2006/relationships/slide" Target="slides/slide40.xml"/><Relationship Id="rId55" Type="http://schemas.openxmlformats.org/officeDocument/2006/relationships/slide" Target="slides/slide45.xml"/><Relationship Id="rId76" Type="http://schemas.openxmlformats.org/officeDocument/2006/relationships/slide" Target="slides/slide66.xml"/><Relationship Id="rId97" Type="http://schemas.openxmlformats.org/officeDocument/2006/relationships/commentAuthors" Target="commentAuthors.xml"/><Relationship Id="rId7" Type="http://schemas.openxmlformats.org/officeDocument/2006/relationships/slideMaster" Target="slideMasters/slideMaster4.xml"/><Relationship Id="rId71" Type="http://schemas.openxmlformats.org/officeDocument/2006/relationships/slide" Target="slides/slide61.xml"/><Relationship Id="rId92" Type="http://schemas.openxmlformats.org/officeDocument/2006/relationships/slide" Target="slides/slide82.xml"/><Relationship Id="rId2" Type="http://schemas.openxmlformats.org/officeDocument/2006/relationships/customXml" Target="../customXml/item2.xml"/><Relationship Id="rId29" Type="http://schemas.openxmlformats.org/officeDocument/2006/relationships/slide" Target="slides/slide19.xml"/><Relationship Id="rId24" Type="http://schemas.openxmlformats.org/officeDocument/2006/relationships/slide" Target="slides/slide14.xml"/><Relationship Id="rId40" Type="http://schemas.openxmlformats.org/officeDocument/2006/relationships/slide" Target="slides/slide30.xml"/><Relationship Id="rId45" Type="http://schemas.openxmlformats.org/officeDocument/2006/relationships/slide" Target="slides/slide35.xml"/><Relationship Id="rId66" Type="http://schemas.openxmlformats.org/officeDocument/2006/relationships/slide" Target="slides/slide56.xml"/><Relationship Id="rId87" Type="http://schemas.openxmlformats.org/officeDocument/2006/relationships/slide" Target="slides/slide77.xml"/><Relationship Id="rId61" Type="http://schemas.openxmlformats.org/officeDocument/2006/relationships/slide" Target="slides/slide51.xml"/><Relationship Id="rId82" Type="http://schemas.openxmlformats.org/officeDocument/2006/relationships/slide" Target="slides/slide72.xml"/><Relationship Id="rId19" Type="http://schemas.openxmlformats.org/officeDocument/2006/relationships/slide" Target="slides/slide9.xml"/><Relationship Id="rId14" Type="http://schemas.openxmlformats.org/officeDocument/2006/relationships/slide" Target="slides/slide4.xml"/><Relationship Id="rId30" Type="http://schemas.openxmlformats.org/officeDocument/2006/relationships/slide" Target="slides/slide20.xml"/><Relationship Id="rId35" Type="http://schemas.openxmlformats.org/officeDocument/2006/relationships/slide" Target="slides/slide25.xml"/><Relationship Id="rId56" Type="http://schemas.openxmlformats.org/officeDocument/2006/relationships/slide" Target="slides/slide46.xml"/><Relationship Id="rId77" Type="http://schemas.openxmlformats.org/officeDocument/2006/relationships/slide" Target="slides/slide67.xml"/><Relationship Id="rId100" Type="http://schemas.openxmlformats.org/officeDocument/2006/relationships/theme" Target="theme/theme1.xml"/><Relationship Id="rId8" Type="http://schemas.openxmlformats.org/officeDocument/2006/relationships/slideMaster" Target="slideMasters/slideMaster5.xml"/><Relationship Id="rId51" Type="http://schemas.openxmlformats.org/officeDocument/2006/relationships/slide" Target="slides/slide41.xml"/><Relationship Id="rId72" Type="http://schemas.openxmlformats.org/officeDocument/2006/relationships/slide" Target="slides/slide62.xml"/><Relationship Id="rId93" Type="http://schemas.openxmlformats.org/officeDocument/2006/relationships/slide" Target="slides/slide83.xml"/><Relationship Id="rId98" Type="http://schemas.openxmlformats.org/officeDocument/2006/relationships/presProps" Target="presProps.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atin typeface="Comic Sans MS" panose="030F0702030302020204" pitchFamily="66" charset="0"/>
              </a:defRPr>
            </a:lvl1pPr>
          </a:lstStyle>
          <a:p>
            <a:endParaRPr lang="en-GB" dirty="0"/>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atin typeface="Comic Sans MS" panose="030F0702030302020204" pitchFamily="66" charset="0"/>
              </a:defRPr>
            </a:lvl1pPr>
          </a:lstStyle>
          <a:p>
            <a:fld id="{D1BE4B4D-D867-492E-97B2-A4C94167F287}" type="datetimeFigureOut">
              <a:rPr lang="en-GB" smtClean="0"/>
              <a:pPr/>
              <a:t>10/09/2020</a:t>
            </a:fld>
            <a:endParaRPr lang="en-GB" dirty="0"/>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atin typeface="Comic Sans MS" panose="030F0702030302020204" pitchFamily="66" charset="0"/>
              </a:defRPr>
            </a:lvl1pPr>
          </a:lstStyle>
          <a:p>
            <a:endParaRPr lang="en-GB" dirty="0"/>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atin typeface="Comic Sans MS" panose="030F0702030302020204" pitchFamily="66" charset="0"/>
              </a:defRPr>
            </a:lvl1pPr>
          </a:lstStyle>
          <a:p>
            <a:fld id="{9A63A521-224D-4C95-824A-3CEFF92EB905}" type="slidenum">
              <a:rPr lang="en-GB" smtClean="0"/>
              <a:pPr/>
              <a:t>‹#›</a:t>
            </a:fld>
            <a:endParaRPr lang="en-GB" dirty="0"/>
          </a:p>
        </p:txBody>
      </p:sp>
    </p:spTree>
    <p:extLst>
      <p:ext uri="{BB962C8B-B14F-4D97-AF65-F5344CB8AC3E}">
        <p14:creationId xmlns:p14="http://schemas.microsoft.com/office/powerpoint/2010/main" val="36004774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Comic Sans MS" panose="030F0702030302020204" pitchFamily="66" charset="0"/>
        <a:ea typeface="+mn-ea"/>
        <a:cs typeface="+mn-cs"/>
      </a:defRPr>
    </a:lvl1pPr>
    <a:lvl2pPr marL="457200" algn="l" defTabSz="914400" rtl="0" eaLnBrk="1" latinLnBrk="0" hangingPunct="1">
      <a:defRPr sz="1200" kern="1200">
        <a:solidFill>
          <a:schemeClr val="tx1"/>
        </a:solidFill>
        <a:latin typeface="Comic Sans MS" panose="030F0702030302020204" pitchFamily="66" charset="0"/>
        <a:ea typeface="+mn-ea"/>
        <a:cs typeface="+mn-cs"/>
      </a:defRPr>
    </a:lvl2pPr>
    <a:lvl3pPr marL="914400" algn="l" defTabSz="914400" rtl="0" eaLnBrk="1" latinLnBrk="0" hangingPunct="1">
      <a:defRPr sz="1200" kern="1200">
        <a:solidFill>
          <a:schemeClr val="tx1"/>
        </a:solidFill>
        <a:latin typeface="Comic Sans MS" panose="030F0702030302020204" pitchFamily="66" charset="0"/>
        <a:ea typeface="+mn-ea"/>
        <a:cs typeface="+mn-cs"/>
      </a:defRPr>
    </a:lvl3pPr>
    <a:lvl4pPr marL="1371600" algn="l" defTabSz="914400" rtl="0" eaLnBrk="1" latinLnBrk="0" hangingPunct="1">
      <a:defRPr sz="1200" kern="1200">
        <a:solidFill>
          <a:schemeClr val="tx1"/>
        </a:solidFill>
        <a:latin typeface="Comic Sans MS" panose="030F0702030302020204" pitchFamily="66" charset="0"/>
        <a:ea typeface="+mn-ea"/>
        <a:cs typeface="+mn-cs"/>
      </a:defRPr>
    </a:lvl4pPr>
    <a:lvl5pPr marL="1828800" algn="l" defTabSz="914400" rtl="0" eaLnBrk="1" latinLnBrk="0" hangingPunct="1">
      <a:defRPr sz="1200" kern="1200">
        <a:solidFill>
          <a:schemeClr val="tx1"/>
        </a:solidFill>
        <a:latin typeface="Comic Sans MS" panose="030F0702030302020204" pitchFamily="6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F0E845AB-DD3B-4177-B561-0E9DC857E06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a:extLst>
              <a:ext uri="{FF2B5EF4-FFF2-40B4-BE49-F238E27FC236}">
                <a16:creationId xmlns:a16="http://schemas.microsoft.com/office/drawing/2014/main" id="{C885CC24-936B-48E4-B013-73356EE4548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9460" name="Slide Number Placeholder 3">
            <a:extLst>
              <a:ext uri="{FF2B5EF4-FFF2-40B4-BE49-F238E27FC236}">
                <a16:creationId xmlns:a16="http://schemas.microsoft.com/office/drawing/2014/main" id="{59D8995E-97EC-44D2-B3FD-046D2E958E4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fld id="{3DCD3B49-988A-4DBF-9060-D095CFBEA819}" type="slidenum">
              <a:rPr lang="en-GB" altLang="en-US" smtClean="0"/>
              <a:pPr/>
              <a:t>6</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599A8EF6-EE51-445E-9BEF-C5A5EB30660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a:extLst>
              <a:ext uri="{FF2B5EF4-FFF2-40B4-BE49-F238E27FC236}">
                <a16:creationId xmlns:a16="http://schemas.microsoft.com/office/drawing/2014/main" id="{A607345F-6C8C-4E09-90DD-F9427E20761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1508" name="Slide Number Placeholder 3">
            <a:extLst>
              <a:ext uri="{FF2B5EF4-FFF2-40B4-BE49-F238E27FC236}">
                <a16:creationId xmlns:a16="http://schemas.microsoft.com/office/drawing/2014/main" id="{211CAAD3-0F2C-4C65-85DF-E2680D75073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fld id="{CAD14DB0-17E4-4FF9-B97B-DD7C8A52A18A}" type="slidenum">
              <a:rPr lang="en-GB" altLang="en-US" smtClean="0"/>
              <a:pPr/>
              <a:t>7</a:t>
            </a:fld>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7C0F07C8-304E-48FE-8505-CD82FEACE99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E3E8175C-AC02-4E65-B245-24D6A4D618C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3556" name="Slide Number Placeholder 3">
            <a:extLst>
              <a:ext uri="{FF2B5EF4-FFF2-40B4-BE49-F238E27FC236}">
                <a16:creationId xmlns:a16="http://schemas.microsoft.com/office/drawing/2014/main" id="{6CFED9B1-23AA-4E59-A674-5124EB154E6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fld id="{AA11560A-DDFF-4A73-97CA-A5B601D2F660}" type="slidenum">
              <a:rPr lang="en-GB" altLang="en-US" smtClean="0"/>
              <a:pPr/>
              <a:t>13</a:t>
            </a:fld>
            <a:endParaRPr lang="en-GB"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EA082EB0-ABD0-4C94-9870-55EF343D38F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a:extLst>
              <a:ext uri="{FF2B5EF4-FFF2-40B4-BE49-F238E27FC236}">
                <a16:creationId xmlns:a16="http://schemas.microsoft.com/office/drawing/2014/main" id="{68A9246C-1903-4BA7-B094-F347D5F7EA7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5604" name="Slide Number Placeholder 3">
            <a:extLst>
              <a:ext uri="{FF2B5EF4-FFF2-40B4-BE49-F238E27FC236}">
                <a16:creationId xmlns:a16="http://schemas.microsoft.com/office/drawing/2014/main" id="{20D3FD20-D96F-4CE4-BCC1-5CD5047CC5E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fld id="{709EEA98-18B4-4167-8918-841901C24DD0}" type="slidenum">
              <a:rPr lang="en-GB" altLang="en-US" smtClean="0"/>
              <a:pPr/>
              <a:t>14</a:t>
            </a:fld>
            <a:endParaRPr lang="en-GB"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D35FA51E-DEA8-4780-A48C-918FACF0E6A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a:extLst>
              <a:ext uri="{FF2B5EF4-FFF2-40B4-BE49-F238E27FC236}">
                <a16:creationId xmlns:a16="http://schemas.microsoft.com/office/drawing/2014/main" id="{B56F5D7C-696B-44A1-B0D0-48BE3E55419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43012" name="Slide Number Placeholder 3">
            <a:extLst>
              <a:ext uri="{FF2B5EF4-FFF2-40B4-BE49-F238E27FC236}">
                <a16:creationId xmlns:a16="http://schemas.microsoft.com/office/drawing/2014/main" id="{A97232DF-6B10-44B5-867B-CEFDB2EFDD2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fld id="{AF1BDBD3-302E-41F0-AB21-C0A834B5C6B7}" type="slidenum">
              <a:rPr lang="en-GB" altLang="en-US" smtClean="0"/>
              <a:pPr/>
              <a:t>18</a:t>
            </a:fld>
            <a:endParaRPr lang="en-GB"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F0E845AB-DD3B-4177-B561-0E9DC857E06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a:extLst>
              <a:ext uri="{FF2B5EF4-FFF2-40B4-BE49-F238E27FC236}">
                <a16:creationId xmlns:a16="http://schemas.microsoft.com/office/drawing/2014/main" id="{C885CC24-936B-48E4-B013-73356EE4548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9460" name="Slide Number Placeholder 3">
            <a:extLst>
              <a:ext uri="{FF2B5EF4-FFF2-40B4-BE49-F238E27FC236}">
                <a16:creationId xmlns:a16="http://schemas.microsoft.com/office/drawing/2014/main" id="{59D8995E-97EC-44D2-B3FD-046D2E958E4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fld id="{3DCD3B49-988A-4DBF-9060-D095CFBEA819}" type="slidenum">
              <a:rPr lang="en-GB" altLang="en-US" smtClean="0"/>
              <a:pPr/>
              <a:t>24</a:t>
            </a:fld>
            <a:endParaRPr lang="en-GB" altLang="en-US"/>
          </a:p>
        </p:txBody>
      </p:sp>
    </p:spTree>
    <p:extLst>
      <p:ext uri="{BB962C8B-B14F-4D97-AF65-F5344CB8AC3E}">
        <p14:creationId xmlns:p14="http://schemas.microsoft.com/office/powerpoint/2010/main" val="2094331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811DDF84-9EC9-4E86-BA77-B785E11BD59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Notes Placeholder 2">
            <a:extLst>
              <a:ext uri="{FF2B5EF4-FFF2-40B4-BE49-F238E27FC236}">
                <a16:creationId xmlns:a16="http://schemas.microsoft.com/office/drawing/2014/main" id="{C76CE541-5EF0-469F-A328-B3E96C1E7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36868" name="Slide Number Placeholder 3">
            <a:extLst>
              <a:ext uri="{FF2B5EF4-FFF2-40B4-BE49-F238E27FC236}">
                <a16:creationId xmlns:a16="http://schemas.microsoft.com/office/drawing/2014/main" id="{EE8F8434-E934-4082-A445-9F9780A138B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fld id="{56346FE1-EC91-4D70-95B0-AD4A87E25B58}" type="slidenum">
              <a:rPr lang="en-GB" altLang="en-US" smtClean="0"/>
              <a:pPr/>
              <a:t>26</a:t>
            </a:fld>
            <a:endParaRPr lang="en-GB"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C78FCFC6-61DE-4C03-8226-A7AEA46FEA8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a:extLst>
              <a:ext uri="{FF2B5EF4-FFF2-40B4-BE49-F238E27FC236}">
                <a16:creationId xmlns:a16="http://schemas.microsoft.com/office/drawing/2014/main" id="{95D5EB69-5673-4444-83E7-D7280A47D20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38916" name="Slide Number Placeholder 3">
            <a:extLst>
              <a:ext uri="{FF2B5EF4-FFF2-40B4-BE49-F238E27FC236}">
                <a16:creationId xmlns:a16="http://schemas.microsoft.com/office/drawing/2014/main" id="{BD304C2A-6176-4CCE-A723-830C07540F2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fld id="{F8499068-823B-4388-A26D-7598BFF91308}" type="slidenum">
              <a:rPr lang="en-GB" altLang="en-US" smtClean="0"/>
              <a:pPr/>
              <a:t>27</a:t>
            </a:fld>
            <a:endParaRPr lang="en-GB"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3863A532-32ED-4EA0-AFE1-23A6BFC1E10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a:extLst>
              <a:ext uri="{FF2B5EF4-FFF2-40B4-BE49-F238E27FC236}">
                <a16:creationId xmlns:a16="http://schemas.microsoft.com/office/drawing/2014/main" id="{4DD5F3A5-06B6-4FE7-A6D4-FDEDF386C13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40964" name="Slide Number Placeholder 3">
            <a:extLst>
              <a:ext uri="{FF2B5EF4-FFF2-40B4-BE49-F238E27FC236}">
                <a16:creationId xmlns:a16="http://schemas.microsoft.com/office/drawing/2014/main" id="{79222150-A750-4A8A-888D-FE688932D34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fld id="{676C74FC-8A5C-491A-B148-D8E5C9B9EF07}" type="slidenum">
              <a:rPr lang="en-GB" altLang="en-US" smtClean="0"/>
              <a:pPr/>
              <a:t>28</a:t>
            </a:fld>
            <a:endParaRPr lang="en-GB"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10"/>
          </p:nvPr>
        </p:nvSpPr>
        <p:spPr/>
        <p:txBody>
          <a:bodyPr/>
          <a:lstStyle/>
          <a:p>
            <a:fld id="{7F41FB06-1D9B-4317-BE37-4218AB7856FB}" type="slidenum">
              <a:rPr lang="en-GB" smtClean="0"/>
              <a:t>31</a:t>
            </a:fld>
            <a:endParaRPr lang="en-GB"/>
          </a:p>
        </p:txBody>
      </p:sp>
    </p:spTree>
    <p:extLst>
      <p:ext uri="{BB962C8B-B14F-4D97-AF65-F5344CB8AC3E}">
        <p14:creationId xmlns:p14="http://schemas.microsoft.com/office/powerpoint/2010/main" val="7005954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EE6BC1B8-FC10-4D28-B573-1AFC8737382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a:extLst>
              <a:ext uri="{FF2B5EF4-FFF2-40B4-BE49-F238E27FC236}">
                <a16:creationId xmlns:a16="http://schemas.microsoft.com/office/drawing/2014/main" id="{8A38B695-B067-4A1B-857D-4A4AFAC5EE6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45060" name="Slide Number Placeholder 3">
            <a:extLst>
              <a:ext uri="{FF2B5EF4-FFF2-40B4-BE49-F238E27FC236}">
                <a16:creationId xmlns:a16="http://schemas.microsoft.com/office/drawing/2014/main" id="{E5520287-F929-4587-A104-2E8E05663DF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fld id="{9AA45B6B-7CC3-4A76-8B86-71424A028184}" type="slidenum">
              <a:rPr lang="en-GB" altLang="en-US" smtClean="0"/>
              <a:pPr/>
              <a:t>41</a:t>
            </a:fld>
            <a:endParaRPr lang="en-GB"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10"/>
          </p:nvPr>
        </p:nvSpPr>
        <p:spPr/>
        <p:txBody>
          <a:bodyPr/>
          <a:lstStyle/>
          <a:p>
            <a:fld id="{7F41FB06-1D9B-4317-BE37-4218AB7856FB}" type="slidenum">
              <a:rPr lang="en-GB" smtClean="0"/>
              <a:t>43</a:t>
            </a:fld>
            <a:endParaRPr lang="en-GB"/>
          </a:p>
        </p:txBody>
      </p:sp>
    </p:spTree>
    <p:extLst>
      <p:ext uri="{BB962C8B-B14F-4D97-AF65-F5344CB8AC3E}">
        <p14:creationId xmlns:p14="http://schemas.microsoft.com/office/powerpoint/2010/main" val="18741449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10"/>
          </p:nvPr>
        </p:nvSpPr>
        <p:spPr/>
        <p:txBody>
          <a:bodyPr/>
          <a:lstStyle/>
          <a:p>
            <a:fld id="{7F41FB06-1D9B-4317-BE37-4218AB7856FB}" type="slidenum">
              <a:rPr lang="en-GB" smtClean="0"/>
              <a:t>44</a:t>
            </a:fld>
            <a:endParaRPr lang="en-GB"/>
          </a:p>
        </p:txBody>
      </p:sp>
    </p:spTree>
    <p:extLst>
      <p:ext uri="{BB962C8B-B14F-4D97-AF65-F5344CB8AC3E}">
        <p14:creationId xmlns:p14="http://schemas.microsoft.com/office/powerpoint/2010/main" val="8497073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Master" Target="../slideMasters/slideMaster5.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5.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1"/>
          <p:cNvSpPr>
            <a:spLocks noGrp="1"/>
          </p:cNvSpPr>
          <p:nvPr>
            <p:ph type="title" hasCustomPrompt="1"/>
          </p:nvPr>
        </p:nvSpPr>
        <p:spPr>
          <a:xfrm>
            <a:off x="0" y="2511188"/>
            <a:ext cx="5950424" cy="1787857"/>
          </a:xfrm>
          <a:prstGeom prst="rect">
            <a:avLst/>
          </a:prstGeom>
        </p:spPr>
        <p:txBody>
          <a:bodyPr anchor="ctr">
            <a:normAutofit/>
          </a:bodyPr>
          <a:lstStyle>
            <a:lvl1pPr algn="ctr">
              <a:defRPr sz="6600" baseline="0">
                <a:solidFill>
                  <a:schemeClr val="bg1"/>
                </a:solidFill>
                <a:latin typeface="KG Primary Penmanship" panose="02000506000000020003" pitchFamily="2" charset="0"/>
              </a:defRPr>
            </a:lvl1pPr>
          </a:lstStyle>
          <a:p>
            <a:r>
              <a:rPr lang="en-US" dirty="0"/>
              <a:t>TITLE – in caps and saved as a picture</a:t>
            </a:r>
            <a:endParaRPr lang="en-GB" dirty="0"/>
          </a:p>
        </p:txBody>
      </p:sp>
    </p:spTree>
    <p:extLst>
      <p:ext uri="{BB962C8B-B14F-4D97-AF65-F5344CB8AC3E}">
        <p14:creationId xmlns:p14="http://schemas.microsoft.com/office/powerpoint/2010/main" val="3278818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628650" y="6356350"/>
            <a:ext cx="2057400" cy="365125"/>
          </a:xfrm>
          <a:prstGeom prst="rect">
            <a:avLst/>
          </a:prstGeom>
        </p:spPr>
        <p:txBody>
          <a:bodyPr/>
          <a:lstStyle>
            <a:lvl1pPr>
              <a:defRPr>
                <a:latin typeface="Comic Sans MS" panose="030F0702030302020204" pitchFamily="66" charset="0"/>
              </a:defRPr>
            </a:lvl1pPr>
          </a:lstStyle>
          <a:p>
            <a:fld id="{45335E50-1930-44E5-9B14-893AFBD95C69}" type="datetimeFigureOut">
              <a:rPr lang="en-GB" smtClean="0"/>
              <a:pPr/>
              <a:t>10/09/2020</a:t>
            </a:fld>
            <a:endParaRPr lang="en-GB" dirty="0"/>
          </a:p>
        </p:txBody>
      </p:sp>
      <p:sp>
        <p:nvSpPr>
          <p:cNvPr id="4" name="Footer Placeholder 3"/>
          <p:cNvSpPr>
            <a:spLocks noGrp="1"/>
          </p:cNvSpPr>
          <p:nvPr>
            <p:ph type="ftr" sz="quarter" idx="11"/>
          </p:nvPr>
        </p:nvSpPr>
        <p:spPr>
          <a:xfrm>
            <a:off x="3028950" y="6356350"/>
            <a:ext cx="3086100" cy="365125"/>
          </a:xfrm>
          <a:prstGeom prst="rect">
            <a:avLst/>
          </a:prstGeom>
        </p:spPr>
        <p:txBody>
          <a:bodyPr/>
          <a:lstStyle>
            <a:lvl1pPr>
              <a:defRPr>
                <a:latin typeface="Comic Sans MS" panose="030F0702030302020204" pitchFamily="66" charset="0"/>
              </a:defRPr>
            </a:lvl1pPr>
          </a:lstStyle>
          <a:p>
            <a:endParaRPr lang="en-GB" dirty="0"/>
          </a:p>
        </p:txBody>
      </p:sp>
      <p:sp>
        <p:nvSpPr>
          <p:cNvPr id="5" name="Slide Number Placeholder 4"/>
          <p:cNvSpPr>
            <a:spLocks noGrp="1"/>
          </p:cNvSpPr>
          <p:nvPr>
            <p:ph type="sldNum" sz="quarter" idx="12"/>
          </p:nvPr>
        </p:nvSpPr>
        <p:spPr>
          <a:xfrm>
            <a:off x="6457950" y="6356350"/>
            <a:ext cx="2057400" cy="365125"/>
          </a:xfrm>
          <a:prstGeom prst="rect">
            <a:avLst/>
          </a:prstGeom>
        </p:spPr>
        <p:txBody>
          <a:bodyPr/>
          <a:lstStyle>
            <a:lvl1pPr>
              <a:defRPr>
                <a:latin typeface="Comic Sans MS" panose="030F0702030302020204" pitchFamily="66" charset="0"/>
              </a:defRPr>
            </a:lvl1pPr>
          </a:lstStyle>
          <a:p>
            <a:fld id="{108BBDC2-4ED5-4A8D-A28C-1B3F6D2413F0}" type="slidenum">
              <a:rPr lang="en-GB" smtClean="0"/>
              <a:pPr/>
              <a:t>‹#›</a:t>
            </a:fld>
            <a:endParaRPr lang="en-GB" dirty="0"/>
          </a:p>
        </p:txBody>
      </p:sp>
    </p:spTree>
    <p:extLst>
      <p:ext uri="{BB962C8B-B14F-4D97-AF65-F5344CB8AC3E}">
        <p14:creationId xmlns:p14="http://schemas.microsoft.com/office/powerpoint/2010/main" val="34312708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48085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4010901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Slide Number Placeholder 5"/>
          <p:cNvSpPr>
            <a:spLocks noGrp="1"/>
          </p:cNvSpPr>
          <p:nvPr>
            <p:ph type="sldNum" sz="quarter" idx="12"/>
          </p:nvPr>
        </p:nvSpPr>
        <p:spPr>
          <a:xfrm>
            <a:off x="4368039" y="6520172"/>
            <a:ext cx="433119" cy="365125"/>
          </a:xfrm>
          <a:prstGeom prst="rect">
            <a:avLst/>
          </a:prstGeom>
        </p:spPr>
        <p:txBody>
          <a:bodyPr/>
          <a:lstStyle>
            <a:lvl1pPr algn="ctr">
              <a:defRPr sz="1292">
                <a:solidFill>
                  <a:schemeClr val="bg2">
                    <a:lumMod val="75000"/>
                  </a:schemeClr>
                </a:solidFill>
                <a:latin typeface="Gill Sans MT" panose="020B0502020104020203" pitchFamily="34" charset="0"/>
              </a:defRPr>
            </a:lvl1pPr>
          </a:lstStyle>
          <a:p>
            <a:fld id="{48BAC8EC-B437-49E7-9790-CFA1DD0E61BE}" type="slidenum">
              <a:rPr lang="en-GB" smtClean="0"/>
              <a:pPr/>
              <a:t>‹#›</a:t>
            </a:fld>
            <a:endParaRPr lang="en-GB" dirty="0"/>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127339" y="104675"/>
            <a:ext cx="884314" cy="958007"/>
          </a:xfrm>
          <a:prstGeom prst="rect">
            <a:avLst/>
          </a:prstGeom>
        </p:spPr>
      </p:pic>
      <p:sp>
        <p:nvSpPr>
          <p:cNvPr id="4" name="TextBox 3"/>
          <p:cNvSpPr txBox="1"/>
          <p:nvPr userDrawn="1"/>
        </p:nvSpPr>
        <p:spPr>
          <a:xfrm>
            <a:off x="7427126" y="6520172"/>
            <a:ext cx="2284738" cy="262829"/>
          </a:xfrm>
          <a:prstGeom prst="rect">
            <a:avLst/>
          </a:prstGeom>
          <a:noFill/>
        </p:spPr>
        <p:txBody>
          <a:bodyPr wrap="square" rtlCol="0">
            <a:spAutoFit/>
          </a:bodyPr>
          <a:lstStyle/>
          <a:p>
            <a:r>
              <a:rPr lang="en-GB" sz="1108" dirty="0"/>
              <a:t>© White</a:t>
            </a:r>
            <a:r>
              <a:rPr lang="en-GB" sz="1108" baseline="0" dirty="0"/>
              <a:t> Rose Maths 2019</a:t>
            </a:r>
            <a:endParaRPr lang="en-GB" sz="1108" dirty="0"/>
          </a:p>
        </p:txBody>
      </p:sp>
    </p:spTree>
    <p:extLst>
      <p:ext uri="{BB962C8B-B14F-4D97-AF65-F5344CB8AC3E}">
        <p14:creationId xmlns:p14="http://schemas.microsoft.com/office/powerpoint/2010/main" val="21872301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01D2D2DC-FC35-4AFE-8994-855B5E2EA1F2}"/>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a:extLst>
              <a:ext uri="{FF2B5EF4-FFF2-40B4-BE49-F238E27FC236}">
                <a16:creationId xmlns:a16="http://schemas.microsoft.com/office/drawing/2014/main" id="{C8F8E6B1-611E-45B6-AC4B-1AA2C673B6B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itle 5"/>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8999971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Individual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080EBA94-AB2F-4BAB-A7B8-49B621739C7A}"/>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5" name="Picture 14">
            <a:extLst>
              <a:ext uri="{FF2B5EF4-FFF2-40B4-BE49-F238E27FC236}">
                <a16:creationId xmlns:a16="http://schemas.microsoft.com/office/drawing/2014/main" id="{B48C8B2E-B2F5-4E91-97E8-87454B823C5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ndividual Work">
            <a:extLst>
              <a:ext uri="{FF2B5EF4-FFF2-40B4-BE49-F238E27FC236}">
                <a16:creationId xmlns:a16="http://schemas.microsoft.com/office/drawing/2014/main" id="{E816F4A6-9E96-43FA-8729-1FFA3FAE1FD2}"/>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1"/>
          <p:cNvSpPr>
            <a:spLocks noGrp="1"/>
          </p:cNvSpPr>
          <p:nvPr>
            <p:ph type="title"/>
          </p:nvPr>
        </p:nvSpPr>
        <p:spPr>
          <a:xfrm>
            <a:off x="457198" y="485773"/>
            <a:ext cx="8220075" cy="1595581"/>
          </a:xfrm>
        </p:spPr>
        <p:txBody>
          <a:bodyPr>
            <a:normAutofit/>
          </a:bodyPr>
          <a:lstStyle>
            <a:lvl1pPr>
              <a:defRPr sz="3600" b="1">
                <a:latin typeface="Twinkl" pitchFamily="2" charset="0"/>
              </a:defRPr>
            </a:lvl1pPr>
          </a:lstStyle>
          <a:p>
            <a:r>
              <a:rPr lang="en-US" dirty="0"/>
              <a:t>Click to edit Master title style</a:t>
            </a:r>
          </a:p>
        </p:txBody>
      </p:sp>
      <p:sp>
        <p:nvSpPr>
          <p:cNvPr id="12"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0741932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Pairs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CEB6D46C-7537-49E6-86DD-A2C3726905D6}"/>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5" name="Picture 14">
            <a:extLst>
              <a:ext uri="{FF2B5EF4-FFF2-40B4-BE49-F238E27FC236}">
                <a16:creationId xmlns:a16="http://schemas.microsoft.com/office/drawing/2014/main" id="{F34708AE-F5AB-4A9B-B4D1-73A0BAAD016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airs">
            <a:extLst>
              <a:ext uri="{FF2B5EF4-FFF2-40B4-BE49-F238E27FC236}">
                <a16:creationId xmlns:a16="http://schemas.microsoft.com/office/drawing/2014/main" id="{F27F4899-C86E-4C78-AF86-EAC7A50CEC26}"/>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itle 1"/>
          <p:cNvSpPr>
            <a:spLocks noGrp="1"/>
          </p:cNvSpPr>
          <p:nvPr>
            <p:ph type="title"/>
          </p:nvPr>
        </p:nvSpPr>
        <p:spPr>
          <a:xfrm>
            <a:off x="457198" y="485773"/>
            <a:ext cx="8220075" cy="1595581"/>
          </a:xfrm>
        </p:spPr>
        <p:txBody>
          <a:bodyPr>
            <a:normAutofit/>
          </a:bodyPr>
          <a:lstStyle>
            <a:lvl1pPr>
              <a:defRPr sz="3600" b="0">
                <a:latin typeface="Twinkl" pitchFamily="2" charset="0"/>
              </a:defRPr>
            </a:lvl1pPr>
          </a:lstStyle>
          <a:p>
            <a:r>
              <a:rPr lang="en-US" dirty="0"/>
              <a:t>Click to edit Master title style</a:t>
            </a:r>
          </a:p>
        </p:txBody>
      </p:sp>
    </p:spTree>
    <p:extLst>
      <p:ext uri="{BB962C8B-B14F-4D97-AF65-F5344CB8AC3E}">
        <p14:creationId xmlns:p14="http://schemas.microsoft.com/office/powerpoint/2010/main" val="38247088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10/09/2020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564994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0551592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38897375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4638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Whole Class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E8DD929A-5113-422E-BC46-AF8BD57423A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5" name="Picture 14">
            <a:extLst>
              <a:ext uri="{FF2B5EF4-FFF2-40B4-BE49-F238E27FC236}">
                <a16:creationId xmlns:a16="http://schemas.microsoft.com/office/drawing/2014/main" id="{EF9AC976-8DCA-488A-8077-C0FE7984260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Whole Class">
            <a:extLst>
              <a:ext uri="{FF2B5EF4-FFF2-40B4-BE49-F238E27FC236}">
                <a16:creationId xmlns:a16="http://schemas.microsoft.com/office/drawing/2014/main" id="{C3166BBE-C392-4523-A504-D522B8199C50}"/>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itle 1"/>
          <p:cNvSpPr>
            <a:spLocks noGrp="1"/>
          </p:cNvSpPr>
          <p:nvPr>
            <p:ph type="title"/>
          </p:nvPr>
        </p:nvSpPr>
        <p:spPr>
          <a:xfrm>
            <a:off x="457198" y="485773"/>
            <a:ext cx="8220075" cy="1595581"/>
          </a:xfrm>
        </p:spPr>
        <p:txBody>
          <a:bodyPr>
            <a:normAutofit/>
          </a:bodyPr>
          <a:lstStyle>
            <a:lvl1pPr>
              <a:defRPr sz="3600" b="1">
                <a:latin typeface="Twinkl" pitchFamily="2" charset="0"/>
              </a:defRPr>
            </a:lvl1pPr>
          </a:lstStyle>
          <a:p>
            <a:r>
              <a:rPr lang="en-US" dirty="0"/>
              <a:t>Click to edit Master title style</a:t>
            </a:r>
          </a:p>
        </p:txBody>
      </p:sp>
      <p:sp>
        <p:nvSpPr>
          <p:cNvPr id="11"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5683284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01D2D2DC-FC35-4AFE-8994-855B5E2EA1F2}"/>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a:extLst>
              <a:ext uri="{FF2B5EF4-FFF2-40B4-BE49-F238E27FC236}">
                <a16:creationId xmlns:a16="http://schemas.microsoft.com/office/drawing/2014/main" id="{C8F8E6B1-611E-45B6-AC4B-1AA2C673B6B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itle 5"/>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41604842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Your turn KS1">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038082" y="1989208"/>
            <a:ext cx="5703912" cy="3005873"/>
          </a:xfrm>
          <a:prstGeom prst="rect">
            <a:avLst/>
          </a:prstGeom>
        </p:spPr>
        <p:txBody>
          <a:bodyPr anchor="ctr"/>
          <a:lstStyle>
            <a:lvl1pPr algn="ctr">
              <a:defRPr sz="4000" u="none" baseline="0">
                <a:latin typeface="Comic Sans MS" panose="030F0702030302020204" pitchFamily="66" charset="0"/>
              </a:defRPr>
            </a:lvl1pPr>
          </a:lstStyle>
          <a:p>
            <a:r>
              <a:rPr lang="en-US" dirty="0"/>
              <a:t>Have a go at questions 		 on the worksheet</a:t>
            </a:r>
            <a:endParaRPr lang="en-GB" dirty="0"/>
          </a:p>
        </p:txBody>
      </p:sp>
    </p:spTree>
    <p:extLst>
      <p:ext uri="{BB962C8B-B14F-4D97-AF65-F5344CB8AC3E}">
        <p14:creationId xmlns:p14="http://schemas.microsoft.com/office/powerpoint/2010/main" val="1574045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Your turn KS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038082" y="1989208"/>
            <a:ext cx="5703912" cy="3005873"/>
          </a:xfrm>
          <a:prstGeom prst="rect">
            <a:avLst/>
          </a:prstGeom>
        </p:spPr>
        <p:txBody>
          <a:bodyPr anchor="ctr"/>
          <a:lstStyle>
            <a:lvl1pPr algn="ctr">
              <a:defRPr baseline="0">
                <a:latin typeface="+mn-lt"/>
              </a:defRPr>
            </a:lvl1pPr>
          </a:lstStyle>
          <a:p>
            <a:r>
              <a:rPr lang="en-US" dirty="0"/>
              <a:t>Have a go at questions 	on the worksheet</a:t>
            </a:r>
            <a:endParaRPr lang="en-GB" dirty="0"/>
          </a:p>
        </p:txBody>
      </p:sp>
    </p:spTree>
    <p:extLst>
      <p:ext uri="{BB962C8B-B14F-4D97-AF65-F5344CB8AC3E}">
        <p14:creationId xmlns:p14="http://schemas.microsoft.com/office/powerpoint/2010/main" val="3344947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29059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6.xml"/><Relationship Id="rId7" Type="http://schemas.openxmlformats.org/officeDocument/2006/relationships/slideLayout" Target="../slideLayouts/slideLayout10.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5" Type="http://schemas.openxmlformats.org/officeDocument/2006/relationships/slideLayout" Target="../slideLayouts/slideLayout8.xml"/><Relationship Id="rId4" Type="http://schemas.openxmlformats.org/officeDocument/2006/relationships/slideLayout" Target="../slideLayouts/slideLayout7.xml"/><Relationship Id="rId9" Type="http://schemas.openxmlformats.org/officeDocument/2006/relationships/image" Target="../media/image3.jp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theme" Target="../theme/theme4.xml"/><Relationship Id="rId1" Type="http://schemas.openxmlformats.org/officeDocument/2006/relationships/slideLayout" Target="../slideLayouts/slideLayout11.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5" Type="http://schemas.openxmlformats.org/officeDocument/2006/relationships/image" Target="../media/image9.jp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16.xml"/><Relationship Id="rId1" Type="http://schemas.openxmlformats.org/officeDocument/2006/relationships/slideLayout" Target="../slideLayouts/slideLayout15.xml"/><Relationship Id="rId4" Type="http://schemas.openxmlformats.org/officeDocument/2006/relationships/image" Target="../media/image11.jpg"/></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theme" Target="../theme/theme7.xml"/><Relationship Id="rId1"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close up of a sign&#10;&#10;Description automatically generated">
            <a:extLst>
              <a:ext uri="{FF2B5EF4-FFF2-40B4-BE49-F238E27FC236}">
                <a16:creationId xmlns:a16="http://schemas.microsoft.com/office/drawing/2014/main" id="{F14EDCB3-CC60-E94C-B25C-4D771CB64958}"/>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3962281757"/>
      </p:ext>
    </p:extLst>
  </p:cSld>
  <p:clrMap bg1="lt1" tx1="dk1" bg2="lt2" tx2="dk2" accent1="accent1" accent2="accent2" accent3="accent3" accent4="accent4" accent5="accent5" accent6="accent6" hlink="hlink" folHlink="folHlink"/>
  <p:sldLayoutIdLst>
    <p:sldLayoutId id="2147483670" r:id="rId1"/>
    <p:sldLayoutId id="2147483684" r:id="rId2"/>
  </p:sldLayoutIdLst>
  <mc:AlternateContent xmlns:mc="http://schemas.openxmlformats.org/markup-compatibility/2006" xmlns:p14="http://schemas.microsoft.com/office/powerpoint/2010/main">
    <mc:Choice Requires="p14">
      <p:transition p14:dur="10"/>
    </mc:Choice>
    <mc:Fallback xmlns="">
      <p:transition/>
    </mc:Fallback>
  </mc:AlternateConten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1B02BD9-91A9-9F43-BF82-7E7C0E55B94B}"/>
              </a:ext>
            </a:extLst>
          </p:cNvPr>
          <p:cNvSpPr/>
          <p:nvPr userDrawn="1"/>
        </p:nvSpPr>
        <p:spPr>
          <a:xfrm>
            <a:off x="546652" y="606287"/>
            <a:ext cx="7523922" cy="5734878"/>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latin typeface="Comic Sans MS" panose="030F0702030302020204" pitchFamily="66" charset="0"/>
            </a:endParaRPr>
          </a:p>
        </p:txBody>
      </p:sp>
      <p:sp>
        <p:nvSpPr>
          <p:cNvPr id="2" name="Rectangle 1"/>
          <p:cNvSpPr/>
          <p:nvPr userDrawn="1"/>
        </p:nvSpPr>
        <p:spPr>
          <a:xfrm>
            <a:off x="376518" y="6553200"/>
            <a:ext cx="1470211" cy="24204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omic Sans MS" panose="030F0702030302020204" pitchFamily="66" charset="0"/>
            </a:endParaRPr>
          </a:p>
        </p:txBody>
      </p:sp>
      <p:pic>
        <p:nvPicPr>
          <p:cNvPr id="5" name="Picture 4" descr="A close up of a logo&#10;&#10;Description automatically generated">
            <a:extLst>
              <a:ext uri="{FF2B5EF4-FFF2-40B4-BE49-F238E27FC236}">
                <a16:creationId xmlns:a16="http://schemas.microsoft.com/office/drawing/2014/main" id="{02C252DA-A0E8-6A49-900E-07188D62BBE5}"/>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129520646"/>
      </p:ext>
    </p:extLst>
  </p:cSld>
  <p:clrMap bg1="lt1" tx1="dk1" bg2="lt2" tx2="dk2" accent1="accent1" accent2="accent2" accent3="accent3" accent4="accent4" accent5="accent5" accent6="accent6" hlink="hlink" folHlink="folHlink"/>
  <p:sldLayoutIdLst>
    <p:sldLayoutId id="2147483672" r:id="rId1"/>
  </p:sldLayoutIdLst>
  <mc:AlternateContent xmlns:mc="http://schemas.openxmlformats.org/markup-compatibility/2006" xmlns:p14="http://schemas.microsoft.com/office/powerpoint/2010/main">
    <mc:Choice Requires="p14">
      <p:transition p14:dur="10"/>
    </mc:Choice>
    <mc:Fallback xmlns="">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1B02BD9-91A9-9F43-BF82-7E7C0E55B94B}"/>
              </a:ext>
            </a:extLst>
          </p:cNvPr>
          <p:cNvSpPr/>
          <p:nvPr userDrawn="1"/>
        </p:nvSpPr>
        <p:spPr>
          <a:xfrm>
            <a:off x="546652" y="606287"/>
            <a:ext cx="7523922" cy="5734878"/>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latin typeface="Comic Sans MS" panose="030F0702030302020204" pitchFamily="66" charset="0"/>
            </a:endParaRPr>
          </a:p>
        </p:txBody>
      </p:sp>
      <p:sp>
        <p:nvSpPr>
          <p:cNvPr id="6" name="Rectangle 5"/>
          <p:cNvSpPr/>
          <p:nvPr userDrawn="1"/>
        </p:nvSpPr>
        <p:spPr>
          <a:xfrm>
            <a:off x="376518" y="6553200"/>
            <a:ext cx="1470211" cy="24204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omic Sans MS" panose="030F0702030302020204" pitchFamily="66" charset="0"/>
            </a:endParaRPr>
          </a:p>
        </p:txBody>
      </p:sp>
      <p:pic>
        <p:nvPicPr>
          <p:cNvPr id="5" name="Picture 4" descr="A picture containing table&#10;&#10;Description automatically generated">
            <a:extLst>
              <a:ext uri="{FF2B5EF4-FFF2-40B4-BE49-F238E27FC236}">
                <a16:creationId xmlns:a16="http://schemas.microsoft.com/office/drawing/2014/main" id="{D3D08606-BA4C-8046-935F-20760BC2766D}"/>
              </a:ext>
            </a:extLst>
          </p:cNvPr>
          <p:cNvPicPr>
            <a:picLocks noChangeAspect="1"/>
          </p:cNvPicPr>
          <p:nvPr userDrawn="1"/>
        </p:nvPicPr>
        <p:blipFill>
          <a:blip r:embed="rId9"/>
          <a:stretch>
            <a:fillRect/>
          </a:stretch>
        </p:blipFill>
        <p:spPr>
          <a:xfrm>
            <a:off x="0" y="0"/>
            <a:ext cx="9144000" cy="6858000"/>
          </a:xfrm>
          <a:prstGeom prst="rect">
            <a:avLst/>
          </a:prstGeom>
        </p:spPr>
      </p:pic>
    </p:spTree>
    <p:extLst>
      <p:ext uri="{BB962C8B-B14F-4D97-AF65-F5344CB8AC3E}">
        <p14:creationId xmlns:p14="http://schemas.microsoft.com/office/powerpoint/2010/main" val="2334062979"/>
      </p:ext>
    </p:extLst>
  </p:cSld>
  <p:clrMap bg1="lt1" tx1="dk1" bg2="lt2" tx2="dk2" accent1="accent1" accent2="accent2" accent3="accent3" accent4="accent4" accent5="accent5" accent6="accent6" hlink="hlink" folHlink="folHlink"/>
  <p:sldLayoutIdLst>
    <p:sldLayoutId id="2147483674" r:id="rId1"/>
    <p:sldLayoutId id="2147483685" r:id="rId2"/>
    <p:sldLayoutId id="2147483686" r:id="rId3"/>
    <p:sldLayoutId id="2147483688" r:id="rId4"/>
    <p:sldLayoutId id="2147483689" r:id="rId5"/>
    <p:sldLayoutId id="2147483691" r:id="rId6"/>
    <p:sldLayoutId id="2147483694" r:id="rId7"/>
  </p:sldLayoutIdLst>
  <mc:AlternateContent xmlns:mc="http://schemas.openxmlformats.org/markup-compatibility/2006" xmlns:p14="http://schemas.microsoft.com/office/powerpoint/2010/main">
    <mc:Choice Requires="p14">
      <p:transition p14:dur="10"/>
    </mc:Choice>
    <mc:Fallback xmlns="">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green sign with white text&#10;&#10;Description automatically generated">
            <a:extLst>
              <a:ext uri="{FF2B5EF4-FFF2-40B4-BE49-F238E27FC236}">
                <a16:creationId xmlns:a16="http://schemas.microsoft.com/office/drawing/2014/main" id="{E7898E14-59E6-7D4D-8006-F74307CCB985}"/>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590657346"/>
      </p:ext>
    </p:extLst>
  </p:cSld>
  <p:clrMap bg1="lt1" tx1="dk1" bg2="lt2" tx2="dk2" accent1="accent1" accent2="accent2" accent3="accent3" accent4="accent4" accent5="accent5" accent6="accent6" hlink="hlink" folHlink="folHlink"/>
  <p:sldLayoutIdLst>
    <p:sldLayoutId id="2147483676" r:id="rId1"/>
  </p:sldLayoutIdLst>
  <mc:AlternateContent xmlns:mc="http://schemas.openxmlformats.org/markup-compatibility/2006" xmlns:p14="http://schemas.microsoft.com/office/powerpoint/2010/main">
    <mc:Choice Requires="p14">
      <p:transition p14:dur="10"/>
    </mc:Choice>
    <mc:Fallback xmlns="">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table&#10;&#10;Description automatically generated">
            <a:extLst>
              <a:ext uri="{FF2B5EF4-FFF2-40B4-BE49-F238E27FC236}">
                <a16:creationId xmlns:a16="http://schemas.microsoft.com/office/drawing/2014/main" id="{F33BA71E-3CF0-1E4E-BEEE-6280AD06DDC9}"/>
              </a:ext>
            </a:extLst>
          </p:cNvPr>
          <p:cNvPicPr>
            <a:picLocks noChangeAspect="1"/>
          </p:cNvPicPr>
          <p:nvPr userDrawn="1"/>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3050557058"/>
      </p:ext>
    </p:extLst>
  </p:cSld>
  <p:clrMap bg1="lt1" tx1="dk1" bg2="lt2" tx2="dk2" accent1="accent1" accent2="accent2" accent3="accent3" accent4="accent4" accent5="accent5" accent6="accent6" hlink="hlink" folHlink="folHlink"/>
  <p:sldLayoutIdLst>
    <p:sldLayoutId id="2147483678" r:id="rId1"/>
    <p:sldLayoutId id="2147483687" r:id="rId2"/>
    <p:sldLayoutId id="2147483690" r:id="rId3"/>
  </p:sldLayoutIdLst>
  <mc:AlternateContent xmlns:mc="http://schemas.openxmlformats.org/markup-compatibility/2006" xmlns:p14="http://schemas.microsoft.com/office/powerpoint/2010/main">
    <mc:Choice Requires="p14">
      <p:transition p14:dur="10"/>
    </mc:Choice>
    <mc:Fallback xmlns="">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computer&#10;&#10;Description automatically generated">
            <a:extLst>
              <a:ext uri="{FF2B5EF4-FFF2-40B4-BE49-F238E27FC236}">
                <a16:creationId xmlns:a16="http://schemas.microsoft.com/office/drawing/2014/main" id="{3A3B0A72-DFF8-FC43-8B3B-B0D9C1468E83}"/>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2772347357"/>
      </p:ext>
    </p:extLst>
  </p:cSld>
  <p:clrMap bg1="lt1" tx1="dk1" bg2="lt2" tx2="dk2" accent1="accent1" accent2="accent2" accent3="accent3" accent4="accent4" accent5="accent5" accent6="accent6" hlink="hlink" folHlink="folHlink"/>
  <p:sldLayoutIdLst>
    <p:sldLayoutId id="2147483680" r:id="rId1"/>
    <p:sldLayoutId id="2147483681" r:id="rId2"/>
  </p:sldLayoutIdLst>
  <mc:AlternateContent xmlns:mc="http://schemas.openxmlformats.org/markup-compatibility/2006" xmlns:p14="http://schemas.microsoft.com/office/powerpoint/2010/main">
    <mc:Choice Requires="p14">
      <p:transition p14:dur="10"/>
    </mc:Choice>
    <mc:Fallback xmlns="">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 up of a logo&#10;&#10;Description automatically generated">
            <a:extLst>
              <a:ext uri="{FF2B5EF4-FFF2-40B4-BE49-F238E27FC236}">
                <a16:creationId xmlns:a16="http://schemas.microsoft.com/office/drawing/2014/main" id="{27FE0188-803D-CF41-A7C4-56C7E1D1B2AE}"/>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118424126"/>
      </p:ext>
    </p:extLst>
  </p:cSld>
  <p:clrMap bg1="lt1" tx1="dk1" bg2="lt2" tx2="dk2" accent1="accent1" accent2="accent2" accent3="accent3" accent4="accent4" accent5="accent5" accent6="accent6" hlink="hlink" folHlink="folHlink"/>
  <p:sldLayoutIdLst>
    <p:sldLayoutId id="2147483683" r:id="rId1"/>
  </p:sldLayoutIdLst>
  <mc:AlternateContent xmlns:mc="http://schemas.openxmlformats.org/markup-compatibility/2006" xmlns:p14="http://schemas.microsoft.com/office/powerpoint/2010/main">
    <mc:Choice Requires="p14">
      <p:transition p14:dur="10"/>
    </mc:Choice>
    <mc:Fallback xmlns="">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hyperlink" Target="https://vimeo.com/454666928" TargetMode="Externa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1.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Layout" Target="../slideLayouts/slideLayout12.xml"/><Relationship Id="rId1" Type="http://schemas.openxmlformats.org/officeDocument/2006/relationships/tags" Target="../tags/tag2.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Layout" Target="../slideLayouts/slideLayout12.xml"/><Relationship Id="rId1" Type="http://schemas.openxmlformats.org/officeDocument/2006/relationships/tags" Target="../tags/tag3.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hyperlink" Target="https://www.bbc.co.uk/teach/skillswise/rounding-and-estimating/zv8qcqt" TargetMode="External"/><Relationship Id="rId2" Type="http://schemas.openxmlformats.org/officeDocument/2006/relationships/hyperlink" Target="https://www.topmarks.co.uk/maths-games/rocket-rounding" TargetMode="Externa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5.xml"/><Relationship Id="rId1" Type="http://schemas.openxmlformats.org/officeDocument/2006/relationships/slideLayout" Target="../slideLayouts/slideLayout8.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4.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23.png"/></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23.png"/></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23.png"/></Relationships>
</file>

<file path=ppt/slides/_rels/slide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0.xml"/><Relationship Id="rId1" Type="http://schemas.openxmlformats.org/officeDocument/2006/relationships/slideLayout" Target="../slideLayouts/slideLayout5.xml"/><Relationship Id="rId4" Type="http://schemas.openxmlformats.org/officeDocument/2006/relationships/image" Target="../media/image27.png"/></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Layout" Target="../slideLayouts/slideLayout12.xml"/><Relationship Id="rId1" Type="http://schemas.openxmlformats.org/officeDocument/2006/relationships/tags" Target="../tags/tag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slideLayout" Target="../slideLayouts/slideLayout12.xml"/><Relationship Id="rId1" Type="http://schemas.openxmlformats.org/officeDocument/2006/relationships/tags" Target="../tags/tag6.xml"/><Relationship Id="rId4" Type="http://schemas.openxmlformats.org/officeDocument/2006/relationships/image" Target="../media/image16.png"/></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3" Type="http://schemas.openxmlformats.org/officeDocument/2006/relationships/hyperlink" Target="https://www.bbc.co.uk/teach/skillswise/rounding-and-estimating/zv8qcqt" TargetMode="External"/><Relationship Id="rId2" Type="http://schemas.openxmlformats.org/officeDocument/2006/relationships/hyperlink" Target="https://vimeo.com/454666928" TargetMode="External"/><Relationship Id="rId1" Type="http://schemas.openxmlformats.org/officeDocument/2006/relationships/slideLayout" Target="../slideLayouts/slideLayout4.xml"/><Relationship Id="rId4" Type="http://schemas.openxmlformats.org/officeDocument/2006/relationships/hyperlink" Target="https://www.youtube.com/watch?v=n1VBMphaRPo" TargetMode="External"/></Relationships>
</file>

<file path=ppt/slides/_rels/slide5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hyperlink" Target="https://www.bbc.co.uk/bitesize/topics/znwj6sg/articles/zxthnbk" TargetMode="External"/><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g"/><Relationship Id="rId1" Type="http://schemas.openxmlformats.org/officeDocument/2006/relationships/slideLayout" Target="../slideLayouts/slideLayout9.xml"/></Relationships>
</file>

<file path=ppt/slides/_rels/slide5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g"/><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g"/><Relationship Id="rId1" Type="http://schemas.openxmlformats.org/officeDocument/2006/relationships/slideLayout" Target="../slideLayouts/slideLayout9.xml"/><Relationship Id="rId4" Type="http://schemas.openxmlformats.org/officeDocument/2006/relationships/image" Target="../media/image44.png"/></Relationships>
</file>

<file path=ppt/slides/_rels/slide5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g"/><Relationship Id="rId1" Type="http://schemas.openxmlformats.org/officeDocument/2006/relationships/slideLayout" Target="../slideLayouts/slideLayout9.xml"/><Relationship Id="rId4" Type="http://schemas.openxmlformats.org/officeDocument/2006/relationships/image" Target="../media/image44.png"/></Relationships>
</file>

<file path=ppt/slides/_rels/slide59.xml.rels><?xml version="1.0" encoding="UTF-8" standalone="yes"?>
<Relationships xmlns="http://schemas.openxmlformats.org/package/2006/relationships"><Relationship Id="rId8" Type="http://schemas.openxmlformats.org/officeDocument/2006/relationships/image" Target="../media/image140.png"/><Relationship Id="rId3" Type="http://schemas.openxmlformats.org/officeDocument/2006/relationships/image" Target="../media/image16.png"/><Relationship Id="rId12" Type="http://schemas.openxmlformats.org/officeDocument/2006/relationships/image" Target="../media/image180.png"/><Relationship Id="rId2" Type="http://schemas.openxmlformats.org/officeDocument/2006/relationships/slideLayout" Target="../slideLayouts/slideLayout4.xml"/><Relationship Id="rId1" Type="http://schemas.openxmlformats.org/officeDocument/2006/relationships/tags" Target="../tags/tag7.xml"/><Relationship Id="rId11" Type="http://schemas.openxmlformats.org/officeDocument/2006/relationships/image" Target="../media/image170.png"/><Relationship Id="rId10" Type="http://schemas.openxmlformats.org/officeDocument/2006/relationships/image" Target="../media/image160.png"/><Relationship Id="rId4" Type="http://schemas.openxmlformats.org/officeDocument/2006/relationships/image" Target="../media/image17.png"/><Relationship Id="rId9" Type="http://schemas.openxmlformats.org/officeDocument/2006/relationships/image" Target="../media/image150.png"/></Relationships>
</file>

<file path=ppt/slides/_rels/slide6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g"/><Relationship Id="rId1" Type="http://schemas.openxmlformats.org/officeDocument/2006/relationships/slideLayout" Target="../slideLayouts/slideLayout9.xml"/></Relationships>
</file>

<file path=ppt/slides/_rels/slide6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g"/><Relationship Id="rId1" Type="http://schemas.openxmlformats.org/officeDocument/2006/relationships/slideLayout" Target="../slideLayouts/slideLayout9.xml"/></Relationships>
</file>

<file path=ppt/slides/_rels/slide6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g"/><Relationship Id="rId1" Type="http://schemas.openxmlformats.org/officeDocument/2006/relationships/slideLayout" Target="../slideLayouts/slideLayout9.xml"/></Relationships>
</file>

<file path=ppt/slides/_rels/slide6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g"/><Relationship Id="rId1" Type="http://schemas.openxmlformats.org/officeDocument/2006/relationships/slideLayout" Target="../slideLayouts/slideLayout9.xml"/></Relationships>
</file>

<file path=ppt/slides/_rels/slide6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g"/><Relationship Id="rId1" Type="http://schemas.openxmlformats.org/officeDocument/2006/relationships/slideLayout" Target="../slideLayouts/slideLayout9.xml"/></Relationships>
</file>

<file path=ppt/slides/_rels/slide6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g"/><Relationship Id="rId1" Type="http://schemas.openxmlformats.org/officeDocument/2006/relationships/slideLayout" Target="../slideLayouts/slideLayout9.xml"/></Relationships>
</file>

<file path=ppt/slides/_rels/slide6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g"/><Relationship Id="rId1" Type="http://schemas.openxmlformats.org/officeDocument/2006/relationships/slideLayout" Target="../slideLayouts/slideLayout9.xml"/></Relationships>
</file>

<file path=ppt/slides/_rels/slide6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g"/><Relationship Id="rId1" Type="http://schemas.openxmlformats.org/officeDocument/2006/relationships/slideLayout" Target="../slideLayouts/slideLayout9.xml"/></Relationships>
</file>

<file path=ppt/slides/_rels/slide6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g"/><Relationship Id="rId1" Type="http://schemas.openxmlformats.org/officeDocument/2006/relationships/slideLayout" Target="../slideLayouts/slideLayout9.xml"/><Relationship Id="rId4" Type="http://schemas.openxmlformats.org/officeDocument/2006/relationships/image" Target="../media/image45.png"/></Relationships>
</file>

<file path=ppt/slides/_rels/slide7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g"/><Relationship Id="rId1" Type="http://schemas.openxmlformats.org/officeDocument/2006/relationships/slideLayout" Target="../slideLayouts/slideLayout9.xml"/><Relationship Id="rId4" Type="http://schemas.openxmlformats.org/officeDocument/2006/relationships/image" Target="../media/image45.png"/></Relationships>
</file>

<file path=ppt/slides/_rels/slide7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g"/><Relationship Id="rId1" Type="http://schemas.openxmlformats.org/officeDocument/2006/relationships/slideLayout" Target="../slideLayouts/slideLayout9.xml"/></Relationships>
</file>

<file path=ppt/slides/_rels/slide7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g"/><Relationship Id="rId1" Type="http://schemas.openxmlformats.org/officeDocument/2006/relationships/slideLayout" Target="../slideLayouts/slideLayout9.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7" Type="http://schemas.openxmlformats.org/officeDocument/2006/relationships/image" Target="../media/image11.png"/><Relationship Id="rId1" Type="http://schemas.openxmlformats.org/officeDocument/2006/relationships/slideLayout" Target="../slideLayouts/slideLayout4.xml"/><Relationship Id="rId6" Type="http://schemas.openxmlformats.org/officeDocument/2006/relationships/image" Target="../media/image100.png"/><Relationship Id="rId5" Type="http://schemas.openxmlformats.org/officeDocument/2006/relationships/image" Target="../media/image9.png"/><Relationship Id="rId4" Type="http://schemas.openxmlformats.org/officeDocument/2006/relationships/image" Target="../media/image8.png"/></Relationships>
</file>

<file path=ppt/slides/_rels/slide76.xml.rels><?xml version="1.0" encoding="UTF-8" standalone="yes"?>
<Relationships xmlns="http://schemas.openxmlformats.org/package/2006/relationships"><Relationship Id="rId8" Type="http://schemas.openxmlformats.org/officeDocument/2006/relationships/image" Target="../media/image11.png"/><Relationship Id="rId7" Type="http://schemas.openxmlformats.org/officeDocument/2006/relationships/image" Target="../media/image100.png"/><Relationship Id="rId2" Type="http://schemas.openxmlformats.org/officeDocument/2006/relationships/slideLayout" Target="../slideLayouts/slideLayout4.xml"/><Relationship Id="rId1" Type="http://schemas.openxmlformats.org/officeDocument/2006/relationships/tags" Target="../tags/tag8.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14.png"/><Relationship Id="rId9" Type="http://schemas.openxmlformats.org/officeDocument/2006/relationships/image" Target="../media/image130.png"/></Relationships>
</file>

<file path=ppt/slides/_rels/slide77.xml.rels><?xml version="1.0" encoding="UTF-8" standalone="yes"?>
<Relationships xmlns="http://schemas.openxmlformats.org/package/2006/relationships"><Relationship Id="rId8" Type="http://schemas.openxmlformats.org/officeDocument/2006/relationships/image" Target="../media/image210.png"/><Relationship Id="rId13" Type="http://schemas.openxmlformats.org/officeDocument/2006/relationships/image" Target="../media/image260.png"/><Relationship Id="rId18" Type="http://schemas.openxmlformats.org/officeDocument/2006/relationships/image" Target="../media/image310.png"/><Relationship Id="rId7" Type="http://schemas.openxmlformats.org/officeDocument/2006/relationships/image" Target="../media/image16.png"/><Relationship Id="rId12" Type="http://schemas.openxmlformats.org/officeDocument/2006/relationships/image" Target="../media/image250.png"/><Relationship Id="rId17" Type="http://schemas.openxmlformats.org/officeDocument/2006/relationships/image" Target="../media/image300.png"/><Relationship Id="rId2" Type="http://schemas.openxmlformats.org/officeDocument/2006/relationships/slideLayout" Target="../slideLayouts/slideLayout4.xml"/><Relationship Id="rId16" Type="http://schemas.openxmlformats.org/officeDocument/2006/relationships/image" Target="../media/image290.png"/><Relationship Id="rId20" Type="http://schemas.openxmlformats.org/officeDocument/2006/relationships/image" Target="../media/image330.png"/><Relationship Id="rId1" Type="http://schemas.openxmlformats.org/officeDocument/2006/relationships/tags" Target="../tags/tag9.xml"/><Relationship Id="rId6" Type="http://schemas.openxmlformats.org/officeDocument/2006/relationships/image" Target="../media/image200.png"/><Relationship Id="rId11" Type="http://schemas.openxmlformats.org/officeDocument/2006/relationships/image" Target="../media/image240.png"/><Relationship Id="rId5" Type="http://schemas.openxmlformats.org/officeDocument/2006/relationships/image" Target="../media/image190.png"/><Relationship Id="rId15" Type="http://schemas.openxmlformats.org/officeDocument/2006/relationships/image" Target="../media/image280.png"/><Relationship Id="rId10" Type="http://schemas.openxmlformats.org/officeDocument/2006/relationships/image" Target="../media/image230.png"/><Relationship Id="rId19" Type="http://schemas.openxmlformats.org/officeDocument/2006/relationships/image" Target="../media/image320.png"/><Relationship Id="rId9" Type="http://schemas.openxmlformats.org/officeDocument/2006/relationships/image" Target="../media/image220.png"/><Relationship Id="rId14" Type="http://schemas.openxmlformats.org/officeDocument/2006/relationships/image" Target="../media/image270.png"/></Relationships>
</file>

<file path=ppt/slides/_rels/slide78.xml.rels><?xml version="1.0" encoding="UTF-8" standalone="yes"?>
<Relationships xmlns="http://schemas.openxmlformats.org/package/2006/relationships"><Relationship Id="rId8" Type="http://schemas.openxmlformats.org/officeDocument/2006/relationships/image" Target="../media/image370.png"/><Relationship Id="rId7" Type="http://schemas.openxmlformats.org/officeDocument/2006/relationships/image" Target="../media/image360.png"/><Relationship Id="rId2" Type="http://schemas.openxmlformats.org/officeDocument/2006/relationships/slideLayout" Target="../slideLayouts/slideLayout4.xml"/><Relationship Id="rId1" Type="http://schemas.openxmlformats.org/officeDocument/2006/relationships/tags" Target="../tags/tag10.xml"/><Relationship Id="rId6" Type="http://schemas.openxmlformats.org/officeDocument/2006/relationships/image" Target="../media/image350.png"/><Relationship Id="rId5" Type="http://schemas.openxmlformats.org/officeDocument/2006/relationships/image" Target="../media/image340.png"/><Relationship Id="rId10" Type="http://schemas.openxmlformats.org/officeDocument/2006/relationships/image" Target="../media/image390.png"/><Relationship Id="rId9" Type="http://schemas.openxmlformats.org/officeDocument/2006/relationships/image" Target="../media/image380.png"/></Relationships>
</file>

<file path=ppt/slides/_rels/slide79.xml.rels><?xml version="1.0" encoding="UTF-8" standalone="yes"?>
<Relationships xmlns="http://schemas.openxmlformats.org/package/2006/relationships"><Relationship Id="rId8" Type="http://schemas.openxmlformats.org/officeDocument/2006/relationships/image" Target="../media/image370.png"/><Relationship Id="rId13" Type="http://schemas.openxmlformats.org/officeDocument/2006/relationships/image" Target="../media/image420.png"/><Relationship Id="rId7" Type="http://schemas.openxmlformats.org/officeDocument/2006/relationships/image" Target="../media/image360.png"/><Relationship Id="rId12" Type="http://schemas.openxmlformats.org/officeDocument/2006/relationships/image" Target="../media/image410.png"/><Relationship Id="rId2" Type="http://schemas.openxmlformats.org/officeDocument/2006/relationships/slideLayout" Target="../slideLayouts/slideLayout4.xml"/><Relationship Id="rId1" Type="http://schemas.openxmlformats.org/officeDocument/2006/relationships/tags" Target="../tags/tag11.xml"/><Relationship Id="rId6" Type="http://schemas.openxmlformats.org/officeDocument/2006/relationships/image" Target="../media/image350.png"/><Relationship Id="rId11" Type="http://schemas.openxmlformats.org/officeDocument/2006/relationships/image" Target="../media/image400.png"/><Relationship Id="rId5" Type="http://schemas.openxmlformats.org/officeDocument/2006/relationships/image" Target="../media/image340.png"/><Relationship Id="rId10" Type="http://schemas.openxmlformats.org/officeDocument/2006/relationships/image" Target="../media/image390.png"/><Relationship Id="rId9" Type="http://schemas.openxmlformats.org/officeDocument/2006/relationships/image" Target="../media/image380.png"/></Relationships>
</file>

<file path=ppt/slides/_rels/slide8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0.xml"/></Relationships>
</file>

<file path=ppt/slides/_rels/slide8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7.png"/><Relationship Id="rId1" Type="http://schemas.openxmlformats.org/officeDocument/2006/relationships/slideLayout" Target="../slideLayouts/slideLayout10.xml"/><Relationship Id="rId5" Type="http://schemas.openxmlformats.org/officeDocument/2006/relationships/image" Target="../media/image49.png"/><Relationship Id="rId4" Type="http://schemas.openxmlformats.org/officeDocument/2006/relationships/image" Target="../media/image48.png"/></Relationships>
</file>

<file path=ppt/slides/_rels/slide82.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0.xml"/></Relationships>
</file>

<file path=ppt/slides/_rels/slide8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6.png"/><Relationship Id="rId1" Type="http://schemas.openxmlformats.org/officeDocument/2006/relationships/slideLayout" Target="../slideLayouts/slideLayout10.xml"/></Relationships>
</file>

<file path=ppt/slides/_rels/slide8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46.png"/><Relationship Id="rId1" Type="http://schemas.openxmlformats.org/officeDocument/2006/relationships/slideLayout" Target="../slideLayouts/slideLayout10.xml"/><Relationship Id="rId5" Type="http://schemas.openxmlformats.org/officeDocument/2006/relationships/image" Target="../media/image53.png"/><Relationship Id="rId4" Type="http://schemas.openxmlformats.org/officeDocument/2006/relationships/image" Target="../media/image52.png"/></Relationships>
</file>

<file path=ppt/slides/_rels/slide8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46.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DEFC27-7243-4220-8F91-B0F3EF07E965}"/>
              </a:ext>
            </a:extLst>
          </p:cNvPr>
          <p:cNvSpPr txBox="1"/>
          <p:nvPr/>
        </p:nvSpPr>
        <p:spPr>
          <a:xfrm>
            <a:off x="914400" y="675861"/>
            <a:ext cx="7076661" cy="5509200"/>
          </a:xfrm>
          <a:prstGeom prst="rect">
            <a:avLst/>
          </a:prstGeom>
          <a:noFill/>
        </p:spPr>
        <p:txBody>
          <a:bodyPr wrap="square" rtlCol="0">
            <a:spAutoFit/>
          </a:bodyPr>
          <a:lstStyle/>
          <a:p>
            <a:r>
              <a:rPr lang="en-GB" sz="4400" dirty="0">
                <a:latin typeface="Comic Sans MS" panose="030F0702030302020204" pitchFamily="66" charset="0"/>
              </a:rPr>
              <a:t>Monday 14</a:t>
            </a:r>
            <a:r>
              <a:rPr lang="en-GB" sz="4400" baseline="30000" dirty="0">
                <a:latin typeface="Comic Sans MS" panose="030F0702030302020204" pitchFamily="66" charset="0"/>
              </a:rPr>
              <a:t>th</a:t>
            </a:r>
            <a:r>
              <a:rPr lang="en-GB" sz="4400" dirty="0">
                <a:latin typeface="Comic Sans MS" panose="030F0702030302020204" pitchFamily="66" charset="0"/>
              </a:rPr>
              <a:t> September</a:t>
            </a:r>
          </a:p>
          <a:p>
            <a:endParaRPr lang="en-GB" sz="4400" dirty="0">
              <a:latin typeface="Comic Sans MS" panose="030F0702030302020204" pitchFamily="66" charset="0"/>
            </a:endParaRPr>
          </a:p>
          <a:p>
            <a:r>
              <a:rPr lang="en-GB" sz="4400" dirty="0">
                <a:solidFill>
                  <a:srgbClr val="FF0000"/>
                </a:solidFill>
                <a:latin typeface="Comic Sans MS" panose="030F0702030302020204" pitchFamily="66" charset="0"/>
              </a:rPr>
              <a:t>LO: To round numbers to 10, 100 and 1000 – Triangles</a:t>
            </a:r>
          </a:p>
          <a:p>
            <a:endParaRPr lang="en-GB" sz="4400" dirty="0">
              <a:solidFill>
                <a:srgbClr val="FF0000"/>
              </a:solidFill>
              <a:latin typeface="Comic Sans MS" panose="030F0702030302020204" pitchFamily="66" charset="0"/>
            </a:endParaRPr>
          </a:p>
          <a:p>
            <a:r>
              <a:rPr lang="en-GB" sz="4400" dirty="0">
                <a:solidFill>
                  <a:srgbClr val="FF0000"/>
                </a:solidFill>
                <a:latin typeface="Comic Sans MS" panose="030F0702030302020204" pitchFamily="66" charset="0"/>
              </a:rPr>
              <a:t>LO: To round numbers to 10,100, 1000, 10 000 </a:t>
            </a:r>
          </a:p>
        </p:txBody>
      </p:sp>
    </p:spTree>
    <p:extLst>
      <p:ext uri="{BB962C8B-B14F-4D97-AF65-F5344CB8AC3E}">
        <p14:creationId xmlns:p14="http://schemas.microsoft.com/office/powerpoint/2010/main" val="4036378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129" y="2250623"/>
            <a:ext cx="6279424" cy="2487384"/>
          </a:xfrm>
          <a:prstGeom prst="rect">
            <a:avLst/>
          </a:prstGeom>
        </p:spPr>
      </p:pic>
    </p:spTree>
    <p:extLst>
      <p:ext uri="{BB962C8B-B14F-4D97-AF65-F5344CB8AC3E}">
        <p14:creationId xmlns:p14="http://schemas.microsoft.com/office/powerpoint/2010/main" val="3463639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78AE87B-5BCD-46AB-988F-D316891790AF}"/>
              </a:ext>
            </a:extLst>
          </p:cNvPr>
          <p:cNvSpPr txBox="1"/>
          <p:nvPr/>
        </p:nvSpPr>
        <p:spPr>
          <a:xfrm>
            <a:off x="682487" y="822499"/>
            <a:ext cx="4572000" cy="369332"/>
          </a:xfrm>
          <a:prstGeom prst="rect">
            <a:avLst/>
          </a:prstGeom>
          <a:noFill/>
        </p:spPr>
        <p:txBody>
          <a:bodyPr wrap="square">
            <a:spAutoFit/>
          </a:bodyPr>
          <a:lstStyle/>
          <a:p>
            <a:r>
              <a:rPr lang="en-GB" dirty="0">
                <a:hlinkClick r:id="rId2"/>
              </a:rPr>
              <a:t>https://vimeo.com/454666928</a:t>
            </a:r>
            <a:endParaRPr lang="en-GB" dirty="0"/>
          </a:p>
        </p:txBody>
      </p:sp>
    </p:spTree>
    <p:extLst>
      <p:ext uri="{BB962C8B-B14F-4D97-AF65-F5344CB8AC3E}">
        <p14:creationId xmlns:p14="http://schemas.microsoft.com/office/powerpoint/2010/main" val="8619354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2DA8646-226A-49CB-9061-FC0C7EF4C5FE}"/>
              </a:ext>
            </a:extLst>
          </p:cNvPr>
          <p:cNvSpPr txBox="1"/>
          <p:nvPr/>
        </p:nvSpPr>
        <p:spPr>
          <a:xfrm>
            <a:off x="212035" y="2551837"/>
            <a:ext cx="8719930" cy="584775"/>
          </a:xfrm>
          <a:prstGeom prst="rect">
            <a:avLst/>
          </a:prstGeom>
          <a:noFill/>
        </p:spPr>
        <p:txBody>
          <a:bodyPr wrap="square">
            <a:spAutoFit/>
          </a:bodyPr>
          <a:lstStyle/>
          <a:p>
            <a:r>
              <a:rPr lang="en-GB" sz="3200" dirty="0"/>
              <a:t>https://www.youtube.com/watch?v=3afU6JQG15I</a:t>
            </a:r>
          </a:p>
        </p:txBody>
      </p:sp>
      <p:sp>
        <p:nvSpPr>
          <p:cNvPr id="4" name="Rectangle 3">
            <a:extLst>
              <a:ext uri="{FF2B5EF4-FFF2-40B4-BE49-F238E27FC236}">
                <a16:creationId xmlns:a16="http://schemas.microsoft.com/office/drawing/2014/main" id="{F8A84245-0F87-4368-A80D-1D06B58C283B}"/>
              </a:ext>
            </a:extLst>
          </p:cNvPr>
          <p:cNvSpPr/>
          <p:nvPr/>
        </p:nvSpPr>
        <p:spPr>
          <a:xfrm>
            <a:off x="1124660" y="807230"/>
            <a:ext cx="4747838" cy="1754326"/>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Our </a:t>
            </a:r>
            <a:r>
              <a:rPr lang="en-US" sz="5400" b="1" cap="none" spc="0" dirty="0" err="1">
                <a:ln w="22225">
                  <a:solidFill>
                    <a:schemeClr val="accent2"/>
                  </a:solidFill>
                  <a:prstDash val="solid"/>
                </a:ln>
                <a:solidFill>
                  <a:schemeClr val="accent2">
                    <a:lumMod val="40000"/>
                    <a:lumOff val="60000"/>
                  </a:schemeClr>
                </a:solidFill>
                <a:effectLst/>
              </a:rPr>
              <a:t>favourite</a:t>
            </a:r>
            <a:r>
              <a:rPr lang="en-US" sz="5400" b="1" dirty="0">
                <a:ln w="22225">
                  <a:solidFill>
                    <a:schemeClr val="accent2"/>
                  </a:solidFill>
                  <a:prstDash val="solid"/>
                </a:ln>
                <a:solidFill>
                  <a:schemeClr val="accent2">
                    <a:lumMod val="40000"/>
                    <a:lumOff val="60000"/>
                  </a:schemeClr>
                </a:solidFill>
              </a:rPr>
              <a:t>…!</a:t>
            </a:r>
          </a:p>
          <a:p>
            <a:pPr algn="ctr"/>
            <a:endParaRPr lang="en-US" sz="5400" b="1" cap="none" spc="0" dirty="0">
              <a:ln w="22225">
                <a:solidFill>
                  <a:schemeClr val="accent2"/>
                </a:solidFill>
                <a:prstDash val="solid"/>
              </a:ln>
              <a:solidFill>
                <a:schemeClr val="accent2">
                  <a:lumMod val="40000"/>
                  <a:lumOff val="60000"/>
                </a:schemeClr>
              </a:solidFill>
              <a:effectLst/>
            </a:endParaRPr>
          </a:p>
        </p:txBody>
      </p:sp>
      <p:sp>
        <p:nvSpPr>
          <p:cNvPr id="5" name="Rectangle 4">
            <a:extLst>
              <a:ext uri="{FF2B5EF4-FFF2-40B4-BE49-F238E27FC236}">
                <a16:creationId xmlns:a16="http://schemas.microsoft.com/office/drawing/2014/main" id="{DEE259FA-C1FE-469F-AA1B-89A385B5706B}"/>
              </a:ext>
            </a:extLst>
          </p:cNvPr>
          <p:cNvSpPr/>
          <p:nvPr/>
        </p:nvSpPr>
        <p:spPr>
          <a:xfrm>
            <a:off x="1439913" y="4061206"/>
            <a:ext cx="3663182" cy="923330"/>
          </a:xfrm>
          <a:prstGeom prst="rect">
            <a:avLst/>
          </a:prstGeom>
          <a:noFill/>
        </p:spPr>
        <p:txBody>
          <a:bodyPr wrap="none" lIns="91440" tIns="45720" rIns="91440" bIns="45720">
            <a:spAutoFit/>
          </a:bodyPr>
          <a:lstStyle/>
          <a:p>
            <a:pPr algn="ctr"/>
            <a:r>
              <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Sing along ! </a:t>
            </a:r>
          </a:p>
        </p:txBody>
      </p:sp>
      <p:pic>
        <p:nvPicPr>
          <p:cNvPr id="1026" name="Picture 2" descr="Singing emoticon Royalty Free Vector Image - VectorStock">
            <a:extLst>
              <a:ext uri="{FF2B5EF4-FFF2-40B4-BE49-F238E27FC236}">
                <a16:creationId xmlns:a16="http://schemas.microsoft.com/office/drawing/2014/main" id="{A581B366-3430-48E2-95B3-8B113F33F47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8309"/>
          <a:stretch/>
        </p:blipFill>
        <p:spPr bwMode="auto">
          <a:xfrm rot="1029392">
            <a:off x="5890656" y="3690408"/>
            <a:ext cx="2014561" cy="2224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4051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18F4AD5-9FAC-4638-89F3-5CF27A8985F1}"/>
              </a:ext>
            </a:extLst>
          </p:cNvPr>
          <p:cNvSpPr/>
          <p:nvPr/>
        </p:nvSpPr>
        <p:spPr>
          <a:xfrm>
            <a:off x="728528" y="334571"/>
            <a:ext cx="6646307" cy="707886"/>
          </a:xfrm>
          <a:prstGeom prst="rect">
            <a:avLst/>
          </a:prstGeom>
          <a:noFill/>
        </p:spPr>
        <p:txBody>
          <a:bodyPr wrap="none" lIns="91440" tIns="45720" rIns="91440" bIns="45720">
            <a:spAutoFit/>
          </a:bodyPr>
          <a:lstStyle/>
          <a:p>
            <a:pPr algn="ctr"/>
            <a:r>
              <a:rPr lang="en-US" sz="4000" b="0" cap="none" spc="0" dirty="0">
                <a:ln w="0"/>
                <a:solidFill>
                  <a:schemeClr val="accent1"/>
                </a:solidFill>
                <a:effectLst>
                  <a:outerShdw blurRad="38100" dist="25400" dir="5400000" algn="ctr" rotWithShape="0">
                    <a:srgbClr val="6E747A">
                      <a:alpha val="43000"/>
                    </a:srgbClr>
                  </a:outerShdw>
                </a:effectLst>
              </a:rPr>
              <a:t>Crucial vocabulary this lesson…</a:t>
            </a:r>
          </a:p>
        </p:txBody>
      </p:sp>
      <p:sp>
        <p:nvSpPr>
          <p:cNvPr id="4" name="TextBox 3">
            <a:extLst>
              <a:ext uri="{FF2B5EF4-FFF2-40B4-BE49-F238E27FC236}">
                <a16:creationId xmlns:a16="http://schemas.microsoft.com/office/drawing/2014/main" id="{7047BD74-4FE8-4142-9549-AE772F6E32BE}"/>
              </a:ext>
            </a:extLst>
          </p:cNvPr>
          <p:cNvSpPr txBox="1"/>
          <p:nvPr/>
        </p:nvSpPr>
        <p:spPr>
          <a:xfrm>
            <a:off x="1152939" y="1291228"/>
            <a:ext cx="6221896" cy="4524315"/>
          </a:xfrm>
          <a:prstGeom prst="rect">
            <a:avLst/>
          </a:prstGeom>
          <a:solidFill>
            <a:schemeClr val="accent4">
              <a:lumMod val="40000"/>
              <a:lumOff val="60000"/>
            </a:schemeClr>
          </a:solidFill>
        </p:spPr>
        <p:txBody>
          <a:bodyPr wrap="square">
            <a:spAutoFit/>
          </a:bodyPr>
          <a:lstStyle/>
          <a:p>
            <a:pPr algn="ctr"/>
            <a:r>
              <a:rPr lang="en-GB" sz="3600" dirty="0"/>
              <a:t>round/rounding</a:t>
            </a:r>
          </a:p>
          <a:p>
            <a:pPr algn="ctr"/>
            <a:r>
              <a:rPr lang="en-GB" sz="3600" dirty="0"/>
              <a:t>estimate/estimating</a:t>
            </a:r>
          </a:p>
          <a:p>
            <a:pPr algn="ctr"/>
            <a:r>
              <a:rPr lang="en-GB" sz="3600" dirty="0"/>
              <a:t>approximate/approximating</a:t>
            </a:r>
          </a:p>
          <a:p>
            <a:pPr algn="ctr"/>
            <a:r>
              <a:rPr lang="en-GB" sz="3600" dirty="0"/>
              <a:t>to the nearest…/rounding off…</a:t>
            </a:r>
          </a:p>
          <a:p>
            <a:pPr algn="ctr"/>
            <a:r>
              <a:rPr lang="en-GB" sz="3600" dirty="0"/>
              <a:t>actual</a:t>
            </a:r>
          </a:p>
          <a:p>
            <a:pPr algn="ctr"/>
            <a:r>
              <a:rPr lang="en-GB" sz="3600" dirty="0"/>
              <a:t>whole numbers</a:t>
            </a:r>
          </a:p>
          <a:p>
            <a:pPr algn="ctr"/>
            <a:r>
              <a:rPr lang="en-GB" sz="3600" dirty="0"/>
              <a:t>place value</a:t>
            </a:r>
          </a:p>
          <a:p>
            <a:pPr algn="ctr"/>
            <a:r>
              <a:rPr lang="en-GB" sz="3600" dirty="0"/>
              <a:t>number line </a:t>
            </a:r>
          </a:p>
        </p:txBody>
      </p:sp>
    </p:spTree>
    <p:extLst>
      <p:ext uri="{BB962C8B-B14F-4D97-AF65-F5344CB8AC3E}">
        <p14:creationId xmlns:p14="http://schemas.microsoft.com/office/powerpoint/2010/main" val="3344458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4C3FBA0-EEA4-4E2B-B13D-3263924ECF99}"/>
              </a:ext>
            </a:extLst>
          </p:cNvPr>
          <p:cNvSpPr/>
          <p:nvPr/>
        </p:nvSpPr>
        <p:spPr>
          <a:xfrm>
            <a:off x="773113" y="1400175"/>
            <a:ext cx="7607300" cy="4529138"/>
          </a:xfrm>
          <a:prstGeom prst="rect">
            <a:avLst/>
          </a:prstGeom>
          <a:solidFill>
            <a:schemeClr val="bg1"/>
          </a:solidFill>
          <a:ln w="38100">
            <a:solidFill>
              <a:srgbClr val="0079C2"/>
            </a:solidFill>
          </a:ln>
        </p:spPr>
        <p:txBody>
          <a:bodyPr wrap="none" anchor="ctr"/>
          <a:lstStyle/>
          <a:p>
            <a:pPr algn="ctr">
              <a:defRPr/>
            </a:pPr>
            <a:endParaRPr lang="en-GB" dirty="0">
              <a:latin typeface="+mn-lt"/>
            </a:endParaRPr>
          </a:p>
        </p:txBody>
      </p:sp>
      <p:sp>
        <p:nvSpPr>
          <p:cNvPr id="3" name="Rectangle 2">
            <a:extLst>
              <a:ext uri="{FF2B5EF4-FFF2-40B4-BE49-F238E27FC236}">
                <a16:creationId xmlns:a16="http://schemas.microsoft.com/office/drawing/2014/main" id="{1F6E1C55-A7F9-4BF3-82AB-D0BB25D863EC}"/>
              </a:ext>
            </a:extLst>
          </p:cNvPr>
          <p:cNvSpPr/>
          <p:nvPr/>
        </p:nvSpPr>
        <p:spPr>
          <a:xfrm>
            <a:off x="3593206" y="728663"/>
            <a:ext cx="1957588" cy="584775"/>
          </a:xfrm>
          <a:prstGeom prst="rect">
            <a:avLst/>
          </a:prstGeom>
        </p:spPr>
        <p:txBody>
          <a:bodyPr wrap="none">
            <a:spAutoFit/>
          </a:bodyPr>
          <a:lstStyle/>
          <a:p>
            <a:pPr algn="ctr">
              <a:defRPr/>
            </a:pPr>
            <a:r>
              <a:rPr lang="en-GB" sz="3200" b="1" dirty="0">
                <a:latin typeface="Twinkl" pitchFamily="2" charset="0"/>
              </a:rPr>
              <a:t>Rounding</a:t>
            </a:r>
          </a:p>
        </p:txBody>
      </p:sp>
      <p:sp>
        <p:nvSpPr>
          <p:cNvPr id="11" name="Rectangle 10">
            <a:extLst>
              <a:ext uri="{FF2B5EF4-FFF2-40B4-BE49-F238E27FC236}">
                <a16:creationId xmlns:a16="http://schemas.microsoft.com/office/drawing/2014/main" id="{A23AF81D-F17D-4C77-937B-B9AC1FE0FB14}"/>
              </a:ext>
            </a:extLst>
          </p:cNvPr>
          <p:cNvSpPr/>
          <p:nvPr/>
        </p:nvSpPr>
        <p:spPr>
          <a:xfrm>
            <a:off x="4263335" y="1774329"/>
            <a:ext cx="3481388" cy="4154984"/>
          </a:xfrm>
          <a:prstGeom prst="rect">
            <a:avLst/>
          </a:prstGeom>
        </p:spPr>
        <p:txBody>
          <a:bodyPr>
            <a:spAutoFit/>
          </a:bodyPr>
          <a:lstStyle/>
          <a:p>
            <a:pPr algn="ctr">
              <a:defRPr/>
            </a:pPr>
            <a:r>
              <a:rPr lang="en-GB" sz="2400" dirty="0">
                <a:latin typeface="+mn-lt"/>
              </a:rPr>
              <a:t>Rounding makes it easier to talk about and understand numbers.</a:t>
            </a:r>
          </a:p>
          <a:p>
            <a:pPr algn="ctr">
              <a:defRPr/>
            </a:pPr>
            <a:endParaRPr lang="en-GB" sz="2400" dirty="0">
              <a:latin typeface="+mn-lt"/>
            </a:endParaRPr>
          </a:p>
          <a:p>
            <a:pPr algn="ctr">
              <a:defRPr/>
            </a:pPr>
            <a:r>
              <a:rPr lang="en-GB" sz="2400" dirty="0">
                <a:latin typeface="+mn-lt"/>
              </a:rPr>
              <a:t>We round numbers in order to make numbers simpler to work with, to estimate answers or to explain how near a number is to another number.</a:t>
            </a:r>
          </a:p>
        </p:txBody>
      </p:sp>
      <p:pic>
        <p:nvPicPr>
          <p:cNvPr id="18437" name="Picture 14">
            <a:extLst>
              <a:ext uri="{FF2B5EF4-FFF2-40B4-BE49-F238E27FC236}">
                <a16:creationId xmlns:a16="http://schemas.microsoft.com/office/drawing/2014/main" id="{91EB7DAC-DADD-41EC-BC28-3AA769E235F4}"/>
              </a:ext>
            </a:extLst>
          </p:cNvPr>
          <p:cNvPicPr>
            <a:picLocks noChangeAspect="1"/>
          </p:cNvPicPr>
          <p:nvPr/>
        </p:nvPicPr>
        <p:blipFill>
          <a:blip r:embed="rId3">
            <a:extLst>
              <a:ext uri="{28A0092B-C50C-407E-A947-70E740481C1C}">
                <a14:useLocalDpi xmlns:a14="http://schemas.microsoft.com/office/drawing/2010/main" val="0"/>
              </a:ext>
            </a:extLst>
          </a:blip>
          <a:srcRect l="-336" t="-6364" r="336" b="-1242"/>
          <a:stretch>
            <a:fillRect/>
          </a:stretch>
        </p:blipFill>
        <p:spPr bwMode="auto">
          <a:xfrm>
            <a:off x="1169988" y="719138"/>
            <a:ext cx="2905125" cy="537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082932E-B71D-4EE0-833D-A0D5D3877C04}"/>
              </a:ext>
            </a:extLst>
          </p:cNvPr>
          <p:cNvSpPr/>
          <p:nvPr/>
        </p:nvSpPr>
        <p:spPr>
          <a:xfrm>
            <a:off x="2289472" y="436275"/>
            <a:ext cx="4087979" cy="584775"/>
          </a:xfrm>
          <a:prstGeom prst="rect">
            <a:avLst/>
          </a:prstGeom>
        </p:spPr>
        <p:txBody>
          <a:bodyPr wrap="none">
            <a:spAutoFit/>
          </a:bodyPr>
          <a:lstStyle/>
          <a:p>
            <a:pPr algn="ctr">
              <a:defRPr/>
            </a:pPr>
            <a:r>
              <a:rPr lang="en-GB" sz="3200" b="1" dirty="0">
                <a:latin typeface="Twinkl" pitchFamily="2" charset="0"/>
              </a:rPr>
              <a:t>Rounding Accurately</a:t>
            </a:r>
          </a:p>
        </p:txBody>
      </p:sp>
      <p:pic>
        <p:nvPicPr>
          <p:cNvPr id="20483" name="Picture 5">
            <a:extLst>
              <a:ext uri="{FF2B5EF4-FFF2-40B4-BE49-F238E27FC236}">
                <a16:creationId xmlns:a16="http://schemas.microsoft.com/office/drawing/2014/main" id="{75917321-9297-4E6E-A722-8D402ED36604}"/>
              </a:ext>
            </a:extLst>
          </p:cNvPr>
          <p:cNvPicPr>
            <a:picLocks noChangeAspect="1"/>
          </p:cNvPicPr>
          <p:nvPr/>
        </p:nvPicPr>
        <p:blipFill>
          <a:blip r:embed="rId3">
            <a:extLst>
              <a:ext uri="{28A0092B-C50C-407E-A947-70E740481C1C}">
                <a14:useLocalDpi xmlns:a14="http://schemas.microsoft.com/office/drawing/2010/main" val="0"/>
              </a:ext>
            </a:extLst>
          </a:blip>
          <a:srcRect b="19324"/>
          <a:stretch>
            <a:fillRect/>
          </a:stretch>
        </p:blipFill>
        <p:spPr bwMode="auto">
          <a:xfrm>
            <a:off x="6073775" y="2390775"/>
            <a:ext cx="2905125" cy="402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C7DB4CE9-BF69-4102-B1F3-0D58024D3547}"/>
              </a:ext>
            </a:extLst>
          </p:cNvPr>
          <p:cNvSpPr/>
          <p:nvPr/>
        </p:nvSpPr>
        <p:spPr>
          <a:xfrm>
            <a:off x="424346" y="1085034"/>
            <a:ext cx="7632700" cy="5016758"/>
          </a:xfrm>
          <a:prstGeom prst="rect">
            <a:avLst/>
          </a:prstGeom>
        </p:spPr>
        <p:txBody>
          <a:bodyPr>
            <a:spAutoFit/>
          </a:bodyPr>
          <a:lstStyle/>
          <a:p>
            <a:pPr>
              <a:defRPr/>
            </a:pPr>
            <a:r>
              <a:rPr lang="en-GB" sz="2000" dirty="0">
                <a:latin typeface="+mn-lt"/>
              </a:rPr>
              <a:t>We can round numbers to different degrees of accuracy. Sometimes, it is useful to round a number to the nearest 10. Other times we may round a number to the nearest 100, 1000, 10 000, 100 000 or 1 000 000!</a:t>
            </a:r>
          </a:p>
          <a:p>
            <a:pPr>
              <a:defRPr/>
            </a:pPr>
            <a:endParaRPr lang="en-GB" sz="2000" dirty="0">
              <a:latin typeface="+mn-lt"/>
            </a:endParaRPr>
          </a:p>
          <a:p>
            <a:pPr>
              <a:defRPr/>
            </a:pPr>
            <a:r>
              <a:rPr lang="en-GB" sz="2000" dirty="0">
                <a:latin typeface="+mn-lt"/>
              </a:rPr>
              <a:t>In order to round to a given degree of accuracy, we need to </a:t>
            </a:r>
            <a:br>
              <a:rPr lang="en-GB" sz="2000" dirty="0">
                <a:latin typeface="+mn-lt"/>
              </a:rPr>
            </a:br>
            <a:r>
              <a:rPr lang="en-GB" sz="2000" dirty="0">
                <a:latin typeface="+mn-lt"/>
              </a:rPr>
              <a:t>know which digit to consider to tell us whether to round up or </a:t>
            </a:r>
            <a:br>
              <a:rPr lang="en-GB" sz="2000" dirty="0">
                <a:latin typeface="+mn-lt"/>
              </a:rPr>
            </a:br>
            <a:r>
              <a:rPr lang="en-GB" sz="2000" dirty="0">
                <a:latin typeface="+mn-lt"/>
              </a:rPr>
              <a:t>round down.</a:t>
            </a:r>
          </a:p>
          <a:p>
            <a:pPr>
              <a:defRPr/>
            </a:pPr>
            <a:endParaRPr lang="en-GB" sz="2000" dirty="0">
              <a:latin typeface="+mn-lt"/>
            </a:endParaRPr>
          </a:p>
          <a:p>
            <a:pPr>
              <a:defRPr/>
            </a:pPr>
            <a:r>
              <a:rPr lang="en-GB" sz="2000" dirty="0">
                <a:latin typeface="+mn-lt"/>
              </a:rPr>
              <a:t>The rule for identifying the digit to consider is to look </a:t>
            </a:r>
            <a:br>
              <a:rPr lang="en-GB" sz="2000" dirty="0">
                <a:latin typeface="+mn-lt"/>
              </a:rPr>
            </a:br>
            <a:r>
              <a:rPr lang="en-GB" sz="2000" dirty="0">
                <a:latin typeface="+mn-lt"/>
              </a:rPr>
              <a:t>at the digit in the place before the value we are </a:t>
            </a:r>
            <a:br>
              <a:rPr lang="en-GB" sz="2000" dirty="0">
                <a:latin typeface="+mn-lt"/>
              </a:rPr>
            </a:br>
            <a:r>
              <a:rPr lang="en-GB" sz="2000" dirty="0">
                <a:latin typeface="+mn-lt"/>
              </a:rPr>
              <a:t>rounding to.</a:t>
            </a:r>
          </a:p>
          <a:p>
            <a:pPr>
              <a:defRPr/>
            </a:pPr>
            <a:endParaRPr lang="en-GB" sz="2000" dirty="0">
              <a:latin typeface="+mn-lt"/>
            </a:endParaRPr>
          </a:p>
          <a:p>
            <a:pPr>
              <a:defRPr/>
            </a:pPr>
            <a:r>
              <a:rPr lang="en-GB" sz="2000" dirty="0">
                <a:latin typeface="+mn-lt"/>
              </a:rPr>
              <a:t>For example, if we want to round to the nearest 10,</a:t>
            </a:r>
            <a:br>
              <a:rPr lang="en-GB" sz="2000" dirty="0">
                <a:latin typeface="+mn-lt"/>
              </a:rPr>
            </a:br>
            <a:r>
              <a:rPr lang="en-GB" sz="2000" dirty="0">
                <a:latin typeface="+mn-lt"/>
              </a:rPr>
              <a:t>we will look at the number in the ones place. </a:t>
            </a:r>
            <a:br>
              <a:rPr lang="en-GB" sz="2000" dirty="0">
                <a:latin typeface="+mn-lt"/>
              </a:rPr>
            </a:br>
            <a:r>
              <a:rPr lang="en-GB" sz="2000" dirty="0">
                <a:latin typeface="+mn-lt"/>
              </a:rPr>
              <a:t>This is because ones are in the place before tens.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95466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a:off x="1008334" y="1891876"/>
            <a:ext cx="6657316" cy="10295"/>
          </a:xfrm>
          <a:prstGeom prst="line">
            <a:avLst/>
          </a:prstGeom>
          <a:ln w="38100"/>
        </p:spPr>
        <p:style>
          <a:lnRef idx="1">
            <a:schemeClr val="dk1"/>
          </a:lnRef>
          <a:fillRef idx="0">
            <a:schemeClr val="dk1"/>
          </a:fillRef>
          <a:effectRef idx="0">
            <a:schemeClr val="dk1"/>
          </a:effectRef>
          <a:fontRef idx="minor">
            <a:schemeClr val="tx1"/>
          </a:fontRef>
        </p:style>
      </p:cxnSp>
      <p:cxnSp>
        <p:nvCxnSpPr>
          <p:cNvPr id="5" name="Straight Connector 4"/>
          <p:cNvCxnSpPr/>
          <p:nvPr/>
        </p:nvCxnSpPr>
        <p:spPr>
          <a:xfrm>
            <a:off x="1000441" y="1570963"/>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6" name="Straight Connector 5"/>
          <p:cNvCxnSpPr/>
          <p:nvPr/>
        </p:nvCxnSpPr>
        <p:spPr>
          <a:xfrm>
            <a:off x="1665581" y="1570963"/>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7" name="Straight Connector 6"/>
          <p:cNvCxnSpPr/>
          <p:nvPr/>
        </p:nvCxnSpPr>
        <p:spPr>
          <a:xfrm>
            <a:off x="7651845" y="1570963"/>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a:off x="2330721" y="1570963"/>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a:off x="3661001" y="1570963"/>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2" name="Straight Connector 11"/>
          <p:cNvCxnSpPr/>
          <p:nvPr/>
        </p:nvCxnSpPr>
        <p:spPr>
          <a:xfrm>
            <a:off x="2995861" y="1570963"/>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3" name="Straight Connector 12"/>
          <p:cNvCxnSpPr/>
          <p:nvPr/>
        </p:nvCxnSpPr>
        <p:spPr>
          <a:xfrm>
            <a:off x="4326141" y="1570963"/>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4" name="Straight Connector 13"/>
          <p:cNvCxnSpPr/>
          <p:nvPr/>
        </p:nvCxnSpPr>
        <p:spPr>
          <a:xfrm>
            <a:off x="4991281" y="1570963"/>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5" name="Straight Connector 14"/>
          <p:cNvCxnSpPr/>
          <p:nvPr/>
        </p:nvCxnSpPr>
        <p:spPr>
          <a:xfrm>
            <a:off x="5656421" y="1570963"/>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6" name="Straight Connector 15"/>
          <p:cNvCxnSpPr/>
          <p:nvPr/>
        </p:nvCxnSpPr>
        <p:spPr>
          <a:xfrm>
            <a:off x="6321561" y="1570963"/>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7" name="Straight Connector 16"/>
          <p:cNvCxnSpPr/>
          <p:nvPr/>
        </p:nvCxnSpPr>
        <p:spPr>
          <a:xfrm>
            <a:off x="6986701" y="1570963"/>
            <a:ext cx="7893" cy="658949"/>
          </a:xfrm>
          <a:prstGeom prst="line">
            <a:avLst/>
          </a:prstGeom>
          <a:ln w="38100"/>
        </p:spPr>
        <p:style>
          <a:lnRef idx="1">
            <a:schemeClr val="dk1"/>
          </a:lnRef>
          <a:fillRef idx="0">
            <a:schemeClr val="dk1"/>
          </a:fillRef>
          <a:effectRef idx="0">
            <a:schemeClr val="dk1"/>
          </a:effectRef>
          <a:fontRef idx="minor">
            <a:schemeClr val="tx1"/>
          </a:fontRef>
        </p:style>
      </p:cxnSp>
      <p:sp>
        <p:nvSpPr>
          <p:cNvPr id="19" name="TextBox 18">
            <a:extLst>
              <a:ext uri="{FF2B5EF4-FFF2-40B4-BE49-F238E27FC236}">
                <a16:creationId xmlns:a16="http://schemas.microsoft.com/office/drawing/2014/main" id="{B44E6B0A-5D66-794E-AC76-3F54A01194FD}"/>
              </a:ext>
            </a:extLst>
          </p:cNvPr>
          <p:cNvSpPr txBox="1"/>
          <p:nvPr/>
        </p:nvSpPr>
        <p:spPr>
          <a:xfrm>
            <a:off x="-226505" y="2221316"/>
            <a:ext cx="2453891" cy="461665"/>
          </a:xfrm>
          <a:prstGeom prst="rect">
            <a:avLst/>
          </a:prstGeom>
          <a:noFill/>
        </p:spPr>
        <p:txBody>
          <a:bodyPr wrap="square" rtlCol="0">
            <a:spAutoFit/>
          </a:bodyPr>
          <a:lstStyle/>
          <a:p>
            <a:pPr algn="ctr"/>
            <a:r>
              <a:rPr lang="en-GB" sz="2400" dirty="0">
                <a:latin typeface="Calibri" panose="020F0502020204030204" pitchFamily="34" charset="0"/>
              </a:rPr>
              <a:t>30</a:t>
            </a:r>
          </a:p>
        </p:txBody>
      </p:sp>
      <p:sp>
        <p:nvSpPr>
          <p:cNvPr id="20" name="TextBox 19">
            <a:extLst>
              <a:ext uri="{FF2B5EF4-FFF2-40B4-BE49-F238E27FC236}">
                <a16:creationId xmlns:a16="http://schemas.microsoft.com/office/drawing/2014/main" id="{B44E6B0A-5D66-794E-AC76-3F54A01194FD}"/>
              </a:ext>
            </a:extLst>
          </p:cNvPr>
          <p:cNvSpPr txBox="1"/>
          <p:nvPr/>
        </p:nvSpPr>
        <p:spPr>
          <a:xfrm>
            <a:off x="6438704" y="2221316"/>
            <a:ext cx="2453891" cy="461665"/>
          </a:xfrm>
          <a:prstGeom prst="rect">
            <a:avLst/>
          </a:prstGeom>
          <a:noFill/>
        </p:spPr>
        <p:txBody>
          <a:bodyPr wrap="square" rtlCol="0">
            <a:spAutoFit/>
          </a:bodyPr>
          <a:lstStyle/>
          <a:p>
            <a:pPr algn="ctr"/>
            <a:r>
              <a:rPr lang="en-GB" sz="2400" dirty="0">
                <a:latin typeface="Calibri" panose="020F0502020204030204" pitchFamily="34" charset="0"/>
              </a:rPr>
              <a:t>40</a:t>
            </a:r>
          </a:p>
        </p:txBody>
      </p:sp>
      <p:sp>
        <p:nvSpPr>
          <p:cNvPr id="46" name="TextBox 45">
            <a:extLst>
              <a:ext uri="{FF2B5EF4-FFF2-40B4-BE49-F238E27FC236}">
                <a16:creationId xmlns:a16="http://schemas.microsoft.com/office/drawing/2014/main" id="{B44E6B0A-5D66-794E-AC76-3F54A01194FD}"/>
              </a:ext>
            </a:extLst>
          </p:cNvPr>
          <p:cNvSpPr txBox="1"/>
          <p:nvPr/>
        </p:nvSpPr>
        <p:spPr>
          <a:xfrm>
            <a:off x="161099" y="502162"/>
            <a:ext cx="6238061" cy="584775"/>
          </a:xfrm>
          <a:prstGeom prst="rect">
            <a:avLst/>
          </a:prstGeom>
          <a:noFill/>
        </p:spPr>
        <p:txBody>
          <a:bodyPr wrap="square" rtlCol="0">
            <a:spAutoFit/>
          </a:bodyPr>
          <a:lstStyle/>
          <a:p>
            <a:pPr algn="ctr"/>
            <a:r>
              <a:rPr lang="en-GB" sz="3200" dirty="0">
                <a:latin typeface="Calibri" panose="020F0502020204030204" pitchFamily="34" charset="0"/>
              </a:rPr>
              <a:t>Round 37 to the nearest 10</a:t>
            </a:r>
          </a:p>
        </p:txBody>
      </p:sp>
      <p:cxnSp>
        <p:nvCxnSpPr>
          <p:cNvPr id="9" name="Straight Arrow Connector 8"/>
          <p:cNvCxnSpPr/>
          <p:nvPr/>
        </p:nvCxnSpPr>
        <p:spPr>
          <a:xfrm flipV="1">
            <a:off x="5664314" y="2319992"/>
            <a:ext cx="0" cy="433616"/>
          </a:xfrm>
          <a:prstGeom prst="straightConnector1">
            <a:avLst/>
          </a:prstGeom>
          <a:ln w="38100">
            <a:solidFill>
              <a:schemeClr val="accent4"/>
            </a:solidFill>
            <a:tailEnd type="triangle"/>
          </a:ln>
        </p:spPr>
        <p:style>
          <a:lnRef idx="1">
            <a:schemeClr val="accent1"/>
          </a:lnRef>
          <a:fillRef idx="0">
            <a:schemeClr val="accent1"/>
          </a:fillRef>
          <a:effectRef idx="0">
            <a:schemeClr val="accent1"/>
          </a:effectRef>
          <a:fontRef idx="minor">
            <a:schemeClr val="tx1"/>
          </a:fontRef>
        </p:style>
      </p:cxnSp>
      <p:sp>
        <p:nvSpPr>
          <p:cNvPr id="53" name="TextBox 52">
            <a:extLst>
              <a:ext uri="{FF2B5EF4-FFF2-40B4-BE49-F238E27FC236}">
                <a16:creationId xmlns:a16="http://schemas.microsoft.com/office/drawing/2014/main" id="{B44E6B0A-5D66-794E-AC76-3F54A01194FD}"/>
              </a:ext>
            </a:extLst>
          </p:cNvPr>
          <p:cNvSpPr txBox="1"/>
          <p:nvPr/>
        </p:nvSpPr>
        <p:spPr>
          <a:xfrm>
            <a:off x="4437368" y="2795480"/>
            <a:ext cx="2453891" cy="461665"/>
          </a:xfrm>
          <a:prstGeom prst="rect">
            <a:avLst/>
          </a:prstGeom>
          <a:noFill/>
        </p:spPr>
        <p:txBody>
          <a:bodyPr wrap="square" rtlCol="0">
            <a:spAutoFit/>
          </a:bodyPr>
          <a:lstStyle/>
          <a:p>
            <a:pPr algn="ctr"/>
            <a:r>
              <a:rPr lang="en-GB" sz="2400" dirty="0">
                <a:latin typeface="Calibri" panose="020F0502020204030204" pitchFamily="34" charset="0"/>
              </a:rPr>
              <a:t>37</a:t>
            </a:r>
          </a:p>
        </p:txBody>
      </p:sp>
      <p:cxnSp>
        <p:nvCxnSpPr>
          <p:cNvPr id="27" name="Straight Arrow Connector 26"/>
          <p:cNvCxnSpPr/>
          <p:nvPr/>
        </p:nvCxnSpPr>
        <p:spPr>
          <a:xfrm>
            <a:off x="1000440" y="1354160"/>
            <a:ext cx="4655981" cy="0"/>
          </a:xfrm>
          <a:prstGeom prst="straightConnector1">
            <a:avLst/>
          </a:prstGeom>
          <a:ln w="38100">
            <a:solidFill>
              <a:schemeClr val="accent2"/>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1" name="Straight Arrow Connector 60"/>
          <p:cNvCxnSpPr/>
          <p:nvPr/>
        </p:nvCxnSpPr>
        <p:spPr>
          <a:xfrm>
            <a:off x="5664314" y="1354160"/>
            <a:ext cx="1965211" cy="0"/>
          </a:xfrm>
          <a:prstGeom prst="straightConnector1">
            <a:avLst/>
          </a:prstGeom>
          <a:ln w="38100">
            <a:solidFill>
              <a:schemeClr val="accent2"/>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62" name="TextBox 61">
            <a:extLst>
              <a:ext uri="{FF2B5EF4-FFF2-40B4-BE49-F238E27FC236}">
                <a16:creationId xmlns:a16="http://schemas.microsoft.com/office/drawing/2014/main" id="{B44E6B0A-5D66-794E-AC76-3F54A01194FD}"/>
              </a:ext>
            </a:extLst>
          </p:cNvPr>
          <p:cNvSpPr txBox="1"/>
          <p:nvPr/>
        </p:nvSpPr>
        <p:spPr>
          <a:xfrm>
            <a:off x="5870621" y="509028"/>
            <a:ext cx="2453891" cy="584775"/>
          </a:xfrm>
          <a:prstGeom prst="rect">
            <a:avLst/>
          </a:prstGeom>
          <a:noFill/>
        </p:spPr>
        <p:txBody>
          <a:bodyPr wrap="square" rtlCol="0">
            <a:spAutoFit/>
          </a:bodyPr>
          <a:lstStyle/>
          <a:p>
            <a:pPr algn="ctr"/>
            <a:r>
              <a:rPr lang="en-GB" sz="3200" dirty="0">
                <a:solidFill>
                  <a:schemeClr val="accent1"/>
                </a:solidFill>
                <a:latin typeface="Calibri" panose="020F0502020204030204" pitchFamily="34" charset="0"/>
              </a:rPr>
              <a:t>40</a:t>
            </a:r>
          </a:p>
        </p:txBody>
      </p:sp>
      <p:sp>
        <p:nvSpPr>
          <p:cNvPr id="63" name="TextBox 62">
            <a:extLst>
              <a:ext uri="{FF2B5EF4-FFF2-40B4-BE49-F238E27FC236}">
                <a16:creationId xmlns:a16="http://schemas.microsoft.com/office/drawing/2014/main" id="{B44E6B0A-5D66-794E-AC76-3F54A01194FD}"/>
              </a:ext>
            </a:extLst>
          </p:cNvPr>
          <p:cNvSpPr txBox="1"/>
          <p:nvPr/>
        </p:nvSpPr>
        <p:spPr>
          <a:xfrm>
            <a:off x="209399" y="3646917"/>
            <a:ext cx="6238061" cy="584775"/>
          </a:xfrm>
          <a:prstGeom prst="rect">
            <a:avLst/>
          </a:prstGeom>
          <a:noFill/>
        </p:spPr>
        <p:txBody>
          <a:bodyPr wrap="square" rtlCol="0">
            <a:spAutoFit/>
          </a:bodyPr>
          <a:lstStyle/>
          <a:p>
            <a:pPr algn="ctr"/>
            <a:r>
              <a:rPr lang="en-GB" sz="3200" dirty="0">
                <a:latin typeface="Calibri" panose="020F0502020204030204" pitchFamily="34" charset="0"/>
              </a:rPr>
              <a:t>Round 422 to the nearest 10</a:t>
            </a:r>
          </a:p>
        </p:txBody>
      </p:sp>
      <p:cxnSp>
        <p:nvCxnSpPr>
          <p:cNvPr id="64" name="Straight Connector 63"/>
          <p:cNvCxnSpPr/>
          <p:nvPr/>
        </p:nvCxnSpPr>
        <p:spPr>
          <a:xfrm>
            <a:off x="1000441" y="4932453"/>
            <a:ext cx="6657316" cy="10295"/>
          </a:xfrm>
          <a:prstGeom prst="line">
            <a:avLst/>
          </a:prstGeom>
          <a:ln w="38100"/>
        </p:spPr>
        <p:style>
          <a:lnRef idx="1">
            <a:schemeClr val="dk1"/>
          </a:lnRef>
          <a:fillRef idx="0">
            <a:schemeClr val="dk1"/>
          </a:fillRef>
          <a:effectRef idx="0">
            <a:schemeClr val="dk1"/>
          </a:effectRef>
          <a:fontRef idx="minor">
            <a:schemeClr val="tx1"/>
          </a:fontRef>
        </p:style>
      </p:cxnSp>
      <p:cxnSp>
        <p:nvCxnSpPr>
          <p:cNvPr id="65" name="Straight Connector 64"/>
          <p:cNvCxnSpPr/>
          <p:nvPr/>
        </p:nvCxnSpPr>
        <p:spPr>
          <a:xfrm>
            <a:off x="992548" y="4617345"/>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66" name="Straight Connector 65"/>
          <p:cNvCxnSpPr/>
          <p:nvPr/>
        </p:nvCxnSpPr>
        <p:spPr>
          <a:xfrm>
            <a:off x="1657688" y="4617345"/>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67" name="Straight Connector 66"/>
          <p:cNvCxnSpPr/>
          <p:nvPr/>
        </p:nvCxnSpPr>
        <p:spPr>
          <a:xfrm>
            <a:off x="7643952" y="4617345"/>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68" name="Straight Connector 67"/>
          <p:cNvCxnSpPr/>
          <p:nvPr/>
        </p:nvCxnSpPr>
        <p:spPr>
          <a:xfrm>
            <a:off x="2322828" y="4617345"/>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69" name="Straight Connector 68"/>
          <p:cNvCxnSpPr/>
          <p:nvPr/>
        </p:nvCxnSpPr>
        <p:spPr>
          <a:xfrm>
            <a:off x="3653108" y="4617345"/>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70" name="Straight Connector 69"/>
          <p:cNvCxnSpPr/>
          <p:nvPr/>
        </p:nvCxnSpPr>
        <p:spPr>
          <a:xfrm>
            <a:off x="2987968" y="4617345"/>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71" name="Straight Connector 70"/>
          <p:cNvCxnSpPr/>
          <p:nvPr/>
        </p:nvCxnSpPr>
        <p:spPr>
          <a:xfrm>
            <a:off x="4318248" y="4617345"/>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72" name="Straight Connector 71"/>
          <p:cNvCxnSpPr/>
          <p:nvPr/>
        </p:nvCxnSpPr>
        <p:spPr>
          <a:xfrm>
            <a:off x="4983388" y="4617345"/>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73" name="Straight Connector 72"/>
          <p:cNvCxnSpPr/>
          <p:nvPr/>
        </p:nvCxnSpPr>
        <p:spPr>
          <a:xfrm>
            <a:off x="5648528" y="4617345"/>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74" name="Straight Connector 73"/>
          <p:cNvCxnSpPr/>
          <p:nvPr/>
        </p:nvCxnSpPr>
        <p:spPr>
          <a:xfrm>
            <a:off x="6313668" y="4617345"/>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75" name="Straight Connector 74"/>
          <p:cNvCxnSpPr/>
          <p:nvPr/>
        </p:nvCxnSpPr>
        <p:spPr>
          <a:xfrm>
            <a:off x="6978808" y="4617345"/>
            <a:ext cx="7893" cy="658949"/>
          </a:xfrm>
          <a:prstGeom prst="line">
            <a:avLst/>
          </a:prstGeom>
          <a:ln w="38100"/>
        </p:spPr>
        <p:style>
          <a:lnRef idx="1">
            <a:schemeClr val="dk1"/>
          </a:lnRef>
          <a:fillRef idx="0">
            <a:schemeClr val="dk1"/>
          </a:fillRef>
          <a:effectRef idx="0">
            <a:schemeClr val="dk1"/>
          </a:effectRef>
          <a:fontRef idx="minor">
            <a:schemeClr val="tx1"/>
          </a:fontRef>
        </p:style>
      </p:cxnSp>
      <p:sp>
        <p:nvSpPr>
          <p:cNvPr id="76" name="TextBox 75">
            <a:extLst>
              <a:ext uri="{FF2B5EF4-FFF2-40B4-BE49-F238E27FC236}">
                <a16:creationId xmlns:a16="http://schemas.microsoft.com/office/drawing/2014/main" id="{B44E6B0A-5D66-794E-AC76-3F54A01194FD}"/>
              </a:ext>
            </a:extLst>
          </p:cNvPr>
          <p:cNvSpPr txBox="1"/>
          <p:nvPr/>
        </p:nvSpPr>
        <p:spPr>
          <a:xfrm>
            <a:off x="-234398" y="5261893"/>
            <a:ext cx="2453891" cy="461665"/>
          </a:xfrm>
          <a:prstGeom prst="rect">
            <a:avLst/>
          </a:prstGeom>
          <a:noFill/>
        </p:spPr>
        <p:txBody>
          <a:bodyPr wrap="square" rtlCol="0">
            <a:spAutoFit/>
          </a:bodyPr>
          <a:lstStyle/>
          <a:p>
            <a:pPr algn="ctr"/>
            <a:r>
              <a:rPr lang="en-GB" sz="2400" dirty="0">
                <a:latin typeface="Calibri" panose="020F0502020204030204" pitchFamily="34" charset="0"/>
              </a:rPr>
              <a:t>420</a:t>
            </a:r>
          </a:p>
        </p:txBody>
      </p:sp>
      <p:sp>
        <p:nvSpPr>
          <p:cNvPr id="77" name="TextBox 76">
            <a:extLst>
              <a:ext uri="{FF2B5EF4-FFF2-40B4-BE49-F238E27FC236}">
                <a16:creationId xmlns:a16="http://schemas.microsoft.com/office/drawing/2014/main" id="{B44E6B0A-5D66-794E-AC76-3F54A01194FD}"/>
              </a:ext>
            </a:extLst>
          </p:cNvPr>
          <p:cNvSpPr txBox="1"/>
          <p:nvPr/>
        </p:nvSpPr>
        <p:spPr>
          <a:xfrm>
            <a:off x="6430811" y="5261893"/>
            <a:ext cx="2453891" cy="461665"/>
          </a:xfrm>
          <a:prstGeom prst="rect">
            <a:avLst/>
          </a:prstGeom>
          <a:noFill/>
        </p:spPr>
        <p:txBody>
          <a:bodyPr wrap="square" rtlCol="0">
            <a:spAutoFit/>
          </a:bodyPr>
          <a:lstStyle/>
          <a:p>
            <a:pPr algn="ctr"/>
            <a:r>
              <a:rPr lang="en-GB" sz="2400" dirty="0">
                <a:latin typeface="Calibri" panose="020F0502020204030204" pitchFamily="34" charset="0"/>
              </a:rPr>
              <a:t>430</a:t>
            </a:r>
          </a:p>
        </p:txBody>
      </p:sp>
      <p:cxnSp>
        <p:nvCxnSpPr>
          <p:cNvPr id="79" name="Straight Arrow Connector 78"/>
          <p:cNvCxnSpPr/>
          <p:nvPr/>
        </p:nvCxnSpPr>
        <p:spPr>
          <a:xfrm flipV="1">
            <a:off x="2325755" y="5289942"/>
            <a:ext cx="0" cy="433616"/>
          </a:xfrm>
          <a:prstGeom prst="straightConnector1">
            <a:avLst/>
          </a:prstGeom>
          <a:ln w="38100">
            <a:solidFill>
              <a:schemeClr val="accent4"/>
            </a:solidFill>
            <a:tailEnd type="triangle"/>
          </a:ln>
        </p:spPr>
        <p:style>
          <a:lnRef idx="1">
            <a:schemeClr val="accent1"/>
          </a:lnRef>
          <a:fillRef idx="0">
            <a:schemeClr val="accent1"/>
          </a:fillRef>
          <a:effectRef idx="0">
            <a:schemeClr val="accent1"/>
          </a:effectRef>
          <a:fontRef idx="minor">
            <a:schemeClr val="tx1"/>
          </a:fontRef>
        </p:style>
      </p:cxnSp>
      <p:sp>
        <p:nvSpPr>
          <p:cNvPr id="80" name="TextBox 79">
            <a:extLst>
              <a:ext uri="{FF2B5EF4-FFF2-40B4-BE49-F238E27FC236}">
                <a16:creationId xmlns:a16="http://schemas.microsoft.com/office/drawing/2014/main" id="{B44E6B0A-5D66-794E-AC76-3F54A01194FD}"/>
              </a:ext>
            </a:extLst>
          </p:cNvPr>
          <p:cNvSpPr txBox="1"/>
          <p:nvPr/>
        </p:nvSpPr>
        <p:spPr>
          <a:xfrm>
            <a:off x="1096230" y="5704433"/>
            <a:ext cx="2453891" cy="461665"/>
          </a:xfrm>
          <a:prstGeom prst="rect">
            <a:avLst/>
          </a:prstGeom>
          <a:noFill/>
        </p:spPr>
        <p:txBody>
          <a:bodyPr wrap="square" rtlCol="0">
            <a:spAutoFit/>
          </a:bodyPr>
          <a:lstStyle/>
          <a:p>
            <a:pPr algn="ctr"/>
            <a:r>
              <a:rPr lang="en-GB" sz="2400" dirty="0">
                <a:latin typeface="Calibri" panose="020F0502020204030204" pitchFamily="34" charset="0"/>
              </a:rPr>
              <a:t>422</a:t>
            </a:r>
          </a:p>
        </p:txBody>
      </p:sp>
      <p:cxnSp>
        <p:nvCxnSpPr>
          <p:cNvPr id="81" name="Straight Arrow Connector 80"/>
          <p:cNvCxnSpPr/>
          <p:nvPr/>
        </p:nvCxnSpPr>
        <p:spPr>
          <a:xfrm>
            <a:off x="992547" y="4394737"/>
            <a:ext cx="1333208" cy="0"/>
          </a:xfrm>
          <a:prstGeom prst="straightConnector1">
            <a:avLst/>
          </a:prstGeom>
          <a:ln w="38100">
            <a:solidFill>
              <a:schemeClr val="accent2"/>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82" name="Straight Arrow Connector 81"/>
          <p:cNvCxnSpPr/>
          <p:nvPr/>
        </p:nvCxnSpPr>
        <p:spPr>
          <a:xfrm>
            <a:off x="2338614" y="4394737"/>
            <a:ext cx="5283018" cy="0"/>
          </a:xfrm>
          <a:prstGeom prst="straightConnector1">
            <a:avLst/>
          </a:prstGeom>
          <a:ln w="38100">
            <a:solidFill>
              <a:schemeClr val="accent2"/>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83" name="TextBox 82">
            <a:extLst>
              <a:ext uri="{FF2B5EF4-FFF2-40B4-BE49-F238E27FC236}">
                <a16:creationId xmlns:a16="http://schemas.microsoft.com/office/drawing/2014/main" id="{B44E6B0A-5D66-794E-AC76-3F54A01194FD}"/>
              </a:ext>
            </a:extLst>
          </p:cNvPr>
          <p:cNvSpPr txBox="1"/>
          <p:nvPr/>
        </p:nvSpPr>
        <p:spPr>
          <a:xfrm>
            <a:off x="5990717" y="3626691"/>
            <a:ext cx="2465284" cy="584775"/>
          </a:xfrm>
          <a:prstGeom prst="rect">
            <a:avLst/>
          </a:prstGeom>
          <a:noFill/>
        </p:spPr>
        <p:txBody>
          <a:bodyPr wrap="square" rtlCol="0">
            <a:spAutoFit/>
          </a:bodyPr>
          <a:lstStyle/>
          <a:p>
            <a:pPr algn="ctr"/>
            <a:r>
              <a:rPr lang="en-GB" sz="3200" dirty="0">
                <a:solidFill>
                  <a:schemeClr val="accent1"/>
                </a:solidFill>
                <a:latin typeface="Calibri" panose="020F0502020204030204" pitchFamily="34" charset="0"/>
              </a:rPr>
              <a:t>420</a:t>
            </a:r>
          </a:p>
        </p:txBody>
      </p:sp>
      <p:cxnSp>
        <p:nvCxnSpPr>
          <p:cNvPr id="48" name="Straight Arrow Connector 47"/>
          <p:cNvCxnSpPr/>
          <p:nvPr/>
        </p:nvCxnSpPr>
        <p:spPr>
          <a:xfrm>
            <a:off x="1008334" y="1780002"/>
            <a:ext cx="620203" cy="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84" name="Straight Arrow Connector 83"/>
          <p:cNvCxnSpPr/>
          <p:nvPr/>
        </p:nvCxnSpPr>
        <p:spPr>
          <a:xfrm>
            <a:off x="1702625" y="1780002"/>
            <a:ext cx="620203" cy="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85" name="Straight Arrow Connector 84"/>
          <p:cNvCxnSpPr/>
          <p:nvPr/>
        </p:nvCxnSpPr>
        <p:spPr>
          <a:xfrm>
            <a:off x="2354400" y="1780002"/>
            <a:ext cx="620203" cy="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86" name="Straight Arrow Connector 85"/>
          <p:cNvCxnSpPr/>
          <p:nvPr/>
        </p:nvCxnSpPr>
        <p:spPr>
          <a:xfrm>
            <a:off x="3032905" y="1780002"/>
            <a:ext cx="620203" cy="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87" name="Straight Arrow Connector 86"/>
          <p:cNvCxnSpPr/>
          <p:nvPr/>
        </p:nvCxnSpPr>
        <p:spPr>
          <a:xfrm>
            <a:off x="3684680" y="1780002"/>
            <a:ext cx="620203" cy="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88" name="Straight Arrow Connector 87"/>
          <p:cNvCxnSpPr/>
          <p:nvPr/>
        </p:nvCxnSpPr>
        <p:spPr>
          <a:xfrm>
            <a:off x="4363185" y="1780002"/>
            <a:ext cx="620203" cy="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89" name="Straight Arrow Connector 88"/>
          <p:cNvCxnSpPr/>
          <p:nvPr/>
        </p:nvCxnSpPr>
        <p:spPr>
          <a:xfrm>
            <a:off x="5030746" y="1780002"/>
            <a:ext cx="620203" cy="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90" name="Straight Arrow Connector 89"/>
          <p:cNvCxnSpPr/>
          <p:nvPr/>
        </p:nvCxnSpPr>
        <p:spPr>
          <a:xfrm>
            <a:off x="5680615" y="1780002"/>
            <a:ext cx="620203" cy="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91" name="Straight Arrow Connector 90"/>
          <p:cNvCxnSpPr/>
          <p:nvPr/>
        </p:nvCxnSpPr>
        <p:spPr>
          <a:xfrm>
            <a:off x="6344725" y="1780002"/>
            <a:ext cx="620203" cy="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92" name="Straight Arrow Connector 91"/>
          <p:cNvCxnSpPr/>
          <p:nvPr/>
        </p:nvCxnSpPr>
        <p:spPr>
          <a:xfrm>
            <a:off x="6994594" y="1780002"/>
            <a:ext cx="620203" cy="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4132136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nodeType="clickEffect">
                                  <p:stCondLst>
                                    <p:cond delay="0"/>
                                  </p:stCondLst>
                                  <p:childTnLst>
                                    <p:set>
                                      <p:cBhvr>
                                        <p:cTn id="14" dur="1" fill="hold">
                                          <p:stCondLst>
                                            <p:cond delay="0"/>
                                          </p:stCondLst>
                                        </p:cTn>
                                        <p:tgtEl>
                                          <p:spTgt spid="48"/>
                                        </p:tgtEl>
                                        <p:attrNameLst>
                                          <p:attrName>style.visibility</p:attrName>
                                        </p:attrNameLst>
                                      </p:cBhvr>
                                      <p:to>
                                        <p:strVal val="visible"/>
                                      </p:to>
                                    </p:set>
                                    <p:animEffect transition="in" filter="wipe(left)">
                                      <p:cBhvr>
                                        <p:cTn id="15" dur="500"/>
                                        <p:tgtEl>
                                          <p:spTgt spid="48"/>
                                        </p:tgtEl>
                                      </p:cBhvr>
                                    </p:animEffect>
                                  </p:childTnLst>
                                </p:cTn>
                              </p:par>
                              <p:par>
                                <p:cTn id="16" presetID="22" presetClass="entr" presetSubtype="8" fill="hold" nodeType="withEffect">
                                  <p:stCondLst>
                                    <p:cond delay="0"/>
                                  </p:stCondLst>
                                  <p:childTnLst>
                                    <p:set>
                                      <p:cBhvr>
                                        <p:cTn id="17" dur="1" fill="hold">
                                          <p:stCondLst>
                                            <p:cond delay="0"/>
                                          </p:stCondLst>
                                        </p:cTn>
                                        <p:tgtEl>
                                          <p:spTgt spid="84"/>
                                        </p:tgtEl>
                                        <p:attrNameLst>
                                          <p:attrName>style.visibility</p:attrName>
                                        </p:attrNameLst>
                                      </p:cBhvr>
                                      <p:to>
                                        <p:strVal val="visible"/>
                                      </p:to>
                                    </p:set>
                                    <p:animEffect transition="in" filter="wipe(left)">
                                      <p:cBhvr>
                                        <p:cTn id="18" dur="500"/>
                                        <p:tgtEl>
                                          <p:spTgt spid="84"/>
                                        </p:tgtEl>
                                      </p:cBhvr>
                                    </p:animEffect>
                                  </p:childTnLst>
                                </p:cTn>
                              </p:par>
                              <p:par>
                                <p:cTn id="19" presetID="22" presetClass="entr" presetSubtype="8" fill="hold" nodeType="withEffect">
                                  <p:stCondLst>
                                    <p:cond delay="0"/>
                                  </p:stCondLst>
                                  <p:childTnLst>
                                    <p:set>
                                      <p:cBhvr>
                                        <p:cTn id="20" dur="1" fill="hold">
                                          <p:stCondLst>
                                            <p:cond delay="0"/>
                                          </p:stCondLst>
                                        </p:cTn>
                                        <p:tgtEl>
                                          <p:spTgt spid="85"/>
                                        </p:tgtEl>
                                        <p:attrNameLst>
                                          <p:attrName>style.visibility</p:attrName>
                                        </p:attrNameLst>
                                      </p:cBhvr>
                                      <p:to>
                                        <p:strVal val="visible"/>
                                      </p:to>
                                    </p:set>
                                    <p:animEffect transition="in" filter="wipe(left)">
                                      <p:cBhvr>
                                        <p:cTn id="21" dur="500"/>
                                        <p:tgtEl>
                                          <p:spTgt spid="85"/>
                                        </p:tgtEl>
                                      </p:cBhvr>
                                    </p:animEffect>
                                  </p:childTnLst>
                                </p:cTn>
                              </p:par>
                              <p:par>
                                <p:cTn id="22" presetID="22" presetClass="entr" presetSubtype="8" fill="hold" nodeType="withEffect">
                                  <p:stCondLst>
                                    <p:cond delay="0"/>
                                  </p:stCondLst>
                                  <p:childTnLst>
                                    <p:set>
                                      <p:cBhvr>
                                        <p:cTn id="23" dur="1" fill="hold">
                                          <p:stCondLst>
                                            <p:cond delay="0"/>
                                          </p:stCondLst>
                                        </p:cTn>
                                        <p:tgtEl>
                                          <p:spTgt spid="86"/>
                                        </p:tgtEl>
                                        <p:attrNameLst>
                                          <p:attrName>style.visibility</p:attrName>
                                        </p:attrNameLst>
                                      </p:cBhvr>
                                      <p:to>
                                        <p:strVal val="visible"/>
                                      </p:to>
                                    </p:set>
                                    <p:animEffect transition="in" filter="wipe(left)">
                                      <p:cBhvr>
                                        <p:cTn id="24" dur="500"/>
                                        <p:tgtEl>
                                          <p:spTgt spid="86"/>
                                        </p:tgtEl>
                                      </p:cBhvr>
                                    </p:animEffect>
                                  </p:childTnLst>
                                </p:cTn>
                              </p:par>
                              <p:par>
                                <p:cTn id="25" presetID="22" presetClass="entr" presetSubtype="8" fill="hold" nodeType="withEffect">
                                  <p:stCondLst>
                                    <p:cond delay="0"/>
                                  </p:stCondLst>
                                  <p:childTnLst>
                                    <p:set>
                                      <p:cBhvr>
                                        <p:cTn id="26" dur="1" fill="hold">
                                          <p:stCondLst>
                                            <p:cond delay="0"/>
                                          </p:stCondLst>
                                        </p:cTn>
                                        <p:tgtEl>
                                          <p:spTgt spid="87"/>
                                        </p:tgtEl>
                                        <p:attrNameLst>
                                          <p:attrName>style.visibility</p:attrName>
                                        </p:attrNameLst>
                                      </p:cBhvr>
                                      <p:to>
                                        <p:strVal val="visible"/>
                                      </p:to>
                                    </p:set>
                                    <p:animEffect transition="in" filter="wipe(left)">
                                      <p:cBhvr>
                                        <p:cTn id="27" dur="500"/>
                                        <p:tgtEl>
                                          <p:spTgt spid="87"/>
                                        </p:tgtEl>
                                      </p:cBhvr>
                                    </p:animEffect>
                                  </p:childTnLst>
                                </p:cTn>
                              </p:par>
                              <p:par>
                                <p:cTn id="28" presetID="22" presetClass="entr" presetSubtype="8" fill="hold" nodeType="withEffect">
                                  <p:stCondLst>
                                    <p:cond delay="0"/>
                                  </p:stCondLst>
                                  <p:childTnLst>
                                    <p:set>
                                      <p:cBhvr>
                                        <p:cTn id="29" dur="1" fill="hold">
                                          <p:stCondLst>
                                            <p:cond delay="0"/>
                                          </p:stCondLst>
                                        </p:cTn>
                                        <p:tgtEl>
                                          <p:spTgt spid="88"/>
                                        </p:tgtEl>
                                        <p:attrNameLst>
                                          <p:attrName>style.visibility</p:attrName>
                                        </p:attrNameLst>
                                      </p:cBhvr>
                                      <p:to>
                                        <p:strVal val="visible"/>
                                      </p:to>
                                    </p:set>
                                    <p:animEffect transition="in" filter="wipe(left)">
                                      <p:cBhvr>
                                        <p:cTn id="30" dur="500"/>
                                        <p:tgtEl>
                                          <p:spTgt spid="88"/>
                                        </p:tgtEl>
                                      </p:cBhvr>
                                    </p:animEffect>
                                  </p:childTnLst>
                                </p:cTn>
                              </p:par>
                              <p:par>
                                <p:cTn id="31" presetID="22" presetClass="entr" presetSubtype="8" fill="hold" nodeType="withEffect">
                                  <p:stCondLst>
                                    <p:cond delay="0"/>
                                  </p:stCondLst>
                                  <p:childTnLst>
                                    <p:set>
                                      <p:cBhvr>
                                        <p:cTn id="32" dur="1" fill="hold">
                                          <p:stCondLst>
                                            <p:cond delay="0"/>
                                          </p:stCondLst>
                                        </p:cTn>
                                        <p:tgtEl>
                                          <p:spTgt spid="89"/>
                                        </p:tgtEl>
                                        <p:attrNameLst>
                                          <p:attrName>style.visibility</p:attrName>
                                        </p:attrNameLst>
                                      </p:cBhvr>
                                      <p:to>
                                        <p:strVal val="visible"/>
                                      </p:to>
                                    </p:set>
                                    <p:animEffect transition="in" filter="wipe(left)">
                                      <p:cBhvr>
                                        <p:cTn id="33" dur="500"/>
                                        <p:tgtEl>
                                          <p:spTgt spid="89"/>
                                        </p:tgtEl>
                                      </p:cBhvr>
                                    </p:animEffect>
                                  </p:childTnLst>
                                </p:cTn>
                              </p:par>
                              <p:par>
                                <p:cTn id="34" presetID="22" presetClass="entr" presetSubtype="8" fill="hold" nodeType="withEffect">
                                  <p:stCondLst>
                                    <p:cond delay="0"/>
                                  </p:stCondLst>
                                  <p:childTnLst>
                                    <p:set>
                                      <p:cBhvr>
                                        <p:cTn id="35" dur="1" fill="hold">
                                          <p:stCondLst>
                                            <p:cond delay="0"/>
                                          </p:stCondLst>
                                        </p:cTn>
                                        <p:tgtEl>
                                          <p:spTgt spid="90"/>
                                        </p:tgtEl>
                                        <p:attrNameLst>
                                          <p:attrName>style.visibility</p:attrName>
                                        </p:attrNameLst>
                                      </p:cBhvr>
                                      <p:to>
                                        <p:strVal val="visible"/>
                                      </p:to>
                                    </p:set>
                                    <p:animEffect transition="in" filter="wipe(left)">
                                      <p:cBhvr>
                                        <p:cTn id="36" dur="500"/>
                                        <p:tgtEl>
                                          <p:spTgt spid="90"/>
                                        </p:tgtEl>
                                      </p:cBhvr>
                                    </p:animEffect>
                                  </p:childTnLst>
                                </p:cTn>
                              </p:par>
                              <p:par>
                                <p:cTn id="37" presetID="22" presetClass="entr" presetSubtype="8" fill="hold" nodeType="withEffect">
                                  <p:stCondLst>
                                    <p:cond delay="0"/>
                                  </p:stCondLst>
                                  <p:childTnLst>
                                    <p:set>
                                      <p:cBhvr>
                                        <p:cTn id="38" dur="1" fill="hold">
                                          <p:stCondLst>
                                            <p:cond delay="0"/>
                                          </p:stCondLst>
                                        </p:cTn>
                                        <p:tgtEl>
                                          <p:spTgt spid="91"/>
                                        </p:tgtEl>
                                        <p:attrNameLst>
                                          <p:attrName>style.visibility</p:attrName>
                                        </p:attrNameLst>
                                      </p:cBhvr>
                                      <p:to>
                                        <p:strVal val="visible"/>
                                      </p:to>
                                    </p:set>
                                    <p:animEffect transition="in" filter="wipe(left)">
                                      <p:cBhvr>
                                        <p:cTn id="39" dur="500"/>
                                        <p:tgtEl>
                                          <p:spTgt spid="91"/>
                                        </p:tgtEl>
                                      </p:cBhvr>
                                    </p:animEffect>
                                  </p:childTnLst>
                                </p:cTn>
                              </p:par>
                              <p:par>
                                <p:cTn id="40" presetID="22" presetClass="entr" presetSubtype="8" fill="hold" nodeType="withEffect">
                                  <p:stCondLst>
                                    <p:cond delay="0"/>
                                  </p:stCondLst>
                                  <p:childTnLst>
                                    <p:set>
                                      <p:cBhvr>
                                        <p:cTn id="41" dur="1" fill="hold">
                                          <p:stCondLst>
                                            <p:cond delay="0"/>
                                          </p:stCondLst>
                                        </p:cTn>
                                        <p:tgtEl>
                                          <p:spTgt spid="92"/>
                                        </p:tgtEl>
                                        <p:attrNameLst>
                                          <p:attrName>style.visibility</p:attrName>
                                        </p:attrNameLst>
                                      </p:cBhvr>
                                      <p:to>
                                        <p:strVal val="visible"/>
                                      </p:to>
                                    </p:set>
                                    <p:animEffect transition="in" filter="wipe(left)">
                                      <p:cBhvr>
                                        <p:cTn id="42" dur="500"/>
                                        <p:tgtEl>
                                          <p:spTgt spid="92"/>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500"/>
                                        <p:tgtEl>
                                          <p:spTgt spid="9"/>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53"/>
                                        </p:tgtEl>
                                        <p:attrNameLst>
                                          <p:attrName>style.visibility</p:attrName>
                                        </p:attrNameLst>
                                      </p:cBhvr>
                                      <p:to>
                                        <p:strVal val="visible"/>
                                      </p:to>
                                    </p:set>
                                    <p:animEffect transition="in" filter="fade">
                                      <p:cBhvr>
                                        <p:cTn id="50" dur="500"/>
                                        <p:tgtEl>
                                          <p:spTgt spid="53"/>
                                        </p:tgtEl>
                                      </p:cBhvr>
                                    </p:animEffect>
                                  </p:childTnLst>
                                </p:cTn>
                              </p:par>
                            </p:childTnLst>
                          </p:cTn>
                        </p:par>
                      </p:childTnLst>
                    </p:cTn>
                  </p:par>
                  <p:par>
                    <p:cTn id="51" fill="hold">
                      <p:stCondLst>
                        <p:cond delay="indefinite"/>
                      </p:stCondLst>
                      <p:childTnLst>
                        <p:par>
                          <p:cTn id="52" fill="hold">
                            <p:stCondLst>
                              <p:cond delay="0"/>
                            </p:stCondLst>
                            <p:childTnLst>
                              <p:par>
                                <p:cTn id="53" presetID="1" presetClass="exit" presetSubtype="0" fill="hold" nodeType="clickEffect">
                                  <p:stCondLst>
                                    <p:cond delay="0"/>
                                  </p:stCondLst>
                                  <p:childTnLst>
                                    <p:set>
                                      <p:cBhvr>
                                        <p:cTn id="54" dur="1" fill="hold">
                                          <p:stCondLst>
                                            <p:cond delay="0"/>
                                          </p:stCondLst>
                                        </p:cTn>
                                        <p:tgtEl>
                                          <p:spTgt spid="48"/>
                                        </p:tgtEl>
                                        <p:attrNameLst>
                                          <p:attrName>style.visibility</p:attrName>
                                        </p:attrNameLst>
                                      </p:cBhvr>
                                      <p:to>
                                        <p:strVal val="hidden"/>
                                      </p:to>
                                    </p:set>
                                  </p:childTnLst>
                                </p:cTn>
                              </p:par>
                              <p:par>
                                <p:cTn id="55" presetID="1" presetClass="exit" presetSubtype="0" fill="hold" nodeType="withEffect">
                                  <p:stCondLst>
                                    <p:cond delay="0"/>
                                  </p:stCondLst>
                                  <p:childTnLst>
                                    <p:set>
                                      <p:cBhvr>
                                        <p:cTn id="56" dur="1" fill="hold">
                                          <p:stCondLst>
                                            <p:cond delay="0"/>
                                          </p:stCondLst>
                                        </p:cTn>
                                        <p:tgtEl>
                                          <p:spTgt spid="84"/>
                                        </p:tgtEl>
                                        <p:attrNameLst>
                                          <p:attrName>style.visibility</p:attrName>
                                        </p:attrNameLst>
                                      </p:cBhvr>
                                      <p:to>
                                        <p:strVal val="hidden"/>
                                      </p:to>
                                    </p:set>
                                  </p:childTnLst>
                                </p:cTn>
                              </p:par>
                              <p:par>
                                <p:cTn id="57" presetID="1" presetClass="exit" presetSubtype="0" fill="hold" nodeType="withEffect">
                                  <p:stCondLst>
                                    <p:cond delay="0"/>
                                  </p:stCondLst>
                                  <p:childTnLst>
                                    <p:set>
                                      <p:cBhvr>
                                        <p:cTn id="58" dur="1" fill="hold">
                                          <p:stCondLst>
                                            <p:cond delay="0"/>
                                          </p:stCondLst>
                                        </p:cTn>
                                        <p:tgtEl>
                                          <p:spTgt spid="85"/>
                                        </p:tgtEl>
                                        <p:attrNameLst>
                                          <p:attrName>style.visibility</p:attrName>
                                        </p:attrNameLst>
                                      </p:cBhvr>
                                      <p:to>
                                        <p:strVal val="hidden"/>
                                      </p:to>
                                    </p:set>
                                  </p:childTnLst>
                                </p:cTn>
                              </p:par>
                              <p:par>
                                <p:cTn id="59" presetID="1" presetClass="exit" presetSubtype="0" fill="hold" nodeType="withEffect">
                                  <p:stCondLst>
                                    <p:cond delay="0"/>
                                  </p:stCondLst>
                                  <p:childTnLst>
                                    <p:set>
                                      <p:cBhvr>
                                        <p:cTn id="60" dur="1" fill="hold">
                                          <p:stCondLst>
                                            <p:cond delay="0"/>
                                          </p:stCondLst>
                                        </p:cTn>
                                        <p:tgtEl>
                                          <p:spTgt spid="86"/>
                                        </p:tgtEl>
                                        <p:attrNameLst>
                                          <p:attrName>style.visibility</p:attrName>
                                        </p:attrNameLst>
                                      </p:cBhvr>
                                      <p:to>
                                        <p:strVal val="hidden"/>
                                      </p:to>
                                    </p:set>
                                  </p:childTnLst>
                                </p:cTn>
                              </p:par>
                              <p:par>
                                <p:cTn id="61" presetID="1" presetClass="exit" presetSubtype="0" fill="hold" nodeType="withEffect">
                                  <p:stCondLst>
                                    <p:cond delay="0"/>
                                  </p:stCondLst>
                                  <p:childTnLst>
                                    <p:set>
                                      <p:cBhvr>
                                        <p:cTn id="62" dur="1" fill="hold">
                                          <p:stCondLst>
                                            <p:cond delay="0"/>
                                          </p:stCondLst>
                                        </p:cTn>
                                        <p:tgtEl>
                                          <p:spTgt spid="87"/>
                                        </p:tgtEl>
                                        <p:attrNameLst>
                                          <p:attrName>style.visibility</p:attrName>
                                        </p:attrNameLst>
                                      </p:cBhvr>
                                      <p:to>
                                        <p:strVal val="hidden"/>
                                      </p:to>
                                    </p:set>
                                  </p:childTnLst>
                                </p:cTn>
                              </p:par>
                              <p:par>
                                <p:cTn id="63" presetID="1" presetClass="exit" presetSubtype="0" fill="hold" nodeType="withEffect">
                                  <p:stCondLst>
                                    <p:cond delay="0"/>
                                  </p:stCondLst>
                                  <p:childTnLst>
                                    <p:set>
                                      <p:cBhvr>
                                        <p:cTn id="64" dur="1" fill="hold">
                                          <p:stCondLst>
                                            <p:cond delay="0"/>
                                          </p:stCondLst>
                                        </p:cTn>
                                        <p:tgtEl>
                                          <p:spTgt spid="88"/>
                                        </p:tgtEl>
                                        <p:attrNameLst>
                                          <p:attrName>style.visibility</p:attrName>
                                        </p:attrNameLst>
                                      </p:cBhvr>
                                      <p:to>
                                        <p:strVal val="hidden"/>
                                      </p:to>
                                    </p:set>
                                  </p:childTnLst>
                                </p:cTn>
                              </p:par>
                              <p:par>
                                <p:cTn id="65" presetID="1" presetClass="exit" presetSubtype="0" fill="hold" nodeType="withEffect">
                                  <p:stCondLst>
                                    <p:cond delay="0"/>
                                  </p:stCondLst>
                                  <p:childTnLst>
                                    <p:set>
                                      <p:cBhvr>
                                        <p:cTn id="66" dur="1" fill="hold">
                                          <p:stCondLst>
                                            <p:cond delay="0"/>
                                          </p:stCondLst>
                                        </p:cTn>
                                        <p:tgtEl>
                                          <p:spTgt spid="89"/>
                                        </p:tgtEl>
                                        <p:attrNameLst>
                                          <p:attrName>style.visibility</p:attrName>
                                        </p:attrNameLst>
                                      </p:cBhvr>
                                      <p:to>
                                        <p:strVal val="hidden"/>
                                      </p:to>
                                    </p:set>
                                  </p:childTnLst>
                                </p:cTn>
                              </p:par>
                              <p:par>
                                <p:cTn id="67" presetID="1" presetClass="exit" presetSubtype="0" fill="hold" nodeType="withEffect">
                                  <p:stCondLst>
                                    <p:cond delay="0"/>
                                  </p:stCondLst>
                                  <p:childTnLst>
                                    <p:set>
                                      <p:cBhvr>
                                        <p:cTn id="68" dur="1" fill="hold">
                                          <p:stCondLst>
                                            <p:cond delay="0"/>
                                          </p:stCondLst>
                                        </p:cTn>
                                        <p:tgtEl>
                                          <p:spTgt spid="90"/>
                                        </p:tgtEl>
                                        <p:attrNameLst>
                                          <p:attrName>style.visibility</p:attrName>
                                        </p:attrNameLst>
                                      </p:cBhvr>
                                      <p:to>
                                        <p:strVal val="hidden"/>
                                      </p:to>
                                    </p:set>
                                  </p:childTnLst>
                                </p:cTn>
                              </p:par>
                              <p:par>
                                <p:cTn id="69" presetID="1" presetClass="exit" presetSubtype="0" fill="hold" nodeType="withEffect">
                                  <p:stCondLst>
                                    <p:cond delay="0"/>
                                  </p:stCondLst>
                                  <p:childTnLst>
                                    <p:set>
                                      <p:cBhvr>
                                        <p:cTn id="70" dur="1" fill="hold">
                                          <p:stCondLst>
                                            <p:cond delay="0"/>
                                          </p:stCondLst>
                                        </p:cTn>
                                        <p:tgtEl>
                                          <p:spTgt spid="91"/>
                                        </p:tgtEl>
                                        <p:attrNameLst>
                                          <p:attrName>style.visibility</p:attrName>
                                        </p:attrNameLst>
                                      </p:cBhvr>
                                      <p:to>
                                        <p:strVal val="hidden"/>
                                      </p:to>
                                    </p:set>
                                  </p:childTnLst>
                                </p:cTn>
                              </p:par>
                              <p:par>
                                <p:cTn id="71" presetID="1" presetClass="exit" presetSubtype="0" fill="hold" nodeType="withEffect">
                                  <p:stCondLst>
                                    <p:cond delay="0"/>
                                  </p:stCondLst>
                                  <p:childTnLst>
                                    <p:set>
                                      <p:cBhvr>
                                        <p:cTn id="72" dur="1" fill="hold">
                                          <p:stCondLst>
                                            <p:cond delay="0"/>
                                          </p:stCondLst>
                                        </p:cTn>
                                        <p:tgtEl>
                                          <p:spTgt spid="92"/>
                                        </p:tgtEl>
                                        <p:attrNameLst>
                                          <p:attrName>style.visibility</p:attrName>
                                        </p:attrNameLst>
                                      </p:cBhvr>
                                      <p:to>
                                        <p:strVal val="hidden"/>
                                      </p:to>
                                    </p:se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nodeType="clickEffect">
                                  <p:stCondLst>
                                    <p:cond delay="0"/>
                                  </p:stCondLst>
                                  <p:childTnLst>
                                    <p:set>
                                      <p:cBhvr>
                                        <p:cTn id="76" dur="1" fill="hold">
                                          <p:stCondLst>
                                            <p:cond delay="0"/>
                                          </p:stCondLst>
                                        </p:cTn>
                                        <p:tgtEl>
                                          <p:spTgt spid="27"/>
                                        </p:tgtEl>
                                        <p:attrNameLst>
                                          <p:attrName>style.visibility</p:attrName>
                                        </p:attrNameLst>
                                      </p:cBhvr>
                                      <p:to>
                                        <p:strVal val="visible"/>
                                      </p:to>
                                    </p:set>
                                    <p:animEffect transition="in" filter="fade">
                                      <p:cBhvr>
                                        <p:cTn id="77" dur="500"/>
                                        <p:tgtEl>
                                          <p:spTgt spid="27"/>
                                        </p:tgtEl>
                                      </p:cBhvr>
                                    </p:animEffect>
                                  </p:childTnLst>
                                </p:cTn>
                              </p:par>
                              <p:par>
                                <p:cTn id="78" presetID="10" presetClass="entr" presetSubtype="0" fill="hold" nodeType="withEffect">
                                  <p:stCondLst>
                                    <p:cond delay="0"/>
                                  </p:stCondLst>
                                  <p:childTnLst>
                                    <p:set>
                                      <p:cBhvr>
                                        <p:cTn id="79" dur="1" fill="hold">
                                          <p:stCondLst>
                                            <p:cond delay="0"/>
                                          </p:stCondLst>
                                        </p:cTn>
                                        <p:tgtEl>
                                          <p:spTgt spid="61"/>
                                        </p:tgtEl>
                                        <p:attrNameLst>
                                          <p:attrName>style.visibility</p:attrName>
                                        </p:attrNameLst>
                                      </p:cBhvr>
                                      <p:to>
                                        <p:strVal val="visible"/>
                                      </p:to>
                                    </p:set>
                                    <p:animEffect transition="in" filter="fade">
                                      <p:cBhvr>
                                        <p:cTn id="80" dur="500"/>
                                        <p:tgtEl>
                                          <p:spTgt spid="61"/>
                                        </p:tgtEl>
                                      </p:cBhvr>
                                    </p:animEffect>
                                  </p:childTnLst>
                                </p:cTn>
                              </p:par>
                            </p:childTnLst>
                          </p:cTn>
                        </p:par>
                      </p:childTnLst>
                    </p:cTn>
                  </p:par>
                  <p:par>
                    <p:cTn id="81" fill="hold">
                      <p:stCondLst>
                        <p:cond delay="indefinite"/>
                      </p:stCondLst>
                      <p:childTnLst>
                        <p:par>
                          <p:cTn id="82" fill="hold">
                            <p:stCondLst>
                              <p:cond delay="0"/>
                            </p:stCondLst>
                            <p:childTnLst>
                              <p:par>
                                <p:cTn id="83" presetID="26" presetClass="emph" presetSubtype="0" fill="hold" nodeType="clickEffect">
                                  <p:stCondLst>
                                    <p:cond delay="0"/>
                                  </p:stCondLst>
                                  <p:childTnLst>
                                    <p:animEffect transition="out" filter="fade">
                                      <p:cBhvr>
                                        <p:cTn id="84" dur="500" tmFilter="0, 0; .2, .5; .8, .5; 1, 0"/>
                                        <p:tgtEl>
                                          <p:spTgt spid="61"/>
                                        </p:tgtEl>
                                      </p:cBhvr>
                                    </p:animEffect>
                                    <p:animScale>
                                      <p:cBhvr>
                                        <p:cTn id="85" dur="250" autoRev="1" fill="hold"/>
                                        <p:tgtEl>
                                          <p:spTgt spid="61"/>
                                        </p:tgtEl>
                                      </p:cBhvr>
                                      <p:by x="105000" y="105000"/>
                                    </p:animScale>
                                  </p:childTnLst>
                                </p:cTn>
                              </p:par>
                            </p:childTnLst>
                          </p:cTn>
                        </p:par>
                      </p:childTnLst>
                    </p:cTn>
                  </p:par>
                  <p:par>
                    <p:cTn id="86" fill="hold">
                      <p:stCondLst>
                        <p:cond delay="indefinite"/>
                      </p:stCondLst>
                      <p:childTnLst>
                        <p:par>
                          <p:cTn id="87" fill="hold">
                            <p:stCondLst>
                              <p:cond delay="0"/>
                            </p:stCondLst>
                            <p:childTnLst>
                              <p:par>
                                <p:cTn id="88" presetID="10" presetClass="entr" presetSubtype="0" fill="hold" grpId="0" nodeType="clickEffect">
                                  <p:stCondLst>
                                    <p:cond delay="0"/>
                                  </p:stCondLst>
                                  <p:childTnLst>
                                    <p:set>
                                      <p:cBhvr>
                                        <p:cTn id="89" dur="1" fill="hold">
                                          <p:stCondLst>
                                            <p:cond delay="0"/>
                                          </p:stCondLst>
                                        </p:cTn>
                                        <p:tgtEl>
                                          <p:spTgt spid="62"/>
                                        </p:tgtEl>
                                        <p:attrNameLst>
                                          <p:attrName>style.visibility</p:attrName>
                                        </p:attrNameLst>
                                      </p:cBhvr>
                                      <p:to>
                                        <p:strVal val="visible"/>
                                      </p:to>
                                    </p:set>
                                    <p:animEffect transition="in" filter="fade">
                                      <p:cBhvr>
                                        <p:cTn id="90" dur="500"/>
                                        <p:tgtEl>
                                          <p:spTgt spid="62"/>
                                        </p:tgtEl>
                                      </p:cBhvr>
                                    </p:animEffect>
                                  </p:childTnLst>
                                </p:cTn>
                              </p:par>
                            </p:childTnLst>
                          </p:cTn>
                        </p:par>
                        <p:par>
                          <p:cTn id="91" fill="hold">
                            <p:stCondLst>
                              <p:cond delay="500"/>
                            </p:stCondLst>
                            <p:childTnLst>
                              <p:par>
                                <p:cTn id="92" presetID="1" presetClass="entr" presetSubtype="0" fill="hold" nodeType="afterEffect">
                                  <p:stCondLst>
                                    <p:cond delay="3000"/>
                                  </p:stCondLst>
                                  <p:childTnLst>
                                    <p:set>
                                      <p:cBhvr>
                                        <p:cTn id="93" dur="1" fill="hold">
                                          <p:stCondLst>
                                            <p:cond delay="0"/>
                                          </p:stCondLst>
                                        </p:cTn>
                                        <p:tgtEl>
                                          <p:spTgt spid="64"/>
                                        </p:tgtEl>
                                        <p:attrNameLst>
                                          <p:attrName>style.visibility</p:attrName>
                                        </p:attrNameLst>
                                      </p:cBhvr>
                                      <p:to>
                                        <p:strVal val="visible"/>
                                      </p:to>
                                    </p:set>
                                  </p:childTnLst>
                                </p:cTn>
                              </p:par>
                              <p:par>
                                <p:cTn id="94" presetID="1" presetClass="entr" presetSubtype="0" fill="hold" nodeType="withEffect">
                                  <p:stCondLst>
                                    <p:cond delay="3000"/>
                                  </p:stCondLst>
                                  <p:childTnLst>
                                    <p:set>
                                      <p:cBhvr>
                                        <p:cTn id="95" dur="1" fill="hold">
                                          <p:stCondLst>
                                            <p:cond delay="0"/>
                                          </p:stCondLst>
                                        </p:cTn>
                                        <p:tgtEl>
                                          <p:spTgt spid="65"/>
                                        </p:tgtEl>
                                        <p:attrNameLst>
                                          <p:attrName>style.visibility</p:attrName>
                                        </p:attrNameLst>
                                      </p:cBhvr>
                                      <p:to>
                                        <p:strVal val="visible"/>
                                      </p:to>
                                    </p:set>
                                  </p:childTnLst>
                                </p:cTn>
                              </p:par>
                              <p:par>
                                <p:cTn id="96" presetID="1" presetClass="entr" presetSubtype="0" fill="hold" nodeType="withEffect">
                                  <p:stCondLst>
                                    <p:cond delay="3000"/>
                                  </p:stCondLst>
                                  <p:childTnLst>
                                    <p:set>
                                      <p:cBhvr>
                                        <p:cTn id="97" dur="1" fill="hold">
                                          <p:stCondLst>
                                            <p:cond delay="0"/>
                                          </p:stCondLst>
                                        </p:cTn>
                                        <p:tgtEl>
                                          <p:spTgt spid="66"/>
                                        </p:tgtEl>
                                        <p:attrNameLst>
                                          <p:attrName>style.visibility</p:attrName>
                                        </p:attrNameLst>
                                      </p:cBhvr>
                                      <p:to>
                                        <p:strVal val="visible"/>
                                      </p:to>
                                    </p:set>
                                  </p:childTnLst>
                                </p:cTn>
                              </p:par>
                              <p:par>
                                <p:cTn id="98" presetID="1" presetClass="entr" presetSubtype="0" fill="hold" nodeType="withEffect">
                                  <p:stCondLst>
                                    <p:cond delay="3000"/>
                                  </p:stCondLst>
                                  <p:childTnLst>
                                    <p:set>
                                      <p:cBhvr>
                                        <p:cTn id="99" dur="1" fill="hold">
                                          <p:stCondLst>
                                            <p:cond delay="0"/>
                                          </p:stCondLst>
                                        </p:cTn>
                                        <p:tgtEl>
                                          <p:spTgt spid="67"/>
                                        </p:tgtEl>
                                        <p:attrNameLst>
                                          <p:attrName>style.visibility</p:attrName>
                                        </p:attrNameLst>
                                      </p:cBhvr>
                                      <p:to>
                                        <p:strVal val="visible"/>
                                      </p:to>
                                    </p:set>
                                  </p:childTnLst>
                                </p:cTn>
                              </p:par>
                              <p:par>
                                <p:cTn id="100" presetID="1" presetClass="entr" presetSubtype="0" fill="hold" nodeType="withEffect">
                                  <p:stCondLst>
                                    <p:cond delay="3000"/>
                                  </p:stCondLst>
                                  <p:childTnLst>
                                    <p:set>
                                      <p:cBhvr>
                                        <p:cTn id="101" dur="1" fill="hold">
                                          <p:stCondLst>
                                            <p:cond delay="0"/>
                                          </p:stCondLst>
                                        </p:cTn>
                                        <p:tgtEl>
                                          <p:spTgt spid="68"/>
                                        </p:tgtEl>
                                        <p:attrNameLst>
                                          <p:attrName>style.visibility</p:attrName>
                                        </p:attrNameLst>
                                      </p:cBhvr>
                                      <p:to>
                                        <p:strVal val="visible"/>
                                      </p:to>
                                    </p:set>
                                  </p:childTnLst>
                                </p:cTn>
                              </p:par>
                              <p:par>
                                <p:cTn id="102" presetID="1" presetClass="entr" presetSubtype="0" fill="hold" nodeType="withEffect">
                                  <p:stCondLst>
                                    <p:cond delay="3000"/>
                                  </p:stCondLst>
                                  <p:childTnLst>
                                    <p:set>
                                      <p:cBhvr>
                                        <p:cTn id="103" dur="1" fill="hold">
                                          <p:stCondLst>
                                            <p:cond delay="0"/>
                                          </p:stCondLst>
                                        </p:cTn>
                                        <p:tgtEl>
                                          <p:spTgt spid="69"/>
                                        </p:tgtEl>
                                        <p:attrNameLst>
                                          <p:attrName>style.visibility</p:attrName>
                                        </p:attrNameLst>
                                      </p:cBhvr>
                                      <p:to>
                                        <p:strVal val="visible"/>
                                      </p:to>
                                    </p:set>
                                  </p:childTnLst>
                                </p:cTn>
                              </p:par>
                              <p:par>
                                <p:cTn id="104" presetID="1" presetClass="entr" presetSubtype="0" fill="hold" nodeType="withEffect">
                                  <p:stCondLst>
                                    <p:cond delay="3000"/>
                                  </p:stCondLst>
                                  <p:childTnLst>
                                    <p:set>
                                      <p:cBhvr>
                                        <p:cTn id="105" dur="1" fill="hold">
                                          <p:stCondLst>
                                            <p:cond delay="0"/>
                                          </p:stCondLst>
                                        </p:cTn>
                                        <p:tgtEl>
                                          <p:spTgt spid="70"/>
                                        </p:tgtEl>
                                        <p:attrNameLst>
                                          <p:attrName>style.visibility</p:attrName>
                                        </p:attrNameLst>
                                      </p:cBhvr>
                                      <p:to>
                                        <p:strVal val="visible"/>
                                      </p:to>
                                    </p:set>
                                  </p:childTnLst>
                                </p:cTn>
                              </p:par>
                              <p:par>
                                <p:cTn id="106" presetID="1" presetClass="entr" presetSubtype="0" fill="hold" nodeType="withEffect">
                                  <p:stCondLst>
                                    <p:cond delay="3000"/>
                                  </p:stCondLst>
                                  <p:childTnLst>
                                    <p:set>
                                      <p:cBhvr>
                                        <p:cTn id="107" dur="1" fill="hold">
                                          <p:stCondLst>
                                            <p:cond delay="0"/>
                                          </p:stCondLst>
                                        </p:cTn>
                                        <p:tgtEl>
                                          <p:spTgt spid="71"/>
                                        </p:tgtEl>
                                        <p:attrNameLst>
                                          <p:attrName>style.visibility</p:attrName>
                                        </p:attrNameLst>
                                      </p:cBhvr>
                                      <p:to>
                                        <p:strVal val="visible"/>
                                      </p:to>
                                    </p:set>
                                  </p:childTnLst>
                                </p:cTn>
                              </p:par>
                              <p:par>
                                <p:cTn id="108" presetID="1" presetClass="entr" presetSubtype="0" fill="hold" nodeType="withEffect">
                                  <p:stCondLst>
                                    <p:cond delay="3000"/>
                                  </p:stCondLst>
                                  <p:childTnLst>
                                    <p:set>
                                      <p:cBhvr>
                                        <p:cTn id="109" dur="1" fill="hold">
                                          <p:stCondLst>
                                            <p:cond delay="0"/>
                                          </p:stCondLst>
                                        </p:cTn>
                                        <p:tgtEl>
                                          <p:spTgt spid="72"/>
                                        </p:tgtEl>
                                        <p:attrNameLst>
                                          <p:attrName>style.visibility</p:attrName>
                                        </p:attrNameLst>
                                      </p:cBhvr>
                                      <p:to>
                                        <p:strVal val="visible"/>
                                      </p:to>
                                    </p:set>
                                  </p:childTnLst>
                                </p:cTn>
                              </p:par>
                              <p:par>
                                <p:cTn id="110" presetID="1" presetClass="entr" presetSubtype="0" fill="hold" nodeType="withEffect">
                                  <p:stCondLst>
                                    <p:cond delay="3000"/>
                                  </p:stCondLst>
                                  <p:childTnLst>
                                    <p:set>
                                      <p:cBhvr>
                                        <p:cTn id="111" dur="1" fill="hold">
                                          <p:stCondLst>
                                            <p:cond delay="0"/>
                                          </p:stCondLst>
                                        </p:cTn>
                                        <p:tgtEl>
                                          <p:spTgt spid="73"/>
                                        </p:tgtEl>
                                        <p:attrNameLst>
                                          <p:attrName>style.visibility</p:attrName>
                                        </p:attrNameLst>
                                      </p:cBhvr>
                                      <p:to>
                                        <p:strVal val="visible"/>
                                      </p:to>
                                    </p:set>
                                  </p:childTnLst>
                                </p:cTn>
                              </p:par>
                              <p:par>
                                <p:cTn id="112" presetID="1" presetClass="entr" presetSubtype="0" fill="hold" nodeType="withEffect">
                                  <p:stCondLst>
                                    <p:cond delay="3000"/>
                                  </p:stCondLst>
                                  <p:childTnLst>
                                    <p:set>
                                      <p:cBhvr>
                                        <p:cTn id="113" dur="1" fill="hold">
                                          <p:stCondLst>
                                            <p:cond delay="0"/>
                                          </p:stCondLst>
                                        </p:cTn>
                                        <p:tgtEl>
                                          <p:spTgt spid="74"/>
                                        </p:tgtEl>
                                        <p:attrNameLst>
                                          <p:attrName>style.visibility</p:attrName>
                                        </p:attrNameLst>
                                      </p:cBhvr>
                                      <p:to>
                                        <p:strVal val="visible"/>
                                      </p:to>
                                    </p:set>
                                  </p:childTnLst>
                                </p:cTn>
                              </p:par>
                              <p:par>
                                <p:cTn id="114" presetID="1" presetClass="entr" presetSubtype="0" fill="hold" nodeType="withEffect">
                                  <p:stCondLst>
                                    <p:cond delay="3000"/>
                                  </p:stCondLst>
                                  <p:childTnLst>
                                    <p:set>
                                      <p:cBhvr>
                                        <p:cTn id="115" dur="1" fill="hold">
                                          <p:stCondLst>
                                            <p:cond delay="0"/>
                                          </p:stCondLst>
                                        </p:cTn>
                                        <p:tgtEl>
                                          <p:spTgt spid="75"/>
                                        </p:tgtEl>
                                        <p:attrNameLst>
                                          <p:attrName>style.visibility</p:attrName>
                                        </p:attrNameLst>
                                      </p:cBhvr>
                                      <p:to>
                                        <p:strVal val="visible"/>
                                      </p:to>
                                    </p:set>
                                  </p:childTnLst>
                                </p:cTn>
                              </p:par>
                              <p:par>
                                <p:cTn id="116" presetID="1" presetClass="entr" presetSubtype="0" fill="hold" grpId="0" nodeType="withEffect">
                                  <p:stCondLst>
                                    <p:cond delay="3000"/>
                                  </p:stCondLst>
                                  <p:childTnLst>
                                    <p:set>
                                      <p:cBhvr>
                                        <p:cTn id="117" dur="1" fill="hold">
                                          <p:stCondLst>
                                            <p:cond delay="0"/>
                                          </p:stCondLst>
                                        </p:cTn>
                                        <p:tgtEl>
                                          <p:spTgt spid="63"/>
                                        </p:tgtEl>
                                        <p:attrNameLst>
                                          <p:attrName>style.visibility</p:attrName>
                                        </p:attrNameLst>
                                      </p:cBhvr>
                                      <p:to>
                                        <p:strVal val="visible"/>
                                      </p:to>
                                    </p:set>
                                  </p:childTnLst>
                                </p:cTn>
                              </p:par>
                            </p:childTnLst>
                          </p:cTn>
                        </p:par>
                      </p:childTnLst>
                    </p:cTn>
                  </p:par>
                  <p:par>
                    <p:cTn id="118" fill="hold">
                      <p:stCondLst>
                        <p:cond delay="indefinite"/>
                      </p:stCondLst>
                      <p:childTnLst>
                        <p:par>
                          <p:cTn id="119" fill="hold">
                            <p:stCondLst>
                              <p:cond delay="0"/>
                            </p:stCondLst>
                            <p:childTnLst>
                              <p:par>
                                <p:cTn id="120" presetID="1" presetClass="entr" presetSubtype="0" fill="hold" grpId="0" nodeType="clickEffect">
                                  <p:stCondLst>
                                    <p:cond delay="0"/>
                                  </p:stCondLst>
                                  <p:childTnLst>
                                    <p:set>
                                      <p:cBhvr>
                                        <p:cTn id="121" dur="1" fill="hold">
                                          <p:stCondLst>
                                            <p:cond delay="0"/>
                                          </p:stCondLst>
                                        </p:cTn>
                                        <p:tgtEl>
                                          <p:spTgt spid="76"/>
                                        </p:tgtEl>
                                        <p:attrNameLst>
                                          <p:attrName>style.visibility</p:attrName>
                                        </p:attrNameLst>
                                      </p:cBhvr>
                                      <p:to>
                                        <p:strVal val="visible"/>
                                      </p:to>
                                    </p:set>
                                  </p:childTnLst>
                                </p:cTn>
                              </p:par>
                            </p:childTnLst>
                          </p:cTn>
                        </p:par>
                      </p:childTnLst>
                    </p:cTn>
                  </p:par>
                  <p:par>
                    <p:cTn id="122" fill="hold">
                      <p:stCondLst>
                        <p:cond delay="indefinite"/>
                      </p:stCondLst>
                      <p:childTnLst>
                        <p:par>
                          <p:cTn id="123" fill="hold">
                            <p:stCondLst>
                              <p:cond delay="0"/>
                            </p:stCondLst>
                            <p:childTnLst>
                              <p:par>
                                <p:cTn id="124" presetID="1" presetClass="entr" presetSubtype="0" fill="hold" grpId="0" nodeType="clickEffect">
                                  <p:stCondLst>
                                    <p:cond delay="0"/>
                                  </p:stCondLst>
                                  <p:childTnLst>
                                    <p:set>
                                      <p:cBhvr>
                                        <p:cTn id="125" dur="1" fill="hold">
                                          <p:stCondLst>
                                            <p:cond delay="0"/>
                                          </p:stCondLst>
                                        </p:cTn>
                                        <p:tgtEl>
                                          <p:spTgt spid="77"/>
                                        </p:tgtEl>
                                        <p:attrNameLst>
                                          <p:attrName>style.visibility</p:attrName>
                                        </p:attrNameLst>
                                      </p:cBhvr>
                                      <p:to>
                                        <p:strVal val="visible"/>
                                      </p:to>
                                    </p:set>
                                  </p:childTnLst>
                                </p:cTn>
                              </p:par>
                            </p:childTnLst>
                          </p:cTn>
                        </p:par>
                      </p:childTnLst>
                    </p:cTn>
                  </p:par>
                  <p:par>
                    <p:cTn id="126" fill="hold">
                      <p:stCondLst>
                        <p:cond delay="indefinite"/>
                      </p:stCondLst>
                      <p:childTnLst>
                        <p:par>
                          <p:cTn id="127" fill="hold">
                            <p:stCondLst>
                              <p:cond delay="0"/>
                            </p:stCondLst>
                            <p:childTnLst>
                              <p:par>
                                <p:cTn id="128" presetID="10" presetClass="entr" presetSubtype="0" fill="hold" grpId="0" nodeType="clickEffect">
                                  <p:stCondLst>
                                    <p:cond delay="0"/>
                                  </p:stCondLst>
                                  <p:childTnLst>
                                    <p:set>
                                      <p:cBhvr>
                                        <p:cTn id="129" dur="1" fill="hold">
                                          <p:stCondLst>
                                            <p:cond delay="0"/>
                                          </p:stCondLst>
                                        </p:cTn>
                                        <p:tgtEl>
                                          <p:spTgt spid="80"/>
                                        </p:tgtEl>
                                        <p:attrNameLst>
                                          <p:attrName>style.visibility</p:attrName>
                                        </p:attrNameLst>
                                      </p:cBhvr>
                                      <p:to>
                                        <p:strVal val="visible"/>
                                      </p:to>
                                    </p:set>
                                    <p:animEffect transition="in" filter="fade">
                                      <p:cBhvr>
                                        <p:cTn id="130" dur="500"/>
                                        <p:tgtEl>
                                          <p:spTgt spid="80"/>
                                        </p:tgtEl>
                                      </p:cBhvr>
                                    </p:animEffect>
                                  </p:childTnLst>
                                </p:cTn>
                              </p:par>
                              <p:par>
                                <p:cTn id="131" presetID="10" presetClass="entr" presetSubtype="0" fill="hold" nodeType="withEffect">
                                  <p:stCondLst>
                                    <p:cond delay="0"/>
                                  </p:stCondLst>
                                  <p:childTnLst>
                                    <p:set>
                                      <p:cBhvr>
                                        <p:cTn id="132" dur="1" fill="hold">
                                          <p:stCondLst>
                                            <p:cond delay="0"/>
                                          </p:stCondLst>
                                        </p:cTn>
                                        <p:tgtEl>
                                          <p:spTgt spid="79"/>
                                        </p:tgtEl>
                                        <p:attrNameLst>
                                          <p:attrName>style.visibility</p:attrName>
                                        </p:attrNameLst>
                                      </p:cBhvr>
                                      <p:to>
                                        <p:strVal val="visible"/>
                                      </p:to>
                                    </p:set>
                                    <p:animEffect transition="in" filter="fade">
                                      <p:cBhvr>
                                        <p:cTn id="133" dur="500"/>
                                        <p:tgtEl>
                                          <p:spTgt spid="79"/>
                                        </p:tgtEl>
                                      </p:cBhvr>
                                    </p:animEffect>
                                  </p:childTnLst>
                                </p:cTn>
                              </p:par>
                            </p:childTnLst>
                          </p:cTn>
                        </p:par>
                      </p:childTnLst>
                    </p:cTn>
                  </p:par>
                  <p:par>
                    <p:cTn id="134" fill="hold">
                      <p:stCondLst>
                        <p:cond delay="indefinite"/>
                      </p:stCondLst>
                      <p:childTnLst>
                        <p:par>
                          <p:cTn id="135" fill="hold">
                            <p:stCondLst>
                              <p:cond delay="0"/>
                            </p:stCondLst>
                            <p:childTnLst>
                              <p:par>
                                <p:cTn id="136" presetID="10" presetClass="entr" presetSubtype="0" fill="hold" nodeType="clickEffect">
                                  <p:stCondLst>
                                    <p:cond delay="0"/>
                                  </p:stCondLst>
                                  <p:childTnLst>
                                    <p:set>
                                      <p:cBhvr>
                                        <p:cTn id="137" dur="1" fill="hold">
                                          <p:stCondLst>
                                            <p:cond delay="0"/>
                                          </p:stCondLst>
                                        </p:cTn>
                                        <p:tgtEl>
                                          <p:spTgt spid="82"/>
                                        </p:tgtEl>
                                        <p:attrNameLst>
                                          <p:attrName>style.visibility</p:attrName>
                                        </p:attrNameLst>
                                      </p:cBhvr>
                                      <p:to>
                                        <p:strVal val="visible"/>
                                      </p:to>
                                    </p:set>
                                    <p:animEffect transition="in" filter="fade">
                                      <p:cBhvr>
                                        <p:cTn id="138" dur="500"/>
                                        <p:tgtEl>
                                          <p:spTgt spid="82"/>
                                        </p:tgtEl>
                                      </p:cBhvr>
                                    </p:animEffect>
                                  </p:childTnLst>
                                </p:cTn>
                              </p:par>
                              <p:par>
                                <p:cTn id="139" presetID="10" presetClass="entr" presetSubtype="0" fill="hold" nodeType="withEffect">
                                  <p:stCondLst>
                                    <p:cond delay="0"/>
                                  </p:stCondLst>
                                  <p:childTnLst>
                                    <p:set>
                                      <p:cBhvr>
                                        <p:cTn id="140" dur="1" fill="hold">
                                          <p:stCondLst>
                                            <p:cond delay="0"/>
                                          </p:stCondLst>
                                        </p:cTn>
                                        <p:tgtEl>
                                          <p:spTgt spid="81"/>
                                        </p:tgtEl>
                                        <p:attrNameLst>
                                          <p:attrName>style.visibility</p:attrName>
                                        </p:attrNameLst>
                                      </p:cBhvr>
                                      <p:to>
                                        <p:strVal val="visible"/>
                                      </p:to>
                                    </p:set>
                                    <p:animEffect transition="in" filter="fade">
                                      <p:cBhvr>
                                        <p:cTn id="141" dur="500"/>
                                        <p:tgtEl>
                                          <p:spTgt spid="81"/>
                                        </p:tgtEl>
                                      </p:cBhvr>
                                    </p:animEffect>
                                  </p:childTnLst>
                                </p:cTn>
                              </p:par>
                            </p:childTnLst>
                          </p:cTn>
                        </p:par>
                      </p:childTnLst>
                    </p:cTn>
                  </p:par>
                  <p:par>
                    <p:cTn id="142" fill="hold">
                      <p:stCondLst>
                        <p:cond delay="indefinite"/>
                      </p:stCondLst>
                      <p:childTnLst>
                        <p:par>
                          <p:cTn id="143" fill="hold">
                            <p:stCondLst>
                              <p:cond delay="0"/>
                            </p:stCondLst>
                            <p:childTnLst>
                              <p:par>
                                <p:cTn id="144" presetID="26" presetClass="emph" presetSubtype="0" fill="hold" nodeType="clickEffect">
                                  <p:stCondLst>
                                    <p:cond delay="0"/>
                                  </p:stCondLst>
                                  <p:childTnLst>
                                    <p:animEffect transition="out" filter="fade">
                                      <p:cBhvr>
                                        <p:cTn id="145" dur="500" tmFilter="0, 0; .2, .5; .8, .5; 1, 0"/>
                                        <p:tgtEl>
                                          <p:spTgt spid="81"/>
                                        </p:tgtEl>
                                      </p:cBhvr>
                                    </p:animEffect>
                                    <p:animScale>
                                      <p:cBhvr>
                                        <p:cTn id="146" dur="250" autoRev="1" fill="hold"/>
                                        <p:tgtEl>
                                          <p:spTgt spid="81"/>
                                        </p:tgtEl>
                                      </p:cBhvr>
                                      <p:by x="105000" y="105000"/>
                                    </p:animScale>
                                  </p:childTnLst>
                                </p:cTn>
                              </p:par>
                            </p:childTnLst>
                          </p:cTn>
                        </p:par>
                      </p:childTnLst>
                    </p:cTn>
                  </p:par>
                  <p:par>
                    <p:cTn id="147" fill="hold">
                      <p:stCondLst>
                        <p:cond delay="indefinite"/>
                      </p:stCondLst>
                      <p:childTnLst>
                        <p:par>
                          <p:cTn id="148" fill="hold">
                            <p:stCondLst>
                              <p:cond delay="0"/>
                            </p:stCondLst>
                            <p:childTnLst>
                              <p:par>
                                <p:cTn id="149" presetID="10" presetClass="entr" presetSubtype="0" fill="hold" grpId="0" nodeType="clickEffect">
                                  <p:stCondLst>
                                    <p:cond delay="0"/>
                                  </p:stCondLst>
                                  <p:childTnLst>
                                    <p:set>
                                      <p:cBhvr>
                                        <p:cTn id="150" dur="1" fill="hold">
                                          <p:stCondLst>
                                            <p:cond delay="0"/>
                                          </p:stCondLst>
                                        </p:cTn>
                                        <p:tgtEl>
                                          <p:spTgt spid="83"/>
                                        </p:tgtEl>
                                        <p:attrNameLst>
                                          <p:attrName>style.visibility</p:attrName>
                                        </p:attrNameLst>
                                      </p:cBhvr>
                                      <p:to>
                                        <p:strVal val="visible"/>
                                      </p:to>
                                    </p:set>
                                    <p:animEffect transition="in" filter="fade">
                                      <p:cBhvr>
                                        <p:cTn id="151"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53" grpId="0"/>
      <p:bldP spid="62" grpId="0"/>
      <p:bldP spid="63" grpId="0"/>
      <p:bldP spid="76" grpId="0"/>
      <p:bldP spid="77" grpId="0"/>
      <p:bldP spid="80" grpId="0"/>
      <p:bldP spid="8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7432034" y="419097"/>
            <a:ext cx="747045" cy="747045"/>
          </a:xfrm>
          <a:prstGeom prst="rect">
            <a:avLst/>
          </a:prstGeom>
        </p:spPr>
      </p:pic>
      <p:sp>
        <p:nvSpPr>
          <p:cNvPr id="4" name="TextBox 3"/>
          <p:cNvSpPr txBox="1"/>
          <p:nvPr/>
        </p:nvSpPr>
        <p:spPr>
          <a:xfrm>
            <a:off x="5734878" y="561786"/>
            <a:ext cx="2095136" cy="461665"/>
          </a:xfrm>
          <a:prstGeom prst="rect">
            <a:avLst/>
          </a:prstGeom>
          <a:noFill/>
        </p:spPr>
        <p:txBody>
          <a:bodyPr wrap="square" rtlCol="0">
            <a:spAutoFit/>
          </a:bodyPr>
          <a:lstStyle/>
          <a:p>
            <a:r>
              <a:rPr lang="en-GB" sz="2400" dirty="0">
                <a:latin typeface="Calibri" panose="020F0502020204030204" pitchFamily="34" charset="0"/>
                <a:cs typeface="Calibri" panose="020F0502020204030204" pitchFamily="34" charset="0"/>
              </a:rPr>
              <a:t>Have a think</a:t>
            </a:r>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01267" y="3015872"/>
            <a:ext cx="1250012" cy="875008"/>
          </a:xfrm>
          <a:prstGeom prst="rect">
            <a:avLst/>
          </a:prstGeom>
        </p:spPr>
      </p:pic>
      <p:sp>
        <p:nvSpPr>
          <p:cNvPr id="6" name="Rounded Rectangular Callout 5"/>
          <p:cNvSpPr/>
          <p:nvPr/>
        </p:nvSpPr>
        <p:spPr>
          <a:xfrm>
            <a:off x="1122331" y="2769696"/>
            <a:ext cx="4612547" cy="1086350"/>
          </a:xfrm>
          <a:prstGeom prst="wedgeRoundRectCallout">
            <a:avLst>
              <a:gd name="adj1" fmla="val 65177"/>
              <a:gd name="adj2" fmla="val 7148"/>
              <a:gd name="adj3" fmla="val 16667"/>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Calibri" panose="020F0502020204030204" pitchFamily="34" charset="0"/>
              </a:rPr>
              <a:t>You can’t round this number to the nearest 10 because the ones is a 5</a:t>
            </a:r>
          </a:p>
        </p:txBody>
      </p:sp>
      <p:sp>
        <p:nvSpPr>
          <p:cNvPr id="7" name="TextBox 6">
            <a:extLst>
              <a:ext uri="{FF2B5EF4-FFF2-40B4-BE49-F238E27FC236}">
                <a16:creationId xmlns:a16="http://schemas.microsoft.com/office/drawing/2014/main" id="{B44E6B0A-5D66-794E-AC76-3F54A01194FD}"/>
              </a:ext>
            </a:extLst>
          </p:cNvPr>
          <p:cNvSpPr txBox="1"/>
          <p:nvPr/>
        </p:nvSpPr>
        <p:spPr>
          <a:xfrm>
            <a:off x="309573" y="1023451"/>
            <a:ext cx="6238061" cy="584775"/>
          </a:xfrm>
          <a:prstGeom prst="rect">
            <a:avLst/>
          </a:prstGeom>
          <a:noFill/>
        </p:spPr>
        <p:txBody>
          <a:bodyPr wrap="square" rtlCol="0">
            <a:spAutoFit/>
          </a:bodyPr>
          <a:lstStyle/>
          <a:p>
            <a:pPr algn="ctr"/>
            <a:r>
              <a:rPr lang="en-GB" sz="3200" dirty="0">
                <a:latin typeface="Calibri" panose="020F0502020204030204" pitchFamily="34" charset="0"/>
              </a:rPr>
              <a:t>Round 1,245 to the nearest 10</a:t>
            </a:r>
          </a:p>
        </p:txBody>
      </p:sp>
      <p:cxnSp>
        <p:nvCxnSpPr>
          <p:cNvPr id="8" name="Straight Connector 7"/>
          <p:cNvCxnSpPr/>
          <p:nvPr/>
        </p:nvCxnSpPr>
        <p:spPr>
          <a:xfrm>
            <a:off x="1122331" y="4833159"/>
            <a:ext cx="6657316" cy="10295"/>
          </a:xfrm>
          <a:prstGeom prst="line">
            <a:avLst/>
          </a:prstGeom>
          <a:ln w="38100"/>
        </p:spPr>
        <p:style>
          <a:lnRef idx="1">
            <a:schemeClr val="dk1"/>
          </a:lnRef>
          <a:fillRef idx="0">
            <a:schemeClr val="dk1"/>
          </a:fillRef>
          <a:effectRef idx="0">
            <a:schemeClr val="dk1"/>
          </a:effectRef>
          <a:fontRef idx="minor">
            <a:schemeClr val="tx1"/>
          </a:fontRef>
        </p:style>
      </p:cxnSp>
      <p:cxnSp>
        <p:nvCxnSpPr>
          <p:cNvPr id="9" name="Straight Connector 8"/>
          <p:cNvCxnSpPr/>
          <p:nvPr/>
        </p:nvCxnSpPr>
        <p:spPr>
          <a:xfrm>
            <a:off x="1114438" y="4498904"/>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a:off x="1779578" y="4498904"/>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a:off x="7765842" y="4498904"/>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2" name="Straight Connector 11"/>
          <p:cNvCxnSpPr/>
          <p:nvPr/>
        </p:nvCxnSpPr>
        <p:spPr>
          <a:xfrm>
            <a:off x="2444718" y="4498904"/>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3" name="Straight Connector 12"/>
          <p:cNvCxnSpPr/>
          <p:nvPr/>
        </p:nvCxnSpPr>
        <p:spPr>
          <a:xfrm>
            <a:off x="3774998" y="4498904"/>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4" name="Straight Connector 13"/>
          <p:cNvCxnSpPr/>
          <p:nvPr/>
        </p:nvCxnSpPr>
        <p:spPr>
          <a:xfrm>
            <a:off x="3109858" y="4498904"/>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5" name="Straight Connector 14"/>
          <p:cNvCxnSpPr/>
          <p:nvPr/>
        </p:nvCxnSpPr>
        <p:spPr>
          <a:xfrm>
            <a:off x="4440138" y="4498904"/>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6" name="Straight Connector 15"/>
          <p:cNvCxnSpPr/>
          <p:nvPr/>
        </p:nvCxnSpPr>
        <p:spPr>
          <a:xfrm>
            <a:off x="5105278" y="4498904"/>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7" name="Straight Connector 16"/>
          <p:cNvCxnSpPr/>
          <p:nvPr/>
        </p:nvCxnSpPr>
        <p:spPr>
          <a:xfrm>
            <a:off x="5770418" y="4498904"/>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8" name="Straight Connector 17"/>
          <p:cNvCxnSpPr/>
          <p:nvPr/>
        </p:nvCxnSpPr>
        <p:spPr>
          <a:xfrm>
            <a:off x="6435558" y="4531699"/>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9" name="Straight Connector 18"/>
          <p:cNvCxnSpPr/>
          <p:nvPr/>
        </p:nvCxnSpPr>
        <p:spPr>
          <a:xfrm>
            <a:off x="7100698" y="4498904"/>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20" name="Straight Arrow Connector 19"/>
          <p:cNvCxnSpPr/>
          <p:nvPr/>
        </p:nvCxnSpPr>
        <p:spPr>
          <a:xfrm flipV="1">
            <a:off x="4440138" y="5232932"/>
            <a:ext cx="0" cy="433616"/>
          </a:xfrm>
          <a:prstGeom prst="straightConnector1">
            <a:avLst/>
          </a:prstGeom>
          <a:ln w="38100">
            <a:solidFill>
              <a:schemeClr val="accent4"/>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B44E6B0A-5D66-794E-AC76-3F54A01194FD}"/>
              </a:ext>
            </a:extLst>
          </p:cNvPr>
          <p:cNvSpPr txBox="1"/>
          <p:nvPr/>
        </p:nvSpPr>
        <p:spPr>
          <a:xfrm>
            <a:off x="3804921" y="5602140"/>
            <a:ext cx="1406760" cy="461665"/>
          </a:xfrm>
          <a:prstGeom prst="rect">
            <a:avLst/>
          </a:prstGeom>
          <a:noFill/>
        </p:spPr>
        <p:txBody>
          <a:bodyPr wrap="square" rtlCol="0">
            <a:spAutoFit/>
          </a:bodyPr>
          <a:lstStyle/>
          <a:p>
            <a:pPr algn="ctr"/>
            <a:r>
              <a:rPr lang="en-GB" sz="2400" dirty="0">
                <a:latin typeface="Calibri" panose="020F0502020204030204" pitchFamily="34" charset="0"/>
              </a:rPr>
              <a:t>1,245</a:t>
            </a:r>
          </a:p>
        </p:txBody>
      </p:sp>
      <p:cxnSp>
        <p:nvCxnSpPr>
          <p:cNvPr id="22" name="Straight Arrow Connector 21"/>
          <p:cNvCxnSpPr/>
          <p:nvPr/>
        </p:nvCxnSpPr>
        <p:spPr>
          <a:xfrm>
            <a:off x="1114437" y="4295443"/>
            <a:ext cx="3315831" cy="0"/>
          </a:xfrm>
          <a:prstGeom prst="straightConnector1">
            <a:avLst/>
          </a:prstGeom>
          <a:ln w="38100">
            <a:solidFill>
              <a:schemeClr val="accent2"/>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a:off x="4448031" y="4295443"/>
            <a:ext cx="3295491" cy="0"/>
          </a:xfrm>
          <a:prstGeom prst="straightConnector1">
            <a:avLst/>
          </a:prstGeom>
          <a:ln w="38100">
            <a:solidFill>
              <a:schemeClr val="accent2"/>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B44E6B0A-5D66-794E-AC76-3F54A01194FD}"/>
              </a:ext>
            </a:extLst>
          </p:cNvPr>
          <p:cNvSpPr txBox="1"/>
          <p:nvPr/>
        </p:nvSpPr>
        <p:spPr>
          <a:xfrm>
            <a:off x="566298" y="5218908"/>
            <a:ext cx="1112066" cy="461665"/>
          </a:xfrm>
          <a:prstGeom prst="rect">
            <a:avLst/>
          </a:prstGeom>
          <a:noFill/>
        </p:spPr>
        <p:txBody>
          <a:bodyPr wrap="square" rtlCol="0">
            <a:spAutoFit/>
          </a:bodyPr>
          <a:lstStyle/>
          <a:p>
            <a:pPr algn="ctr"/>
            <a:r>
              <a:rPr lang="en-GB" sz="2400" dirty="0">
                <a:latin typeface="Calibri" panose="020F0502020204030204" pitchFamily="34" charset="0"/>
              </a:rPr>
              <a:t>1,240</a:t>
            </a:r>
          </a:p>
        </p:txBody>
      </p:sp>
      <p:sp>
        <p:nvSpPr>
          <p:cNvPr id="25" name="TextBox 24">
            <a:extLst>
              <a:ext uri="{FF2B5EF4-FFF2-40B4-BE49-F238E27FC236}">
                <a16:creationId xmlns:a16="http://schemas.microsoft.com/office/drawing/2014/main" id="{B44E6B0A-5D66-794E-AC76-3F54A01194FD}"/>
              </a:ext>
            </a:extLst>
          </p:cNvPr>
          <p:cNvSpPr txBox="1"/>
          <p:nvPr/>
        </p:nvSpPr>
        <p:spPr>
          <a:xfrm>
            <a:off x="7104708" y="5232932"/>
            <a:ext cx="1112066" cy="461665"/>
          </a:xfrm>
          <a:prstGeom prst="rect">
            <a:avLst/>
          </a:prstGeom>
          <a:noFill/>
        </p:spPr>
        <p:txBody>
          <a:bodyPr wrap="square" rtlCol="0">
            <a:spAutoFit/>
          </a:bodyPr>
          <a:lstStyle/>
          <a:p>
            <a:pPr algn="ctr"/>
            <a:r>
              <a:rPr lang="en-GB" sz="2400" dirty="0">
                <a:latin typeface="Calibri" panose="020F0502020204030204" pitchFamily="34" charset="0"/>
              </a:rPr>
              <a:t>1,250</a:t>
            </a:r>
          </a:p>
        </p:txBody>
      </p:sp>
      <p:sp>
        <p:nvSpPr>
          <p:cNvPr id="28" name="TextBox 27">
            <a:extLst>
              <a:ext uri="{FF2B5EF4-FFF2-40B4-BE49-F238E27FC236}">
                <a16:creationId xmlns:a16="http://schemas.microsoft.com/office/drawing/2014/main" id="{B44E6B0A-5D66-794E-AC76-3F54A01194FD}"/>
              </a:ext>
            </a:extLst>
          </p:cNvPr>
          <p:cNvSpPr txBox="1"/>
          <p:nvPr/>
        </p:nvSpPr>
        <p:spPr>
          <a:xfrm>
            <a:off x="4537776" y="1678775"/>
            <a:ext cx="2465284" cy="584775"/>
          </a:xfrm>
          <a:prstGeom prst="rect">
            <a:avLst/>
          </a:prstGeom>
          <a:noFill/>
        </p:spPr>
        <p:txBody>
          <a:bodyPr wrap="square" rtlCol="0">
            <a:spAutoFit/>
          </a:bodyPr>
          <a:lstStyle/>
          <a:p>
            <a:pPr algn="ctr"/>
            <a:r>
              <a:rPr lang="en-GB" sz="3200" dirty="0">
                <a:solidFill>
                  <a:schemeClr val="accent1"/>
                </a:solidFill>
                <a:latin typeface="Calibri" panose="020F0502020204030204" pitchFamily="34" charset="0"/>
              </a:rPr>
              <a:t>1,250</a:t>
            </a:r>
          </a:p>
        </p:txBody>
      </p:sp>
      <p:sp>
        <p:nvSpPr>
          <p:cNvPr id="29" name="Oval 28"/>
          <p:cNvSpPr/>
          <p:nvPr/>
        </p:nvSpPr>
        <p:spPr>
          <a:xfrm>
            <a:off x="7199208" y="5067026"/>
            <a:ext cx="913186" cy="832937"/>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ustDataLst>
      <p:tags r:id="rId1"/>
    </p:custDataLst>
    <p:extLst>
      <p:ext uri="{BB962C8B-B14F-4D97-AF65-F5344CB8AC3E}">
        <p14:creationId xmlns:p14="http://schemas.microsoft.com/office/powerpoint/2010/main" val="3195527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par>
                                <p:cTn id="17" presetID="10" presetClass="entr" presetSubtype="0"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par>
                                <p:cTn id="20" presetID="10" presetClass="entr" presetSubtype="0"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par>
                                <p:cTn id="23" presetID="10" presetClass="entr" presetSubtype="0"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par>
                                <p:cTn id="26" presetID="10" presetClass="entr" presetSubtype="0"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par>
                                <p:cTn id="29" presetID="10" presetClass="entr" presetSubtype="0"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500"/>
                                        <p:tgtEl>
                                          <p:spTgt spid="17"/>
                                        </p:tgtEl>
                                      </p:cBhvr>
                                    </p:animEffect>
                                  </p:childTnLst>
                                </p:cTn>
                              </p:par>
                              <p:par>
                                <p:cTn id="32" presetID="10" presetClass="entr" presetSubtype="0" fill="hold" nodeType="with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500"/>
                                        <p:tgtEl>
                                          <p:spTgt spid="18"/>
                                        </p:tgtEl>
                                      </p:cBhvr>
                                    </p:animEffect>
                                  </p:childTnLst>
                                </p:cTn>
                              </p:par>
                              <p:par>
                                <p:cTn id="35" presetID="10" presetClass="entr" presetSubtype="0"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500"/>
                                        <p:tgtEl>
                                          <p:spTgt spid="19"/>
                                        </p:tgtEl>
                                      </p:cBhvr>
                                    </p:animEffect>
                                  </p:childTnLst>
                                </p:cTn>
                              </p:par>
                              <p:par>
                                <p:cTn id="38" presetID="10" presetClass="entr" presetSubtype="0"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5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fade">
                                      <p:cBhvr>
                                        <p:cTn id="45" dur="500"/>
                                        <p:tgtEl>
                                          <p:spTgt spid="24"/>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5"/>
                                        </p:tgtEl>
                                        <p:attrNameLst>
                                          <p:attrName>style.visibility</p:attrName>
                                        </p:attrNameLst>
                                      </p:cBhvr>
                                      <p:to>
                                        <p:strVal val="visible"/>
                                      </p:to>
                                    </p:set>
                                    <p:animEffect transition="in" filter="fade">
                                      <p:cBhvr>
                                        <p:cTn id="48" dur="500"/>
                                        <p:tgtEl>
                                          <p:spTgt spid="25"/>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500"/>
                                        <p:tgtEl>
                                          <p:spTgt spid="20"/>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1"/>
                                        </p:tgtEl>
                                        <p:attrNameLst>
                                          <p:attrName>style.visibility</p:attrName>
                                        </p:attrNameLst>
                                      </p:cBhvr>
                                      <p:to>
                                        <p:strVal val="visible"/>
                                      </p:to>
                                    </p:set>
                                    <p:animEffect transition="in" filter="fade">
                                      <p:cBhvr>
                                        <p:cTn id="56" dur="500"/>
                                        <p:tgtEl>
                                          <p:spTgt spid="21"/>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nodeType="click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fade">
                                      <p:cBhvr>
                                        <p:cTn id="61" dur="500"/>
                                        <p:tgtEl>
                                          <p:spTgt spid="22"/>
                                        </p:tgtEl>
                                      </p:cBhvr>
                                    </p:animEffect>
                                  </p:childTnLst>
                                </p:cTn>
                              </p:par>
                              <p:par>
                                <p:cTn id="62" presetID="10" presetClass="entr" presetSubtype="0" fill="hold"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fade">
                                      <p:cBhvr>
                                        <p:cTn id="64" dur="500"/>
                                        <p:tgtEl>
                                          <p:spTgt spid="23"/>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4" fill="hold" grpId="0" nodeType="clickEffect">
                                  <p:stCondLst>
                                    <p:cond delay="0"/>
                                  </p:stCondLst>
                                  <p:childTnLst>
                                    <p:set>
                                      <p:cBhvr>
                                        <p:cTn id="68" dur="1" fill="hold">
                                          <p:stCondLst>
                                            <p:cond delay="0"/>
                                          </p:stCondLst>
                                        </p:cTn>
                                        <p:tgtEl>
                                          <p:spTgt spid="29"/>
                                        </p:tgtEl>
                                        <p:attrNameLst>
                                          <p:attrName>style.visibility</p:attrName>
                                        </p:attrNameLst>
                                      </p:cBhvr>
                                      <p:to>
                                        <p:strVal val="visible"/>
                                      </p:to>
                                    </p:set>
                                    <p:animEffect transition="in" filter="wipe(down)">
                                      <p:cBhvr>
                                        <p:cTn id="69" dur="500"/>
                                        <p:tgtEl>
                                          <p:spTgt spid="29"/>
                                        </p:tgtEl>
                                      </p:cBhvr>
                                    </p:animEffect>
                                  </p:childTnLst>
                                </p:cTn>
                              </p:par>
                            </p:childTnLst>
                          </p:cTn>
                        </p:par>
                      </p:childTnLst>
                    </p:cTn>
                  </p:par>
                  <p:par>
                    <p:cTn id="70" fill="hold">
                      <p:stCondLst>
                        <p:cond delay="indefinite"/>
                      </p:stCondLst>
                      <p:childTnLst>
                        <p:par>
                          <p:cTn id="71" fill="hold">
                            <p:stCondLst>
                              <p:cond delay="0"/>
                            </p:stCondLst>
                            <p:childTnLst>
                              <p:par>
                                <p:cTn id="72" presetID="1" presetClass="entr" presetSubtype="0" fill="hold" grpId="0" nodeType="clickEffect">
                                  <p:stCondLst>
                                    <p:cond delay="0"/>
                                  </p:stCondLst>
                                  <p:childTnLst>
                                    <p:set>
                                      <p:cBhvr>
                                        <p:cTn id="73"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4" grpId="0"/>
      <p:bldP spid="25" grpId="0"/>
      <p:bldP spid="28" grpId="0"/>
      <p:bldP spid="2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7432034" y="569225"/>
            <a:ext cx="747045" cy="747045"/>
          </a:xfrm>
          <a:prstGeom prst="rect">
            <a:avLst/>
          </a:prstGeom>
        </p:spPr>
      </p:pic>
      <p:sp>
        <p:nvSpPr>
          <p:cNvPr id="4" name="TextBox 3"/>
          <p:cNvSpPr txBox="1"/>
          <p:nvPr/>
        </p:nvSpPr>
        <p:spPr>
          <a:xfrm>
            <a:off x="5734878" y="711914"/>
            <a:ext cx="2095136" cy="461665"/>
          </a:xfrm>
          <a:prstGeom prst="rect">
            <a:avLst/>
          </a:prstGeom>
          <a:noFill/>
        </p:spPr>
        <p:txBody>
          <a:bodyPr wrap="square" rtlCol="0">
            <a:spAutoFit/>
          </a:bodyPr>
          <a:lstStyle/>
          <a:p>
            <a:r>
              <a:rPr lang="en-GB" sz="2400" dirty="0">
                <a:latin typeface="Calibri" panose="020F0502020204030204" pitchFamily="34" charset="0"/>
                <a:cs typeface="Calibri" panose="020F0502020204030204" pitchFamily="34" charset="0"/>
              </a:rPr>
              <a:t>Have a think</a:t>
            </a:r>
          </a:p>
        </p:txBody>
      </p:sp>
      <p:sp>
        <p:nvSpPr>
          <p:cNvPr id="7" name="TextBox 6">
            <a:extLst>
              <a:ext uri="{FF2B5EF4-FFF2-40B4-BE49-F238E27FC236}">
                <a16:creationId xmlns:a16="http://schemas.microsoft.com/office/drawing/2014/main" id="{B44E6B0A-5D66-794E-AC76-3F54A01194FD}"/>
              </a:ext>
            </a:extLst>
          </p:cNvPr>
          <p:cNvSpPr txBox="1"/>
          <p:nvPr/>
        </p:nvSpPr>
        <p:spPr>
          <a:xfrm>
            <a:off x="643762" y="1225955"/>
            <a:ext cx="7433949" cy="584775"/>
          </a:xfrm>
          <a:prstGeom prst="rect">
            <a:avLst/>
          </a:prstGeom>
          <a:noFill/>
        </p:spPr>
        <p:txBody>
          <a:bodyPr wrap="square" rtlCol="0">
            <a:spAutoFit/>
          </a:bodyPr>
          <a:lstStyle/>
          <a:p>
            <a:pPr algn="ctr"/>
            <a:r>
              <a:rPr lang="en-GB" sz="3200" dirty="0">
                <a:latin typeface="Calibri" panose="020F0502020204030204" pitchFamily="34" charset="0"/>
              </a:rPr>
              <a:t>Round these numbers to the nearest 100</a:t>
            </a:r>
          </a:p>
        </p:txBody>
      </p:sp>
      <p:sp>
        <p:nvSpPr>
          <p:cNvPr id="24" name="TextBox 23">
            <a:extLst>
              <a:ext uri="{FF2B5EF4-FFF2-40B4-BE49-F238E27FC236}">
                <a16:creationId xmlns:a16="http://schemas.microsoft.com/office/drawing/2014/main" id="{B44E6B0A-5D66-794E-AC76-3F54A01194FD}"/>
              </a:ext>
            </a:extLst>
          </p:cNvPr>
          <p:cNvSpPr txBox="1"/>
          <p:nvPr/>
        </p:nvSpPr>
        <p:spPr>
          <a:xfrm>
            <a:off x="945121" y="2135861"/>
            <a:ext cx="1112066" cy="584775"/>
          </a:xfrm>
          <a:prstGeom prst="rect">
            <a:avLst/>
          </a:prstGeom>
          <a:noFill/>
        </p:spPr>
        <p:txBody>
          <a:bodyPr wrap="square" rtlCol="0">
            <a:spAutoFit/>
          </a:bodyPr>
          <a:lstStyle/>
          <a:p>
            <a:pPr algn="ctr"/>
            <a:r>
              <a:rPr lang="en-GB" sz="3200" dirty="0">
                <a:latin typeface="Calibri" panose="020F0502020204030204" pitchFamily="34" charset="0"/>
              </a:rPr>
              <a:t>3,472</a:t>
            </a:r>
          </a:p>
        </p:txBody>
      </p:sp>
      <p:sp>
        <p:nvSpPr>
          <p:cNvPr id="30" name="TextBox 29">
            <a:extLst>
              <a:ext uri="{FF2B5EF4-FFF2-40B4-BE49-F238E27FC236}">
                <a16:creationId xmlns:a16="http://schemas.microsoft.com/office/drawing/2014/main" id="{B44E6B0A-5D66-794E-AC76-3F54A01194FD}"/>
              </a:ext>
            </a:extLst>
          </p:cNvPr>
          <p:cNvSpPr txBox="1"/>
          <p:nvPr/>
        </p:nvSpPr>
        <p:spPr>
          <a:xfrm>
            <a:off x="945121" y="4734461"/>
            <a:ext cx="1112066" cy="584775"/>
          </a:xfrm>
          <a:prstGeom prst="rect">
            <a:avLst/>
          </a:prstGeom>
          <a:noFill/>
        </p:spPr>
        <p:txBody>
          <a:bodyPr wrap="square" rtlCol="0">
            <a:spAutoFit/>
          </a:bodyPr>
          <a:lstStyle/>
          <a:p>
            <a:pPr algn="ctr"/>
            <a:r>
              <a:rPr lang="en-GB" sz="3200" dirty="0">
                <a:latin typeface="Calibri" panose="020F0502020204030204" pitchFamily="34" charset="0"/>
              </a:rPr>
              <a:t>4,376</a:t>
            </a:r>
          </a:p>
        </p:txBody>
      </p:sp>
      <p:sp>
        <p:nvSpPr>
          <p:cNvPr id="32" name="Oval 31"/>
          <p:cNvSpPr/>
          <p:nvPr/>
        </p:nvSpPr>
        <p:spPr>
          <a:xfrm flipH="1">
            <a:off x="1530525" y="2037975"/>
            <a:ext cx="195943" cy="731137"/>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Oval 32"/>
          <p:cNvSpPr/>
          <p:nvPr/>
        </p:nvSpPr>
        <p:spPr>
          <a:xfrm flipH="1">
            <a:off x="1550122" y="4588099"/>
            <a:ext cx="195943" cy="731137"/>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35" name="Straight Connector 34"/>
          <p:cNvCxnSpPr/>
          <p:nvPr/>
        </p:nvCxnSpPr>
        <p:spPr>
          <a:xfrm>
            <a:off x="1114438" y="3507023"/>
            <a:ext cx="6657316" cy="10295"/>
          </a:xfrm>
          <a:prstGeom prst="line">
            <a:avLst/>
          </a:prstGeom>
          <a:ln w="38100"/>
        </p:spPr>
        <p:style>
          <a:lnRef idx="1">
            <a:schemeClr val="dk1"/>
          </a:lnRef>
          <a:fillRef idx="0">
            <a:schemeClr val="dk1"/>
          </a:fillRef>
          <a:effectRef idx="0">
            <a:schemeClr val="dk1"/>
          </a:effectRef>
          <a:fontRef idx="minor">
            <a:schemeClr val="tx1"/>
          </a:fontRef>
        </p:style>
      </p:cxnSp>
      <p:cxnSp>
        <p:nvCxnSpPr>
          <p:cNvPr id="36" name="Straight Connector 35"/>
          <p:cNvCxnSpPr/>
          <p:nvPr/>
        </p:nvCxnSpPr>
        <p:spPr>
          <a:xfrm>
            <a:off x="1106545" y="3172768"/>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37" name="Straight Connector 36"/>
          <p:cNvCxnSpPr/>
          <p:nvPr/>
        </p:nvCxnSpPr>
        <p:spPr>
          <a:xfrm>
            <a:off x="1771685" y="3172768"/>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38" name="Straight Connector 37"/>
          <p:cNvCxnSpPr/>
          <p:nvPr/>
        </p:nvCxnSpPr>
        <p:spPr>
          <a:xfrm>
            <a:off x="7757949" y="3172768"/>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39" name="Straight Connector 38"/>
          <p:cNvCxnSpPr/>
          <p:nvPr/>
        </p:nvCxnSpPr>
        <p:spPr>
          <a:xfrm>
            <a:off x="2436825" y="3172768"/>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40" name="Straight Connector 39"/>
          <p:cNvCxnSpPr/>
          <p:nvPr/>
        </p:nvCxnSpPr>
        <p:spPr>
          <a:xfrm>
            <a:off x="3767105" y="3172768"/>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41" name="Straight Connector 40"/>
          <p:cNvCxnSpPr/>
          <p:nvPr/>
        </p:nvCxnSpPr>
        <p:spPr>
          <a:xfrm>
            <a:off x="3101965" y="3172768"/>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42" name="Straight Connector 41"/>
          <p:cNvCxnSpPr/>
          <p:nvPr/>
        </p:nvCxnSpPr>
        <p:spPr>
          <a:xfrm>
            <a:off x="4432245" y="3172768"/>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43" name="Straight Connector 42"/>
          <p:cNvCxnSpPr/>
          <p:nvPr/>
        </p:nvCxnSpPr>
        <p:spPr>
          <a:xfrm>
            <a:off x="5097385" y="3172768"/>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44" name="Straight Connector 43"/>
          <p:cNvCxnSpPr/>
          <p:nvPr/>
        </p:nvCxnSpPr>
        <p:spPr>
          <a:xfrm>
            <a:off x="5762525" y="3172768"/>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45" name="Straight Connector 44"/>
          <p:cNvCxnSpPr/>
          <p:nvPr/>
        </p:nvCxnSpPr>
        <p:spPr>
          <a:xfrm>
            <a:off x="6427665" y="3205563"/>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46" name="Straight Connector 45"/>
          <p:cNvCxnSpPr/>
          <p:nvPr/>
        </p:nvCxnSpPr>
        <p:spPr>
          <a:xfrm>
            <a:off x="7092805" y="3172768"/>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47" name="Straight Arrow Connector 46"/>
          <p:cNvCxnSpPr/>
          <p:nvPr/>
        </p:nvCxnSpPr>
        <p:spPr>
          <a:xfrm flipV="1">
            <a:off x="5908347" y="3740890"/>
            <a:ext cx="0" cy="433616"/>
          </a:xfrm>
          <a:prstGeom prst="straightConnector1">
            <a:avLst/>
          </a:prstGeom>
          <a:ln w="38100">
            <a:solidFill>
              <a:schemeClr val="accent4"/>
            </a:solidFill>
            <a:tailEnd type="triangle"/>
          </a:ln>
        </p:spPr>
        <p:style>
          <a:lnRef idx="1">
            <a:schemeClr val="accent1"/>
          </a:lnRef>
          <a:fillRef idx="0">
            <a:schemeClr val="accent1"/>
          </a:fillRef>
          <a:effectRef idx="0">
            <a:schemeClr val="accent1"/>
          </a:effectRef>
          <a:fontRef idx="minor">
            <a:schemeClr val="tx1"/>
          </a:fontRef>
        </p:style>
      </p:cxnSp>
      <p:sp>
        <p:nvSpPr>
          <p:cNvPr id="48" name="TextBox 47">
            <a:extLst>
              <a:ext uri="{FF2B5EF4-FFF2-40B4-BE49-F238E27FC236}">
                <a16:creationId xmlns:a16="http://schemas.microsoft.com/office/drawing/2014/main" id="{B44E6B0A-5D66-794E-AC76-3F54A01194FD}"/>
              </a:ext>
            </a:extLst>
          </p:cNvPr>
          <p:cNvSpPr txBox="1"/>
          <p:nvPr/>
        </p:nvSpPr>
        <p:spPr>
          <a:xfrm>
            <a:off x="437451" y="3837289"/>
            <a:ext cx="1406760" cy="461665"/>
          </a:xfrm>
          <a:prstGeom prst="rect">
            <a:avLst/>
          </a:prstGeom>
          <a:noFill/>
        </p:spPr>
        <p:txBody>
          <a:bodyPr wrap="square" rtlCol="0">
            <a:spAutoFit/>
          </a:bodyPr>
          <a:lstStyle/>
          <a:p>
            <a:pPr algn="ctr"/>
            <a:r>
              <a:rPr lang="en-GB" sz="2400" dirty="0">
                <a:latin typeface="Calibri" panose="020F0502020204030204" pitchFamily="34" charset="0"/>
              </a:rPr>
              <a:t>3,400</a:t>
            </a:r>
          </a:p>
        </p:txBody>
      </p:sp>
      <p:cxnSp>
        <p:nvCxnSpPr>
          <p:cNvPr id="49" name="Straight Arrow Connector 48"/>
          <p:cNvCxnSpPr/>
          <p:nvPr/>
        </p:nvCxnSpPr>
        <p:spPr>
          <a:xfrm>
            <a:off x="1106544" y="2969307"/>
            <a:ext cx="4801803" cy="0"/>
          </a:xfrm>
          <a:prstGeom prst="straightConnector1">
            <a:avLst/>
          </a:prstGeom>
          <a:ln w="38100">
            <a:solidFill>
              <a:schemeClr val="accent2"/>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50" name="Straight Arrow Connector 49"/>
          <p:cNvCxnSpPr/>
          <p:nvPr/>
        </p:nvCxnSpPr>
        <p:spPr>
          <a:xfrm>
            <a:off x="5908347" y="2969307"/>
            <a:ext cx="1827282" cy="0"/>
          </a:xfrm>
          <a:prstGeom prst="straightConnector1">
            <a:avLst/>
          </a:prstGeom>
          <a:ln w="38100">
            <a:solidFill>
              <a:schemeClr val="accent2"/>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52" name="Oval 51"/>
          <p:cNvSpPr/>
          <p:nvPr/>
        </p:nvSpPr>
        <p:spPr>
          <a:xfrm>
            <a:off x="7315107" y="3780441"/>
            <a:ext cx="895452" cy="735968"/>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3" name="TextBox 52">
            <a:extLst>
              <a:ext uri="{FF2B5EF4-FFF2-40B4-BE49-F238E27FC236}">
                <a16:creationId xmlns:a16="http://schemas.microsoft.com/office/drawing/2014/main" id="{B44E6B0A-5D66-794E-AC76-3F54A01194FD}"/>
              </a:ext>
            </a:extLst>
          </p:cNvPr>
          <p:cNvSpPr txBox="1"/>
          <p:nvPr/>
        </p:nvSpPr>
        <p:spPr>
          <a:xfrm>
            <a:off x="5204967" y="4153763"/>
            <a:ext cx="1406760" cy="461665"/>
          </a:xfrm>
          <a:prstGeom prst="rect">
            <a:avLst/>
          </a:prstGeom>
          <a:noFill/>
        </p:spPr>
        <p:txBody>
          <a:bodyPr wrap="square" rtlCol="0">
            <a:spAutoFit/>
          </a:bodyPr>
          <a:lstStyle/>
          <a:p>
            <a:pPr algn="ctr"/>
            <a:r>
              <a:rPr lang="en-GB" sz="2400" dirty="0">
                <a:latin typeface="Calibri" panose="020F0502020204030204" pitchFamily="34" charset="0"/>
              </a:rPr>
              <a:t>3,472</a:t>
            </a:r>
          </a:p>
        </p:txBody>
      </p:sp>
      <p:sp>
        <p:nvSpPr>
          <p:cNvPr id="54" name="TextBox 53">
            <a:extLst>
              <a:ext uri="{FF2B5EF4-FFF2-40B4-BE49-F238E27FC236}">
                <a16:creationId xmlns:a16="http://schemas.microsoft.com/office/drawing/2014/main" id="{B44E6B0A-5D66-794E-AC76-3F54A01194FD}"/>
              </a:ext>
            </a:extLst>
          </p:cNvPr>
          <p:cNvSpPr txBox="1"/>
          <p:nvPr/>
        </p:nvSpPr>
        <p:spPr>
          <a:xfrm>
            <a:off x="7068374" y="3892771"/>
            <a:ext cx="1406760" cy="461665"/>
          </a:xfrm>
          <a:prstGeom prst="rect">
            <a:avLst/>
          </a:prstGeom>
          <a:noFill/>
        </p:spPr>
        <p:txBody>
          <a:bodyPr wrap="square" rtlCol="0">
            <a:spAutoFit/>
          </a:bodyPr>
          <a:lstStyle/>
          <a:p>
            <a:pPr algn="ctr"/>
            <a:r>
              <a:rPr lang="en-GB" sz="2400" dirty="0">
                <a:latin typeface="Calibri" panose="020F0502020204030204" pitchFamily="34" charset="0"/>
              </a:rPr>
              <a:t>3,500</a:t>
            </a:r>
          </a:p>
        </p:txBody>
      </p:sp>
      <p:sp>
        <p:nvSpPr>
          <p:cNvPr id="55" name="TextBox 54">
            <a:extLst>
              <a:ext uri="{FF2B5EF4-FFF2-40B4-BE49-F238E27FC236}">
                <a16:creationId xmlns:a16="http://schemas.microsoft.com/office/drawing/2014/main" id="{B44E6B0A-5D66-794E-AC76-3F54A01194FD}"/>
              </a:ext>
            </a:extLst>
          </p:cNvPr>
          <p:cNvSpPr txBox="1"/>
          <p:nvPr/>
        </p:nvSpPr>
        <p:spPr>
          <a:xfrm>
            <a:off x="2582195" y="4702945"/>
            <a:ext cx="1112066" cy="584775"/>
          </a:xfrm>
          <a:prstGeom prst="rect">
            <a:avLst/>
          </a:prstGeom>
          <a:noFill/>
        </p:spPr>
        <p:txBody>
          <a:bodyPr wrap="square" rtlCol="0">
            <a:spAutoFit/>
          </a:bodyPr>
          <a:lstStyle/>
          <a:p>
            <a:pPr algn="ctr"/>
            <a:r>
              <a:rPr lang="en-GB" sz="3200" dirty="0">
                <a:solidFill>
                  <a:schemeClr val="accent1"/>
                </a:solidFill>
                <a:latin typeface="Calibri" panose="020F0502020204030204" pitchFamily="34" charset="0"/>
              </a:rPr>
              <a:t>4,400</a:t>
            </a:r>
          </a:p>
        </p:txBody>
      </p:sp>
      <p:cxnSp>
        <p:nvCxnSpPr>
          <p:cNvPr id="51" name="Straight Arrow Connector 50"/>
          <p:cNvCxnSpPr/>
          <p:nvPr/>
        </p:nvCxnSpPr>
        <p:spPr>
          <a:xfrm>
            <a:off x="1114438" y="2820114"/>
            <a:ext cx="6621191" cy="0"/>
          </a:xfrm>
          <a:prstGeom prst="straightConnector1">
            <a:avLst/>
          </a:prstGeom>
          <a:ln w="38100">
            <a:solidFill>
              <a:schemeClr val="accent2"/>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B44E6B0A-5D66-794E-AC76-3F54A01194FD}"/>
              </a:ext>
            </a:extLst>
          </p:cNvPr>
          <p:cNvSpPr txBox="1"/>
          <p:nvPr/>
        </p:nvSpPr>
        <p:spPr>
          <a:xfrm>
            <a:off x="3690625" y="2413674"/>
            <a:ext cx="1406760" cy="461665"/>
          </a:xfrm>
          <a:prstGeom prst="rect">
            <a:avLst/>
          </a:prstGeom>
          <a:noFill/>
        </p:spPr>
        <p:txBody>
          <a:bodyPr wrap="square" rtlCol="0">
            <a:spAutoFit/>
          </a:bodyPr>
          <a:lstStyle/>
          <a:p>
            <a:pPr algn="ctr"/>
            <a:r>
              <a:rPr lang="en-GB" sz="2400" dirty="0">
                <a:latin typeface="Calibri" panose="020F0502020204030204" pitchFamily="34" charset="0"/>
              </a:rPr>
              <a:t>100</a:t>
            </a:r>
          </a:p>
        </p:txBody>
      </p:sp>
      <p:sp>
        <p:nvSpPr>
          <p:cNvPr id="58" name="TextBox 57">
            <a:extLst>
              <a:ext uri="{FF2B5EF4-FFF2-40B4-BE49-F238E27FC236}">
                <a16:creationId xmlns:a16="http://schemas.microsoft.com/office/drawing/2014/main" id="{B44E6B0A-5D66-794E-AC76-3F54A01194FD}"/>
              </a:ext>
            </a:extLst>
          </p:cNvPr>
          <p:cNvSpPr txBox="1"/>
          <p:nvPr/>
        </p:nvSpPr>
        <p:spPr>
          <a:xfrm>
            <a:off x="3728865" y="3772825"/>
            <a:ext cx="1406760" cy="461665"/>
          </a:xfrm>
          <a:prstGeom prst="rect">
            <a:avLst/>
          </a:prstGeom>
          <a:noFill/>
        </p:spPr>
        <p:txBody>
          <a:bodyPr wrap="square" rtlCol="0">
            <a:spAutoFit/>
          </a:bodyPr>
          <a:lstStyle/>
          <a:p>
            <a:pPr algn="ctr"/>
            <a:r>
              <a:rPr lang="en-GB" sz="2400" dirty="0">
                <a:latin typeface="Calibri" panose="020F0502020204030204" pitchFamily="34" charset="0"/>
              </a:rPr>
              <a:t>3,450</a:t>
            </a:r>
          </a:p>
        </p:txBody>
      </p:sp>
      <p:sp>
        <p:nvSpPr>
          <p:cNvPr id="2" name="Rectangle 1">
            <a:extLst>
              <a:ext uri="{FF2B5EF4-FFF2-40B4-BE49-F238E27FC236}">
                <a16:creationId xmlns:a16="http://schemas.microsoft.com/office/drawing/2014/main" id="{E5E08C78-C50F-4CCA-8CB9-CA3A276FC5AF}"/>
              </a:ext>
            </a:extLst>
          </p:cNvPr>
          <p:cNvSpPr/>
          <p:nvPr/>
        </p:nvSpPr>
        <p:spPr>
          <a:xfrm>
            <a:off x="885653" y="110122"/>
            <a:ext cx="4000647"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Over to you…</a:t>
            </a:r>
          </a:p>
        </p:txBody>
      </p:sp>
    </p:spTree>
    <p:custDataLst>
      <p:tags r:id="rId1"/>
    </p:custDataLst>
    <p:extLst>
      <p:ext uri="{BB962C8B-B14F-4D97-AF65-F5344CB8AC3E}">
        <p14:creationId xmlns:p14="http://schemas.microsoft.com/office/powerpoint/2010/main" val="37177573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down)">
                                      <p:cBhvr>
                                        <p:cTn id="7" dur="500"/>
                                        <p:tgtEl>
                                          <p:spTgt spid="3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wipe(down)">
                                      <p:cBhvr>
                                        <p:cTn id="12" dur="500"/>
                                        <p:tgtEl>
                                          <p:spTgt spid="33"/>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xit" presetSubtype="0" fill="hold" grpId="1" nodeType="clickEffect">
                                  <p:stCondLst>
                                    <p:cond delay="0"/>
                                  </p:stCondLst>
                                  <p:childTnLst>
                                    <p:set>
                                      <p:cBhvr>
                                        <p:cTn id="16" dur="1" fill="hold">
                                          <p:stCondLst>
                                            <p:cond delay="0"/>
                                          </p:stCondLst>
                                        </p:cTn>
                                        <p:tgtEl>
                                          <p:spTgt spid="32"/>
                                        </p:tgtEl>
                                        <p:attrNameLst>
                                          <p:attrName>style.visibility</p:attrName>
                                        </p:attrNameLst>
                                      </p:cBhvr>
                                      <p:to>
                                        <p:strVal val="hidden"/>
                                      </p:to>
                                    </p:set>
                                  </p:childTnLst>
                                </p:cTn>
                              </p:par>
                              <p:par>
                                <p:cTn id="17" presetID="1" presetClass="exit" presetSubtype="0" fill="hold" grpId="1" nodeType="withEffect">
                                  <p:stCondLst>
                                    <p:cond delay="0"/>
                                  </p:stCondLst>
                                  <p:childTnLst>
                                    <p:set>
                                      <p:cBhvr>
                                        <p:cTn id="18" dur="1" fill="hold">
                                          <p:stCondLst>
                                            <p:cond delay="0"/>
                                          </p:stCondLst>
                                        </p:cTn>
                                        <p:tgtEl>
                                          <p:spTgt spid="33"/>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fade">
                                      <p:cBhvr>
                                        <p:cTn id="23" dur="500"/>
                                        <p:tgtEl>
                                          <p:spTgt spid="36"/>
                                        </p:tgtEl>
                                      </p:cBhvr>
                                    </p:animEffect>
                                  </p:childTnLst>
                                </p:cTn>
                              </p:par>
                              <p:par>
                                <p:cTn id="24" presetID="10" presetClass="entr" presetSubtype="0" fill="hold" nodeType="withEffect">
                                  <p:stCondLst>
                                    <p:cond delay="0"/>
                                  </p:stCondLst>
                                  <p:childTnLst>
                                    <p:set>
                                      <p:cBhvr>
                                        <p:cTn id="25" dur="1" fill="hold">
                                          <p:stCondLst>
                                            <p:cond delay="0"/>
                                          </p:stCondLst>
                                        </p:cTn>
                                        <p:tgtEl>
                                          <p:spTgt spid="37"/>
                                        </p:tgtEl>
                                        <p:attrNameLst>
                                          <p:attrName>style.visibility</p:attrName>
                                        </p:attrNameLst>
                                      </p:cBhvr>
                                      <p:to>
                                        <p:strVal val="visible"/>
                                      </p:to>
                                    </p:set>
                                    <p:animEffect transition="in" filter="fade">
                                      <p:cBhvr>
                                        <p:cTn id="26" dur="500"/>
                                        <p:tgtEl>
                                          <p:spTgt spid="37"/>
                                        </p:tgtEl>
                                      </p:cBhvr>
                                    </p:animEffect>
                                  </p:childTnLst>
                                </p:cTn>
                              </p:par>
                              <p:par>
                                <p:cTn id="27" presetID="10" presetClass="entr" presetSubtype="0" fill="hold" nodeType="withEffect">
                                  <p:stCondLst>
                                    <p:cond delay="0"/>
                                  </p:stCondLst>
                                  <p:childTnLst>
                                    <p:set>
                                      <p:cBhvr>
                                        <p:cTn id="28" dur="1" fill="hold">
                                          <p:stCondLst>
                                            <p:cond delay="0"/>
                                          </p:stCondLst>
                                        </p:cTn>
                                        <p:tgtEl>
                                          <p:spTgt spid="35"/>
                                        </p:tgtEl>
                                        <p:attrNameLst>
                                          <p:attrName>style.visibility</p:attrName>
                                        </p:attrNameLst>
                                      </p:cBhvr>
                                      <p:to>
                                        <p:strVal val="visible"/>
                                      </p:to>
                                    </p:set>
                                    <p:animEffect transition="in" filter="fade">
                                      <p:cBhvr>
                                        <p:cTn id="29" dur="500"/>
                                        <p:tgtEl>
                                          <p:spTgt spid="35"/>
                                        </p:tgtEl>
                                      </p:cBhvr>
                                    </p:animEffect>
                                  </p:childTnLst>
                                </p:cTn>
                              </p:par>
                              <p:par>
                                <p:cTn id="30" presetID="10" presetClass="entr" presetSubtype="0" fill="hold" nodeType="with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fade">
                                      <p:cBhvr>
                                        <p:cTn id="32" dur="500"/>
                                        <p:tgtEl>
                                          <p:spTgt spid="39"/>
                                        </p:tgtEl>
                                      </p:cBhvr>
                                    </p:animEffect>
                                  </p:childTnLst>
                                </p:cTn>
                              </p:par>
                              <p:par>
                                <p:cTn id="33" presetID="10" presetClass="entr" presetSubtype="0" fill="hold" nodeType="withEffect">
                                  <p:stCondLst>
                                    <p:cond delay="0"/>
                                  </p:stCondLst>
                                  <p:childTnLst>
                                    <p:set>
                                      <p:cBhvr>
                                        <p:cTn id="34" dur="1" fill="hold">
                                          <p:stCondLst>
                                            <p:cond delay="0"/>
                                          </p:stCondLst>
                                        </p:cTn>
                                        <p:tgtEl>
                                          <p:spTgt spid="41"/>
                                        </p:tgtEl>
                                        <p:attrNameLst>
                                          <p:attrName>style.visibility</p:attrName>
                                        </p:attrNameLst>
                                      </p:cBhvr>
                                      <p:to>
                                        <p:strVal val="visible"/>
                                      </p:to>
                                    </p:set>
                                    <p:animEffect transition="in" filter="fade">
                                      <p:cBhvr>
                                        <p:cTn id="35" dur="500"/>
                                        <p:tgtEl>
                                          <p:spTgt spid="41"/>
                                        </p:tgtEl>
                                      </p:cBhvr>
                                    </p:animEffect>
                                  </p:childTnLst>
                                </p:cTn>
                              </p:par>
                              <p:par>
                                <p:cTn id="36" presetID="10" presetClass="entr" presetSubtype="0" fill="hold" nodeType="withEffect">
                                  <p:stCondLst>
                                    <p:cond delay="0"/>
                                  </p:stCondLst>
                                  <p:childTnLst>
                                    <p:set>
                                      <p:cBhvr>
                                        <p:cTn id="37" dur="1" fill="hold">
                                          <p:stCondLst>
                                            <p:cond delay="0"/>
                                          </p:stCondLst>
                                        </p:cTn>
                                        <p:tgtEl>
                                          <p:spTgt spid="40"/>
                                        </p:tgtEl>
                                        <p:attrNameLst>
                                          <p:attrName>style.visibility</p:attrName>
                                        </p:attrNameLst>
                                      </p:cBhvr>
                                      <p:to>
                                        <p:strVal val="visible"/>
                                      </p:to>
                                    </p:set>
                                    <p:animEffect transition="in" filter="fade">
                                      <p:cBhvr>
                                        <p:cTn id="38" dur="500"/>
                                        <p:tgtEl>
                                          <p:spTgt spid="40"/>
                                        </p:tgtEl>
                                      </p:cBhvr>
                                    </p:animEffect>
                                  </p:childTnLst>
                                </p:cTn>
                              </p:par>
                              <p:par>
                                <p:cTn id="39" presetID="10" presetClass="entr" presetSubtype="0" fill="hold" nodeType="withEffect">
                                  <p:stCondLst>
                                    <p:cond delay="0"/>
                                  </p:stCondLst>
                                  <p:childTnLst>
                                    <p:set>
                                      <p:cBhvr>
                                        <p:cTn id="40" dur="1" fill="hold">
                                          <p:stCondLst>
                                            <p:cond delay="0"/>
                                          </p:stCondLst>
                                        </p:cTn>
                                        <p:tgtEl>
                                          <p:spTgt spid="42"/>
                                        </p:tgtEl>
                                        <p:attrNameLst>
                                          <p:attrName>style.visibility</p:attrName>
                                        </p:attrNameLst>
                                      </p:cBhvr>
                                      <p:to>
                                        <p:strVal val="visible"/>
                                      </p:to>
                                    </p:set>
                                    <p:animEffect transition="in" filter="fade">
                                      <p:cBhvr>
                                        <p:cTn id="41" dur="500"/>
                                        <p:tgtEl>
                                          <p:spTgt spid="42"/>
                                        </p:tgtEl>
                                      </p:cBhvr>
                                    </p:animEffect>
                                  </p:childTnLst>
                                </p:cTn>
                              </p:par>
                              <p:par>
                                <p:cTn id="42" presetID="10" presetClass="entr" presetSubtype="0" fill="hold" nodeType="withEffect">
                                  <p:stCondLst>
                                    <p:cond delay="0"/>
                                  </p:stCondLst>
                                  <p:childTnLst>
                                    <p:set>
                                      <p:cBhvr>
                                        <p:cTn id="43" dur="1" fill="hold">
                                          <p:stCondLst>
                                            <p:cond delay="0"/>
                                          </p:stCondLst>
                                        </p:cTn>
                                        <p:tgtEl>
                                          <p:spTgt spid="43"/>
                                        </p:tgtEl>
                                        <p:attrNameLst>
                                          <p:attrName>style.visibility</p:attrName>
                                        </p:attrNameLst>
                                      </p:cBhvr>
                                      <p:to>
                                        <p:strVal val="visible"/>
                                      </p:to>
                                    </p:set>
                                    <p:animEffect transition="in" filter="fade">
                                      <p:cBhvr>
                                        <p:cTn id="44" dur="500"/>
                                        <p:tgtEl>
                                          <p:spTgt spid="43"/>
                                        </p:tgtEl>
                                      </p:cBhvr>
                                    </p:animEffect>
                                  </p:childTnLst>
                                </p:cTn>
                              </p:par>
                              <p:par>
                                <p:cTn id="45" presetID="10" presetClass="entr" presetSubtype="0" fill="hold" nodeType="withEffect">
                                  <p:stCondLst>
                                    <p:cond delay="0"/>
                                  </p:stCondLst>
                                  <p:childTnLst>
                                    <p:set>
                                      <p:cBhvr>
                                        <p:cTn id="46" dur="1" fill="hold">
                                          <p:stCondLst>
                                            <p:cond delay="0"/>
                                          </p:stCondLst>
                                        </p:cTn>
                                        <p:tgtEl>
                                          <p:spTgt spid="44"/>
                                        </p:tgtEl>
                                        <p:attrNameLst>
                                          <p:attrName>style.visibility</p:attrName>
                                        </p:attrNameLst>
                                      </p:cBhvr>
                                      <p:to>
                                        <p:strVal val="visible"/>
                                      </p:to>
                                    </p:set>
                                    <p:animEffect transition="in" filter="fade">
                                      <p:cBhvr>
                                        <p:cTn id="47" dur="500"/>
                                        <p:tgtEl>
                                          <p:spTgt spid="44"/>
                                        </p:tgtEl>
                                      </p:cBhvr>
                                    </p:animEffect>
                                  </p:childTnLst>
                                </p:cTn>
                              </p:par>
                              <p:par>
                                <p:cTn id="48" presetID="10" presetClass="entr" presetSubtype="0" fill="hold" nodeType="withEffect">
                                  <p:stCondLst>
                                    <p:cond delay="0"/>
                                  </p:stCondLst>
                                  <p:childTnLst>
                                    <p:set>
                                      <p:cBhvr>
                                        <p:cTn id="49" dur="1" fill="hold">
                                          <p:stCondLst>
                                            <p:cond delay="0"/>
                                          </p:stCondLst>
                                        </p:cTn>
                                        <p:tgtEl>
                                          <p:spTgt spid="45"/>
                                        </p:tgtEl>
                                        <p:attrNameLst>
                                          <p:attrName>style.visibility</p:attrName>
                                        </p:attrNameLst>
                                      </p:cBhvr>
                                      <p:to>
                                        <p:strVal val="visible"/>
                                      </p:to>
                                    </p:set>
                                    <p:animEffect transition="in" filter="fade">
                                      <p:cBhvr>
                                        <p:cTn id="50" dur="500"/>
                                        <p:tgtEl>
                                          <p:spTgt spid="45"/>
                                        </p:tgtEl>
                                      </p:cBhvr>
                                    </p:animEffect>
                                  </p:childTnLst>
                                </p:cTn>
                              </p:par>
                              <p:par>
                                <p:cTn id="51" presetID="10" presetClass="entr" presetSubtype="0" fill="hold" nodeType="withEffect">
                                  <p:stCondLst>
                                    <p:cond delay="0"/>
                                  </p:stCondLst>
                                  <p:childTnLst>
                                    <p:set>
                                      <p:cBhvr>
                                        <p:cTn id="52" dur="1" fill="hold">
                                          <p:stCondLst>
                                            <p:cond delay="0"/>
                                          </p:stCondLst>
                                        </p:cTn>
                                        <p:tgtEl>
                                          <p:spTgt spid="46"/>
                                        </p:tgtEl>
                                        <p:attrNameLst>
                                          <p:attrName>style.visibility</p:attrName>
                                        </p:attrNameLst>
                                      </p:cBhvr>
                                      <p:to>
                                        <p:strVal val="visible"/>
                                      </p:to>
                                    </p:set>
                                    <p:animEffect transition="in" filter="fade">
                                      <p:cBhvr>
                                        <p:cTn id="53" dur="500"/>
                                        <p:tgtEl>
                                          <p:spTgt spid="46"/>
                                        </p:tgtEl>
                                      </p:cBhvr>
                                    </p:animEffect>
                                  </p:childTnLst>
                                </p:cTn>
                              </p:par>
                              <p:par>
                                <p:cTn id="54" presetID="10" presetClass="entr" presetSubtype="0" fill="hold" nodeType="withEffect">
                                  <p:stCondLst>
                                    <p:cond delay="0"/>
                                  </p:stCondLst>
                                  <p:childTnLst>
                                    <p:set>
                                      <p:cBhvr>
                                        <p:cTn id="55" dur="1" fill="hold">
                                          <p:stCondLst>
                                            <p:cond delay="0"/>
                                          </p:stCondLst>
                                        </p:cTn>
                                        <p:tgtEl>
                                          <p:spTgt spid="38"/>
                                        </p:tgtEl>
                                        <p:attrNameLst>
                                          <p:attrName>style.visibility</p:attrName>
                                        </p:attrNameLst>
                                      </p:cBhvr>
                                      <p:to>
                                        <p:strVal val="visible"/>
                                      </p:to>
                                    </p:set>
                                    <p:animEffect transition="in" filter="fade">
                                      <p:cBhvr>
                                        <p:cTn id="56" dur="500"/>
                                        <p:tgtEl>
                                          <p:spTgt spid="38"/>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48"/>
                                        </p:tgtEl>
                                        <p:attrNameLst>
                                          <p:attrName>style.visibility</p:attrName>
                                        </p:attrNameLst>
                                      </p:cBhvr>
                                      <p:to>
                                        <p:strVal val="visible"/>
                                      </p:to>
                                    </p:set>
                                    <p:animEffect transition="in" filter="fade">
                                      <p:cBhvr>
                                        <p:cTn id="61" dur="500"/>
                                        <p:tgtEl>
                                          <p:spTgt spid="48"/>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grpId="0" nodeType="clickEffect">
                                  <p:stCondLst>
                                    <p:cond delay="0"/>
                                  </p:stCondLst>
                                  <p:childTnLst>
                                    <p:set>
                                      <p:cBhvr>
                                        <p:cTn id="65" dur="1" fill="hold">
                                          <p:stCondLst>
                                            <p:cond delay="0"/>
                                          </p:stCondLst>
                                        </p:cTn>
                                        <p:tgtEl>
                                          <p:spTgt spid="54"/>
                                        </p:tgtEl>
                                        <p:attrNameLst>
                                          <p:attrName>style.visibility</p:attrName>
                                        </p:attrNameLst>
                                      </p:cBhvr>
                                      <p:to>
                                        <p:strVal val="visible"/>
                                      </p:to>
                                    </p:set>
                                    <p:animEffect transition="in" filter="fade">
                                      <p:cBhvr>
                                        <p:cTn id="66" dur="500"/>
                                        <p:tgtEl>
                                          <p:spTgt spid="54"/>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nodeType="clickEffect">
                                  <p:stCondLst>
                                    <p:cond delay="0"/>
                                  </p:stCondLst>
                                  <p:childTnLst>
                                    <p:set>
                                      <p:cBhvr>
                                        <p:cTn id="70" dur="1" fill="hold">
                                          <p:stCondLst>
                                            <p:cond delay="0"/>
                                          </p:stCondLst>
                                        </p:cTn>
                                        <p:tgtEl>
                                          <p:spTgt spid="51"/>
                                        </p:tgtEl>
                                        <p:attrNameLst>
                                          <p:attrName>style.visibility</p:attrName>
                                        </p:attrNameLst>
                                      </p:cBhvr>
                                      <p:to>
                                        <p:strVal val="visible"/>
                                      </p:to>
                                    </p:set>
                                    <p:animEffect transition="in" filter="fade">
                                      <p:cBhvr>
                                        <p:cTn id="71" dur="500"/>
                                        <p:tgtEl>
                                          <p:spTgt spid="51"/>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57"/>
                                        </p:tgtEl>
                                        <p:attrNameLst>
                                          <p:attrName>style.visibility</p:attrName>
                                        </p:attrNameLst>
                                      </p:cBhvr>
                                      <p:to>
                                        <p:strVal val="visible"/>
                                      </p:to>
                                    </p:set>
                                    <p:animEffect transition="in" filter="fade">
                                      <p:cBhvr>
                                        <p:cTn id="74" dur="500"/>
                                        <p:tgtEl>
                                          <p:spTgt spid="57"/>
                                        </p:tgtEl>
                                      </p:cBhvr>
                                    </p:animEffect>
                                  </p:childTnLst>
                                </p:cTn>
                              </p:par>
                            </p:childTnLst>
                          </p:cTn>
                        </p:par>
                      </p:childTnLst>
                    </p:cTn>
                  </p:par>
                  <p:par>
                    <p:cTn id="75" fill="hold">
                      <p:stCondLst>
                        <p:cond delay="indefinite"/>
                      </p:stCondLst>
                      <p:childTnLst>
                        <p:par>
                          <p:cTn id="76" fill="hold">
                            <p:stCondLst>
                              <p:cond delay="0"/>
                            </p:stCondLst>
                            <p:childTnLst>
                              <p:par>
                                <p:cTn id="77" presetID="10" presetClass="entr" presetSubtype="0" fill="hold" grpId="0" nodeType="clickEffect">
                                  <p:stCondLst>
                                    <p:cond delay="0"/>
                                  </p:stCondLst>
                                  <p:childTnLst>
                                    <p:set>
                                      <p:cBhvr>
                                        <p:cTn id="78" dur="1" fill="hold">
                                          <p:stCondLst>
                                            <p:cond delay="0"/>
                                          </p:stCondLst>
                                        </p:cTn>
                                        <p:tgtEl>
                                          <p:spTgt spid="58"/>
                                        </p:tgtEl>
                                        <p:attrNameLst>
                                          <p:attrName>style.visibility</p:attrName>
                                        </p:attrNameLst>
                                      </p:cBhvr>
                                      <p:to>
                                        <p:strVal val="visible"/>
                                      </p:to>
                                    </p:set>
                                    <p:animEffect transition="in" filter="fade">
                                      <p:cBhvr>
                                        <p:cTn id="79" dur="500"/>
                                        <p:tgtEl>
                                          <p:spTgt spid="58"/>
                                        </p:tgtEl>
                                      </p:cBhvr>
                                    </p:animEffect>
                                  </p:childTnLst>
                                </p:cTn>
                              </p:par>
                            </p:childTnLst>
                          </p:cTn>
                        </p:par>
                      </p:childTnLst>
                    </p:cTn>
                  </p:par>
                  <p:par>
                    <p:cTn id="80" fill="hold">
                      <p:stCondLst>
                        <p:cond delay="indefinite"/>
                      </p:stCondLst>
                      <p:childTnLst>
                        <p:par>
                          <p:cTn id="81" fill="hold">
                            <p:stCondLst>
                              <p:cond delay="0"/>
                            </p:stCondLst>
                            <p:childTnLst>
                              <p:par>
                                <p:cTn id="82" presetID="1" presetClass="exit" presetSubtype="0" fill="hold" nodeType="clickEffect">
                                  <p:stCondLst>
                                    <p:cond delay="0"/>
                                  </p:stCondLst>
                                  <p:childTnLst>
                                    <p:set>
                                      <p:cBhvr>
                                        <p:cTn id="83" dur="1" fill="hold">
                                          <p:stCondLst>
                                            <p:cond delay="0"/>
                                          </p:stCondLst>
                                        </p:cTn>
                                        <p:tgtEl>
                                          <p:spTgt spid="51"/>
                                        </p:tgtEl>
                                        <p:attrNameLst>
                                          <p:attrName>style.visibility</p:attrName>
                                        </p:attrNameLst>
                                      </p:cBhvr>
                                      <p:to>
                                        <p:strVal val="hidden"/>
                                      </p:to>
                                    </p:set>
                                  </p:childTnLst>
                                </p:cTn>
                              </p:par>
                              <p:par>
                                <p:cTn id="84" presetID="1" presetClass="exit" presetSubtype="0" fill="hold" grpId="1" nodeType="withEffect">
                                  <p:stCondLst>
                                    <p:cond delay="0"/>
                                  </p:stCondLst>
                                  <p:childTnLst>
                                    <p:set>
                                      <p:cBhvr>
                                        <p:cTn id="85" dur="1" fill="hold">
                                          <p:stCondLst>
                                            <p:cond delay="0"/>
                                          </p:stCondLst>
                                        </p:cTn>
                                        <p:tgtEl>
                                          <p:spTgt spid="57"/>
                                        </p:tgtEl>
                                        <p:attrNameLst>
                                          <p:attrName>style.visibility</p:attrName>
                                        </p:attrNameLst>
                                      </p:cBhvr>
                                      <p:to>
                                        <p:strVal val="hidden"/>
                                      </p:to>
                                    </p:set>
                                  </p:childTnLst>
                                </p:cTn>
                              </p:par>
                            </p:childTnLst>
                          </p:cTn>
                        </p:par>
                      </p:childTnLst>
                    </p:cTn>
                  </p:par>
                  <p:par>
                    <p:cTn id="86" fill="hold">
                      <p:stCondLst>
                        <p:cond delay="indefinite"/>
                      </p:stCondLst>
                      <p:childTnLst>
                        <p:par>
                          <p:cTn id="87" fill="hold">
                            <p:stCondLst>
                              <p:cond delay="0"/>
                            </p:stCondLst>
                            <p:childTnLst>
                              <p:par>
                                <p:cTn id="88" presetID="10" presetClass="entr" presetSubtype="0" fill="hold" nodeType="clickEffect">
                                  <p:stCondLst>
                                    <p:cond delay="0"/>
                                  </p:stCondLst>
                                  <p:childTnLst>
                                    <p:set>
                                      <p:cBhvr>
                                        <p:cTn id="89" dur="1" fill="hold">
                                          <p:stCondLst>
                                            <p:cond delay="0"/>
                                          </p:stCondLst>
                                        </p:cTn>
                                        <p:tgtEl>
                                          <p:spTgt spid="47"/>
                                        </p:tgtEl>
                                        <p:attrNameLst>
                                          <p:attrName>style.visibility</p:attrName>
                                        </p:attrNameLst>
                                      </p:cBhvr>
                                      <p:to>
                                        <p:strVal val="visible"/>
                                      </p:to>
                                    </p:set>
                                    <p:animEffect transition="in" filter="fade">
                                      <p:cBhvr>
                                        <p:cTn id="90" dur="500"/>
                                        <p:tgtEl>
                                          <p:spTgt spid="47"/>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53"/>
                                        </p:tgtEl>
                                        <p:attrNameLst>
                                          <p:attrName>style.visibility</p:attrName>
                                        </p:attrNameLst>
                                      </p:cBhvr>
                                      <p:to>
                                        <p:strVal val="visible"/>
                                      </p:to>
                                    </p:set>
                                    <p:animEffect transition="in" filter="fade">
                                      <p:cBhvr>
                                        <p:cTn id="93" dur="500"/>
                                        <p:tgtEl>
                                          <p:spTgt spid="53"/>
                                        </p:tgtEl>
                                      </p:cBhvr>
                                    </p:animEffect>
                                  </p:childTnLst>
                                </p:cTn>
                              </p:par>
                            </p:childTnLst>
                          </p:cTn>
                        </p:par>
                      </p:childTnLst>
                    </p:cTn>
                  </p:par>
                  <p:par>
                    <p:cTn id="94" fill="hold">
                      <p:stCondLst>
                        <p:cond delay="indefinite"/>
                      </p:stCondLst>
                      <p:childTnLst>
                        <p:par>
                          <p:cTn id="95" fill="hold">
                            <p:stCondLst>
                              <p:cond delay="0"/>
                            </p:stCondLst>
                            <p:childTnLst>
                              <p:par>
                                <p:cTn id="96" presetID="10" presetClass="entr" presetSubtype="0" fill="hold" nodeType="clickEffect">
                                  <p:stCondLst>
                                    <p:cond delay="0"/>
                                  </p:stCondLst>
                                  <p:childTnLst>
                                    <p:set>
                                      <p:cBhvr>
                                        <p:cTn id="97" dur="1" fill="hold">
                                          <p:stCondLst>
                                            <p:cond delay="0"/>
                                          </p:stCondLst>
                                        </p:cTn>
                                        <p:tgtEl>
                                          <p:spTgt spid="49"/>
                                        </p:tgtEl>
                                        <p:attrNameLst>
                                          <p:attrName>style.visibility</p:attrName>
                                        </p:attrNameLst>
                                      </p:cBhvr>
                                      <p:to>
                                        <p:strVal val="visible"/>
                                      </p:to>
                                    </p:set>
                                    <p:animEffect transition="in" filter="fade">
                                      <p:cBhvr>
                                        <p:cTn id="98" dur="500"/>
                                        <p:tgtEl>
                                          <p:spTgt spid="49"/>
                                        </p:tgtEl>
                                      </p:cBhvr>
                                    </p:animEffect>
                                  </p:childTnLst>
                                </p:cTn>
                              </p:par>
                              <p:par>
                                <p:cTn id="99" presetID="10" presetClass="entr" presetSubtype="0" fill="hold" nodeType="withEffect">
                                  <p:stCondLst>
                                    <p:cond delay="0"/>
                                  </p:stCondLst>
                                  <p:childTnLst>
                                    <p:set>
                                      <p:cBhvr>
                                        <p:cTn id="100" dur="1" fill="hold">
                                          <p:stCondLst>
                                            <p:cond delay="0"/>
                                          </p:stCondLst>
                                        </p:cTn>
                                        <p:tgtEl>
                                          <p:spTgt spid="50"/>
                                        </p:tgtEl>
                                        <p:attrNameLst>
                                          <p:attrName>style.visibility</p:attrName>
                                        </p:attrNameLst>
                                      </p:cBhvr>
                                      <p:to>
                                        <p:strVal val="visible"/>
                                      </p:to>
                                    </p:set>
                                    <p:animEffect transition="in" filter="fade">
                                      <p:cBhvr>
                                        <p:cTn id="101" dur="500"/>
                                        <p:tgtEl>
                                          <p:spTgt spid="50"/>
                                        </p:tgtEl>
                                      </p:cBhvr>
                                    </p:animEffect>
                                  </p:childTnLst>
                                </p:cTn>
                              </p:par>
                            </p:childTnLst>
                          </p:cTn>
                        </p:par>
                      </p:childTnLst>
                    </p:cTn>
                  </p:par>
                  <p:par>
                    <p:cTn id="102" fill="hold">
                      <p:stCondLst>
                        <p:cond delay="indefinite"/>
                      </p:stCondLst>
                      <p:childTnLst>
                        <p:par>
                          <p:cTn id="103" fill="hold">
                            <p:stCondLst>
                              <p:cond delay="0"/>
                            </p:stCondLst>
                            <p:childTnLst>
                              <p:par>
                                <p:cTn id="104" presetID="22" presetClass="entr" presetSubtype="4" fill="hold" grpId="0" nodeType="clickEffect">
                                  <p:stCondLst>
                                    <p:cond delay="0"/>
                                  </p:stCondLst>
                                  <p:childTnLst>
                                    <p:set>
                                      <p:cBhvr>
                                        <p:cTn id="105" dur="1" fill="hold">
                                          <p:stCondLst>
                                            <p:cond delay="0"/>
                                          </p:stCondLst>
                                        </p:cTn>
                                        <p:tgtEl>
                                          <p:spTgt spid="52"/>
                                        </p:tgtEl>
                                        <p:attrNameLst>
                                          <p:attrName>style.visibility</p:attrName>
                                        </p:attrNameLst>
                                      </p:cBhvr>
                                      <p:to>
                                        <p:strVal val="visible"/>
                                      </p:to>
                                    </p:set>
                                    <p:animEffect transition="in" filter="wipe(down)">
                                      <p:cBhvr>
                                        <p:cTn id="106" dur="500"/>
                                        <p:tgtEl>
                                          <p:spTgt spid="52"/>
                                        </p:tgtEl>
                                      </p:cBhvr>
                                    </p:animEffect>
                                  </p:childTnLst>
                                </p:cTn>
                              </p:par>
                            </p:childTnLst>
                          </p:cTn>
                        </p:par>
                      </p:childTnLst>
                    </p:cTn>
                  </p:par>
                  <p:par>
                    <p:cTn id="107" fill="hold">
                      <p:stCondLst>
                        <p:cond delay="indefinite"/>
                      </p:stCondLst>
                      <p:childTnLst>
                        <p:par>
                          <p:cTn id="108" fill="hold">
                            <p:stCondLst>
                              <p:cond delay="0"/>
                            </p:stCondLst>
                            <p:childTnLst>
                              <p:par>
                                <p:cTn id="109" presetID="1" presetClass="entr" presetSubtype="0" fill="hold" grpId="0" nodeType="clickEffect">
                                  <p:stCondLst>
                                    <p:cond delay="0"/>
                                  </p:stCondLst>
                                  <p:childTnLst>
                                    <p:set>
                                      <p:cBhvr>
                                        <p:cTn id="110" dur="1" fill="hold">
                                          <p:stCondLst>
                                            <p:cond delay="0"/>
                                          </p:stCondLst>
                                        </p:cTn>
                                        <p:tgtEl>
                                          <p:spTgt spid="5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2" grpId="1" animBg="1"/>
      <p:bldP spid="33" grpId="0" animBg="1"/>
      <p:bldP spid="33" grpId="1" animBg="1"/>
      <p:bldP spid="48" grpId="0"/>
      <p:bldP spid="52" grpId="0" animBg="1"/>
      <p:bldP spid="53" grpId="0"/>
      <p:bldP spid="54" grpId="0"/>
      <p:bldP spid="55" grpId="0"/>
      <p:bldP spid="57" grpId="0"/>
      <p:bldP spid="57" grpId="1"/>
      <p:bldP spid="5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3934252-8DF3-459C-A883-072FA050ED21}"/>
              </a:ext>
            </a:extLst>
          </p:cNvPr>
          <p:cNvPicPr>
            <a:picLocks noChangeAspect="1"/>
          </p:cNvPicPr>
          <p:nvPr/>
        </p:nvPicPr>
        <p:blipFill>
          <a:blip r:embed="rId2"/>
          <a:stretch>
            <a:fillRect/>
          </a:stretch>
        </p:blipFill>
        <p:spPr>
          <a:xfrm>
            <a:off x="397565" y="465095"/>
            <a:ext cx="7871792" cy="6050034"/>
          </a:xfrm>
          <a:prstGeom prst="rect">
            <a:avLst/>
          </a:prstGeom>
        </p:spPr>
      </p:pic>
    </p:spTree>
    <p:extLst>
      <p:ext uri="{BB962C8B-B14F-4D97-AF65-F5344CB8AC3E}">
        <p14:creationId xmlns:p14="http://schemas.microsoft.com/office/powerpoint/2010/main" val="3514577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937C1E9-C4F1-4C82-9FE3-D6FDDD93DB9F}"/>
              </a:ext>
            </a:extLst>
          </p:cNvPr>
          <p:cNvSpPr/>
          <p:nvPr/>
        </p:nvSpPr>
        <p:spPr>
          <a:xfrm>
            <a:off x="774700" y="1598613"/>
            <a:ext cx="7602538" cy="568325"/>
          </a:xfrm>
          <a:prstGeom prst="rect">
            <a:avLst/>
          </a:prstGeom>
          <a:solidFill>
            <a:srgbClr val="0079C2"/>
          </a:solidFill>
          <a:ln w="38100">
            <a:solidFill>
              <a:srgbClr val="0079C2"/>
            </a:solidFill>
          </a:ln>
        </p:spPr>
        <p:txBody>
          <a:bodyPr wrap="none" anchor="ctr"/>
          <a:lstStyle/>
          <a:p>
            <a:pPr algn="ctr">
              <a:defRPr/>
            </a:pPr>
            <a:endParaRPr lang="en-GB" dirty="0">
              <a:latin typeface="+mn-lt"/>
            </a:endParaRPr>
          </a:p>
        </p:txBody>
      </p:sp>
      <p:sp>
        <p:nvSpPr>
          <p:cNvPr id="3" name="Rectangle 2">
            <a:extLst>
              <a:ext uri="{FF2B5EF4-FFF2-40B4-BE49-F238E27FC236}">
                <a16:creationId xmlns:a16="http://schemas.microsoft.com/office/drawing/2014/main" id="{35442321-F19B-48D8-9B6E-DCCD09D447BE}"/>
              </a:ext>
            </a:extLst>
          </p:cNvPr>
          <p:cNvSpPr/>
          <p:nvPr/>
        </p:nvSpPr>
        <p:spPr>
          <a:xfrm>
            <a:off x="2528011" y="728663"/>
            <a:ext cx="4087979" cy="584775"/>
          </a:xfrm>
          <a:prstGeom prst="rect">
            <a:avLst/>
          </a:prstGeom>
        </p:spPr>
        <p:txBody>
          <a:bodyPr wrap="none">
            <a:spAutoFit/>
          </a:bodyPr>
          <a:lstStyle/>
          <a:p>
            <a:pPr algn="ctr">
              <a:defRPr/>
            </a:pPr>
            <a:r>
              <a:rPr lang="en-GB" sz="3200" b="1" dirty="0">
                <a:latin typeface="Twinkl" pitchFamily="2" charset="0"/>
              </a:rPr>
              <a:t>Rounding Accurately</a:t>
            </a:r>
          </a:p>
        </p:txBody>
      </p:sp>
      <p:sp>
        <p:nvSpPr>
          <p:cNvPr id="5" name="Rectangle 4">
            <a:extLst>
              <a:ext uri="{FF2B5EF4-FFF2-40B4-BE49-F238E27FC236}">
                <a16:creationId xmlns:a16="http://schemas.microsoft.com/office/drawing/2014/main" id="{C8CD62A0-2DE5-4062-8E67-773D062FFA44}"/>
              </a:ext>
            </a:extLst>
          </p:cNvPr>
          <p:cNvSpPr/>
          <p:nvPr/>
        </p:nvSpPr>
        <p:spPr>
          <a:xfrm>
            <a:off x="755650" y="1598613"/>
            <a:ext cx="7632700" cy="568325"/>
          </a:xfrm>
          <a:prstGeom prst="rect">
            <a:avLst/>
          </a:prstGeom>
        </p:spPr>
        <p:txBody>
          <a:bodyPr lIns="144000" tIns="144000" rIns="144000" bIns="144000">
            <a:spAutoFit/>
          </a:bodyPr>
          <a:lstStyle/>
          <a:p>
            <a:pPr algn="ctr">
              <a:defRPr/>
            </a:pPr>
            <a:r>
              <a:rPr lang="en-GB" dirty="0">
                <a:solidFill>
                  <a:schemeClr val="bg1"/>
                </a:solidFill>
                <a:latin typeface="Twinkl" pitchFamily="2" charset="0"/>
              </a:rPr>
              <a:t>Round 34 233 to the nearest 10.</a:t>
            </a:r>
          </a:p>
        </p:txBody>
      </p:sp>
      <p:sp>
        <p:nvSpPr>
          <p:cNvPr id="10" name="Rectangle 9">
            <a:extLst>
              <a:ext uri="{FF2B5EF4-FFF2-40B4-BE49-F238E27FC236}">
                <a16:creationId xmlns:a16="http://schemas.microsoft.com/office/drawing/2014/main" id="{6DE4CCA8-412A-4299-B9B1-DC39C581BCF5}"/>
              </a:ext>
            </a:extLst>
          </p:cNvPr>
          <p:cNvSpPr/>
          <p:nvPr/>
        </p:nvSpPr>
        <p:spPr>
          <a:xfrm>
            <a:off x="781050" y="2166938"/>
            <a:ext cx="7596188" cy="3925887"/>
          </a:xfrm>
          <a:prstGeom prst="rect">
            <a:avLst/>
          </a:prstGeom>
          <a:solidFill>
            <a:schemeClr val="bg1"/>
          </a:solidFill>
          <a:ln w="38100">
            <a:solidFill>
              <a:srgbClr val="0079C2"/>
            </a:solidFill>
          </a:ln>
        </p:spPr>
        <p:txBody>
          <a:bodyPr wrap="none" anchor="ctr"/>
          <a:lstStyle/>
          <a:p>
            <a:pPr algn="ctr">
              <a:defRPr/>
            </a:pPr>
            <a:endParaRPr lang="en-GB" dirty="0">
              <a:latin typeface="+mn-lt"/>
            </a:endParaRPr>
          </a:p>
        </p:txBody>
      </p:sp>
      <p:sp>
        <p:nvSpPr>
          <p:cNvPr id="11" name="Rectangle 10">
            <a:extLst>
              <a:ext uri="{FF2B5EF4-FFF2-40B4-BE49-F238E27FC236}">
                <a16:creationId xmlns:a16="http://schemas.microsoft.com/office/drawing/2014/main" id="{65D40282-13D0-4534-AE53-DC6AE95880C6}"/>
              </a:ext>
            </a:extLst>
          </p:cNvPr>
          <p:cNvSpPr/>
          <p:nvPr/>
        </p:nvSpPr>
        <p:spPr>
          <a:xfrm>
            <a:off x="788988" y="2336800"/>
            <a:ext cx="7569200" cy="2308225"/>
          </a:xfrm>
          <a:prstGeom prst="rect">
            <a:avLst/>
          </a:prstGeom>
        </p:spPr>
        <p:txBody>
          <a:bodyPr>
            <a:spAutoFit/>
          </a:bodyPr>
          <a:lstStyle/>
          <a:p>
            <a:pPr algn="ctr">
              <a:defRPr/>
            </a:pPr>
            <a:r>
              <a:rPr lang="en-GB" dirty="0">
                <a:latin typeface="+mn-lt"/>
              </a:rPr>
              <a:t>To do this, we first of all identify the tens numbers either side </a:t>
            </a:r>
            <a:br>
              <a:rPr lang="en-GB" dirty="0">
                <a:latin typeface="+mn-lt"/>
              </a:rPr>
            </a:br>
            <a:r>
              <a:rPr lang="en-GB" dirty="0">
                <a:latin typeface="+mn-lt"/>
              </a:rPr>
              <a:t>of this number.</a:t>
            </a:r>
            <a:br>
              <a:rPr lang="en-GB" dirty="0">
                <a:latin typeface="+mn-lt"/>
              </a:rPr>
            </a:br>
            <a:endParaRPr lang="en-GB" dirty="0">
              <a:latin typeface="+mn-lt"/>
            </a:endParaRPr>
          </a:p>
          <a:p>
            <a:pPr algn="ctr">
              <a:defRPr/>
            </a:pPr>
            <a:r>
              <a:rPr lang="en-GB" dirty="0">
                <a:latin typeface="+mn-lt"/>
              </a:rPr>
              <a:t>We then look at the digit in the place before the tens place. </a:t>
            </a:r>
            <a:br>
              <a:rPr lang="en-GB" dirty="0">
                <a:latin typeface="+mn-lt"/>
              </a:rPr>
            </a:br>
            <a:r>
              <a:rPr lang="en-GB" dirty="0">
                <a:latin typeface="+mn-lt"/>
              </a:rPr>
              <a:t>In 34 233, the digit we need to consider is the 3 in the ones place.</a:t>
            </a:r>
            <a:br>
              <a:rPr lang="en-GB" dirty="0">
                <a:latin typeface="+mn-lt"/>
              </a:rPr>
            </a:br>
            <a:endParaRPr lang="en-GB" dirty="0">
              <a:latin typeface="+mn-lt"/>
            </a:endParaRPr>
          </a:p>
          <a:p>
            <a:pPr algn="ctr">
              <a:defRPr/>
            </a:pPr>
            <a:r>
              <a:rPr lang="en-GB" dirty="0">
                <a:latin typeface="+mn-lt"/>
              </a:rPr>
              <a:t>We use this digit to decide whether to round up to 240, </a:t>
            </a:r>
            <a:br>
              <a:rPr lang="en-GB" dirty="0">
                <a:latin typeface="+mn-lt"/>
              </a:rPr>
            </a:br>
            <a:r>
              <a:rPr lang="en-GB" dirty="0">
                <a:latin typeface="+mn-lt"/>
              </a:rPr>
              <a:t>or down to 230.</a:t>
            </a:r>
          </a:p>
        </p:txBody>
      </p:sp>
      <p:cxnSp>
        <p:nvCxnSpPr>
          <p:cNvPr id="13" name="Straight Connector 12">
            <a:extLst>
              <a:ext uri="{FF2B5EF4-FFF2-40B4-BE49-F238E27FC236}">
                <a16:creationId xmlns:a16="http://schemas.microsoft.com/office/drawing/2014/main" id="{8C6011A9-57A5-43A5-93A3-D6D457ABB5C1}"/>
              </a:ext>
            </a:extLst>
          </p:cNvPr>
          <p:cNvCxnSpPr/>
          <p:nvPr/>
        </p:nvCxnSpPr>
        <p:spPr>
          <a:xfrm>
            <a:off x="2330450" y="5130800"/>
            <a:ext cx="4475163"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B511B9AA-17FA-48F2-95AC-D2786D758F01}"/>
              </a:ext>
            </a:extLst>
          </p:cNvPr>
          <p:cNvCxnSpPr/>
          <p:nvPr/>
        </p:nvCxnSpPr>
        <p:spPr>
          <a:xfrm>
            <a:off x="6813550" y="4899025"/>
            <a:ext cx="0" cy="46355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3CDDE1DC-200C-4D2E-A968-F93DA8442CFE}"/>
              </a:ext>
            </a:extLst>
          </p:cNvPr>
          <p:cNvCxnSpPr/>
          <p:nvPr/>
        </p:nvCxnSpPr>
        <p:spPr>
          <a:xfrm>
            <a:off x="2330450" y="4899025"/>
            <a:ext cx="0" cy="46355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72BDC63F-268C-499F-9C85-FD8685439807}"/>
              </a:ext>
            </a:extLst>
          </p:cNvPr>
          <p:cNvSpPr/>
          <p:nvPr/>
        </p:nvSpPr>
        <p:spPr>
          <a:xfrm>
            <a:off x="1728788" y="5370513"/>
            <a:ext cx="1203325" cy="566737"/>
          </a:xfrm>
          <a:prstGeom prst="rect">
            <a:avLst/>
          </a:prstGeom>
          <a:solidFill>
            <a:schemeClr val="bg1"/>
          </a:solidFill>
          <a:ln w="38100">
            <a:solidFill>
              <a:srgbClr val="0079C2"/>
            </a:solidFill>
          </a:ln>
        </p:spPr>
        <p:txBody>
          <a:bodyPr wrap="none" anchor="ctr"/>
          <a:lstStyle/>
          <a:p>
            <a:pPr algn="ctr">
              <a:defRPr/>
            </a:pPr>
            <a:endParaRPr lang="en-GB" dirty="0">
              <a:latin typeface="+mn-lt"/>
            </a:endParaRPr>
          </a:p>
        </p:txBody>
      </p:sp>
      <p:sp>
        <p:nvSpPr>
          <p:cNvPr id="19" name="Rectangle 18">
            <a:extLst>
              <a:ext uri="{FF2B5EF4-FFF2-40B4-BE49-F238E27FC236}">
                <a16:creationId xmlns:a16="http://schemas.microsoft.com/office/drawing/2014/main" id="{B8706C05-9523-479A-BE7D-7D653FE80F8E}"/>
              </a:ext>
            </a:extLst>
          </p:cNvPr>
          <p:cNvSpPr/>
          <p:nvPr/>
        </p:nvSpPr>
        <p:spPr>
          <a:xfrm>
            <a:off x="6211888" y="5370513"/>
            <a:ext cx="1203325" cy="566737"/>
          </a:xfrm>
          <a:prstGeom prst="rect">
            <a:avLst/>
          </a:prstGeom>
          <a:solidFill>
            <a:schemeClr val="bg1"/>
          </a:solidFill>
          <a:ln w="38100">
            <a:solidFill>
              <a:srgbClr val="0079C2"/>
            </a:solidFill>
          </a:ln>
        </p:spPr>
        <p:txBody>
          <a:bodyPr wrap="none" anchor="ctr"/>
          <a:lstStyle/>
          <a:p>
            <a:pPr algn="ctr">
              <a:defRPr/>
            </a:pPr>
            <a:endParaRPr lang="en-GB" dirty="0">
              <a:latin typeface="+mn-lt"/>
            </a:endParaRPr>
          </a:p>
        </p:txBody>
      </p:sp>
      <p:sp>
        <p:nvSpPr>
          <p:cNvPr id="21" name="Rectangle 20">
            <a:extLst>
              <a:ext uri="{FF2B5EF4-FFF2-40B4-BE49-F238E27FC236}">
                <a16:creationId xmlns:a16="http://schemas.microsoft.com/office/drawing/2014/main" id="{34CB36C7-3F15-485D-8F3D-61F3EA2787E9}"/>
              </a:ext>
            </a:extLst>
          </p:cNvPr>
          <p:cNvSpPr/>
          <p:nvPr/>
        </p:nvSpPr>
        <p:spPr>
          <a:xfrm>
            <a:off x="1885950" y="5475288"/>
            <a:ext cx="889000" cy="369887"/>
          </a:xfrm>
          <a:prstGeom prst="rect">
            <a:avLst/>
          </a:prstGeom>
        </p:spPr>
        <p:txBody>
          <a:bodyPr wrap="none">
            <a:spAutoFit/>
          </a:bodyPr>
          <a:lstStyle/>
          <a:p>
            <a:pPr>
              <a:defRPr/>
            </a:pPr>
            <a:r>
              <a:rPr lang="en-GB" dirty="0">
                <a:latin typeface="+mn-lt"/>
              </a:rPr>
              <a:t>34 230</a:t>
            </a:r>
          </a:p>
        </p:txBody>
      </p:sp>
      <p:sp>
        <p:nvSpPr>
          <p:cNvPr id="22" name="Rectangle 21">
            <a:extLst>
              <a:ext uri="{FF2B5EF4-FFF2-40B4-BE49-F238E27FC236}">
                <a16:creationId xmlns:a16="http://schemas.microsoft.com/office/drawing/2014/main" id="{3D757CAD-94AA-4F5F-BC67-228B200CAE01}"/>
              </a:ext>
            </a:extLst>
          </p:cNvPr>
          <p:cNvSpPr/>
          <p:nvPr/>
        </p:nvSpPr>
        <p:spPr>
          <a:xfrm>
            <a:off x="6369050" y="5468938"/>
            <a:ext cx="900113" cy="369887"/>
          </a:xfrm>
          <a:prstGeom prst="rect">
            <a:avLst/>
          </a:prstGeom>
        </p:spPr>
        <p:txBody>
          <a:bodyPr wrap="none">
            <a:spAutoFit/>
          </a:bodyPr>
          <a:lstStyle/>
          <a:p>
            <a:pPr>
              <a:defRPr/>
            </a:pPr>
            <a:r>
              <a:rPr lang="en-GB" dirty="0">
                <a:latin typeface="+mn-lt"/>
              </a:rPr>
              <a:t>34 240</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11">
                                            <p:txEl>
                                              <p:pRg st="1" end="1"/>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CD55872-F0C3-483D-852A-2490F91549E2}"/>
              </a:ext>
            </a:extLst>
          </p:cNvPr>
          <p:cNvSpPr/>
          <p:nvPr/>
        </p:nvSpPr>
        <p:spPr>
          <a:xfrm>
            <a:off x="774700" y="1598613"/>
            <a:ext cx="7602538" cy="568325"/>
          </a:xfrm>
          <a:prstGeom prst="rect">
            <a:avLst/>
          </a:prstGeom>
          <a:solidFill>
            <a:srgbClr val="0079C2"/>
          </a:solidFill>
          <a:ln w="38100">
            <a:solidFill>
              <a:srgbClr val="0079C2"/>
            </a:solidFill>
          </a:ln>
        </p:spPr>
        <p:txBody>
          <a:bodyPr wrap="none" anchor="ctr"/>
          <a:lstStyle/>
          <a:p>
            <a:pPr algn="ctr">
              <a:defRPr/>
            </a:pPr>
            <a:endParaRPr lang="en-GB" dirty="0">
              <a:latin typeface="+mn-lt"/>
            </a:endParaRPr>
          </a:p>
        </p:txBody>
      </p:sp>
      <p:sp>
        <p:nvSpPr>
          <p:cNvPr id="3" name="Rectangle 2">
            <a:extLst>
              <a:ext uri="{FF2B5EF4-FFF2-40B4-BE49-F238E27FC236}">
                <a16:creationId xmlns:a16="http://schemas.microsoft.com/office/drawing/2014/main" id="{65704E56-AB4B-4C31-B060-09A41D549236}"/>
              </a:ext>
            </a:extLst>
          </p:cNvPr>
          <p:cNvSpPr/>
          <p:nvPr/>
        </p:nvSpPr>
        <p:spPr>
          <a:xfrm>
            <a:off x="2528011" y="728663"/>
            <a:ext cx="4087979" cy="584775"/>
          </a:xfrm>
          <a:prstGeom prst="rect">
            <a:avLst/>
          </a:prstGeom>
        </p:spPr>
        <p:txBody>
          <a:bodyPr wrap="none">
            <a:spAutoFit/>
          </a:bodyPr>
          <a:lstStyle/>
          <a:p>
            <a:pPr algn="ctr">
              <a:defRPr/>
            </a:pPr>
            <a:r>
              <a:rPr lang="en-GB" sz="3200" b="1" dirty="0">
                <a:latin typeface="Twinkl" pitchFamily="2" charset="0"/>
              </a:rPr>
              <a:t>Rounding Accurately</a:t>
            </a:r>
          </a:p>
        </p:txBody>
      </p:sp>
      <p:sp>
        <p:nvSpPr>
          <p:cNvPr id="5" name="Rectangle 4">
            <a:extLst>
              <a:ext uri="{FF2B5EF4-FFF2-40B4-BE49-F238E27FC236}">
                <a16:creationId xmlns:a16="http://schemas.microsoft.com/office/drawing/2014/main" id="{BD1CAF74-1BD0-448B-8D29-A734F92C4905}"/>
              </a:ext>
            </a:extLst>
          </p:cNvPr>
          <p:cNvSpPr/>
          <p:nvPr/>
        </p:nvSpPr>
        <p:spPr>
          <a:xfrm>
            <a:off x="755650" y="1598613"/>
            <a:ext cx="7632700" cy="568325"/>
          </a:xfrm>
          <a:prstGeom prst="rect">
            <a:avLst/>
          </a:prstGeom>
        </p:spPr>
        <p:txBody>
          <a:bodyPr lIns="144000" tIns="144000" rIns="144000" bIns="144000">
            <a:spAutoFit/>
          </a:bodyPr>
          <a:lstStyle/>
          <a:p>
            <a:pPr algn="ctr">
              <a:defRPr/>
            </a:pPr>
            <a:r>
              <a:rPr lang="en-GB" dirty="0">
                <a:solidFill>
                  <a:schemeClr val="bg1"/>
                </a:solidFill>
                <a:latin typeface="Twinkl" pitchFamily="2" charset="0"/>
              </a:rPr>
              <a:t>Round 34 233 to the nearest 10.</a:t>
            </a:r>
          </a:p>
        </p:txBody>
      </p:sp>
      <p:sp>
        <p:nvSpPr>
          <p:cNvPr id="10" name="Rectangle 9">
            <a:extLst>
              <a:ext uri="{FF2B5EF4-FFF2-40B4-BE49-F238E27FC236}">
                <a16:creationId xmlns:a16="http://schemas.microsoft.com/office/drawing/2014/main" id="{7AC0EEAF-4186-46A6-84EC-C909FE70FEC5}"/>
              </a:ext>
            </a:extLst>
          </p:cNvPr>
          <p:cNvSpPr/>
          <p:nvPr/>
        </p:nvSpPr>
        <p:spPr>
          <a:xfrm>
            <a:off x="781050" y="2166938"/>
            <a:ext cx="7596188" cy="3925887"/>
          </a:xfrm>
          <a:prstGeom prst="rect">
            <a:avLst/>
          </a:prstGeom>
          <a:solidFill>
            <a:schemeClr val="bg1"/>
          </a:solidFill>
          <a:ln w="38100">
            <a:solidFill>
              <a:srgbClr val="0079C2"/>
            </a:solidFill>
          </a:ln>
        </p:spPr>
        <p:txBody>
          <a:bodyPr wrap="none" anchor="ctr"/>
          <a:lstStyle/>
          <a:p>
            <a:pPr algn="ctr">
              <a:defRPr/>
            </a:pPr>
            <a:endParaRPr lang="en-GB" dirty="0">
              <a:latin typeface="+mn-lt"/>
            </a:endParaRPr>
          </a:p>
        </p:txBody>
      </p:sp>
      <p:sp>
        <p:nvSpPr>
          <p:cNvPr id="11" name="Rectangle 10">
            <a:extLst>
              <a:ext uri="{FF2B5EF4-FFF2-40B4-BE49-F238E27FC236}">
                <a16:creationId xmlns:a16="http://schemas.microsoft.com/office/drawing/2014/main" id="{0445F1E1-DF16-4BE3-A638-62DEA7A80288}"/>
              </a:ext>
            </a:extLst>
          </p:cNvPr>
          <p:cNvSpPr/>
          <p:nvPr/>
        </p:nvSpPr>
        <p:spPr>
          <a:xfrm>
            <a:off x="788988" y="2289175"/>
            <a:ext cx="7569200" cy="2032000"/>
          </a:xfrm>
          <a:prstGeom prst="rect">
            <a:avLst/>
          </a:prstGeom>
        </p:spPr>
        <p:txBody>
          <a:bodyPr>
            <a:spAutoFit/>
          </a:bodyPr>
          <a:lstStyle/>
          <a:p>
            <a:pPr algn="ctr">
              <a:defRPr/>
            </a:pPr>
            <a:r>
              <a:rPr lang="en-GB" dirty="0">
                <a:latin typeface="+mn-lt"/>
              </a:rPr>
              <a:t>If the digit is a 1, 2, 3 or 4, we round down.</a:t>
            </a:r>
          </a:p>
          <a:p>
            <a:pPr marL="342900" indent="-342900" algn="ctr">
              <a:buFontTx/>
              <a:buAutoNum type="arabicPeriod"/>
              <a:defRPr/>
            </a:pPr>
            <a:endParaRPr lang="en-GB" dirty="0">
              <a:latin typeface="+mn-lt"/>
            </a:endParaRPr>
          </a:p>
          <a:p>
            <a:pPr algn="ctr">
              <a:defRPr/>
            </a:pPr>
            <a:r>
              <a:rPr lang="en-GB" dirty="0">
                <a:latin typeface="+mn-lt"/>
              </a:rPr>
              <a:t> If the digit is a 5, 6, 7, 8 or 9, we round up.</a:t>
            </a:r>
          </a:p>
          <a:p>
            <a:pPr algn="ctr">
              <a:defRPr/>
            </a:pPr>
            <a:endParaRPr lang="en-GB" dirty="0">
              <a:latin typeface="+mn-lt"/>
            </a:endParaRPr>
          </a:p>
          <a:p>
            <a:pPr algn="ctr">
              <a:defRPr/>
            </a:pPr>
            <a:r>
              <a:rPr lang="en-GB" dirty="0">
                <a:latin typeface="+mn-lt"/>
              </a:rPr>
              <a:t>In 34 233, the digit we need to consider is a 3, so we round down.</a:t>
            </a:r>
          </a:p>
          <a:p>
            <a:pPr algn="ctr">
              <a:defRPr/>
            </a:pPr>
            <a:endParaRPr lang="en-GB" dirty="0">
              <a:latin typeface="+mn-lt"/>
            </a:endParaRPr>
          </a:p>
          <a:p>
            <a:pPr algn="ctr">
              <a:defRPr/>
            </a:pPr>
            <a:r>
              <a:rPr lang="en-GB" dirty="0">
                <a:latin typeface="+mn-lt"/>
              </a:rPr>
              <a:t>34 233 rounded to the nearest 10 is 34 230.</a:t>
            </a:r>
          </a:p>
        </p:txBody>
      </p:sp>
      <p:cxnSp>
        <p:nvCxnSpPr>
          <p:cNvPr id="13" name="Straight Connector 12">
            <a:extLst>
              <a:ext uri="{FF2B5EF4-FFF2-40B4-BE49-F238E27FC236}">
                <a16:creationId xmlns:a16="http://schemas.microsoft.com/office/drawing/2014/main" id="{A2137BDC-AECD-4F4D-AB34-6C77F26C8E60}"/>
              </a:ext>
            </a:extLst>
          </p:cNvPr>
          <p:cNvCxnSpPr/>
          <p:nvPr/>
        </p:nvCxnSpPr>
        <p:spPr>
          <a:xfrm>
            <a:off x="2330450" y="5130800"/>
            <a:ext cx="4475163"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FC08E615-6E25-4B5F-BB46-D6104B6915CC}"/>
              </a:ext>
            </a:extLst>
          </p:cNvPr>
          <p:cNvCxnSpPr/>
          <p:nvPr/>
        </p:nvCxnSpPr>
        <p:spPr>
          <a:xfrm>
            <a:off x="6813550" y="4899025"/>
            <a:ext cx="0" cy="46355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33E6495F-47DB-49B4-AE88-E59C759BE771}"/>
              </a:ext>
            </a:extLst>
          </p:cNvPr>
          <p:cNvCxnSpPr/>
          <p:nvPr/>
        </p:nvCxnSpPr>
        <p:spPr>
          <a:xfrm>
            <a:off x="2330450" y="4899025"/>
            <a:ext cx="0" cy="46355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4BBAEEB5-ABBF-4393-95C5-168F97607A9B}"/>
              </a:ext>
            </a:extLst>
          </p:cNvPr>
          <p:cNvSpPr/>
          <p:nvPr/>
        </p:nvSpPr>
        <p:spPr>
          <a:xfrm>
            <a:off x="1728788" y="5370513"/>
            <a:ext cx="1203325" cy="568325"/>
          </a:xfrm>
          <a:prstGeom prst="rect">
            <a:avLst/>
          </a:prstGeom>
          <a:solidFill>
            <a:schemeClr val="bg1"/>
          </a:solidFill>
          <a:ln w="38100">
            <a:solidFill>
              <a:srgbClr val="0079C2"/>
            </a:solidFill>
          </a:ln>
        </p:spPr>
        <p:txBody>
          <a:bodyPr wrap="none" anchor="ctr"/>
          <a:lstStyle/>
          <a:p>
            <a:pPr algn="ctr">
              <a:defRPr/>
            </a:pPr>
            <a:endParaRPr lang="en-GB" dirty="0">
              <a:latin typeface="+mn-lt"/>
            </a:endParaRPr>
          </a:p>
        </p:txBody>
      </p:sp>
      <p:sp>
        <p:nvSpPr>
          <p:cNvPr id="19" name="Rectangle 18">
            <a:extLst>
              <a:ext uri="{FF2B5EF4-FFF2-40B4-BE49-F238E27FC236}">
                <a16:creationId xmlns:a16="http://schemas.microsoft.com/office/drawing/2014/main" id="{EB389686-7BFF-4A28-881F-2A59CF4D63BD}"/>
              </a:ext>
            </a:extLst>
          </p:cNvPr>
          <p:cNvSpPr/>
          <p:nvPr/>
        </p:nvSpPr>
        <p:spPr>
          <a:xfrm>
            <a:off x="6211888" y="5370513"/>
            <a:ext cx="1203325" cy="568325"/>
          </a:xfrm>
          <a:prstGeom prst="rect">
            <a:avLst/>
          </a:prstGeom>
          <a:solidFill>
            <a:schemeClr val="bg1"/>
          </a:solidFill>
          <a:ln w="38100">
            <a:solidFill>
              <a:srgbClr val="0079C2"/>
            </a:solidFill>
          </a:ln>
        </p:spPr>
        <p:txBody>
          <a:bodyPr wrap="none" anchor="ctr"/>
          <a:lstStyle/>
          <a:p>
            <a:pPr algn="ctr">
              <a:defRPr/>
            </a:pPr>
            <a:endParaRPr lang="en-GB" dirty="0">
              <a:latin typeface="+mn-lt"/>
            </a:endParaRPr>
          </a:p>
        </p:txBody>
      </p:sp>
      <p:sp>
        <p:nvSpPr>
          <p:cNvPr id="21" name="Rectangle 20">
            <a:extLst>
              <a:ext uri="{FF2B5EF4-FFF2-40B4-BE49-F238E27FC236}">
                <a16:creationId xmlns:a16="http://schemas.microsoft.com/office/drawing/2014/main" id="{89411B9A-43CD-45EB-8928-4BB4B20D659E}"/>
              </a:ext>
            </a:extLst>
          </p:cNvPr>
          <p:cNvSpPr/>
          <p:nvPr/>
        </p:nvSpPr>
        <p:spPr>
          <a:xfrm>
            <a:off x="1885950" y="5475288"/>
            <a:ext cx="889000" cy="369887"/>
          </a:xfrm>
          <a:prstGeom prst="rect">
            <a:avLst/>
          </a:prstGeom>
        </p:spPr>
        <p:txBody>
          <a:bodyPr wrap="none">
            <a:spAutoFit/>
          </a:bodyPr>
          <a:lstStyle/>
          <a:p>
            <a:pPr>
              <a:defRPr/>
            </a:pPr>
            <a:r>
              <a:rPr lang="en-GB" dirty="0">
                <a:latin typeface="+mn-lt"/>
              </a:rPr>
              <a:t>34 230</a:t>
            </a:r>
          </a:p>
        </p:txBody>
      </p:sp>
      <p:sp>
        <p:nvSpPr>
          <p:cNvPr id="22" name="Rectangle 21">
            <a:extLst>
              <a:ext uri="{FF2B5EF4-FFF2-40B4-BE49-F238E27FC236}">
                <a16:creationId xmlns:a16="http://schemas.microsoft.com/office/drawing/2014/main" id="{23AFE963-542E-4DC1-A8CA-64895B064340}"/>
              </a:ext>
            </a:extLst>
          </p:cNvPr>
          <p:cNvSpPr/>
          <p:nvPr/>
        </p:nvSpPr>
        <p:spPr>
          <a:xfrm>
            <a:off x="6369050" y="5468938"/>
            <a:ext cx="900113" cy="369887"/>
          </a:xfrm>
          <a:prstGeom prst="rect">
            <a:avLst/>
          </a:prstGeom>
        </p:spPr>
        <p:txBody>
          <a:bodyPr wrap="none">
            <a:spAutoFit/>
          </a:bodyPr>
          <a:lstStyle/>
          <a:p>
            <a:pPr>
              <a:defRPr/>
            </a:pPr>
            <a:r>
              <a:rPr lang="en-GB" dirty="0">
                <a:latin typeface="+mn-lt"/>
              </a:rPr>
              <a:t>34 240</a:t>
            </a:r>
          </a:p>
        </p:txBody>
      </p:sp>
      <p:cxnSp>
        <p:nvCxnSpPr>
          <p:cNvPr id="15" name="Straight Connector 14">
            <a:extLst>
              <a:ext uri="{FF2B5EF4-FFF2-40B4-BE49-F238E27FC236}">
                <a16:creationId xmlns:a16="http://schemas.microsoft.com/office/drawing/2014/main" id="{ECFD96C2-987F-4F03-85CC-D8972D8A8340}"/>
              </a:ext>
            </a:extLst>
          </p:cNvPr>
          <p:cNvCxnSpPr/>
          <p:nvPr/>
        </p:nvCxnSpPr>
        <p:spPr>
          <a:xfrm>
            <a:off x="2778125" y="4899025"/>
            <a:ext cx="0" cy="23177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3D5D17F-23BA-4A36-B7AB-1173557247FF}"/>
              </a:ext>
            </a:extLst>
          </p:cNvPr>
          <p:cNvCxnSpPr/>
          <p:nvPr/>
        </p:nvCxnSpPr>
        <p:spPr>
          <a:xfrm>
            <a:off x="3227388" y="4899025"/>
            <a:ext cx="0" cy="23177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D1B1A179-A974-479F-9FF6-D990AA76ABD6}"/>
              </a:ext>
            </a:extLst>
          </p:cNvPr>
          <p:cNvCxnSpPr/>
          <p:nvPr/>
        </p:nvCxnSpPr>
        <p:spPr>
          <a:xfrm>
            <a:off x="4124325" y="4899025"/>
            <a:ext cx="0" cy="23177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94EBFFCE-D5AF-47E9-857E-916322ECE8A7}"/>
              </a:ext>
            </a:extLst>
          </p:cNvPr>
          <p:cNvCxnSpPr/>
          <p:nvPr/>
        </p:nvCxnSpPr>
        <p:spPr>
          <a:xfrm>
            <a:off x="4572000" y="4745038"/>
            <a:ext cx="0" cy="38576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5B1CB154-CBD8-484D-82C7-97CC4E7C5B9F}"/>
              </a:ext>
            </a:extLst>
          </p:cNvPr>
          <p:cNvCxnSpPr/>
          <p:nvPr/>
        </p:nvCxnSpPr>
        <p:spPr>
          <a:xfrm>
            <a:off x="5019675" y="4899025"/>
            <a:ext cx="0" cy="23177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6C9E76D-6BA2-4655-AD2A-5DE8B690DCA9}"/>
              </a:ext>
            </a:extLst>
          </p:cNvPr>
          <p:cNvCxnSpPr/>
          <p:nvPr/>
        </p:nvCxnSpPr>
        <p:spPr>
          <a:xfrm>
            <a:off x="5468938" y="4899025"/>
            <a:ext cx="0" cy="23177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AC13CB5-AC93-459F-AB9B-F16614612616}"/>
              </a:ext>
            </a:extLst>
          </p:cNvPr>
          <p:cNvCxnSpPr/>
          <p:nvPr/>
        </p:nvCxnSpPr>
        <p:spPr>
          <a:xfrm>
            <a:off x="5916613" y="4899025"/>
            <a:ext cx="0" cy="23177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A92CEC2D-C078-4E50-95C1-B30B0E9AA152}"/>
              </a:ext>
            </a:extLst>
          </p:cNvPr>
          <p:cNvCxnSpPr/>
          <p:nvPr/>
        </p:nvCxnSpPr>
        <p:spPr>
          <a:xfrm>
            <a:off x="6365875" y="4899025"/>
            <a:ext cx="0" cy="23177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1A8EA4F5-A589-4C38-9015-6ECE392F6190}"/>
              </a:ext>
            </a:extLst>
          </p:cNvPr>
          <p:cNvCxnSpPr/>
          <p:nvPr/>
        </p:nvCxnSpPr>
        <p:spPr>
          <a:xfrm>
            <a:off x="3675063" y="4899025"/>
            <a:ext cx="0" cy="23177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Rectangle 28">
            <a:extLst>
              <a:ext uri="{FF2B5EF4-FFF2-40B4-BE49-F238E27FC236}">
                <a16:creationId xmlns:a16="http://schemas.microsoft.com/office/drawing/2014/main" id="{8CD5C90E-21E8-4021-A430-5F441C80229D}"/>
              </a:ext>
            </a:extLst>
          </p:cNvPr>
          <p:cNvSpPr/>
          <p:nvPr/>
        </p:nvSpPr>
        <p:spPr>
          <a:xfrm>
            <a:off x="3244850" y="4506913"/>
            <a:ext cx="860425" cy="369887"/>
          </a:xfrm>
          <a:prstGeom prst="rect">
            <a:avLst/>
          </a:prstGeom>
        </p:spPr>
        <p:txBody>
          <a:bodyPr wrap="none">
            <a:spAutoFit/>
          </a:bodyPr>
          <a:lstStyle/>
          <a:p>
            <a:pPr>
              <a:defRPr/>
            </a:pPr>
            <a:r>
              <a:rPr lang="en-GB" dirty="0">
                <a:latin typeface="+mn-lt"/>
              </a:rPr>
              <a:t>34 23</a:t>
            </a:r>
            <a:r>
              <a:rPr lang="en-GB" dirty="0">
                <a:solidFill>
                  <a:srgbClr val="0079C2"/>
                </a:solidFill>
                <a:latin typeface="+mn-lt"/>
              </a:rPr>
              <a:t>3</a:t>
            </a:r>
          </a:p>
        </p:txBody>
      </p:sp>
      <p:sp>
        <p:nvSpPr>
          <p:cNvPr id="30" name="Arrow 165">
            <a:extLst>
              <a:ext uri="{FF2B5EF4-FFF2-40B4-BE49-F238E27FC236}">
                <a16:creationId xmlns:a16="http://schemas.microsoft.com/office/drawing/2014/main" id="{D378F079-218C-4B93-B82B-88CD603C32BB}"/>
              </a:ext>
            </a:extLst>
          </p:cNvPr>
          <p:cNvSpPr>
            <a:spLocks noChangeShapeType="1"/>
          </p:cNvSpPr>
          <p:nvPr/>
        </p:nvSpPr>
        <p:spPr bwMode="auto">
          <a:xfrm>
            <a:off x="4567238" y="5245100"/>
            <a:ext cx="2179637" cy="0"/>
          </a:xfrm>
          <a:prstGeom prst="line">
            <a:avLst/>
          </a:prstGeom>
          <a:noFill/>
          <a:ln w="38100">
            <a:solidFill>
              <a:srgbClr val="00FF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 name="Arrow 165">
            <a:extLst>
              <a:ext uri="{FF2B5EF4-FFF2-40B4-BE49-F238E27FC236}">
                <a16:creationId xmlns:a16="http://schemas.microsoft.com/office/drawing/2014/main" id="{8B52CE69-F164-4A45-BCD6-9F21B6AD5001}"/>
              </a:ext>
            </a:extLst>
          </p:cNvPr>
          <p:cNvSpPr>
            <a:spLocks noChangeShapeType="1"/>
          </p:cNvSpPr>
          <p:nvPr/>
        </p:nvSpPr>
        <p:spPr bwMode="auto">
          <a:xfrm flipH="1">
            <a:off x="2397125" y="5245100"/>
            <a:ext cx="1727200" cy="14288"/>
          </a:xfrm>
          <a:prstGeom prst="line">
            <a:avLst/>
          </a:prstGeom>
          <a:noFill/>
          <a:ln w="38100">
            <a:solidFill>
              <a:srgbClr val="00FF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8"/>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0"/>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0"/>
                                          </p:stCondLst>
                                        </p:cTn>
                                        <p:tgtEl>
                                          <p:spTgt spid="11">
                                            <p:txEl>
                                              <p:pRg st="2" end="2"/>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3"/>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5"/>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6"/>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27"/>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0"/>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nodeType="clickEffect">
                                  <p:stCondLst>
                                    <p:cond delay="0"/>
                                  </p:stCondLst>
                                  <p:childTnLst>
                                    <p:set>
                                      <p:cBhvr>
                                        <p:cTn id="36" dur="1" fill="hold">
                                          <p:stCondLst>
                                            <p:cond delay="0"/>
                                          </p:stCondLst>
                                        </p:cTn>
                                        <p:tgtEl>
                                          <p:spTgt spid="11">
                                            <p:txEl>
                                              <p:pRg st="4" end="4"/>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9"/>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nodeType="clickEffect">
                                  <p:stCondLst>
                                    <p:cond delay="0"/>
                                  </p:stCondLst>
                                  <p:childTnLst>
                                    <p:set>
                                      <p:cBhvr>
                                        <p:cTn id="42" dur="1" fill="hold">
                                          <p:stCondLst>
                                            <p:cond delay="0"/>
                                          </p:stCondLst>
                                        </p:cTn>
                                        <p:tgtEl>
                                          <p:spTgt spid="1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FB2AA16-28F4-45CB-B6CD-6B49B14B5EF8}"/>
              </a:ext>
            </a:extLst>
          </p:cNvPr>
          <p:cNvSpPr/>
          <p:nvPr/>
        </p:nvSpPr>
        <p:spPr>
          <a:xfrm>
            <a:off x="781050" y="2166938"/>
            <a:ext cx="7596188" cy="3925887"/>
          </a:xfrm>
          <a:prstGeom prst="rect">
            <a:avLst/>
          </a:prstGeom>
          <a:solidFill>
            <a:schemeClr val="bg1"/>
          </a:solidFill>
          <a:ln w="38100">
            <a:solidFill>
              <a:srgbClr val="0079C2"/>
            </a:solidFill>
          </a:ln>
        </p:spPr>
        <p:txBody>
          <a:bodyPr wrap="none" anchor="ctr"/>
          <a:lstStyle/>
          <a:p>
            <a:pPr algn="ctr">
              <a:defRPr/>
            </a:pPr>
            <a:endParaRPr lang="en-GB" dirty="0">
              <a:latin typeface="+mn-lt"/>
            </a:endParaRPr>
          </a:p>
        </p:txBody>
      </p:sp>
      <p:sp>
        <p:nvSpPr>
          <p:cNvPr id="11" name="Rectangle 10">
            <a:extLst>
              <a:ext uri="{FF2B5EF4-FFF2-40B4-BE49-F238E27FC236}">
                <a16:creationId xmlns:a16="http://schemas.microsoft.com/office/drawing/2014/main" id="{C008CF17-9E49-4E28-8466-3F7DDE6DCD8A}"/>
              </a:ext>
            </a:extLst>
          </p:cNvPr>
          <p:cNvSpPr/>
          <p:nvPr/>
        </p:nvSpPr>
        <p:spPr>
          <a:xfrm>
            <a:off x="2528011" y="728663"/>
            <a:ext cx="4087979" cy="584775"/>
          </a:xfrm>
          <a:prstGeom prst="rect">
            <a:avLst/>
          </a:prstGeom>
        </p:spPr>
        <p:txBody>
          <a:bodyPr wrap="none">
            <a:spAutoFit/>
          </a:bodyPr>
          <a:lstStyle/>
          <a:p>
            <a:pPr algn="ctr">
              <a:defRPr/>
            </a:pPr>
            <a:r>
              <a:rPr lang="en-GB" sz="3200" b="1" dirty="0">
                <a:latin typeface="Twinkl" pitchFamily="2" charset="0"/>
              </a:rPr>
              <a:t>Rounding Accurately</a:t>
            </a:r>
          </a:p>
        </p:txBody>
      </p:sp>
      <p:sp>
        <p:nvSpPr>
          <p:cNvPr id="12" name="Rectangle 11">
            <a:extLst>
              <a:ext uri="{FF2B5EF4-FFF2-40B4-BE49-F238E27FC236}">
                <a16:creationId xmlns:a16="http://schemas.microsoft.com/office/drawing/2014/main" id="{969606A3-FD82-4CAE-8D5B-15EF4694B754}"/>
              </a:ext>
            </a:extLst>
          </p:cNvPr>
          <p:cNvSpPr/>
          <p:nvPr/>
        </p:nvSpPr>
        <p:spPr>
          <a:xfrm>
            <a:off x="3592513" y="1328738"/>
            <a:ext cx="1958975" cy="368300"/>
          </a:xfrm>
          <a:prstGeom prst="rect">
            <a:avLst/>
          </a:prstGeom>
        </p:spPr>
        <p:txBody>
          <a:bodyPr wrap="none">
            <a:spAutoFit/>
          </a:bodyPr>
          <a:lstStyle/>
          <a:p>
            <a:pPr>
              <a:defRPr/>
            </a:pPr>
            <a:r>
              <a:rPr lang="en-GB" dirty="0">
                <a:latin typeface="+mn-lt"/>
              </a:rPr>
              <a:t>Now try this one:</a:t>
            </a:r>
          </a:p>
        </p:txBody>
      </p:sp>
      <p:sp>
        <p:nvSpPr>
          <p:cNvPr id="4" name="Rectangle 3">
            <a:extLst>
              <a:ext uri="{FF2B5EF4-FFF2-40B4-BE49-F238E27FC236}">
                <a16:creationId xmlns:a16="http://schemas.microsoft.com/office/drawing/2014/main" id="{9DA132A6-8148-4BBE-9EDD-0615503B1285}"/>
              </a:ext>
            </a:extLst>
          </p:cNvPr>
          <p:cNvSpPr/>
          <p:nvPr/>
        </p:nvSpPr>
        <p:spPr>
          <a:xfrm>
            <a:off x="774700" y="1819275"/>
            <a:ext cx="7602538" cy="568325"/>
          </a:xfrm>
          <a:prstGeom prst="rect">
            <a:avLst/>
          </a:prstGeom>
          <a:solidFill>
            <a:srgbClr val="0079C2"/>
          </a:solidFill>
          <a:ln w="38100">
            <a:solidFill>
              <a:srgbClr val="0079C2"/>
            </a:solidFill>
          </a:ln>
        </p:spPr>
        <p:txBody>
          <a:bodyPr wrap="none" anchor="ctr"/>
          <a:lstStyle/>
          <a:p>
            <a:pPr algn="ctr">
              <a:defRPr/>
            </a:pPr>
            <a:endParaRPr lang="en-GB" dirty="0">
              <a:latin typeface="+mn-lt"/>
            </a:endParaRPr>
          </a:p>
        </p:txBody>
      </p:sp>
      <p:sp>
        <p:nvSpPr>
          <p:cNvPr id="5" name="Rectangle 4">
            <a:extLst>
              <a:ext uri="{FF2B5EF4-FFF2-40B4-BE49-F238E27FC236}">
                <a16:creationId xmlns:a16="http://schemas.microsoft.com/office/drawing/2014/main" id="{2288A063-1892-422E-BECA-20700D5C9AE6}"/>
              </a:ext>
            </a:extLst>
          </p:cNvPr>
          <p:cNvSpPr/>
          <p:nvPr/>
        </p:nvSpPr>
        <p:spPr>
          <a:xfrm>
            <a:off x="755650" y="1819275"/>
            <a:ext cx="7632700" cy="568325"/>
          </a:xfrm>
          <a:prstGeom prst="rect">
            <a:avLst/>
          </a:prstGeom>
        </p:spPr>
        <p:txBody>
          <a:bodyPr lIns="144000" tIns="144000" rIns="144000" bIns="144000">
            <a:spAutoFit/>
          </a:bodyPr>
          <a:lstStyle/>
          <a:p>
            <a:pPr algn="ctr">
              <a:defRPr/>
            </a:pPr>
            <a:r>
              <a:rPr lang="en-GB" dirty="0">
                <a:solidFill>
                  <a:schemeClr val="bg1"/>
                </a:solidFill>
                <a:latin typeface="Twinkl" pitchFamily="2" charset="0"/>
              </a:rPr>
              <a:t>Round 34 233 to the nearest 100.</a:t>
            </a:r>
          </a:p>
        </p:txBody>
      </p:sp>
      <p:cxnSp>
        <p:nvCxnSpPr>
          <p:cNvPr id="13" name="Straight Connector 12">
            <a:extLst>
              <a:ext uri="{FF2B5EF4-FFF2-40B4-BE49-F238E27FC236}">
                <a16:creationId xmlns:a16="http://schemas.microsoft.com/office/drawing/2014/main" id="{EF6133FD-55C6-449C-9736-520EFC10FCF4}"/>
              </a:ext>
            </a:extLst>
          </p:cNvPr>
          <p:cNvCxnSpPr/>
          <p:nvPr/>
        </p:nvCxnSpPr>
        <p:spPr>
          <a:xfrm>
            <a:off x="2330450" y="5130800"/>
            <a:ext cx="4475163"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0C737D31-AA51-4E9B-B61D-1A86DDF9743C}"/>
              </a:ext>
            </a:extLst>
          </p:cNvPr>
          <p:cNvCxnSpPr/>
          <p:nvPr/>
        </p:nvCxnSpPr>
        <p:spPr>
          <a:xfrm>
            <a:off x="6813550" y="4899025"/>
            <a:ext cx="0" cy="46355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7763AB8-61F3-4E6D-A406-D58FB4DEF1DF}"/>
              </a:ext>
            </a:extLst>
          </p:cNvPr>
          <p:cNvCxnSpPr/>
          <p:nvPr/>
        </p:nvCxnSpPr>
        <p:spPr>
          <a:xfrm>
            <a:off x="2330450" y="4899025"/>
            <a:ext cx="0" cy="46355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13913DD8-73E2-4F2D-AF33-75FF59215952}"/>
              </a:ext>
            </a:extLst>
          </p:cNvPr>
          <p:cNvSpPr/>
          <p:nvPr/>
        </p:nvSpPr>
        <p:spPr>
          <a:xfrm>
            <a:off x="1728788" y="5370513"/>
            <a:ext cx="1203325" cy="568325"/>
          </a:xfrm>
          <a:prstGeom prst="rect">
            <a:avLst/>
          </a:prstGeom>
          <a:solidFill>
            <a:schemeClr val="bg1"/>
          </a:solidFill>
          <a:ln w="38100">
            <a:solidFill>
              <a:srgbClr val="0079C2"/>
            </a:solidFill>
          </a:ln>
        </p:spPr>
        <p:txBody>
          <a:bodyPr wrap="none" anchor="ctr"/>
          <a:lstStyle/>
          <a:p>
            <a:pPr algn="ctr">
              <a:defRPr/>
            </a:pPr>
            <a:endParaRPr lang="en-GB" dirty="0">
              <a:latin typeface="+mn-lt"/>
            </a:endParaRPr>
          </a:p>
        </p:txBody>
      </p:sp>
      <p:sp>
        <p:nvSpPr>
          <p:cNvPr id="17" name="Rectangle 16">
            <a:extLst>
              <a:ext uri="{FF2B5EF4-FFF2-40B4-BE49-F238E27FC236}">
                <a16:creationId xmlns:a16="http://schemas.microsoft.com/office/drawing/2014/main" id="{4E7AEF00-594F-42EA-89BA-75452E925AB7}"/>
              </a:ext>
            </a:extLst>
          </p:cNvPr>
          <p:cNvSpPr/>
          <p:nvPr/>
        </p:nvSpPr>
        <p:spPr>
          <a:xfrm>
            <a:off x="6211888" y="5370513"/>
            <a:ext cx="1203325" cy="568325"/>
          </a:xfrm>
          <a:prstGeom prst="rect">
            <a:avLst/>
          </a:prstGeom>
          <a:solidFill>
            <a:schemeClr val="bg1"/>
          </a:solidFill>
          <a:ln w="38100">
            <a:solidFill>
              <a:srgbClr val="0079C2"/>
            </a:solidFill>
          </a:ln>
        </p:spPr>
        <p:txBody>
          <a:bodyPr wrap="none" anchor="ctr"/>
          <a:lstStyle/>
          <a:p>
            <a:pPr algn="ctr">
              <a:defRPr/>
            </a:pPr>
            <a:endParaRPr lang="en-GB" dirty="0">
              <a:latin typeface="+mn-lt"/>
            </a:endParaRPr>
          </a:p>
        </p:txBody>
      </p:sp>
      <p:sp>
        <p:nvSpPr>
          <p:cNvPr id="18" name="Rectangle 17">
            <a:extLst>
              <a:ext uri="{FF2B5EF4-FFF2-40B4-BE49-F238E27FC236}">
                <a16:creationId xmlns:a16="http://schemas.microsoft.com/office/drawing/2014/main" id="{7A7DAF26-1398-4D43-BC65-5E8FDD5A149A}"/>
              </a:ext>
            </a:extLst>
          </p:cNvPr>
          <p:cNvSpPr/>
          <p:nvPr/>
        </p:nvSpPr>
        <p:spPr>
          <a:xfrm>
            <a:off x="1873250" y="5475288"/>
            <a:ext cx="912813" cy="369887"/>
          </a:xfrm>
          <a:prstGeom prst="rect">
            <a:avLst/>
          </a:prstGeom>
        </p:spPr>
        <p:txBody>
          <a:bodyPr wrap="none">
            <a:spAutoFit/>
          </a:bodyPr>
          <a:lstStyle/>
          <a:p>
            <a:pPr>
              <a:defRPr/>
            </a:pPr>
            <a:r>
              <a:rPr lang="en-GB" dirty="0">
                <a:latin typeface="+mn-lt"/>
              </a:rPr>
              <a:t>34 200</a:t>
            </a:r>
          </a:p>
        </p:txBody>
      </p:sp>
      <p:sp>
        <p:nvSpPr>
          <p:cNvPr id="19" name="Rectangle 18">
            <a:extLst>
              <a:ext uri="{FF2B5EF4-FFF2-40B4-BE49-F238E27FC236}">
                <a16:creationId xmlns:a16="http://schemas.microsoft.com/office/drawing/2014/main" id="{7D6DE8E5-E427-48F6-99B8-CE13E773E49D}"/>
              </a:ext>
            </a:extLst>
          </p:cNvPr>
          <p:cNvSpPr/>
          <p:nvPr/>
        </p:nvSpPr>
        <p:spPr>
          <a:xfrm>
            <a:off x="6353175" y="5468938"/>
            <a:ext cx="909638" cy="369887"/>
          </a:xfrm>
          <a:prstGeom prst="rect">
            <a:avLst/>
          </a:prstGeom>
        </p:spPr>
        <p:txBody>
          <a:bodyPr wrap="none">
            <a:spAutoFit/>
          </a:bodyPr>
          <a:lstStyle/>
          <a:p>
            <a:pPr>
              <a:defRPr/>
            </a:pPr>
            <a:r>
              <a:rPr lang="en-GB" dirty="0">
                <a:latin typeface="+mn-lt"/>
              </a:rPr>
              <a:t>34 300</a:t>
            </a:r>
          </a:p>
        </p:txBody>
      </p:sp>
      <p:cxnSp>
        <p:nvCxnSpPr>
          <p:cNvPr id="20" name="Straight Connector 19">
            <a:extLst>
              <a:ext uri="{FF2B5EF4-FFF2-40B4-BE49-F238E27FC236}">
                <a16:creationId xmlns:a16="http://schemas.microsoft.com/office/drawing/2014/main" id="{DBDA7BC6-854A-44C2-94B1-DFD0F6CB0981}"/>
              </a:ext>
            </a:extLst>
          </p:cNvPr>
          <p:cNvCxnSpPr/>
          <p:nvPr/>
        </p:nvCxnSpPr>
        <p:spPr>
          <a:xfrm>
            <a:off x="2778125" y="4899025"/>
            <a:ext cx="0" cy="23177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E5AEDEF-8FAD-4558-9435-B3033124833A}"/>
              </a:ext>
            </a:extLst>
          </p:cNvPr>
          <p:cNvCxnSpPr/>
          <p:nvPr/>
        </p:nvCxnSpPr>
        <p:spPr>
          <a:xfrm>
            <a:off x="3227388" y="4899025"/>
            <a:ext cx="0" cy="23177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2145424-7097-40F6-9372-D68E25950657}"/>
              </a:ext>
            </a:extLst>
          </p:cNvPr>
          <p:cNvCxnSpPr/>
          <p:nvPr/>
        </p:nvCxnSpPr>
        <p:spPr>
          <a:xfrm>
            <a:off x="4124325" y="4899025"/>
            <a:ext cx="0" cy="23177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F23C4EE-C363-4339-8F8A-EC4D7FCD2B9C}"/>
              </a:ext>
            </a:extLst>
          </p:cNvPr>
          <p:cNvCxnSpPr/>
          <p:nvPr/>
        </p:nvCxnSpPr>
        <p:spPr>
          <a:xfrm>
            <a:off x="4572000" y="4745038"/>
            <a:ext cx="0" cy="38576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D66000DD-8BB7-4410-B9BC-D8C420E9A84E}"/>
              </a:ext>
            </a:extLst>
          </p:cNvPr>
          <p:cNvCxnSpPr/>
          <p:nvPr/>
        </p:nvCxnSpPr>
        <p:spPr>
          <a:xfrm>
            <a:off x="5019675" y="4899025"/>
            <a:ext cx="0" cy="23177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9791886D-D13E-4625-98BF-09CCF0299514}"/>
              </a:ext>
            </a:extLst>
          </p:cNvPr>
          <p:cNvCxnSpPr/>
          <p:nvPr/>
        </p:nvCxnSpPr>
        <p:spPr>
          <a:xfrm>
            <a:off x="5468938" y="4899025"/>
            <a:ext cx="0" cy="23177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15EDCDC0-4E78-4476-B741-634008430F48}"/>
              </a:ext>
            </a:extLst>
          </p:cNvPr>
          <p:cNvCxnSpPr/>
          <p:nvPr/>
        </p:nvCxnSpPr>
        <p:spPr>
          <a:xfrm>
            <a:off x="5916613" y="4899025"/>
            <a:ext cx="0" cy="23177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FF1A5F8-4C53-41E6-B1B3-9AF62D880706}"/>
              </a:ext>
            </a:extLst>
          </p:cNvPr>
          <p:cNvCxnSpPr/>
          <p:nvPr/>
        </p:nvCxnSpPr>
        <p:spPr>
          <a:xfrm>
            <a:off x="6365875" y="4899025"/>
            <a:ext cx="0" cy="23177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4F822E3-D768-42F8-8304-1CF3B7482732}"/>
              </a:ext>
            </a:extLst>
          </p:cNvPr>
          <p:cNvCxnSpPr/>
          <p:nvPr/>
        </p:nvCxnSpPr>
        <p:spPr>
          <a:xfrm>
            <a:off x="3675063" y="4899025"/>
            <a:ext cx="0" cy="23177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Rectangle 28">
            <a:extLst>
              <a:ext uri="{FF2B5EF4-FFF2-40B4-BE49-F238E27FC236}">
                <a16:creationId xmlns:a16="http://schemas.microsoft.com/office/drawing/2014/main" id="{C5277948-BCA9-4BCA-BEF0-1DC20533BCC7}"/>
              </a:ext>
            </a:extLst>
          </p:cNvPr>
          <p:cNvSpPr/>
          <p:nvPr/>
        </p:nvSpPr>
        <p:spPr>
          <a:xfrm>
            <a:off x="2927350" y="4459288"/>
            <a:ext cx="858838" cy="369887"/>
          </a:xfrm>
          <a:prstGeom prst="rect">
            <a:avLst/>
          </a:prstGeom>
        </p:spPr>
        <p:txBody>
          <a:bodyPr wrap="none">
            <a:spAutoFit/>
          </a:bodyPr>
          <a:lstStyle/>
          <a:p>
            <a:pPr>
              <a:defRPr/>
            </a:pPr>
            <a:r>
              <a:rPr lang="en-GB" dirty="0">
                <a:latin typeface="+mn-lt"/>
              </a:rPr>
              <a:t>34 2</a:t>
            </a:r>
            <a:r>
              <a:rPr lang="en-GB" dirty="0">
                <a:solidFill>
                  <a:srgbClr val="0079C2"/>
                </a:solidFill>
                <a:latin typeface="+mn-lt"/>
              </a:rPr>
              <a:t>3</a:t>
            </a:r>
            <a:r>
              <a:rPr lang="en-GB" dirty="0">
                <a:latin typeface="+mn-lt"/>
              </a:rPr>
              <a:t>3</a:t>
            </a:r>
          </a:p>
        </p:txBody>
      </p:sp>
      <p:sp>
        <p:nvSpPr>
          <p:cNvPr id="26648" name="Arrow 165">
            <a:extLst>
              <a:ext uri="{FF2B5EF4-FFF2-40B4-BE49-F238E27FC236}">
                <a16:creationId xmlns:a16="http://schemas.microsoft.com/office/drawing/2014/main" id="{C8ACE779-A1FA-44F0-85AF-160F86A42301}"/>
              </a:ext>
            </a:extLst>
          </p:cNvPr>
          <p:cNvSpPr>
            <a:spLocks noChangeShapeType="1"/>
          </p:cNvSpPr>
          <p:nvPr/>
        </p:nvSpPr>
        <p:spPr bwMode="auto">
          <a:xfrm>
            <a:off x="4567238" y="5245100"/>
            <a:ext cx="2179637" cy="0"/>
          </a:xfrm>
          <a:prstGeom prst="line">
            <a:avLst/>
          </a:prstGeom>
          <a:noFill/>
          <a:ln w="38100">
            <a:solidFill>
              <a:srgbClr val="00FF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6649" name="Arrow 165">
            <a:extLst>
              <a:ext uri="{FF2B5EF4-FFF2-40B4-BE49-F238E27FC236}">
                <a16:creationId xmlns:a16="http://schemas.microsoft.com/office/drawing/2014/main" id="{3FE952F3-BC1C-4958-A23B-7D26CA8E4A31}"/>
              </a:ext>
            </a:extLst>
          </p:cNvPr>
          <p:cNvSpPr>
            <a:spLocks noChangeShapeType="1"/>
          </p:cNvSpPr>
          <p:nvPr/>
        </p:nvSpPr>
        <p:spPr bwMode="auto">
          <a:xfrm flipH="1">
            <a:off x="2397125" y="5245100"/>
            <a:ext cx="1727200" cy="14288"/>
          </a:xfrm>
          <a:prstGeom prst="line">
            <a:avLst/>
          </a:prstGeom>
          <a:noFill/>
          <a:ln w="38100">
            <a:solidFill>
              <a:srgbClr val="00FF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cxnSp>
        <p:nvCxnSpPr>
          <p:cNvPr id="33" name="Straight Arrow Connector 32">
            <a:extLst>
              <a:ext uri="{FF2B5EF4-FFF2-40B4-BE49-F238E27FC236}">
                <a16:creationId xmlns:a16="http://schemas.microsoft.com/office/drawing/2014/main" id="{3EBE285B-29C7-4650-941D-9090772601E2}"/>
              </a:ext>
            </a:extLst>
          </p:cNvPr>
          <p:cNvCxnSpPr/>
          <p:nvPr/>
        </p:nvCxnSpPr>
        <p:spPr>
          <a:xfrm>
            <a:off x="3362325" y="4811713"/>
            <a:ext cx="0" cy="255587"/>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EE6FDFAB-A805-43F4-B1D0-93B8096F4C96}"/>
              </a:ext>
            </a:extLst>
          </p:cNvPr>
          <p:cNvSpPr/>
          <p:nvPr/>
        </p:nvSpPr>
        <p:spPr>
          <a:xfrm>
            <a:off x="788988" y="2541588"/>
            <a:ext cx="7569200" cy="1754187"/>
          </a:xfrm>
          <a:prstGeom prst="rect">
            <a:avLst/>
          </a:prstGeom>
        </p:spPr>
        <p:txBody>
          <a:bodyPr>
            <a:spAutoFit/>
          </a:bodyPr>
          <a:lstStyle/>
          <a:p>
            <a:pPr algn="ctr">
              <a:defRPr/>
            </a:pPr>
            <a:r>
              <a:rPr lang="en-GB" dirty="0">
                <a:latin typeface="+mn-lt"/>
              </a:rPr>
              <a:t>Identify the hundreds number either side of this number. </a:t>
            </a:r>
          </a:p>
          <a:p>
            <a:pPr algn="ctr">
              <a:defRPr/>
            </a:pPr>
            <a:endParaRPr lang="en-GB" dirty="0">
              <a:latin typeface="+mn-lt"/>
            </a:endParaRPr>
          </a:p>
          <a:p>
            <a:pPr algn="ctr">
              <a:defRPr/>
            </a:pPr>
            <a:r>
              <a:rPr lang="en-GB" dirty="0">
                <a:latin typeface="+mn-lt"/>
              </a:rPr>
              <a:t>Look at the digit in the place before the hundreds place. </a:t>
            </a:r>
            <a:br>
              <a:rPr lang="en-GB" dirty="0">
                <a:latin typeface="+mn-lt"/>
              </a:rPr>
            </a:br>
            <a:r>
              <a:rPr lang="en-GB" dirty="0">
                <a:latin typeface="+mn-lt"/>
              </a:rPr>
              <a:t>In 34 233, this digit is the 3 in the tens place.</a:t>
            </a:r>
          </a:p>
          <a:p>
            <a:pPr algn="ctr">
              <a:defRPr/>
            </a:pPr>
            <a:endParaRPr lang="en-GB" dirty="0">
              <a:latin typeface="+mn-lt"/>
            </a:endParaRPr>
          </a:p>
          <a:p>
            <a:pPr algn="ctr">
              <a:defRPr/>
            </a:pPr>
            <a:r>
              <a:rPr lang="en-GB" dirty="0">
                <a:latin typeface="+mn-lt"/>
              </a:rPr>
              <a:t>Decide whether to round down to 34 200 or up to 34 300.</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34">
                                            <p:txEl>
                                              <p:pRg st="2" end="2"/>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3"/>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0"/>
                                          </p:stCondLst>
                                        </p:cTn>
                                        <p:tgtEl>
                                          <p:spTgt spid="3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11BA84A-5180-4017-888F-A6C075AC3953}"/>
              </a:ext>
            </a:extLst>
          </p:cNvPr>
          <p:cNvSpPr/>
          <p:nvPr/>
        </p:nvSpPr>
        <p:spPr>
          <a:xfrm>
            <a:off x="781050" y="2166938"/>
            <a:ext cx="7596188" cy="3925887"/>
          </a:xfrm>
          <a:prstGeom prst="rect">
            <a:avLst/>
          </a:prstGeom>
          <a:solidFill>
            <a:schemeClr val="bg1"/>
          </a:solidFill>
          <a:ln w="38100">
            <a:solidFill>
              <a:srgbClr val="0079C2"/>
            </a:solidFill>
          </a:ln>
        </p:spPr>
        <p:txBody>
          <a:bodyPr wrap="none" anchor="ctr"/>
          <a:lstStyle/>
          <a:p>
            <a:pPr algn="ctr">
              <a:defRPr/>
            </a:pPr>
            <a:endParaRPr lang="en-GB" dirty="0">
              <a:latin typeface="+mn-lt"/>
            </a:endParaRPr>
          </a:p>
        </p:txBody>
      </p:sp>
      <p:sp>
        <p:nvSpPr>
          <p:cNvPr id="11" name="Rectangle 10">
            <a:extLst>
              <a:ext uri="{FF2B5EF4-FFF2-40B4-BE49-F238E27FC236}">
                <a16:creationId xmlns:a16="http://schemas.microsoft.com/office/drawing/2014/main" id="{A079E3CF-050B-49B6-8B45-C97A680DE2DE}"/>
              </a:ext>
            </a:extLst>
          </p:cNvPr>
          <p:cNvSpPr/>
          <p:nvPr/>
        </p:nvSpPr>
        <p:spPr>
          <a:xfrm>
            <a:off x="2528011" y="728663"/>
            <a:ext cx="4087979" cy="584775"/>
          </a:xfrm>
          <a:prstGeom prst="rect">
            <a:avLst/>
          </a:prstGeom>
        </p:spPr>
        <p:txBody>
          <a:bodyPr wrap="none">
            <a:spAutoFit/>
          </a:bodyPr>
          <a:lstStyle/>
          <a:p>
            <a:pPr algn="ctr">
              <a:defRPr/>
            </a:pPr>
            <a:r>
              <a:rPr lang="en-GB" sz="3200" b="1" dirty="0">
                <a:latin typeface="Twinkl" pitchFamily="2" charset="0"/>
              </a:rPr>
              <a:t>Rounding Accurately</a:t>
            </a:r>
          </a:p>
        </p:txBody>
      </p:sp>
      <p:sp>
        <p:nvSpPr>
          <p:cNvPr id="12" name="Rectangle 11">
            <a:extLst>
              <a:ext uri="{FF2B5EF4-FFF2-40B4-BE49-F238E27FC236}">
                <a16:creationId xmlns:a16="http://schemas.microsoft.com/office/drawing/2014/main" id="{ACD4D520-EC12-4A9D-8B7F-F498101869A8}"/>
              </a:ext>
            </a:extLst>
          </p:cNvPr>
          <p:cNvSpPr/>
          <p:nvPr/>
        </p:nvSpPr>
        <p:spPr>
          <a:xfrm>
            <a:off x="3722688" y="1328738"/>
            <a:ext cx="1708150" cy="368300"/>
          </a:xfrm>
          <a:prstGeom prst="rect">
            <a:avLst/>
          </a:prstGeom>
        </p:spPr>
        <p:txBody>
          <a:bodyPr wrap="none">
            <a:spAutoFit/>
          </a:bodyPr>
          <a:lstStyle/>
          <a:p>
            <a:pPr>
              <a:defRPr/>
            </a:pPr>
            <a:r>
              <a:rPr lang="en-GB" dirty="0">
                <a:latin typeface="+mn-lt"/>
              </a:rPr>
              <a:t>Did you get it?</a:t>
            </a:r>
          </a:p>
        </p:txBody>
      </p:sp>
      <p:sp>
        <p:nvSpPr>
          <p:cNvPr id="4" name="Rectangle 3">
            <a:extLst>
              <a:ext uri="{FF2B5EF4-FFF2-40B4-BE49-F238E27FC236}">
                <a16:creationId xmlns:a16="http://schemas.microsoft.com/office/drawing/2014/main" id="{D462F180-84C2-44DE-B443-F68CCD64E714}"/>
              </a:ext>
            </a:extLst>
          </p:cNvPr>
          <p:cNvSpPr/>
          <p:nvPr/>
        </p:nvSpPr>
        <p:spPr>
          <a:xfrm>
            <a:off x="774700" y="1819275"/>
            <a:ext cx="7602538" cy="568325"/>
          </a:xfrm>
          <a:prstGeom prst="rect">
            <a:avLst/>
          </a:prstGeom>
          <a:solidFill>
            <a:srgbClr val="0079C2"/>
          </a:solidFill>
          <a:ln w="38100">
            <a:solidFill>
              <a:srgbClr val="0079C2"/>
            </a:solidFill>
          </a:ln>
        </p:spPr>
        <p:txBody>
          <a:bodyPr wrap="none" anchor="ctr"/>
          <a:lstStyle/>
          <a:p>
            <a:pPr algn="ctr">
              <a:defRPr/>
            </a:pPr>
            <a:endParaRPr lang="en-GB" dirty="0">
              <a:latin typeface="+mn-lt"/>
            </a:endParaRPr>
          </a:p>
        </p:txBody>
      </p:sp>
      <p:sp>
        <p:nvSpPr>
          <p:cNvPr id="5" name="Rectangle 4">
            <a:extLst>
              <a:ext uri="{FF2B5EF4-FFF2-40B4-BE49-F238E27FC236}">
                <a16:creationId xmlns:a16="http://schemas.microsoft.com/office/drawing/2014/main" id="{A481791F-8C5E-4EAD-A8FF-D5FE0AD3F1FD}"/>
              </a:ext>
            </a:extLst>
          </p:cNvPr>
          <p:cNvSpPr/>
          <p:nvPr/>
        </p:nvSpPr>
        <p:spPr>
          <a:xfrm>
            <a:off x="755650" y="1819275"/>
            <a:ext cx="7632700" cy="568325"/>
          </a:xfrm>
          <a:prstGeom prst="rect">
            <a:avLst/>
          </a:prstGeom>
        </p:spPr>
        <p:txBody>
          <a:bodyPr lIns="144000" tIns="144000" rIns="144000" bIns="144000">
            <a:spAutoFit/>
          </a:bodyPr>
          <a:lstStyle/>
          <a:p>
            <a:pPr algn="ctr">
              <a:defRPr/>
            </a:pPr>
            <a:r>
              <a:rPr lang="en-GB" dirty="0">
                <a:solidFill>
                  <a:schemeClr val="bg1"/>
                </a:solidFill>
                <a:latin typeface="Twinkl" pitchFamily="2" charset="0"/>
              </a:rPr>
              <a:t>Round 34 233 to the nearest 100.</a:t>
            </a:r>
          </a:p>
        </p:txBody>
      </p:sp>
      <p:grpSp>
        <p:nvGrpSpPr>
          <p:cNvPr id="27655" name="Group 1">
            <a:extLst>
              <a:ext uri="{FF2B5EF4-FFF2-40B4-BE49-F238E27FC236}">
                <a16:creationId xmlns:a16="http://schemas.microsoft.com/office/drawing/2014/main" id="{DC5F565B-2FAA-48E8-925E-C8A8D6F35991}"/>
              </a:ext>
            </a:extLst>
          </p:cNvPr>
          <p:cNvGrpSpPr>
            <a:grpSpLocks/>
          </p:cNvGrpSpPr>
          <p:nvPr/>
        </p:nvGrpSpPr>
        <p:grpSpPr bwMode="auto">
          <a:xfrm>
            <a:off x="788988" y="2894013"/>
            <a:ext cx="7569200" cy="2543175"/>
            <a:chOff x="789082" y="2853991"/>
            <a:chExt cx="7569107" cy="2543476"/>
          </a:xfrm>
        </p:grpSpPr>
        <p:cxnSp>
          <p:nvCxnSpPr>
            <p:cNvPr id="13" name="Straight Connector 12">
              <a:extLst>
                <a:ext uri="{FF2B5EF4-FFF2-40B4-BE49-F238E27FC236}">
                  <a16:creationId xmlns:a16="http://schemas.microsoft.com/office/drawing/2014/main" id="{FBFEEA8D-11CE-4709-9DEC-136A9F0EE71C}"/>
                </a:ext>
              </a:extLst>
            </p:cNvPr>
            <p:cNvCxnSpPr/>
            <p:nvPr/>
          </p:nvCxnSpPr>
          <p:spPr>
            <a:xfrm>
              <a:off x="2330525" y="4590922"/>
              <a:ext cx="4475108"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E0DF8B23-05E1-4DEA-9904-DFA2ED5EBC59}"/>
                </a:ext>
              </a:extLst>
            </p:cNvPr>
            <p:cNvCxnSpPr/>
            <p:nvPr/>
          </p:nvCxnSpPr>
          <p:spPr>
            <a:xfrm>
              <a:off x="6813570" y="4359119"/>
              <a:ext cx="0" cy="46360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3A86FED4-0080-4343-823B-2F4B14E9A3D8}"/>
                </a:ext>
              </a:extLst>
            </p:cNvPr>
            <p:cNvCxnSpPr/>
            <p:nvPr/>
          </p:nvCxnSpPr>
          <p:spPr>
            <a:xfrm>
              <a:off x="2330525" y="4359119"/>
              <a:ext cx="0" cy="46360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2AC26D95-7ED7-46E5-A2A6-6AA226A28D42}"/>
                </a:ext>
              </a:extLst>
            </p:cNvPr>
            <p:cNvSpPr/>
            <p:nvPr/>
          </p:nvSpPr>
          <p:spPr>
            <a:xfrm>
              <a:off x="1728870" y="4829075"/>
              <a:ext cx="1203310" cy="568392"/>
            </a:xfrm>
            <a:prstGeom prst="rect">
              <a:avLst/>
            </a:prstGeom>
            <a:solidFill>
              <a:schemeClr val="bg1"/>
            </a:solidFill>
            <a:ln w="38100">
              <a:solidFill>
                <a:srgbClr val="0079C2"/>
              </a:solidFill>
            </a:ln>
          </p:spPr>
          <p:txBody>
            <a:bodyPr wrap="none" anchor="ctr"/>
            <a:lstStyle/>
            <a:p>
              <a:pPr algn="ctr">
                <a:defRPr/>
              </a:pPr>
              <a:endParaRPr lang="en-GB" dirty="0">
                <a:latin typeface="+mn-lt"/>
              </a:endParaRPr>
            </a:p>
          </p:txBody>
        </p:sp>
        <p:sp>
          <p:nvSpPr>
            <p:cNvPr id="17" name="Rectangle 16">
              <a:extLst>
                <a:ext uri="{FF2B5EF4-FFF2-40B4-BE49-F238E27FC236}">
                  <a16:creationId xmlns:a16="http://schemas.microsoft.com/office/drawing/2014/main" id="{21DB2C18-0FEC-42FB-B94B-629721E3A276}"/>
                </a:ext>
              </a:extLst>
            </p:cNvPr>
            <p:cNvSpPr/>
            <p:nvPr/>
          </p:nvSpPr>
          <p:spPr>
            <a:xfrm>
              <a:off x="6211915" y="4829075"/>
              <a:ext cx="1203310" cy="568392"/>
            </a:xfrm>
            <a:prstGeom prst="rect">
              <a:avLst/>
            </a:prstGeom>
            <a:solidFill>
              <a:schemeClr val="bg1"/>
            </a:solidFill>
            <a:ln w="38100">
              <a:solidFill>
                <a:srgbClr val="0079C2"/>
              </a:solidFill>
            </a:ln>
          </p:spPr>
          <p:txBody>
            <a:bodyPr wrap="none" anchor="ctr"/>
            <a:lstStyle/>
            <a:p>
              <a:pPr algn="ctr">
                <a:defRPr/>
              </a:pPr>
              <a:endParaRPr lang="en-GB" dirty="0">
                <a:latin typeface="+mn-lt"/>
              </a:endParaRPr>
            </a:p>
          </p:txBody>
        </p:sp>
        <p:sp>
          <p:nvSpPr>
            <p:cNvPr id="18" name="Rectangle 17">
              <a:extLst>
                <a:ext uri="{FF2B5EF4-FFF2-40B4-BE49-F238E27FC236}">
                  <a16:creationId xmlns:a16="http://schemas.microsoft.com/office/drawing/2014/main" id="{5B1704E4-F994-4585-8D3D-CDBF2FAD121B}"/>
                </a:ext>
              </a:extLst>
            </p:cNvPr>
            <p:cNvSpPr/>
            <p:nvPr/>
          </p:nvSpPr>
          <p:spPr>
            <a:xfrm>
              <a:off x="1871744" y="4935449"/>
              <a:ext cx="914389" cy="368344"/>
            </a:xfrm>
            <a:prstGeom prst="rect">
              <a:avLst/>
            </a:prstGeom>
          </p:spPr>
          <p:txBody>
            <a:bodyPr wrap="none">
              <a:spAutoFit/>
            </a:bodyPr>
            <a:lstStyle/>
            <a:p>
              <a:pPr>
                <a:defRPr/>
              </a:pPr>
              <a:r>
                <a:rPr lang="en-GB" dirty="0">
                  <a:latin typeface="+mn-lt"/>
                </a:rPr>
                <a:t>34 200</a:t>
              </a:r>
            </a:p>
          </p:txBody>
        </p:sp>
        <p:sp>
          <p:nvSpPr>
            <p:cNvPr id="19" name="Rectangle 18">
              <a:extLst>
                <a:ext uri="{FF2B5EF4-FFF2-40B4-BE49-F238E27FC236}">
                  <a16:creationId xmlns:a16="http://schemas.microsoft.com/office/drawing/2014/main" id="{3AFA57FF-0A62-45EE-8D4C-AA4AB4376425}"/>
                </a:ext>
              </a:extLst>
            </p:cNvPr>
            <p:cNvSpPr/>
            <p:nvPr/>
          </p:nvSpPr>
          <p:spPr>
            <a:xfrm>
              <a:off x="6353201" y="4929099"/>
              <a:ext cx="909627" cy="369932"/>
            </a:xfrm>
            <a:prstGeom prst="rect">
              <a:avLst/>
            </a:prstGeom>
          </p:spPr>
          <p:txBody>
            <a:bodyPr wrap="none">
              <a:spAutoFit/>
            </a:bodyPr>
            <a:lstStyle/>
            <a:p>
              <a:pPr>
                <a:defRPr/>
              </a:pPr>
              <a:r>
                <a:rPr lang="en-GB" dirty="0">
                  <a:latin typeface="+mn-lt"/>
                </a:rPr>
                <a:t>34 300</a:t>
              </a:r>
            </a:p>
          </p:txBody>
        </p:sp>
        <p:cxnSp>
          <p:nvCxnSpPr>
            <p:cNvPr id="20" name="Straight Connector 19">
              <a:extLst>
                <a:ext uri="{FF2B5EF4-FFF2-40B4-BE49-F238E27FC236}">
                  <a16:creationId xmlns:a16="http://schemas.microsoft.com/office/drawing/2014/main" id="{B8A0804D-94B6-4CA1-98B0-E69D2C917DD7}"/>
                </a:ext>
              </a:extLst>
            </p:cNvPr>
            <p:cNvCxnSpPr/>
            <p:nvPr/>
          </p:nvCxnSpPr>
          <p:spPr>
            <a:xfrm>
              <a:off x="2778195" y="4359119"/>
              <a:ext cx="0" cy="23180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095CCC4D-67E9-4538-8BAA-3C4B57F175B8}"/>
                </a:ext>
              </a:extLst>
            </p:cNvPr>
            <p:cNvCxnSpPr/>
            <p:nvPr/>
          </p:nvCxnSpPr>
          <p:spPr>
            <a:xfrm>
              <a:off x="3227452" y="4359119"/>
              <a:ext cx="0" cy="23180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D8FB63-B236-4070-9ACB-F470C8929027}"/>
                </a:ext>
              </a:extLst>
            </p:cNvPr>
            <p:cNvCxnSpPr/>
            <p:nvPr/>
          </p:nvCxnSpPr>
          <p:spPr>
            <a:xfrm>
              <a:off x="4124378" y="4359119"/>
              <a:ext cx="0" cy="23180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660D574-5851-4190-95C4-9CCFFB449AAC}"/>
                </a:ext>
              </a:extLst>
            </p:cNvPr>
            <p:cNvCxnSpPr/>
            <p:nvPr/>
          </p:nvCxnSpPr>
          <p:spPr>
            <a:xfrm>
              <a:off x="4572048" y="4205113"/>
              <a:ext cx="0" cy="38580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8F698B3A-A07B-4546-AF70-23CF00C67D01}"/>
                </a:ext>
              </a:extLst>
            </p:cNvPr>
            <p:cNvCxnSpPr/>
            <p:nvPr/>
          </p:nvCxnSpPr>
          <p:spPr>
            <a:xfrm>
              <a:off x="5019717" y="4359119"/>
              <a:ext cx="0" cy="23180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AAB66816-6E0E-45E6-AFD4-80FB4E3392CD}"/>
                </a:ext>
              </a:extLst>
            </p:cNvPr>
            <p:cNvCxnSpPr/>
            <p:nvPr/>
          </p:nvCxnSpPr>
          <p:spPr>
            <a:xfrm>
              <a:off x="5468974" y="4359119"/>
              <a:ext cx="0" cy="23180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931A07B6-89D3-4986-9754-8B5E74783E6A}"/>
                </a:ext>
              </a:extLst>
            </p:cNvPr>
            <p:cNvCxnSpPr/>
            <p:nvPr/>
          </p:nvCxnSpPr>
          <p:spPr>
            <a:xfrm>
              <a:off x="5916644" y="4359119"/>
              <a:ext cx="0" cy="23180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5D370CBF-06B6-473C-B933-A24CF9E9507D}"/>
                </a:ext>
              </a:extLst>
            </p:cNvPr>
            <p:cNvCxnSpPr/>
            <p:nvPr/>
          </p:nvCxnSpPr>
          <p:spPr>
            <a:xfrm>
              <a:off x="6365900" y="4359119"/>
              <a:ext cx="0" cy="23180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6114D6B7-1FF8-41BC-88FC-33418903B8A3}"/>
                </a:ext>
              </a:extLst>
            </p:cNvPr>
            <p:cNvCxnSpPr/>
            <p:nvPr/>
          </p:nvCxnSpPr>
          <p:spPr>
            <a:xfrm>
              <a:off x="3675122" y="4359119"/>
              <a:ext cx="0" cy="23180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Rectangle 28">
              <a:extLst>
                <a:ext uri="{FF2B5EF4-FFF2-40B4-BE49-F238E27FC236}">
                  <a16:creationId xmlns:a16="http://schemas.microsoft.com/office/drawing/2014/main" id="{1C1C3744-D033-41C7-8F84-A6DF67993B0D}"/>
                </a:ext>
              </a:extLst>
            </p:cNvPr>
            <p:cNvSpPr/>
            <p:nvPr/>
          </p:nvSpPr>
          <p:spPr>
            <a:xfrm>
              <a:off x="2927418" y="3919329"/>
              <a:ext cx="858827" cy="368344"/>
            </a:xfrm>
            <a:prstGeom prst="rect">
              <a:avLst/>
            </a:prstGeom>
          </p:spPr>
          <p:txBody>
            <a:bodyPr wrap="none">
              <a:spAutoFit/>
            </a:bodyPr>
            <a:lstStyle/>
            <a:p>
              <a:pPr>
                <a:defRPr/>
              </a:pPr>
              <a:r>
                <a:rPr lang="en-GB" dirty="0">
                  <a:latin typeface="+mn-lt"/>
                </a:rPr>
                <a:t>34 2</a:t>
              </a:r>
              <a:r>
                <a:rPr lang="en-GB" dirty="0">
                  <a:solidFill>
                    <a:srgbClr val="0079C2"/>
                  </a:solidFill>
                  <a:latin typeface="+mn-lt"/>
                </a:rPr>
                <a:t>3</a:t>
              </a:r>
              <a:r>
                <a:rPr lang="en-GB" dirty="0">
                  <a:latin typeface="+mn-lt"/>
                </a:rPr>
                <a:t>3</a:t>
              </a:r>
            </a:p>
          </p:txBody>
        </p:sp>
        <p:sp>
          <p:nvSpPr>
            <p:cNvPr id="27673" name="Arrow 165">
              <a:extLst>
                <a:ext uri="{FF2B5EF4-FFF2-40B4-BE49-F238E27FC236}">
                  <a16:creationId xmlns:a16="http://schemas.microsoft.com/office/drawing/2014/main" id="{03DADBF7-6D72-4525-8252-5FCB01C07E34}"/>
                </a:ext>
              </a:extLst>
            </p:cNvPr>
            <p:cNvSpPr>
              <a:spLocks noChangeShapeType="1"/>
            </p:cNvSpPr>
            <p:nvPr/>
          </p:nvSpPr>
          <p:spPr bwMode="auto">
            <a:xfrm>
              <a:off x="4567939" y="4704133"/>
              <a:ext cx="2178643" cy="0"/>
            </a:xfrm>
            <a:prstGeom prst="line">
              <a:avLst/>
            </a:prstGeom>
            <a:noFill/>
            <a:ln w="38100">
              <a:solidFill>
                <a:srgbClr val="00FF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674" name="Arrow 165">
              <a:extLst>
                <a:ext uri="{FF2B5EF4-FFF2-40B4-BE49-F238E27FC236}">
                  <a16:creationId xmlns:a16="http://schemas.microsoft.com/office/drawing/2014/main" id="{60B49124-0EF5-44CF-B24D-8F8D8A4E4CB4}"/>
                </a:ext>
              </a:extLst>
            </p:cNvPr>
            <p:cNvSpPr>
              <a:spLocks noChangeShapeType="1"/>
            </p:cNvSpPr>
            <p:nvPr/>
          </p:nvSpPr>
          <p:spPr bwMode="auto">
            <a:xfrm flipH="1">
              <a:off x="2397418" y="4704133"/>
              <a:ext cx="1726294" cy="14493"/>
            </a:xfrm>
            <a:prstGeom prst="line">
              <a:avLst/>
            </a:prstGeom>
            <a:noFill/>
            <a:ln w="38100">
              <a:solidFill>
                <a:srgbClr val="00FF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cxnSp>
          <p:nvCxnSpPr>
            <p:cNvPr id="33" name="Straight Arrow Connector 32">
              <a:extLst>
                <a:ext uri="{FF2B5EF4-FFF2-40B4-BE49-F238E27FC236}">
                  <a16:creationId xmlns:a16="http://schemas.microsoft.com/office/drawing/2014/main" id="{3AF589FC-68C0-4980-AC24-8F1BE68687C1}"/>
                </a:ext>
              </a:extLst>
            </p:cNvPr>
            <p:cNvCxnSpPr/>
            <p:nvPr/>
          </p:nvCxnSpPr>
          <p:spPr>
            <a:xfrm>
              <a:off x="3362387" y="4271796"/>
              <a:ext cx="0" cy="25403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029E373F-AEC1-4F84-8A29-C536020B1E7B}"/>
                </a:ext>
              </a:extLst>
            </p:cNvPr>
            <p:cNvSpPr/>
            <p:nvPr/>
          </p:nvSpPr>
          <p:spPr>
            <a:xfrm>
              <a:off x="789082" y="2853991"/>
              <a:ext cx="7569107" cy="369931"/>
            </a:xfrm>
            <a:prstGeom prst="rect">
              <a:avLst/>
            </a:prstGeom>
          </p:spPr>
          <p:txBody>
            <a:bodyPr>
              <a:spAutoFit/>
            </a:bodyPr>
            <a:lstStyle/>
            <a:p>
              <a:pPr algn="ctr">
                <a:defRPr/>
              </a:pPr>
              <a:r>
                <a:rPr lang="en-GB" dirty="0">
                  <a:latin typeface="+mn-lt"/>
                </a:rPr>
                <a:t>34 233 rounded to the nearest 100 is 23 200.</a:t>
              </a: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1DE1F16-E942-4202-968C-82135C2C023B}"/>
              </a:ext>
            </a:extLst>
          </p:cNvPr>
          <p:cNvSpPr/>
          <p:nvPr/>
        </p:nvSpPr>
        <p:spPr>
          <a:xfrm>
            <a:off x="2457354" y="303648"/>
            <a:ext cx="4229299"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Over to you….</a:t>
            </a:r>
          </a:p>
        </p:txBody>
      </p:sp>
      <p:sp>
        <p:nvSpPr>
          <p:cNvPr id="3" name="Rectangle 2">
            <a:extLst>
              <a:ext uri="{FF2B5EF4-FFF2-40B4-BE49-F238E27FC236}">
                <a16:creationId xmlns:a16="http://schemas.microsoft.com/office/drawing/2014/main" id="{170B64DB-3847-47F3-AA0F-F680F6BD7260}"/>
              </a:ext>
            </a:extLst>
          </p:cNvPr>
          <p:cNvSpPr/>
          <p:nvPr/>
        </p:nvSpPr>
        <p:spPr>
          <a:xfrm>
            <a:off x="48679" y="1478769"/>
            <a:ext cx="9046643" cy="5262979"/>
          </a:xfrm>
          <a:prstGeom prst="rect">
            <a:avLst/>
          </a:prstGeom>
          <a:noFill/>
        </p:spPr>
        <p:txBody>
          <a:bodyPr wrap="none" lIns="91440" tIns="45720" rIns="91440" bIns="45720">
            <a:spAutoFit/>
          </a:bodyPr>
          <a:lstStyle/>
          <a:p>
            <a:pPr algn="ctr"/>
            <a:r>
              <a:rPr lang="en-US" sz="3400" b="0" cap="none" spc="0" dirty="0">
                <a:ln w="0"/>
                <a:solidFill>
                  <a:schemeClr val="tx1"/>
                </a:solidFill>
                <a:effectLst>
                  <a:outerShdw blurRad="38100" dist="19050" dir="2700000" algn="tl" rotWithShape="0">
                    <a:schemeClr val="dk1">
                      <a:alpha val="40000"/>
                    </a:schemeClr>
                  </a:outerShdw>
                </a:effectLst>
              </a:rPr>
              <a:t>Hexagons-  5a- 8a sheet- </a:t>
            </a:r>
            <a:r>
              <a:rPr lang="en-US" sz="3400" b="0" cap="none" spc="0" dirty="0" err="1">
                <a:ln w="0"/>
                <a:solidFill>
                  <a:schemeClr val="tx1"/>
                </a:solidFill>
                <a:effectLst>
                  <a:outerShdw blurRad="38100" dist="19050" dir="2700000" algn="tl" rotWithShape="0">
                    <a:schemeClr val="dk1">
                      <a:alpha val="40000"/>
                    </a:schemeClr>
                  </a:outerShdw>
                </a:effectLst>
              </a:rPr>
              <a:t>Mrs</a:t>
            </a:r>
            <a:r>
              <a:rPr lang="en-US" sz="3400" b="0" cap="none" spc="0" dirty="0">
                <a:ln w="0"/>
                <a:solidFill>
                  <a:schemeClr val="tx1"/>
                </a:solidFill>
                <a:effectLst>
                  <a:outerShdw blurRad="38100" dist="19050" dir="2700000" algn="tl" rotWithShape="0">
                    <a:schemeClr val="dk1">
                      <a:alpha val="40000"/>
                    </a:schemeClr>
                  </a:outerShdw>
                </a:effectLst>
              </a:rPr>
              <a:t> Cooper &amp; </a:t>
            </a:r>
            <a:r>
              <a:rPr lang="en-US" sz="3400" b="0" cap="none" spc="0" dirty="0" err="1">
                <a:ln w="0"/>
                <a:solidFill>
                  <a:schemeClr val="tx1"/>
                </a:solidFill>
                <a:effectLst>
                  <a:outerShdw blurRad="38100" dist="19050" dir="2700000" algn="tl" rotWithShape="0">
                    <a:schemeClr val="dk1">
                      <a:alpha val="40000"/>
                    </a:schemeClr>
                  </a:outerShdw>
                </a:effectLst>
              </a:rPr>
              <a:t>Mrs</a:t>
            </a:r>
            <a:r>
              <a:rPr lang="en-US" sz="3400" b="0" cap="none" spc="0" dirty="0">
                <a:ln w="0"/>
                <a:solidFill>
                  <a:schemeClr val="tx1"/>
                </a:solidFill>
                <a:effectLst>
                  <a:outerShdw blurRad="38100" dist="19050" dir="2700000" algn="tl" rotWithShape="0">
                    <a:schemeClr val="dk1">
                      <a:alpha val="40000"/>
                    </a:schemeClr>
                  </a:outerShdw>
                </a:effectLst>
              </a:rPr>
              <a:t> Day</a:t>
            </a:r>
          </a:p>
          <a:p>
            <a:pPr algn="ctr"/>
            <a:r>
              <a:rPr lang="en-US" sz="3400" dirty="0">
                <a:ln w="0"/>
                <a:effectLst>
                  <a:outerShdw blurRad="38100" dist="19050" dir="2700000" algn="tl" rotWithShape="0">
                    <a:schemeClr val="dk1">
                      <a:alpha val="40000"/>
                    </a:schemeClr>
                  </a:outerShdw>
                </a:effectLst>
              </a:rPr>
              <a:t>Squares- 1a-4a sheet- </a:t>
            </a:r>
            <a:r>
              <a:rPr lang="en-US" sz="3400" dirty="0" err="1">
                <a:ln w="0"/>
                <a:effectLst>
                  <a:outerShdw blurRad="38100" dist="19050" dir="2700000" algn="tl" rotWithShape="0">
                    <a:schemeClr val="dk1">
                      <a:alpha val="40000"/>
                    </a:schemeClr>
                  </a:outerShdw>
                </a:effectLst>
              </a:rPr>
              <a:t>Mrs</a:t>
            </a:r>
            <a:r>
              <a:rPr lang="en-US" sz="3400" dirty="0">
                <a:ln w="0"/>
                <a:effectLst>
                  <a:outerShdw blurRad="38100" dist="19050" dir="2700000" algn="tl" rotWithShape="0">
                    <a:schemeClr val="dk1">
                      <a:alpha val="40000"/>
                    </a:schemeClr>
                  </a:outerShdw>
                </a:effectLst>
              </a:rPr>
              <a:t> Lund (out)</a:t>
            </a:r>
          </a:p>
          <a:p>
            <a:pPr algn="ctr"/>
            <a:endParaRPr lang="en-US" sz="5400" dirty="0">
              <a:ln w="0"/>
              <a:effectLst>
                <a:outerShdw blurRad="38100" dist="19050" dir="2700000" algn="tl" rotWithShape="0">
                  <a:schemeClr val="dk1">
                    <a:alpha val="40000"/>
                  </a:schemeClr>
                </a:outerShdw>
              </a:effectLst>
            </a:endParaRPr>
          </a:p>
          <a:p>
            <a:pPr algn="ctr"/>
            <a:r>
              <a:rPr lang="en-US" sz="5400" dirty="0">
                <a:ln w="0"/>
                <a:effectLst>
                  <a:outerShdw blurRad="38100" dist="19050" dir="2700000" algn="tl" rotWithShape="0">
                    <a:schemeClr val="dk1">
                      <a:alpha val="40000"/>
                    </a:schemeClr>
                  </a:outerShdw>
                </a:effectLst>
              </a:rPr>
              <a:t>Triangles-independent</a:t>
            </a:r>
          </a:p>
          <a:p>
            <a:pPr algn="ctr"/>
            <a:r>
              <a:rPr lang="en-US" sz="4800" dirty="0" err="1">
                <a:ln w="0"/>
                <a:effectLst>
                  <a:outerShdw blurRad="38100" dist="19050" dir="2700000" algn="tl" rotWithShape="0">
                    <a:schemeClr val="dk1">
                      <a:alpha val="40000"/>
                    </a:schemeClr>
                  </a:outerShdw>
                </a:effectLst>
              </a:rPr>
              <a:t>Ipads</a:t>
            </a:r>
            <a:r>
              <a:rPr lang="en-US" sz="4800" dirty="0">
                <a:ln w="0"/>
                <a:effectLst>
                  <a:outerShdw blurRad="38100" dist="19050" dir="2700000" algn="tl" rotWithShape="0">
                    <a:schemeClr val="dk1">
                      <a:alpha val="40000"/>
                    </a:schemeClr>
                  </a:outerShdw>
                </a:effectLst>
              </a:rPr>
              <a:t>- BBC Bitesize link…</a:t>
            </a:r>
          </a:p>
          <a:p>
            <a:pPr algn="ctr"/>
            <a:endParaRPr lang="en-US" sz="4800" dirty="0">
              <a:ln w="0"/>
              <a:effectLst>
                <a:outerShdw blurRad="38100" dist="19050" dir="2700000" algn="tl" rotWithShape="0">
                  <a:schemeClr val="dk1">
                    <a:alpha val="40000"/>
                  </a:schemeClr>
                </a:outerShdw>
              </a:effectLst>
            </a:endParaRPr>
          </a:p>
          <a:p>
            <a:pPr algn="ctr"/>
            <a:r>
              <a:rPr lang="en-US" sz="3600" dirty="0">
                <a:ln w="0"/>
                <a:effectLst>
                  <a:outerShdw blurRad="38100" dist="19050" dir="2700000" algn="tl" rotWithShape="0">
                    <a:schemeClr val="dk1">
                      <a:alpha val="40000"/>
                    </a:schemeClr>
                  </a:outerShdw>
                </a:effectLst>
              </a:rPr>
              <a:t>Rounding rockets game</a:t>
            </a:r>
          </a:p>
          <a:p>
            <a:pPr algn="ctr"/>
            <a:r>
              <a:rPr lang="en-US" sz="2800" dirty="0">
                <a:ln w="0"/>
                <a:effectLst>
                  <a:outerShdw blurRad="38100" dist="19050" dir="2700000" algn="tl" rotWithShape="0">
                    <a:schemeClr val="dk1">
                      <a:alpha val="40000"/>
                    </a:schemeClr>
                  </a:outerShdw>
                </a:effectLst>
                <a:hlinkClick r:id="rId2"/>
              </a:rPr>
              <a:t>https://www.topmarks.co.uk/maths-games/rocket-rounding </a:t>
            </a:r>
            <a:endParaRPr lang="en-US" sz="2800" b="0" cap="none" spc="0" dirty="0">
              <a:ln w="0"/>
              <a:solidFill>
                <a:schemeClr val="tx1"/>
              </a:solidFill>
              <a:effectLst>
                <a:outerShdw blurRad="38100" dist="19050" dir="2700000" algn="tl" rotWithShape="0">
                  <a:schemeClr val="dk1">
                    <a:alpha val="40000"/>
                  </a:schemeClr>
                </a:outerShdw>
              </a:effectLst>
            </a:endParaRPr>
          </a:p>
        </p:txBody>
      </p:sp>
      <p:sp>
        <p:nvSpPr>
          <p:cNvPr id="6" name="TextBox 5">
            <a:extLst>
              <a:ext uri="{FF2B5EF4-FFF2-40B4-BE49-F238E27FC236}">
                <a16:creationId xmlns:a16="http://schemas.microsoft.com/office/drawing/2014/main" id="{10ACAEFC-87B0-4D4A-A4C1-54472D774443}"/>
              </a:ext>
            </a:extLst>
          </p:cNvPr>
          <p:cNvSpPr txBox="1"/>
          <p:nvPr/>
        </p:nvSpPr>
        <p:spPr>
          <a:xfrm>
            <a:off x="969324" y="5046680"/>
            <a:ext cx="7394712" cy="369332"/>
          </a:xfrm>
          <a:prstGeom prst="rect">
            <a:avLst/>
          </a:prstGeom>
          <a:noFill/>
        </p:spPr>
        <p:txBody>
          <a:bodyPr wrap="square">
            <a:spAutoFit/>
          </a:bodyPr>
          <a:lstStyle/>
          <a:p>
            <a:r>
              <a:rPr lang="en-GB" dirty="0">
                <a:hlinkClick r:id="rId3"/>
              </a:rPr>
              <a:t>https://www.bbc.co.uk/teach/skillswise/rounding-and-estimating/zv8qcqt</a:t>
            </a:r>
            <a:endParaRPr lang="en-GB" dirty="0"/>
          </a:p>
        </p:txBody>
      </p:sp>
    </p:spTree>
    <p:extLst>
      <p:ext uri="{BB962C8B-B14F-4D97-AF65-F5344CB8AC3E}">
        <p14:creationId xmlns:p14="http://schemas.microsoft.com/office/powerpoint/2010/main" val="36905755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F4D7698-99BD-4D8B-82D1-0A1DE6AA51AD}"/>
              </a:ext>
            </a:extLst>
          </p:cNvPr>
          <p:cNvSpPr/>
          <p:nvPr/>
        </p:nvSpPr>
        <p:spPr>
          <a:xfrm>
            <a:off x="2236709" y="728663"/>
            <a:ext cx="4743607" cy="584775"/>
          </a:xfrm>
          <a:prstGeom prst="rect">
            <a:avLst/>
          </a:prstGeom>
        </p:spPr>
        <p:txBody>
          <a:bodyPr wrap="none">
            <a:spAutoFit/>
          </a:bodyPr>
          <a:lstStyle/>
          <a:p>
            <a:pPr algn="ctr">
              <a:defRPr/>
            </a:pPr>
            <a:r>
              <a:rPr lang="en-GB" sz="3200" b="1" dirty="0">
                <a:latin typeface="Twinkl" pitchFamily="2" charset="0"/>
              </a:rPr>
              <a:t>Robot Rounding Activity</a:t>
            </a:r>
          </a:p>
        </p:txBody>
      </p:sp>
      <p:sp>
        <p:nvSpPr>
          <p:cNvPr id="6" name="Rectangle 5">
            <a:extLst>
              <a:ext uri="{FF2B5EF4-FFF2-40B4-BE49-F238E27FC236}">
                <a16:creationId xmlns:a16="http://schemas.microsoft.com/office/drawing/2014/main" id="{C0EE4F8F-7119-44D4-B861-7FB4FB2D30D3}"/>
              </a:ext>
            </a:extLst>
          </p:cNvPr>
          <p:cNvSpPr/>
          <p:nvPr/>
        </p:nvSpPr>
        <p:spPr>
          <a:xfrm>
            <a:off x="755650" y="2471738"/>
            <a:ext cx="7729538" cy="822325"/>
          </a:xfrm>
          <a:prstGeom prst="rect">
            <a:avLst/>
          </a:prstGeom>
        </p:spPr>
        <p:txBody>
          <a:bodyPr>
            <a:spAutoFit/>
          </a:bodyPr>
          <a:lstStyle/>
          <a:p>
            <a:pPr algn="r">
              <a:lnSpc>
                <a:spcPts val="1900"/>
              </a:lnSpc>
              <a:spcAft>
                <a:spcPts val="1200"/>
              </a:spcAft>
              <a:defRPr/>
            </a:pPr>
            <a:r>
              <a:rPr lang="en-GB" sz="1600" dirty="0">
                <a:latin typeface="+mn-lt"/>
              </a:rPr>
              <a:t>To use the dial, place a paper clip in the centre of the dial. Place the point of your pencil inside the paper clip, on the exact centre of the dial. Spin the paper clip around the point of your pencil to play!</a:t>
            </a:r>
          </a:p>
        </p:txBody>
      </p:sp>
      <p:sp>
        <p:nvSpPr>
          <p:cNvPr id="31" name="Rectangle 30">
            <a:extLst>
              <a:ext uri="{FF2B5EF4-FFF2-40B4-BE49-F238E27FC236}">
                <a16:creationId xmlns:a16="http://schemas.microsoft.com/office/drawing/2014/main" id="{8FAF3727-EEFA-4F5E-BF0B-FE616E1BE2EE}"/>
              </a:ext>
            </a:extLst>
          </p:cNvPr>
          <p:cNvSpPr/>
          <p:nvPr/>
        </p:nvSpPr>
        <p:spPr>
          <a:xfrm>
            <a:off x="784225" y="3160713"/>
            <a:ext cx="2640013" cy="2894012"/>
          </a:xfrm>
          <a:prstGeom prst="rect">
            <a:avLst/>
          </a:prstGeom>
          <a:solidFill>
            <a:srgbClr val="0079C2"/>
          </a:solidFill>
          <a:ln w="38100">
            <a:solidFill>
              <a:srgbClr val="0079C2"/>
            </a:solidFill>
          </a:ln>
        </p:spPr>
        <p:txBody>
          <a:bodyPr wrap="none" anchor="ctr"/>
          <a:lstStyle/>
          <a:p>
            <a:pPr algn="ctr">
              <a:defRPr/>
            </a:pPr>
            <a:endParaRPr lang="en-GB" dirty="0">
              <a:latin typeface="+mn-lt"/>
            </a:endParaRPr>
          </a:p>
        </p:txBody>
      </p:sp>
      <p:sp>
        <p:nvSpPr>
          <p:cNvPr id="13" name="Rectangle 12">
            <a:extLst>
              <a:ext uri="{FF2B5EF4-FFF2-40B4-BE49-F238E27FC236}">
                <a16:creationId xmlns:a16="http://schemas.microsoft.com/office/drawing/2014/main" id="{BAF73CD6-29A0-496D-948B-F825C223F59B}"/>
              </a:ext>
            </a:extLst>
          </p:cNvPr>
          <p:cNvSpPr/>
          <p:nvPr/>
        </p:nvSpPr>
        <p:spPr>
          <a:xfrm>
            <a:off x="3424238" y="3449638"/>
            <a:ext cx="5060950" cy="2770187"/>
          </a:xfrm>
          <a:prstGeom prst="rect">
            <a:avLst/>
          </a:prstGeom>
        </p:spPr>
        <p:txBody>
          <a:bodyPr>
            <a:spAutoFit/>
          </a:bodyPr>
          <a:lstStyle/>
          <a:p>
            <a:pPr algn="r">
              <a:spcAft>
                <a:spcPts val="1800"/>
              </a:spcAft>
              <a:defRPr/>
            </a:pPr>
            <a:r>
              <a:rPr lang="en-GB" sz="1600" dirty="0">
                <a:latin typeface="+mn-lt"/>
              </a:rPr>
              <a:t>The aim of the game is to get the most points. You get one point for every number you round correctly.</a:t>
            </a:r>
          </a:p>
          <a:p>
            <a:pPr algn="r">
              <a:spcAft>
                <a:spcPts val="1800"/>
              </a:spcAft>
              <a:defRPr/>
            </a:pPr>
            <a:r>
              <a:rPr lang="en-GB" sz="1600" dirty="0">
                <a:latin typeface="+mn-lt"/>
              </a:rPr>
              <a:t>Look at the first number in the 'Input' column. Spin the robot's dial to find the degree of accuracy. Record this in the 'Round to the Nearest...' column. Then round the number to the required degree of accuracy. Record your answer in the 'Output' column.</a:t>
            </a:r>
          </a:p>
          <a:p>
            <a:pPr algn="r">
              <a:spcAft>
                <a:spcPts val="1800"/>
              </a:spcAft>
              <a:defRPr/>
            </a:pPr>
            <a:r>
              <a:rPr lang="en-GB" sz="1600" dirty="0">
                <a:latin typeface="+mn-lt"/>
              </a:rPr>
              <a:t>Take turns to spin the dial and round each of the numbers in the 'Input' column.</a:t>
            </a:r>
          </a:p>
        </p:txBody>
      </p:sp>
      <p:sp>
        <p:nvSpPr>
          <p:cNvPr id="32" name="Rectangle 31">
            <a:extLst>
              <a:ext uri="{FF2B5EF4-FFF2-40B4-BE49-F238E27FC236}">
                <a16:creationId xmlns:a16="http://schemas.microsoft.com/office/drawing/2014/main" id="{E40C47DA-7BE9-44A3-9727-48DEF7ECC0BA}"/>
              </a:ext>
            </a:extLst>
          </p:cNvPr>
          <p:cNvSpPr/>
          <p:nvPr/>
        </p:nvSpPr>
        <p:spPr>
          <a:xfrm>
            <a:off x="795338" y="1557338"/>
            <a:ext cx="7593012" cy="700087"/>
          </a:xfrm>
          <a:prstGeom prst="rect">
            <a:avLst/>
          </a:prstGeom>
          <a:solidFill>
            <a:schemeClr val="bg1"/>
          </a:solidFill>
          <a:ln w="38100">
            <a:solidFill>
              <a:srgbClr val="0079C2"/>
            </a:solidFill>
          </a:ln>
        </p:spPr>
        <p:txBody>
          <a:bodyPr wrap="none" anchor="ctr"/>
          <a:lstStyle/>
          <a:p>
            <a:pPr algn="ctr">
              <a:defRPr/>
            </a:pPr>
            <a:endParaRPr lang="en-GB" dirty="0">
              <a:latin typeface="+mn-lt"/>
            </a:endParaRPr>
          </a:p>
        </p:txBody>
      </p:sp>
      <p:sp>
        <p:nvSpPr>
          <p:cNvPr id="15" name="Rectangle 14">
            <a:extLst>
              <a:ext uri="{FF2B5EF4-FFF2-40B4-BE49-F238E27FC236}">
                <a16:creationId xmlns:a16="http://schemas.microsoft.com/office/drawing/2014/main" id="{769216E5-B861-42CE-8490-23CB85D116F6}"/>
              </a:ext>
            </a:extLst>
          </p:cNvPr>
          <p:cNvSpPr/>
          <p:nvPr/>
        </p:nvSpPr>
        <p:spPr>
          <a:xfrm>
            <a:off x="871538" y="1614488"/>
            <a:ext cx="7473950" cy="584200"/>
          </a:xfrm>
          <a:prstGeom prst="rect">
            <a:avLst/>
          </a:prstGeom>
        </p:spPr>
        <p:txBody>
          <a:bodyPr>
            <a:spAutoFit/>
          </a:bodyPr>
          <a:lstStyle/>
          <a:p>
            <a:pPr algn="ctr">
              <a:defRPr/>
            </a:pPr>
            <a:r>
              <a:rPr lang="en-GB" sz="1600" dirty="0">
                <a:latin typeface="+mn-lt"/>
              </a:rPr>
              <a:t>Use the dial on your Robot Rounding Activity Sheet to play a rounding game with your partner.</a:t>
            </a:r>
          </a:p>
        </p:txBody>
      </p:sp>
      <p:pic>
        <p:nvPicPr>
          <p:cNvPr id="41992" name="Picture 24">
            <a:extLst>
              <a:ext uri="{FF2B5EF4-FFF2-40B4-BE49-F238E27FC236}">
                <a16:creationId xmlns:a16="http://schemas.microsoft.com/office/drawing/2014/main" id="{BAC2247F-FD08-4DBF-B7CD-5B8DA72B199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28700" y="3224213"/>
            <a:ext cx="2151063" cy="152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3" name="Picture 22">
            <a:extLst>
              <a:ext uri="{FF2B5EF4-FFF2-40B4-BE49-F238E27FC236}">
                <a16:creationId xmlns:a16="http://schemas.microsoft.com/office/drawing/2014/main" id="{6D848C06-F229-4EE2-807F-3CD5EAE3F462}"/>
              </a:ext>
            </a:extLst>
          </p:cNvPr>
          <p:cNvPicPr>
            <a:picLocks noChangeAspect="1"/>
          </p:cNvPicPr>
          <p:nvPr/>
        </p:nvPicPr>
        <p:blipFill>
          <a:blip r:embed="rId4">
            <a:extLst>
              <a:ext uri="{28A0092B-C50C-407E-A947-70E740481C1C}">
                <a14:useLocalDpi xmlns:a14="http://schemas.microsoft.com/office/drawing/2010/main" val="0"/>
              </a:ext>
            </a:extLst>
          </a:blip>
          <a:srcRect l="10608" r="11461"/>
          <a:stretch>
            <a:fillRect/>
          </a:stretch>
        </p:blipFill>
        <p:spPr bwMode="auto">
          <a:xfrm>
            <a:off x="755650" y="3984625"/>
            <a:ext cx="2686050" cy="210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DAA54330-F328-479F-96E7-321B25D4F3AD}"/>
              </a:ext>
            </a:extLst>
          </p:cNvPr>
          <p:cNvSpPr/>
          <p:nvPr/>
        </p:nvSpPr>
        <p:spPr>
          <a:xfrm>
            <a:off x="185223" y="46672"/>
            <a:ext cx="4726936" cy="646331"/>
          </a:xfrm>
          <a:prstGeom prst="rect">
            <a:avLst/>
          </a:prstGeom>
          <a:noFill/>
        </p:spPr>
        <p:txBody>
          <a:bodyPr wrap="none" lIns="91440" tIns="45720" rIns="91440" bIns="45720">
            <a:spAutoFit/>
          </a:bodyPr>
          <a:lstStyle/>
          <a:p>
            <a:pPr algn="ctr"/>
            <a:r>
              <a:rPr lang="en-US" sz="3600" b="0" cap="none" spc="0" dirty="0">
                <a:ln w="0"/>
                <a:solidFill>
                  <a:schemeClr val="accent1"/>
                </a:solidFill>
                <a:effectLst>
                  <a:outerShdw blurRad="38100" dist="25400" dir="5400000" algn="ctr" rotWithShape="0">
                    <a:srgbClr val="6E747A">
                      <a:alpha val="43000"/>
                    </a:srgbClr>
                  </a:outerShdw>
                </a:effectLst>
              </a:rPr>
              <a:t>Octagons- </a:t>
            </a:r>
            <a:r>
              <a:rPr lang="en-US" sz="3600" b="0" cap="none" spc="0" dirty="0" err="1">
                <a:ln w="0"/>
                <a:solidFill>
                  <a:schemeClr val="accent1"/>
                </a:solidFill>
                <a:effectLst>
                  <a:outerShdw blurRad="38100" dist="25400" dir="5400000" algn="ctr" rotWithShape="0">
                    <a:srgbClr val="6E747A">
                      <a:alpha val="43000"/>
                    </a:srgbClr>
                  </a:outerShdw>
                </a:effectLst>
              </a:rPr>
              <a:t>Mrs</a:t>
            </a:r>
            <a:r>
              <a:rPr lang="en-US" sz="3600" b="0" cap="none" spc="0" dirty="0">
                <a:ln w="0"/>
                <a:solidFill>
                  <a:schemeClr val="accent1"/>
                </a:solidFill>
                <a:effectLst>
                  <a:outerShdw blurRad="38100" dist="25400" dir="5400000" algn="ctr" rotWithShape="0">
                    <a:srgbClr val="6E747A">
                      <a:alpha val="43000"/>
                    </a:srgbClr>
                  </a:outerShdw>
                </a:effectLst>
              </a:rPr>
              <a:t> </a:t>
            </a:r>
            <a:r>
              <a:rPr lang="en-US" sz="3600" b="0" cap="none" spc="0" dirty="0" err="1">
                <a:ln w="0"/>
                <a:solidFill>
                  <a:schemeClr val="accent1"/>
                </a:solidFill>
                <a:effectLst>
                  <a:outerShdw blurRad="38100" dist="25400" dir="5400000" algn="ctr" rotWithShape="0">
                    <a:srgbClr val="6E747A">
                      <a:alpha val="43000"/>
                    </a:srgbClr>
                  </a:outerShdw>
                </a:effectLst>
              </a:rPr>
              <a:t>Warham</a:t>
            </a:r>
            <a:r>
              <a:rPr lang="en-US" sz="3600" b="0" cap="none" spc="0" dirty="0">
                <a:ln w="0"/>
                <a:solidFill>
                  <a:schemeClr val="accent1"/>
                </a:solidFill>
                <a:effectLst>
                  <a:outerShdw blurRad="38100" dist="25400" dir="5400000" algn="ctr" rotWithShape="0">
                    <a:srgbClr val="6E747A">
                      <a:alpha val="43000"/>
                    </a:srgbClr>
                  </a:outerShdw>
                </a:effectLst>
              </a:rPr>
              <a:t>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0CE41AD-5EFC-4CB6-A299-19DFB8B03F25}"/>
              </a:ext>
            </a:extLst>
          </p:cNvPr>
          <p:cNvPicPr>
            <a:picLocks noChangeAspect="1"/>
          </p:cNvPicPr>
          <p:nvPr/>
        </p:nvPicPr>
        <p:blipFill rotWithShape="1">
          <a:blip r:embed="rId2"/>
          <a:srcRect l="35363" t="19904" r="36087" b="13590"/>
          <a:stretch/>
        </p:blipFill>
        <p:spPr>
          <a:xfrm>
            <a:off x="1669774" y="0"/>
            <a:ext cx="5236536" cy="6858000"/>
          </a:xfrm>
          <a:prstGeom prst="rect">
            <a:avLst/>
          </a:prstGeom>
        </p:spPr>
      </p:pic>
    </p:spTree>
    <p:extLst>
      <p:ext uri="{BB962C8B-B14F-4D97-AF65-F5344CB8AC3E}">
        <p14:creationId xmlns:p14="http://schemas.microsoft.com/office/powerpoint/2010/main" val="4266061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66407AC0-39EA-4AB5-AC57-A908BE8D25D0}"/>
              </a:ext>
            </a:extLst>
          </p:cNvPr>
          <p:cNvPicPr>
            <a:picLocks noGrp="1" noChangeAspect="1"/>
          </p:cNvPicPr>
          <p:nvPr>
            <p:ph idx="1"/>
          </p:nvPr>
        </p:nvPicPr>
        <p:blipFill rotWithShape="1">
          <a:blip r:embed="rId2"/>
          <a:srcRect l="22496" t="25784" r="23072" b="10506"/>
          <a:stretch/>
        </p:blipFill>
        <p:spPr>
          <a:xfrm>
            <a:off x="337135" y="1042902"/>
            <a:ext cx="8340138" cy="5488350"/>
          </a:xfrm>
          <a:prstGeom prst="rect">
            <a:avLst/>
          </a:prstGeom>
        </p:spPr>
      </p:pic>
      <p:sp>
        <p:nvSpPr>
          <p:cNvPr id="3" name="Title 2">
            <a:extLst>
              <a:ext uri="{FF2B5EF4-FFF2-40B4-BE49-F238E27FC236}">
                <a16:creationId xmlns:a16="http://schemas.microsoft.com/office/drawing/2014/main" id="{7384941C-05A6-46EF-AE06-BA4D8E7CE443}"/>
              </a:ext>
            </a:extLst>
          </p:cNvPr>
          <p:cNvSpPr>
            <a:spLocks noGrp="1"/>
          </p:cNvSpPr>
          <p:nvPr>
            <p:ph type="title"/>
          </p:nvPr>
        </p:nvSpPr>
        <p:spPr/>
        <p:txBody>
          <a:bodyPr/>
          <a:lstStyle/>
          <a:p>
            <a:r>
              <a:rPr lang="en-GB" dirty="0"/>
              <a:t>Octagons </a:t>
            </a:r>
          </a:p>
        </p:txBody>
      </p:sp>
    </p:spTree>
    <p:extLst>
      <p:ext uri="{BB962C8B-B14F-4D97-AF65-F5344CB8AC3E}">
        <p14:creationId xmlns:p14="http://schemas.microsoft.com/office/powerpoint/2010/main" val="18890149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DEFC27-7243-4220-8F91-B0F3EF07E965}"/>
              </a:ext>
            </a:extLst>
          </p:cNvPr>
          <p:cNvSpPr txBox="1"/>
          <p:nvPr/>
        </p:nvSpPr>
        <p:spPr>
          <a:xfrm>
            <a:off x="569844" y="335845"/>
            <a:ext cx="7566991" cy="5509200"/>
          </a:xfrm>
          <a:prstGeom prst="rect">
            <a:avLst/>
          </a:prstGeom>
          <a:noFill/>
        </p:spPr>
        <p:txBody>
          <a:bodyPr wrap="square" rtlCol="0">
            <a:spAutoFit/>
          </a:bodyPr>
          <a:lstStyle/>
          <a:p>
            <a:r>
              <a:rPr lang="en-GB" sz="4400" dirty="0">
                <a:latin typeface="Comic Sans MS" panose="030F0702030302020204" pitchFamily="66" charset="0"/>
              </a:rPr>
              <a:t>Tuesday 15</a:t>
            </a:r>
            <a:r>
              <a:rPr lang="en-GB" sz="4400" baseline="30000" dirty="0">
                <a:latin typeface="Comic Sans MS" panose="030F0702030302020204" pitchFamily="66" charset="0"/>
              </a:rPr>
              <a:t>th</a:t>
            </a:r>
            <a:r>
              <a:rPr lang="en-GB" sz="4400" dirty="0">
                <a:latin typeface="Comic Sans MS" panose="030F0702030302020204" pitchFamily="66" charset="0"/>
              </a:rPr>
              <a:t> September</a:t>
            </a:r>
          </a:p>
          <a:p>
            <a:endParaRPr lang="en-GB" sz="4400" dirty="0">
              <a:latin typeface="Comic Sans MS" panose="030F0702030302020204" pitchFamily="66" charset="0"/>
            </a:endParaRPr>
          </a:p>
          <a:p>
            <a:r>
              <a:rPr lang="en-GB" sz="4400" dirty="0">
                <a:solidFill>
                  <a:srgbClr val="FF0000"/>
                </a:solidFill>
                <a:latin typeface="Comic Sans MS" panose="030F0702030302020204" pitchFamily="66" charset="0"/>
              </a:rPr>
              <a:t>LO: To round numbers to 10, 100 and 1000 – Triangles</a:t>
            </a:r>
          </a:p>
          <a:p>
            <a:endParaRPr lang="en-GB" sz="4400" dirty="0">
              <a:solidFill>
                <a:srgbClr val="FF0000"/>
              </a:solidFill>
              <a:latin typeface="Comic Sans MS" panose="030F0702030302020204" pitchFamily="66" charset="0"/>
            </a:endParaRPr>
          </a:p>
          <a:p>
            <a:r>
              <a:rPr lang="en-GB" sz="4400" dirty="0">
                <a:solidFill>
                  <a:srgbClr val="FF0000"/>
                </a:solidFill>
                <a:latin typeface="Comic Sans MS" panose="030F0702030302020204" pitchFamily="66" charset="0"/>
              </a:rPr>
              <a:t>LO: To round numbers to 10,100, 1000, 10 000 (problem solving)</a:t>
            </a:r>
          </a:p>
        </p:txBody>
      </p:sp>
    </p:spTree>
    <p:extLst>
      <p:ext uri="{BB962C8B-B14F-4D97-AF65-F5344CB8AC3E}">
        <p14:creationId xmlns:p14="http://schemas.microsoft.com/office/powerpoint/2010/main" val="24485107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2DA8646-226A-49CB-9061-FC0C7EF4C5FE}"/>
              </a:ext>
            </a:extLst>
          </p:cNvPr>
          <p:cNvSpPr txBox="1"/>
          <p:nvPr/>
        </p:nvSpPr>
        <p:spPr>
          <a:xfrm>
            <a:off x="212035" y="2551837"/>
            <a:ext cx="8719930" cy="584775"/>
          </a:xfrm>
          <a:prstGeom prst="rect">
            <a:avLst/>
          </a:prstGeom>
          <a:noFill/>
        </p:spPr>
        <p:txBody>
          <a:bodyPr wrap="square">
            <a:spAutoFit/>
          </a:bodyPr>
          <a:lstStyle/>
          <a:p>
            <a:r>
              <a:rPr lang="en-GB" sz="3200" dirty="0"/>
              <a:t>https://www.youtube.com/watch?v=3afU6JQG15I</a:t>
            </a:r>
          </a:p>
        </p:txBody>
      </p:sp>
      <p:sp>
        <p:nvSpPr>
          <p:cNvPr id="4" name="Rectangle 3">
            <a:extLst>
              <a:ext uri="{FF2B5EF4-FFF2-40B4-BE49-F238E27FC236}">
                <a16:creationId xmlns:a16="http://schemas.microsoft.com/office/drawing/2014/main" id="{F8A84245-0F87-4368-A80D-1D06B58C283B}"/>
              </a:ext>
            </a:extLst>
          </p:cNvPr>
          <p:cNvSpPr/>
          <p:nvPr/>
        </p:nvSpPr>
        <p:spPr>
          <a:xfrm>
            <a:off x="1124660" y="807230"/>
            <a:ext cx="4747838" cy="1754326"/>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Our </a:t>
            </a:r>
            <a:r>
              <a:rPr lang="en-US" sz="5400" b="1" cap="none" spc="0" dirty="0" err="1">
                <a:ln w="22225">
                  <a:solidFill>
                    <a:schemeClr val="accent2"/>
                  </a:solidFill>
                  <a:prstDash val="solid"/>
                </a:ln>
                <a:solidFill>
                  <a:schemeClr val="accent2">
                    <a:lumMod val="40000"/>
                    <a:lumOff val="60000"/>
                  </a:schemeClr>
                </a:solidFill>
                <a:effectLst/>
              </a:rPr>
              <a:t>favourite</a:t>
            </a:r>
            <a:r>
              <a:rPr lang="en-US" sz="5400" b="1" dirty="0">
                <a:ln w="22225">
                  <a:solidFill>
                    <a:schemeClr val="accent2"/>
                  </a:solidFill>
                  <a:prstDash val="solid"/>
                </a:ln>
                <a:solidFill>
                  <a:schemeClr val="accent2">
                    <a:lumMod val="40000"/>
                    <a:lumOff val="60000"/>
                  </a:schemeClr>
                </a:solidFill>
              </a:rPr>
              <a:t>…!</a:t>
            </a:r>
          </a:p>
          <a:p>
            <a:pPr algn="ctr"/>
            <a:endParaRPr lang="en-US" sz="5400" b="1" cap="none" spc="0" dirty="0">
              <a:ln w="22225">
                <a:solidFill>
                  <a:schemeClr val="accent2"/>
                </a:solidFill>
                <a:prstDash val="solid"/>
              </a:ln>
              <a:solidFill>
                <a:schemeClr val="accent2">
                  <a:lumMod val="40000"/>
                  <a:lumOff val="60000"/>
                </a:schemeClr>
              </a:solidFill>
              <a:effectLst/>
            </a:endParaRPr>
          </a:p>
        </p:txBody>
      </p:sp>
      <p:sp>
        <p:nvSpPr>
          <p:cNvPr id="5" name="Rectangle 4">
            <a:extLst>
              <a:ext uri="{FF2B5EF4-FFF2-40B4-BE49-F238E27FC236}">
                <a16:creationId xmlns:a16="http://schemas.microsoft.com/office/drawing/2014/main" id="{DEE259FA-C1FE-469F-AA1B-89A385B5706B}"/>
              </a:ext>
            </a:extLst>
          </p:cNvPr>
          <p:cNvSpPr/>
          <p:nvPr/>
        </p:nvSpPr>
        <p:spPr>
          <a:xfrm>
            <a:off x="1439913" y="4061206"/>
            <a:ext cx="3663182" cy="923330"/>
          </a:xfrm>
          <a:prstGeom prst="rect">
            <a:avLst/>
          </a:prstGeom>
          <a:noFill/>
        </p:spPr>
        <p:txBody>
          <a:bodyPr wrap="none" lIns="91440" tIns="45720" rIns="91440" bIns="45720">
            <a:spAutoFit/>
          </a:bodyPr>
          <a:lstStyle/>
          <a:p>
            <a:pPr algn="ctr"/>
            <a:r>
              <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Sing along ! </a:t>
            </a:r>
          </a:p>
        </p:txBody>
      </p:sp>
      <p:pic>
        <p:nvPicPr>
          <p:cNvPr id="1026" name="Picture 2" descr="Singing emoticon Royalty Free Vector Image - VectorStock">
            <a:extLst>
              <a:ext uri="{FF2B5EF4-FFF2-40B4-BE49-F238E27FC236}">
                <a16:creationId xmlns:a16="http://schemas.microsoft.com/office/drawing/2014/main" id="{A581B366-3430-48E2-95B3-8B113F33F47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8309"/>
          <a:stretch/>
        </p:blipFill>
        <p:spPr bwMode="auto">
          <a:xfrm rot="1029392">
            <a:off x="5890656" y="3690408"/>
            <a:ext cx="2014561" cy="2224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86195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18F4AD5-9FAC-4638-89F3-5CF27A8985F1}"/>
              </a:ext>
            </a:extLst>
          </p:cNvPr>
          <p:cNvSpPr/>
          <p:nvPr/>
        </p:nvSpPr>
        <p:spPr>
          <a:xfrm>
            <a:off x="70432" y="334571"/>
            <a:ext cx="7962501" cy="707886"/>
          </a:xfrm>
          <a:prstGeom prst="rect">
            <a:avLst/>
          </a:prstGeom>
          <a:noFill/>
        </p:spPr>
        <p:txBody>
          <a:bodyPr wrap="none" lIns="91440" tIns="45720" rIns="91440" bIns="45720">
            <a:spAutoFit/>
          </a:bodyPr>
          <a:lstStyle/>
          <a:p>
            <a:pPr algn="ctr"/>
            <a:r>
              <a:rPr lang="en-US" sz="4000" b="0" cap="none" spc="0" dirty="0">
                <a:ln w="0"/>
                <a:solidFill>
                  <a:schemeClr val="accent1"/>
                </a:solidFill>
                <a:effectLst>
                  <a:outerShdw blurRad="38100" dist="25400" dir="5400000" algn="ctr" rotWithShape="0">
                    <a:srgbClr val="6E747A">
                      <a:alpha val="43000"/>
                    </a:srgbClr>
                  </a:outerShdw>
                </a:effectLst>
              </a:rPr>
              <a:t>Day 2-Crucial vocabulary this lesson…</a:t>
            </a:r>
          </a:p>
        </p:txBody>
      </p:sp>
      <p:sp>
        <p:nvSpPr>
          <p:cNvPr id="4" name="TextBox 3">
            <a:extLst>
              <a:ext uri="{FF2B5EF4-FFF2-40B4-BE49-F238E27FC236}">
                <a16:creationId xmlns:a16="http://schemas.microsoft.com/office/drawing/2014/main" id="{7047BD74-4FE8-4142-9549-AE772F6E32BE}"/>
              </a:ext>
            </a:extLst>
          </p:cNvPr>
          <p:cNvSpPr txBox="1"/>
          <p:nvPr/>
        </p:nvSpPr>
        <p:spPr>
          <a:xfrm>
            <a:off x="1152939" y="1291228"/>
            <a:ext cx="6221896" cy="4524315"/>
          </a:xfrm>
          <a:prstGeom prst="rect">
            <a:avLst/>
          </a:prstGeom>
          <a:solidFill>
            <a:schemeClr val="accent4">
              <a:lumMod val="40000"/>
              <a:lumOff val="60000"/>
            </a:schemeClr>
          </a:solidFill>
        </p:spPr>
        <p:txBody>
          <a:bodyPr wrap="square">
            <a:spAutoFit/>
          </a:bodyPr>
          <a:lstStyle/>
          <a:p>
            <a:pPr algn="ctr"/>
            <a:r>
              <a:rPr lang="en-GB" sz="3600" dirty="0"/>
              <a:t>round/rounding</a:t>
            </a:r>
          </a:p>
          <a:p>
            <a:pPr algn="ctr"/>
            <a:r>
              <a:rPr lang="en-GB" sz="3600" dirty="0"/>
              <a:t>estimate/estimating</a:t>
            </a:r>
          </a:p>
          <a:p>
            <a:pPr algn="ctr"/>
            <a:r>
              <a:rPr lang="en-GB" sz="3600" dirty="0"/>
              <a:t>approximate/approximating</a:t>
            </a:r>
          </a:p>
          <a:p>
            <a:pPr algn="ctr"/>
            <a:r>
              <a:rPr lang="en-GB" sz="3600" dirty="0"/>
              <a:t>to the nearest…/rounding off…</a:t>
            </a:r>
          </a:p>
          <a:p>
            <a:pPr algn="ctr"/>
            <a:r>
              <a:rPr lang="en-GB" sz="3600" dirty="0"/>
              <a:t>actual</a:t>
            </a:r>
          </a:p>
          <a:p>
            <a:pPr algn="ctr"/>
            <a:r>
              <a:rPr lang="en-GB" sz="3600" dirty="0"/>
              <a:t>whole numbers</a:t>
            </a:r>
          </a:p>
          <a:p>
            <a:pPr algn="ctr"/>
            <a:r>
              <a:rPr lang="en-GB" sz="3600" dirty="0"/>
              <a:t>place value</a:t>
            </a:r>
          </a:p>
          <a:p>
            <a:pPr algn="ctr"/>
            <a:r>
              <a:rPr lang="en-GB" sz="3600" dirty="0"/>
              <a:t>number line </a:t>
            </a:r>
          </a:p>
        </p:txBody>
      </p:sp>
      <p:sp>
        <p:nvSpPr>
          <p:cNvPr id="3" name="Rounded Rectangular Callout 3">
            <a:extLst>
              <a:ext uri="{FF2B5EF4-FFF2-40B4-BE49-F238E27FC236}">
                <a16:creationId xmlns:a16="http://schemas.microsoft.com/office/drawing/2014/main" id="{EE05D5A7-88CF-4AE5-9DDD-0847D4C933BF}"/>
              </a:ext>
            </a:extLst>
          </p:cNvPr>
          <p:cNvSpPr/>
          <p:nvPr/>
        </p:nvSpPr>
        <p:spPr>
          <a:xfrm>
            <a:off x="5890591" y="4306957"/>
            <a:ext cx="2968487" cy="2080591"/>
          </a:xfrm>
          <a:prstGeom prst="wedgeRoundRectCallout">
            <a:avLst>
              <a:gd name="adj1" fmla="val 31110"/>
              <a:gd name="adj2" fmla="val -89220"/>
              <a:gd name="adj3" fmla="val 16667"/>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white"/>
                </a:solidFill>
                <a:effectLst/>
                <a:uLnTx/>
                <a:uFillTx/>
                <a:latin typeface="Twinkl"/>
                <a:ea typeface="+mn-ea"/>
                <a:cs typeface="+mn-cs"/>
              </a:rPr>
              <a:t>Explain to your partner three of the meanings of these words</a:t>
            </a:r>
            <a:r>
              <a:rPr kumimoji="0" lang="en-GB" sz="1800" b="0" i="0" u="none" strike="noStrike" kern="1200" cap="none" spc="0" normalizeH="0" baseline="0" noProof="0" dirty="0">
                <a:ln>
                  <a:noFill/>
                </a:ln>
                <a:solidFill>
                  <a:prstClr val="white"/>
                </a:solidFill>
                <a:effectLst/>
                <a:uLnTx/>
                <a:uFillTx/>
                <a:latin typeface="Twinkl"/>
                <a:ea typeface="+mn-ea"/>
                <a:cs typeface="+mn-cs"/>
              </a:rPr>
              <a:t>. </a:t>
            </a:r>
          </a:p>
        </p:txBody>
      </p:sp>
    </p:spTree>
    <p:extLst>
      <p:ext uri="{BB962C8B-B14F-4D97-AF65-F5344CB8AC3E}">
        <p14:creationId xmlns:p14="http://schemas.microsoft.com/office/powerpoint/2010/main" val="2723266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4C3FBA0-EEA4-4E2B-B13D-3263924ECF99}"/>
              </a:ext>
            </a:extLst>
          </p:cNvPr>
          <p:cNvSpPr/>
          <p:nvPr/>
        </p:nvSpPr>
        <p:spPr>
          <a:xfrm>
            <a:off x="773113" y="1400175"/>
            <a:ext cx="7607300" cy="4529138"/>
          </a:xfrm>
          <a:prstGeom prst="rect">
            <a:avLst/>
          </a:prstGeom>
          <a:solidFill>
            <a:schemeClr val="bg1"/>
          </a:solidFill>
          <a:ln w="38100">
            <a:solidFill>
              <a:srgbClr val="0079C2"/>
            </a:solidFill>
          </a:ln>
        </p:spPr>
        <p:txBody>
          <a:bodyPr wrap="none" anchor="ctr"/>
          <a:lstStyle/>
          <a:p>
            <a:pPr algn="ctr">
              <a:defRPr/>
            </a:pPr>
            <a:endParaRPr lang="en-GB" dirty="0">
              <a:latin typeface="+mn-lt"/>
            </a:endParaRPr>
          </a:p>
        </p:txBody>
      </p:sp>
      <p:sp>
        <p:nvSpPr>
          <p:cNvPr id="3" name="Rectangle 2">
            <a:extLst>
              <a:ext uri="{FF2B5EF4-FFF2-40B4-BE49-F238E27FC236}">
                <a16:creationId xmlns:a16="http://schemas.microsoft.com/office/drawing/2014/main" id="{1F6E1C55-A7F9-4BF3-82AB-D0BB25D863EC}"/>
              </a:ext>
            </a:extLst>
          </p:cNvPr>
          <p:cNvSpPr/>
          <p:nvPr/>
        </p:nvSpPr>
        <p:spPr>
          <a:xfrm>
            <a:off x="3593206" y="728663"/>
            <a:ext cx="1957588" cy="584775"/>
          </a:xfrm>
          <a:prstGeom prst="rect">
            <a:avLst/>
          </a:prstGeom>
        </p:spPr>
        <p:txBody>
          <a:bodyPr wrap="none">
            <a:spAutoFit/>
          </a:bodyPr>
          <a:lstStyle/>
          <a:p>
            <a:pPr algn="ctr">
              <a:defRPr/>
            </a:pPr>
            <a:r>
              <a:rPr lang="en-GB" sz="3200" b="1" dirty="0">
                <a:latin typeface="Twinkl" pitchFamily="2" charset="0"/>
              </a:rPr>
              <a:t>Rounding</a:t>
            </a:r>
          </a:p>
        </p:txBody>
      </p:sp>
      <p:sp>
        <p:nvSpPr>
          <p:cNvPr id="11" name="Rectangle 10">
            <a:extLst>
              <a:ext uri="{FF2B5EF4-FFF2-40B4-BE49-F238E27FC236}">
                <a16:creationId xmlns:a16="http://schemas.microsoft.com/office/drawing/2014/main" id="{A23AF81D-F17D-4C77-937B-B9AC1FE0FB14}"/>
              </a:ext>
            </a:extLst>
          </p:cNvPr>
          <p:cNvSpPr/>
          <p:nvPr/>
        </p:nvSpPr>
        <p:spPr>
          <a:xfrm>
            <a:off x="4263335" y="1774329"/>
            <a:ext cx="3481388" cy="4154984"/>
          </a:xfrm>
          <a:prstGeom prst="rect">
            <a:avLst/>
          </a:prstGeom>
        </p:spPr>
        <p:txBody>
          <a:bodyPr>
            <a:spAutoFit/>
          </a:bodyPr>
          <a:lstStyle/>
          <a:p>
            <a:pPr algn="ctr">
              <a:defRPr/>
            </a:pPr>
            <a:r>
              <a:rPr lang="en-GB" sz="2400" dirty="0">
                <a:latin typeface="+mn-lt"/>
              </a:rPr>
              <a:t>Rounding makes it easier to talk about and understand numbers.</a:t>
            </a:r>
          </a:p>
          <a:p>
            <a:pPr algn="ctr">
              <a:defRPr/>
            </a:pPr>
            <a:endParaRPr lang="en-GB" sz="2400" dirty="0">
              <a:latin typeface="+mn-lt"/>
            </a:endParaRPr>
          </a:p>
          <a:p>
            <a:pPr algn="ctr">
              <a:defRPr/>
            </a:pPr>
            <a:r>
              <a:rPr lang="en-GB" sz="2400" dirty="0">
                <a:latin typeface="+mn-lt"/>
              </a:rPr>
              <a:t>We round numbers in order to make numbers simpler to work with, to estimate answers or to explain how near a number is to another number.</a:t>
            </a:r>
          </a:p>
        </p:txBody>
      </p:sp>
      <p:pic>
        <p:nvPicPr>
          <p:cNvPr id="18437" name="Picture 14">
            <a:extLst>
              <a:ext uri="{FF2B5EF4-FFF2-40B4-BE49-F238E27FC236}">
                <a16:creationId xmlns:a16="http://schemas.microsoft.com/office/drawing/2014/main" id="{91EB7DAC-DADD-41EC-BC28-3AA769E235F4}"/>
              </a:ext>
            </a:extLst>
          </p:cNvPr>
          <p:cNvPicPr>
            <a:picLocks noChangeAspect="1"/>
          </p:cNvPicPr>
          <p:nvPr/>
        </p:nvPicPr>
        <p:blipFill>
          <a:blip r:embed="rId3">
            <a:extLst>
              <a:ext uri="{28A0092B-C50C-407E-A947-70E740481C1C}">
                <a14:useLocalDpi xmlns:a14="http://schemas.microsoft.com/office/drawing/2010/main" val="0"/>
              </a:ext>
            </a:extLst>
          </a:blip>
          <a:srcRect l="-336" t="-6364" r="336" b="-1242"/>
          <a:stretch>
            <a:fillRect/>
          </a:stretch>
        </p:blipFill>
        <p:spPr bwMode="auto">
          <a:xfrm>
            <a:off x="1169988" y="719138"/>
            <a:ext cx="2905125" cy="537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939625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a:off x="1008334" y="3289617"/>
            <a:ext cx="6657316" cy="10295"/>
          </a:xfrm>
          <a:prstGeom prst="line">
            <a:avLst/>
          </a:prstGeom>
          <a:ln w="38100"/>
        </p:spPr>
        <p:style>
          <a:lnRef idx="1">
            <a:schemeClr val="dk1"/>
          </a:lnRef>
          <a:fillRef idx="0">
            <a:schemeClr val="dk1"/>
          </a:fillRef>
          <a:effectRef idx="0">
            <a:schemeClr val="dk1"/>
          </a:effectRef>
          <a:fontRef idx="minor">
            <a:schemeClr val="tx1"/>
          </a:fontRef>
        </p:style>
      </p:cxnSp>
      <p:cxnSp>
        <p:nvCxnSpPr>
          <p:cNvPr id="5" name="Straight Connector 4"/>
          <p:cNvCxnSpPr/>
          <p:nvPr/>
        </p:nvCxnSpPr>
        <p:spPr>
          <a:xfrm>
            <a:off x="1000441" y="2964711"/>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6" name="Straight Connector 5"/>
          <p:cNvCxnSpPr/>
          <p:nvPr/>
        </p:nvCxnSpPr>
        <p:spPr>
          <a:xfrm>
            <a:off x="1665581" y="2964711"/>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7" name="Straight Connector 6"/>
          <p:cNvCxnSpPr/>
          <p:nvPr/>
        </p:nvCxnSpPr>
        <p:spPr>
          <a:xfrm>
            <a:off x="7651845" y="2964711"/>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a:off x="2330721" y="2964711"/>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a:off x="3661001" y="2964711"/>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2" name="Straight Connector 11"/>
          <p:cNvCxnSpPr/>
          <p:nvPr/>
        </p:nvCxnSpPr>
        <p:spPr>
          <a:xfrm>
            <a:off x="2995861" y="2964711"/>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3" name="Straight Connector 12"/>
          <p:cNvCxnSpPr/>
          <p:nvPr/>
        </p:nvCxnSpPr>
        <p:spPr>
          <a:xfrm>
            <a:off x="4326141" y="2964711"/>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4" name="Straight Connector 13"/>
          <p:cNvCxnSpPr/>
          <p:nvPr/>
        </p:nvCxnSpPr>
        <p:spPr>
          <a:xfrm>
            <a:off x="4991281" y="2964711"/>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5" name="Straight Connector 14"/>
          <p:cNvCxnSpPr/>
          <p:nvPr/>
        </p:nvCxnSpPr>
        <p:spPr>
          <a:xfrm>
            <a:off x="5656421" y="2964711"/>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6" name="Straight Connector 15"/>
          <p:cNvCxnSpPr/>
          <p:nvPr/>
        </p:nvCxnSpPr>
        <p:spPr>
          <a:xfrm>
            <a:off x="6321561" y="2964711"/>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7" name="Straight Connector 16"/>
          <p:cNvCxnSpPr/>
          <p:nvPr/>
        </p:nvCxnSpPr>
        <p:spPr>
          <a:xfrm>
            <a:off x="6986701" y="2964711"/>
            <a:ext cx="7893" cy="658949"/>
          </a:xfrm>
          <a:prstGeom prst="line">
            <a:avLst/>
          </a:prstGeom>
          <a:ln w="38100"/>
        </p:spPr>
        <p:style>
          <a:lnRef idx="1">
            <a:schemeClr val="dk1"/>
          </a:lnRef>
          <a:fillRef idx="0">
            <a:schemeClr val="dk1"/>
          </a:fillRef>
          <a:effectRef idx="0">
            <a:schemeClr val="dk1"/>
          </a:effectRef>
          <a:fontRef idx="minor">
            <a:schemeClr val="tx1"/>
          </a:fontRef>
        </p:style>
      </p:cxnSp>
      <p:sp>
        <p:nvSpPr>
          <p:cNvPr id="19" name="TextBox 18">
            <a:extLst>
              <a:ext uri="{FF2B5EF4-FFF2-40B4-BE49-F238E27FC236}">
                <a16:creationId xmlns:a16="http://schemas.microsoft.com/office/drawing/2014/main" id="{B44E6B0A-5D66-794E-AC76-3F54A01194FD}"/>
              </a:ext>
            </a:extLst>
          </p:cNvPr>
          <p:cNvSpPr txBox="1"/>
          <p:nvPr/>
        </p:nvSpPr>
        <p:spPr>
          <a:xfrm>
            <a:off x="-160018" y="3547115"/>
            <a:ext cx="2453891" cy="461665"/>
          </a:xfrm>
          <a:prstGeom prst="rect">
            <a:avLst/>
          </a:prstGeom>
          <a:noFill/>
        </p:spPr>
        <p:txBody>
          <a:bodyPr wrap="square" rtlCol="0">
            <a:spAutoFit/>
          </a:bodyPr>
          <a:lstStyle/>
          <a:p>
            <a:pPr algn="ctr"/>
            <a:r>
              <a:rPr lang="en-GB" sz="2400" dirty="0">
                <a:latin typeface="Calibri" panose="020F0502020204030204" pitchFamily="34" charset="0"/>
              </a:rPr>
              <a:t>2,000</a:t>
            </a:r>
          </a:p>
        </p:txBody>
      </p:sp>
      <p:sp>
        <p:nvSpPr>
          <p:cNvPr id="20" name="TextBox 19">
            <a:extLst>
              <a:ext uri="{FF2B5EF4-FFF2-40B4-BE49-F238E27FC236}">
                <a16:creationId xmlns:a16="http://schemas.microsoft.com/office/drawing/2014/main" id="{B44E6B0A-5D66-794E-AC76-3F54A01194FD}"/>
              </a:ext>
            </a:extLst>
          </p:cNvPr>
          <p:cNvSpPr txBox="1"/>
          <p:nvPr/>
        </p:nvSpPr>
        <p:spPr>
          <a:xfrm>
            <a:off x="6438704" y="3619056"/>
            <a:ext cx="2453891" cy="461665"/>
          </a:xfrm>
          <a:prstGeom prst="rect">
            <a:avLst/>
          </a:prstGeom>
          <a:noFill/>
        </p:spPr>
        <p:txBody>
          <a:bodyPr wrap="square" rtlCol="0">
            <a:spAutoFit/>
          </a:bodyPr>
          <a:lstStyle/>
          <a:p>
            <a:pPr algn="ctr"/>
            <a:r>
              <a:rPr lang="en-GB" sz="2400" dirty="0">
                <a:latin typeface="Calibri" panose="020F0502020204030204" pitchFamily="34" charset="0"/>
              </a:rPr>
              <a:t>3,000</a:t>
            </a:r>
          </a:p>
        </p:txBody>
      </p:sp>
      <p:sp>
        <p:nvSpPr>
          <p:cNvPr id="46" name="TextBox 45">
            <a:extLst>
              <a:ext uri="{FF2B5EF4-FFF2-40B4-BE49-F238E27FC236}">
                <a16:creationId xmlns:a16="http://schemas.microsoft.com/office/drawing/2014/main" id="{B44E6B0A-5D66-794E-AC76-3F54A01194FD}"/>
              </a:ext>
            </a:extLst>
          </p:cNvPr>
          <p:cNvSpPr txBox="1"/>
          <p:nvPr/>
        </p:nvSpPr>
        <p:spPr>
          <a:xfrm>
            <a:off x="351599" y="1938286"/>
            <a:ext cx="6238061" cy="584775"/>
          </a:xfrm>
          <a:prstGeom prst="rect">
            <a:avLst/>
          </a:prstGeom>
          <a:noFill/>
        </p:spPr>
        <p:txBody>
          <a:bodyPr wrap="square" rtlCol="0">
            <a:spAutoFit/>
          </a:bodyPr>
          <a:lstStyle/>
          <a:p>
            <a:pPr algn="ctr"/>
            <a:r>
              <a:rPr lang="en-GB" sz="3200" dirty="0">
                <a:latin typeface="Calibri" panose="020F0502020204030204" pitchFamily="34" charset="0"/>
              </a:rPr>
              <a:t>Round 2,855 to the nearest 1,000</a:t>
            </a:r>
          </a:p>
        </p:txBody>
      </p:sp>
      <p:cxnSp>
        <p:nvCxnSpPr>
          <p:cNvPr id="9" name="Straight Arrow Connector 8"/>
          <p:cNvCxnSpPr/>
          <p:nvPr/>
        </p:nvCxnSpPr>
        <p:spPr>
          <a:xfrm flipV="1">
            <a:off x="6661600" y="3547115"/>
            <a:ext cx="0" cy="433616"/>
          </a:xfrm>
          <a:prstGeom prst="straightConnector1">
            <a:avLst/>
          </a:prstGeom>
          <a:ln w="38100">
            <a:solidFill>
              <a:schemeClr val="accent4"/>
            </a:solidFill>
            <a:tailEnd type="triangle"/>
          </a:ln>
        </p:spPr>
        <p:style>
          <a:lnRef idx="1">
            <a:schemeClr val="accent1"/>
          </a:lnRef>
          <a:fillRef idx="0">
            <a:schemeClr val="accent1"/>
          </a:fillRef>
          <a:effectRef idx="0">
            <a:schemeClr val="accent1"/>
          </a:effectRef>
          <a:fontRef idx="minor">
            <a:schemeClr val="tx1"/>
          </a:fontRef>
        </p:style>
      </p:cxnSp>
      <p:sp>
        <p:nvSpPr>
          <p:cNvPr id="53" name="TextBox 52">
            <a:extLst>
              <a:ext uri="{FF2B5EF4-FFF2-40B4-BE49-F238E27FC236}">
                <a16:creationId xmlns:a16="http://schemas.microsoft.com/office/drawing/2014/main" id="{B44E6B0A-5D66-794E-AC76-3F54A01194FD}"/>
              </a:ext>
            </a:extLst>
          </p:cNvPr>
          <p:cNvSpPr txBox="1"/>
          <p:nvPr/>
        </p:nvSpPr>
        <p:spPr>
          <a:xfrm>
            <a:off x="5528584" y="4021840"/>
            <a:ext cx="2453891" cy="461665"/>
          </a:xfrm>
          <a:prstGeom prst="rect">
            <a:avLst/>
          </a:prstGeom>
          <a:noFill/>
        </p:spPr>
        <p:txBody>
          <a:bodyPr wrap="square" rtlCol="0">
            <a:spAutoFit/>
          </a:bodyPr>
          <a:lstStyle/>
          <a:p>
            <a:pPr algn="ctr"/>
            <a:r>
              <a:rPr lang="en-GB" sz="2400" dirty="0">
                <a:latin typeface="Calibri" panose="020F0502020204030204" pitchFamily="34" charset="0"/>
              </a:rPr>
              <a:t>2,855</a:t>
            </a:r>
          </a:p>
        </p:txBody>
      </p:sp>
      <p:cxnSp>
        <p:nvCxnSpPr>
          <p:cNvPr id="27" name="Straight Arrow Connector 26"/>
          <p:cNvCxnSpPr/>
          <p:nvPr/>
        </p:nvCxnSpPr>
        <p:spPr>
          <a:xfrm>
            <a:off x="1000440" y="2751901"/>
            <a:ext cx="5661160" cy="0"/>
          </a:xfrm>
          <a:prstGeom prst="straightConnector1">
            <a:avLst/>
          </a:prstGeom>
          <a:ln w="38100">
            <a:solidFill>
              <a:schemeClr val="accent2"/>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1" name="Straight Arrow Connector 60"/>
          <p:cNvCxnSpPr/>
          <p:nvPr/>
        </p:nvCxnSpPr>
        <p:spPr>
          <a:xfrm>
            <a:off x="6661600" y="2751901"/>
            <a:ext cx="967925" cy="0"/>
          </a:xfrm>
          <a:prstGeom prst="straightConnector1">
            <a:avLst/>
          </a:prstGeom>
          <a:ln w="38100">
            <a:solidFill>
              <a:schemeClr val="accent2"/>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62" name="TextBox 61">
            <a:extLst>
              <a:ext uri="{FF2B5EF4-FFF2-40B4-BE49-F238E27FC236}">
                <a16:creationId xmlns:a16="http://schemas.microsoft.com/office/drawing/2014/main" id="{B44E6B0A-5D66-794E-AC76-3F54A01194FD}"/>
              </a:ext>
            </a:extLst>
          </p:cNvPr>
          <p:cNvSpPr txBox="1"/>
          <p:nvPr/>
        </p:nvSpPr>
        <p:spPr>
          <a:xfrm>
            <a:off x="6321537" y="1941565"/>
            <a:ext cx="2453891" cy="584775"/>
          </a:xfrm>
          <a:prstGeom prst="rect">
            <a:avLst/>
          </a:prstGeom>
          <a:noFill/>
        </p:spPr>
        <p:txBody>
          <a:bodyPr wrap="square" rtlCol="0">
            <a:spAutoFit/>
          </a:bodyPr>
          <a:lstStyle/>
          <a:p>
            <a:pPr algn="ctr"/>
            <a:r>
              <a:rPr lang="en-GB" sz="3200" dirty="0">
                <a:solidFill>
                  <a:schemeClr val="accent1"/>
                </a:solidFill>
                <a:latin typeface="Calibri" panose="020F0502020204030204" pitchFamily="34" charset="0"/>
              </a:rPr>
              <a:t>3,000</a:t>
            </a:r>
          </a:p>
        </p:txBody>
      </p:sp>
      <p:sp>
        <p:nvSpPr>
          <p:cNvPr id="44" name="Oval 43"/>
          <p:cNvSpPr/>
          <p:nvPr/>
        </p:nvSpPr>
        <p:spPr>
          <a:xfrm>
            <a:off x="6594196" y="4040678"/>
            <a:ext cx="216696" cy="429767"/>
          </a:xfrm>
          <a:prstGeom prst="ellipse">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3" name="TextBox 62">
            <a:extLst>
              <a:ext uri="{FF2B5EF4-FFF2-40B4-BE49-F238E27FC236}">
                <a16:creationId xmlns:a16="http://schemas.microsoft.com/office/drawing/2014/main" id="{B44E6B0A-5D66-794E-AC76-3F54A01194FD}"/>
              </a:ext>
            </a:extLst>
          </p:cNvPr>
          <p:cNvSpPr txBox="1"/>
          <p:nvPr/>
        </p:nvSpPr>
        <p:spPr>
          <a:xfrm>
            <a:off x="3139343" y="3560175"/>
            <a:ext cx="2453891" cy="461665"/>
          </a:xfrm>
          <a:prstGeom prst="rect">
            <a:avLst/>
          </a:prstGeom>
          <a:noFill/>
        </p:spPr>
        <p:txBody>
          <a:bodyPr wrap="square" rtlCol="0">
            <a:spAutoFit/>
          </a:bodyPr>
          <a:lstStyle/>
          <a:p>
            <a:pPr algn="ctr"/>
            <a:r>
              <a:rPr lang="en-GB" sz="2400" dirty="0">
                <a:latin typeface="Calibri" panose="020F0502020204030204" pitchFamily="34" charset="0"/>
              </a:rPr>
              <a:t>2,500</a:t>
            </a:r>
          </a:p>
        </p:txBody>
      </p:sp>
      <p:sp>
        <p:nvSpPr>
          <p:cNvPr id="2" name="Rectangle 1">
            <a:extLst>
              <a:ext uri="{FF2B5EF4-FFF2-40B4-BE49-F238E27FC236}">
                <a16:creationId xmlns:a16="http://schemas.microsoft.com/office/drawing/2014/main" id="{855FFCE7-381A-44F3-B3D3-3E38F788BC9F}"/>
              </a:ext>
            </a:extLst>
          </p:cNvPr>
          <p:cNvSpPr/>
          <p:nvPr/>
        </p:nvSpPr>
        <p:spPr>
          <a:xfrm>
            <a:off x="3139343" y="219743"/>
            <a:ext cx="2751972"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Revision </a:t>
            </a:r>
          </a:p>
        </p:txBody>
      </p:sp>
    </p:spTree>
    <p:custDataLst>
      <p:tags r:id="rId1"/>
    </p:custDataLst>
    <p:extLst>
      <p:ext uri="{BB962C8B-B14F-4D97-AF65-F5344CB8AC3E}">
        <p14:creationId xmlns:p14="http://schemas.microsoft.com/office/powerpoint/2010/main" val="1073377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3"/>
                                        </p:tgtEl>
                                        <p:attrNameLst>
                                          <p:attrName>style.visibility</p:attrName>
                                        </p:attrNameLst>
                                      </p:cBhvr>
                                      <p:to>
                                        <p:strVal val="visible"/>
                                      </p:to>
                                    </p:set>
                                    <p:animEffect transition="in" filter="fade">
                                      <p:cBhvr>
                                        <p:cTn id="22" dur="500"/>
                                        <p:tgtEl>
                                          <p:spTgt spid="53"/>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wipe(down)">
                                      <p:cBhvr>
                                        <p:cTn id="27" dur="500"/>
                                        <p:tgtEl>
                                          <p:spTgt spid="44"/>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xit" presetSubtype="0" fill="hold" grpId="1" nodeType="clickEffect">
                                  <p:stCondLst>
                                    <p:cond delay="0"/>
                                  </p:stCondLst>
                                  <p:childTnLst>
                                    <p:set>
                                      <p:cBhvr>
                                        <p:cTn id="31" dur="1" fill="hold">
                                          <p:stCondLst>
                                            <p:cond delay="0"/>
                                          </p:stCondLst>
                                        </p:cTn>
                                        <p:tgtEl>
                                          <p:spTgt spid="44"/>
                                        </p:tgtEl>
                                        <p:attrNameLst>
                                          <p:attrName>style.visibility</p:attrName>
                                        </p:attrNameLst>
                                      </p:cBhvr>
                                      <p:to>
                                        <p:strVal val="hidden"/>
                                      </p:to>
                                    </p:set>
                                  </p:childTnLst>
                                </p:cTn>
                              </p:par>
                              <p:par>
                                <p:cTn id="32" presetID="10" presetClass="entr" presetSubtype="0" fill="hold" grpId="0" nodeType="withEffect">
                                  <p:stCondLst>
                                    <p:cond delay="0"/>
                                  </p:stCondLst>
                                  <p:childTnLst>
                                    <p:set>
                                      <p:cBhvr>
                                        <p:cTn id="33" dur="1" fill="hold">
                                          <p:stCondLst>
                                            <p:cond delay="0"/>
                                          </p:stCondLst>
                                        </p:cTn>
                                        <p:tgtEl>
                                          <p:spTgt spid="62"/>
                                        </p:tgtEl>
                                        <p:attrNameLst>
                                          <p:attrName>style.visibility</p:attrName>
                                        </p:attrNameLst>
                                      </p:cBhvr>
                                      <p:to>
                                        <p:strVal val="visible"/>
                                      </p:to>
                                    </p:set>
                                    <p:animEffect transition="in" filter="fade">
                                      <p:cBhvr>
                                        <p:cTn id="34" dur="500"/>
                                        <p:tgtEl>
                                          <p:spTgt spid="62"/>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fade">
                                      <p:cBhvr>
                                        <p:cTn id="39" dur="500"/>
                                        <p:tgtEl>
                                          <p:spTgt spid="27"/>
                                        </p:tgtEl>
                                      </p:cBhvr>
                                    </p:animEffect>
                                  </p:childTnLst>
                                </p:cTn>
                              </p:par>
                              <p:par>
                                <p:cTn id="40" presetID="10" presetClass="entr" presetSubtype="0" fill="hold" nodeType="withEffect">
                                  <p:stCondLst>
                                    <p:cond delay="0"/>
                                  </p:stCondLst>
                                  <p:childTnLst>
                                    <p:set>
                                      <p:cBhvr>
                                        <p:cTn id="41" dur="1" fill="hold">
                                          <p:stCondLst>
                                            <p:cond delay="0"/>
                                          </p:stCondLst>
                                        </p:cTn>
                                        <p:tgtEl>
                                          <p:spTgt spid="61"/>
                                        </p:tgtEl>
                                        <p:attrNameLst>
                                          <p:attrName>style.visibility</p:attrName>
                                        </p:attrNameLst>
                                      </p:cBhvr>
                                      <p:to>
                                        <p:strVal val="visible"/>
                                      </p:to>
                                    </p:set>
                                    <p:animEffect transition="in" filter="fade">
                                      <p:cBhvr>
                                        <p:cTn id="42"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53" grpId="0"/>
      <p:bldP spid="62" grpId="0"/>
      <p:bldP spid="44" grpId="0" animBg="1"/>
      <p:bldP spid="44" grpId="1" animBg="1"/>
      <p:bldP spid="6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30631C7-FC53-4041-A719-40FC3E72DCEA}"/>
              </a:ext>
            </a:extLst>
          </p:cNvPr>
          <p:cNvSpPr/>
          <p:nvPr/>
        </p:nvSpPr>
        <p:spPr>
          <a:xfrm>
            <a:off x="2996088" y="728663"/>
            <a:ext cx="3151825" cy="584775"/>
          </a:xfrm>
          <a:prstGeom prst="rect">
            <a:avLst/>
          </a:prstGeom>
        </p:spPr>
        <p:txBody>
          <a:bodyPr wrap="none">
            <a:spAutoFit/>
          </a:bodyPr>
          <a:lstStyle/>
          <a:p>
            <a:pPr algn="ctr">
              <a:defRPr/>
            </a:pPr>
            <a:r>
              <a:rPr lang="en-GB" sz="3200" b="1" dirty="0">
                <a:latin typeface="Twinkl" pitchFamily="2" charset="0"/>
              </a:rPr>
              <a:t>Robot Rounding</a:t>
            </a:r>
          </a:p>
        </p:txBody>
      </p:sp>
      <p:pic>
        <p:nvPicPr>
          <p:cNvPr id="35843" name="Whole Class">
            <a:extLst>
              <a:ext uri="{FF2B5EF4-FFF2-40B4-BE49-F238E27FC236}">
                <a16:creationId xmlns:a16="http://schemas.microsoft.com/office/drawing/2014/main" id="{DB185696-4A61-422F-80CD-443E7D0669F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a:extLst>
              <a:ext uri="{FF2B5EF4-FFF2-40B4-BE49-F238E27FC236}">
                <a16:creationId xmlns:a16="http://schemas.microsoft.com/office/drawing/2014/main" id="{07FFC646-00A3-4BC1-AF0C-DBEFC9DDF135}"/>
              </a:ext>
            </a:extLst>
          </p:cNvPr>
          <p:cNvSpPr/>
          <p:nvPr/>
        </p:nvSpPr>
        <p:spPr>
          <a:xfrm>
            <a:off x="4787900" y="5478463"/>
            <a:ext cx="3600450" cy="646112"/>
          </a:xfrm>
          <a:prstGeom prst="rect">
            <a:avLst/>
          </a:prstGeom>
        </p:spPr>
        <p:txBody>
          <a:bodyPr>
            <a:spAutoFit/>
          </a:bodyPr>
          <a:lstStyle/>
          <a:p>
            <a:pPr algn="ctr">
              <a:defRPr/>
            </a:pPr>
            <a:r>
              <a:rPr lang="en-GB" dirty="0">
                <a:latin typeface="Twinkl" pitchFamily="2" charset="0"/>
              </a:rPr>
              <a:t>Click the robot to </a:t>
            </a:r>
            <a:br>
              <a:rPr lang="en-GB" dirty="0">
                <a:latin typeface="Twinkl" pitchFamily="2" charset="0"/>
              </a:rPr>
            </a:br>
            <a:r>
              <a:rPr lang="en-GB" dirty="0">
                <a:latin typeface="Twinkl" pitchFamily="2" charset="0"/>
              </a:rPr>
              <a:t>reveal the answer!</a:t>
            </a:r>
          </a:p>
        </p:txBody>
      </p:sp>
      <p:sp>
        <p:nvSpPr>
          <p:cNvPr id="18" name="Oval Callout 17">
            <a:extLst>
              <a:ext uri="{FF2B5EF4-FFF2-40B4-BE49-F238E27FC236}">
                <a16:creationId xmlns:a16="http://schemas.microsoft.com/office/drawing/2014/main" id="{D0C5E62B-0BA4-44DC-9023-FC53E0910741}"/>
              </a:ext>
            </a:extLst>
          </p:cNvPr>
          <p:cNvSpPr/>
          <p:nvPr/>
        </p:nvSpPr>
        <p:spPr>
          <a:xfrm>
            <a:off x="4408488" y="1851025"/>
            <a:ext cx="3979862" cy="2268538"/>
          </a:xfrm>
          <a:prstGeom prst="wedgeEllipseCallout">
            <a:avLst>
              <a:gd name="adj1" fmla="val -61887"/>
              <a:gd name="adj2" fmla="val 2614"/>
            </a:avLst>
          </a:prstGeom>
          <a:solidFill>
            <a:srgbClr val="0079C2"/>
          </a:solidFill>
        </p:spPr>
        <p:txBody>
          <a:bodyPr wrap="none" anchor="ctr"/>
          <a:lstStyle/>
          <a:p>
            <a:pPr algn="ctr">
              <a:defRPr/>
            </a:pPr>
            <a:r>
              <a:rPr lang="en-GB" altLang="en-US" sz="3200" dirty="0">
                <a:solidFill>
                  <a:schemeClr val="bg1"/>
                </a:solidFill>
                <a:latin typeface="Twinkl" pitchFamily="2" charset="0"/>
              </a:rPr>
              <a:t>2 485 000</a:t>
            </a:r>
          </a:p>
        </p:txBody>
      </p:sp>
      <p:grpSp>
        <p:nvGrpSpPr>
          <p:cNvPr id="22" name="Group 21">
            <a:extLst>
              <a:ext uri="{FF2B5EF4-FFF2-40B4-BE49-F238E27FC236}">
                <a16:creationId xmlns:a16="http://schemas.microsoft.com/office/drawing/2014/main" id="{DE08F3C7-A333-4C52-9DE0-324F0A353390}"/>
              </a:ext>
            </a:extLst>
          </p:cNvPr>
          <p:cNvGrpSpPr>
            <a:grpSpLocks/>
          </p:cNvGrpSpPr>
          <p:nvPr/>
        </p:nvGrpSpPr>
        <p:grpSpPr bwMode="auto">
          <a:xfrm>
            <a:off x="741363" y="479425"/>
            <a:ext cx="4046537" cy="5608638"/>
            <a:chOff x="740605" y="480188"/>
            <a:chExt cx="4046810" cy="5607507"/>
          </a:xfrm>
        </p:grpSpPr>
        <p:pic>
          <p:nvPicPr>
            <p:cNvPr id="35847" name="Picture 13">
              <a:extLst>
                <a:ext uri="{FF2B5EF4-FFF2-40B4-BE49-F238E27FC236}">
                  <a16:creationId xmlns:a16="http://schemas.microsoft.com/office/drawing/2014/main" id="{AA09F68A-6862-4890-9644-63F13B92585D}"/>
                </a:ext>
              </a:extLst>
            </p:cNvPr>
            <p:cNvPicPr>
              <a:picLocks noChangeAspect="1"/>
            </p:cNvPicPr>
            <p:nvPr/>
          </p:nvPicPr>
          <p:blipFill>
            <a:blip r:embed="rId4">
              <a:extLst>
                <a:ext uri="{28A0092B-C50C-407E-A947-70E740481C1C}">
                  <a14:useLocalDpi xmlns:a14="http://schemas.microsoft.com/office/drawing/2010/main" val="0"/>
                </a:ext>
              </a:extLst>
            </a:blip>
            <a:srcRect b="19324"/>
            <a:stretch>
              <a:fillRect/>
            </a:stretch>
          </p:blipFill>
          <p:spPr bwMode="auto">
            <a:xfrm>
              <a:off x="740605" y="480188"/>
              <a:ext cx="4046810" cy="5607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6">
              <a:extLst>
                <a:ext uri="{FF2B5EF4-FFF2-40B4-BE49-F238E27FC236}">
                  <a16:creationId xmlns:a16="http://schemas.microsoft.com/office/drawing/2014/main" id="{6270F26F-4052-4CD9-B0E5-9A5420267122}"/>
                </a:ext>
              </a:extLst>
            </p:cNvPr>
            <p:cNvSpPr/>
            <p:nvPr/>
          </p:nvSpPr>
          <p:spPr>
            <a:xfrm>
              <a:off x="1809064" y="3575189"/>
              <a:ext cx="1881315" cy="1896680"/>
            </a:xfrm>
            <a:prstGeom prst="ellipse">
              <a:avLst/>
            </a:prstGeom>
            <a:solidFill>
              <a:schemeClr val="bg1"/>
            </a:solidFill>
          </p:spPr>
          <p:txBody>
            <a:bodyPr wrap="none" anchor="ctr"/>
            <a:lstStyle/>
            <a:p>
              <a:pPr algn="ctr">
                <a:defRPr/>
              </a:pPr>
              <a:endParaRPr lang="en-GB" dirty="0">
                <a:latin typeface="+mn-lt"/>
              </a:endParaRPr>
            </a:p>
          </p:txBody>
        </p:sp>
        <p:cxnSp>
          <p:nvCxnSpPr>
            <p:cNvPr id="9" name="Straight Connector 8">
              <a:extLst>
                <a:ext uri="{FF2B5EF4-FFF2-40B4-BE49-F238E27FC236}">
                  <a16:creationId xmlns:a16="http://schemas.microsoft.com/office/drawing/2014/main" id="{836B09E9-6DB9-49F5-9E4E-A7ADFDB46FDF}"/>
                </a:ext>
              </a:extLst>
            </p:cNvPr>
            <p:cNvCxnSpPr/>
            <p:nvPr/>
          </p:nvCxnSpPr>
          <p:spPr>
            <a:xfrm flipH="1">
              <a:off x="2758453" y="3575189"/>
              <a:ext cx="0" cy="98563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FD948EBA-2D9A-499A-A2EA-A15B4111803C}"/>
                </a:ext>
              </a:extLst>
            </p:cNvPr>
            <p:cNvCxnSpPr/>
            <p:nvPr/>
          </p:nvCxnSpPr>
          <p:spPr>
            <a:xfrm flipH="1">
              <a:off x="2758453" y="4265613"/>
              <a:ext cx="928751" cy="301564"/>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A49BA1F-C948-4EAF-AEB3-4F27C77B07BB}"/>
                </a:ext>
              </a:extLst>
            </p:cNvPr>
            <p:cNvCxnSpPr/>
            <p:nvPr/>
          </p:nvCxnSpPr>
          <p:spPr>
            <a:xfrm>
              <a:off x="1821765" y="4260850"/>
              <a:ext cx="936688" cy="30473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08CDDF6E-CE04-4F9E-8C65-835456F1234D}"/>
                </a:ext>
              </a:extLst>
            </p:cNvPr>
            <p:cNvCxnSpPr/>
            <p:nvPr/>
          </p:nvCxnSpPr>
          <p:spPr>
            <a:xfrm flipH="1" flipV="1">
              <a:off x="2758453" y="4562415"/>
              <a:ext cx="576302" cy="73803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807D8C19-3C65-413E-A09F-8E3A8F0D9C15}"/>
                </a:ext>
              </a:extLst>
            </p:cNvPr>
            <p:cNvCxnSpPr/>
            <p:nvPr/>
          </p:nvCxnSpPr>
          <p:spPr>
            <a:xfrm flipV="1">
              <a:off x="2178977" y="4559240"/>
              <a:ext cx="579476" cy="741214"/>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Rectangle 29">
              <a:extLst>
                <a:ext uri="{FF2B5EF4-FFF2-40B4-BE49-F238E27FC236}">
                  <a16:creationId xmlns:a16="http://schemas.microsoft.com/office/drawing/2014/main" id="{EEE4BB62-D808-4045-B820-3A24127153F7}"/>
                </a:ext>
              </a:extLst>
            </p:cNvPr>
            <p:cNvSpPr/>
            <p:nvPr/>
          </p:nvSpPr>
          <p:spPr>
            <a:xfrm>
              <a:off x="2242481" y="3971984"/>
              <a:ext cx="396902" cy="338070"/>
            </a:xfrm>
            <a:prstGeom prst="rect">
              <a:avLst/>
            </a:prstGeom>
          </p:spPr>
          <p:txBody>
            <a:bodyPr wrap="none">
              <a:spAutoFit/>
            </a:bodyPr>
            <a:lstStyle/>
            <a:p>
              <a:pPr>
                <a:defRPr/>
              </a:pPr>
              <a:r>
                <a:rPr lang="en-GB" sz="1600" dirty="0">
                  <a:latin typeface="Twinkl" pitchFamily="2" charset="0"/>
                </a:rPr>
                <a:t>10</a:t>
              </a:r>
            </a:p>
          </p:txBody>
        </p:sp>
        <p:sp>
          <p:nvSpPr>
            <p:cNvPr id="34" name="Rectangle 33">
              <a:extLst>
                <a:ext uri="{FF2B5EF4-FFF2-40B4-BE49-F238E27FC236}">
                  <a16:creationId xmlns:a16="http://schemas.microsoft.com/office/drawing/2014/main" id="{3837C9C4-552D-436E-AA3C-5EA94ED676C2}"/>
                </a:ext>
              </a:extLst>
            </p:cNvPr>
            <p:cNvSpPr/>
            <p:nvPr/>
          </p:nvSpPr>
          <p:spPr>
            <a:xfrm>
              <a:off x="2744165" y="3976746"/>
              <a:ext cx="928750" cy="323785"/>
            </a:xfrm>
            <a:prstGeom prst="rect">
              <a:avLst/>
            </a:prstGeom>
          </p:spPr>
          <p:txBody>
            <a:bodyPr wrap="none">
              <a:spAutoFit/>
            </a:bodyPr>
            <a:lstStyle/>
            <a:p>
              <a:pPr>
                <a:defRPr/>
              </a:pPr>
              <a:r>
                <a:rPr lang="en-GB" sz="1500" dirty="0">
                  <a:latin typeface="Twinkl" pitchFamily="2" charset="0"/>
                </a:rPr>
                <a:t>100 000</a:t>
              </a:r>
            </a:p>
          </p:txBody>
        </p:sp>
        <p:sp>
          <p:nvSpPr>
            <p:cNvPr id="35" name="Rectangle 34">
              <a:extLst>
                <a:ext uri="{FF2B5EF4-FFF2-40B4-BE49-F238E27FC236}">
                  <a16:creationId xmlns:a16="http://schemas.microsoft.com/office/drawing/2014/main" id="{B246057F-F27A-4DBB-9EA8-A22D4B490A67}"/>
                </a:ext>
              </a:extLst>
            </p:cNvPr>
            <p:cNvSpPr/>
            <p:nvPr/>
          </p:nvSpPr>
          <p:spPr>
            <a:xfrm>
              <a:off x="2467922" y="5005238"/>
              <a:ext cx="657269" cy="338069"/>
            </a:xfrm>
            <a:prstGeom prst="rect">
              <a:avLst/>
            </a:prstGeom>
          </p:spPr>
          <p:txBody>
            <a:bodyPr wrap="none">
              <a:spAutoFit/>
            </a:bodyPr>
            <a:lstStyle/>
            <a:p>
              <a:pPr>
                <a:defRPr/>
              </a:pPr>
              <a:r>
                <a:rPr lang="en-GB" sz="1600" dirty="0">
                  <a:latin typeface="Twinkl" pitchFamily="2" charset="0"/>
                </a:rPr>
                <a:t>1000</a:t>
              </a:r>
            </a:p>
          </p:txBody>
        </p:sp>
        <p:sp>
          <p:nvSpPr>
            <p:cNvPr id="36" name="Rectangle 35">
              <a:extLst>
                <a:ext uri="{FF2B5EF4-FFF2-40B4-BE49-F238E27FC236}">
                  <a16:creationId xmlns:a16="http://schemas.microsoft.com/office/drawing/2014/main" id="{440A80DA-7549-43F2-9726-B156E3E225EA}"/>
                </a:ext>
              </a:extLst>
            </p:cNvPr>
            <p:cNvSpPr/>
            <p:nvPr/>
          </p:nvSpPr>
          <p:spPr>
            <a:xfrm>
              <a:off x="1826528" y="4490992"/>
              <a:ext cx="847782" cy="339656"/>
            </a:xfrm>
            <a:prstGeom prst="rect">
              <a:avLst/>
            </a:prstGeom>
          </p:spPr>
          <p:txBody>
            <a:bodyPr wrap="none">
              <a:spAutoFit/>
            </a:bodyPr>
            <a:lstStyle/>
            <a:p>
              <a:pPr>
                <a:defRPr/>
              </a:pPr>
              <a:r>
                <a:rPr lang="en-GB" sz="1600" dirty="0">
                  <a:latin typeface="Twinkl" pitchFamily="2" charset="0"/>
                </a:rPr>
                <a:t>10 000</a:t>
              </a:r>
            </a:p>
          </p:txBody>
        </p:sp>
        <p:sp>
          <p:nvSpPr>
            <p:cNvPr id="37" name="Rectangle 36">
              <a:extLst>
                <a:ext uri="{FF2B5EF4-FFF2-40B4-BE49-F238E27FC236}">
                  <a16:creationId xmlns:a16="http://schemas.microsoft.com/office/drawing/2014/main" id="{9947F0A1-F956-4D30-A423-7170F5FD5B3E}"/>
                </a:ext>
              </a:extLst>
            </p:cNvPr>
            <p:cNvSpPr/>
            <p:nvPr/>
          </p:nvSpPr>
          <p:spPr>
            <a:xfrm>
              <a:off x="3026759" y="4538607"/>
              <a:ext cx="527086" cy="338069"/>
            </a:xfrm>
            <a:prstGeom prst="rect">
              <a:avLst/>
            </a:prstGeom>
          </p:spPr>
          <p:txBody>
            <a:bodyPr wrap="none">
              <a:spAutoFit/>
            </a:bodyPr>
            <a:lstStyle/>
            <a:p>
              <a:pPr>
                <a:defRPr/>
              </a:pPr>
              <a:r>
                <a:rPr lang="en-GB" sz="1600" dirty="0">
                  <a:latin typeface="Twinkl" pitchFamily="2" charset="0"/>
                </a:rPr>
                <a:t>100</a:t>
              </a:r>
            </a:p>
          </p:txBody>
        </p:sp>
        <p:cxnSp>
          <p:nvCxnSpPr>
            <p:cNvPr id="5" name="Straight Arrow Connector 4">
              <a:extLst>
                <a:ext uri="{FF2B5EF4-FFF2-40B4-BE49-F238E27FC236}">
                  <a16:creationId xmlns:a16="http://schemas.microsoft.com/office/drawing/2014/main" id="{FEB45440-1445-4992-847D-2EFA6BA7B779}"/>
                </a:ext>
              </a:extLst>
            </p:cNvPr>
            <p:cNvCxnSpPr/>
            <p:nvPr/>
          </p:nvCxnSpPr>
          <p:spPr>
            <a:xfrm>
              <a:off x="2758453" y="4571938"/>
              <a:ext cx="0" cy="357116"/>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9" name="Rectangle 28">
              <a:extLst>
                <a:ext uri="{FF2B5EF4-FFF2-40B4-BE49-F238E27FC236}">
                  <a16:creationId xmlns:a16="http://schemas.microsoft.com/office/drawing/2014/main" id="{3DAD5B15-7B99-4AE1-A533-973504D3A0B4}"/>
                </a:ext>
              </a:extLst>
            </p:cNvPr>
            <p:cNvSpPr/>
            <p:nvPr/>
          </p:nvSpPr>
          <p:spPr>
            <a:xfrm>
              <a:off x="740605" y="5489328"/>
              <a:ext cx="4046810" cy="585670"/>
            </a:xfrm>
            <a:prstGeom prst="rect">
              <a:avLst/>
            </a:prstGeom>
            <a:solidFill>
              <a:schemeClr val="bg1"/>
            </a:solidFill>
            <a:ln w="38100">
              <a:solidFill>
                <a:srgbClr val="0079C2"/>
              </a:solidFill>
            </a:ln>
          </p:spPr>
          <p:txBody>
            <a:bodyPr>
              <a:spAutoFit/>
            </a:bodyPr>
            <a:lstStyle/>
            <a:p>
              <a:pPr algn="ctr">
                <a:defRPr/>
              </a:pPr>
              <a:r>
                <a:rPr lang="en-GB" altLang="en-US" sz="3200" dirty="0">
                  <a:solidFill>
                    <a:srgbClr val="0079C2"/>
                  </a:solidFill>
                  <a:latin typeface="+mn-lt"/>
                </a:rPr>
                <a:t>2 485 000</a:t>
              </a:r>
            </a:p>
          </p:txBody>
        </p:sp>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2"/>
                    </p:tgtEl>
                  </p:cond>
                </p:stCondLst>
                <p:endSync evt="end" delay="0">
                  <p:rtn val="all"/>
                </p:endSync>
                <p:childTnLst>
                  <p:par>
                    <p:cTn id="3" fill="hold" nodeType="clickPar">
                      <p:stCondLst>
                        <p:cond delay="0"/>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childTnLst>
                    </p:cTn>
                  </p:par>
                </p:childTnLst>
              </p:cTn>
              <p:nextCondLst>
                <p:cond evt="onClick" delay="0">
                  <p:tgtEl>
                    <p:spTgt spid="22"/>
                  </p:tgtEl>
                </p:cond>
              </p:nextCondLst>
            </p:seq>
          </p:childTnLst>
        </p:cTn>
      </p:par>
    </p:tnLst>
    <p:bldLst>
      <p:bldP spid="1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2330F6E-4EFF-4DBF-BA74-4961DFBC2079}"/>
              </a:ext>
            </a:extLst>
          </p:cNvPr>
          <p:cNvSpPr/>
          <p:nvPr/>
        </p:nvSpPr>
        <p:spPr>
          <a:xfrm>
            <a:off x="2996088" y="728663"/>
            <a:ext cx="3151825" cy="584775"/>
          </a:xfrm>
          <a:prstGeom prst="rect">
            <a:avLst/>
          </a:prstGeom>
        </p:spPr>
        <p:txBody>
          <a:bodyPr wrap="none">
            <a:spAutoFit/>
          </a:bodyPr>
          <a:lstStyle/>
          <a:p>
            <a:pPr algn="ctr">
              <a:defRPr/>
            </a:pPr>
            <a:r>
              <a:rPr lang="en-GB" sz="3200" b="1" dirty="0">
                <a:latin typeface="Twinkl" pitchFamily="2" charset="0"/>
              </a:rPr>
              <a:t>Robot Rounding</a:t>
            </a:r>
          </a:p>
        </p:txBody>
      </p:sp>
      <p:pic>
        <p:nvPicPr>
          <p:cNvPr id="37891" name="Whole Class">
            <a:extLst>
              <a:ext uri="{FF2B5EF4-FFF2-40B4-BE49-F238E27FC236}">
                <a16:creationId xmlns:a16="http://schemas.microsoft.com/office/drawing/2014/main" id="{B568CADD-7EB2-4B91-B308-F8A17542511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a:extLst>
              <a:ext uri="{FF2B5EF4-FFF2-40B4-BE49-F238E27FC236}">
                <a16:creationId xmlns:a16="http://schemas.microsoft.com/office/drawing/2014/main" id="{E4003DA2-68A9-4E98-82E5-B0B6C5BA32CD}"/>
              </a:ext>
            </a:extLst>
          </p:cNvPr>
          <p:cNvSpPr/>
          <p:nvPr/>
        </p:nvSpPr>
        <p:spPr>
          <a:xfrm>
            <a:off x="4787900" y="5478463"/>
            <a:ext cx="3600450" cy="646112"/>
          </a:xfrm>
          <a:prstGeom prst="rect">
            <a:avLst/>
          </a:prstGeom>
        </p:spPr>
        <p:txBody>
          <a:bodyPr>
            <a:spAutoFit/>
          </a:bodyPr>
          <a:lstStyle/>
          <a:p>
            <a:pPr algn="ctr">
              <a:defRPr/>
            </a:pPr>
            <a:r>
              <a:rPr lang="en-GB" dirty="0">
                <a:latin typeface="Twinkl" pitchFamily="2" charset="0"/>
              </a:rPr>
              <a:t>Click the robot to </a:t>
            </a:r>
            <a:br>
              <a:rPr lang="en-GB" dirty="0">
                <a:latin typeface="Twinkl" pitchFamily="2" charset="0"/>
              </a:rPr>
            </a:br>
            <a:r>
              <a:rPr lang="en-GB" dirty="0">
                <a:latin typeface="Twinkl" pitchFamily="2" charset="0"/>
              </a:rPr>
              <a:t>reveal the answer!</a:t>
            </a:r>
          </a:p>
        </p:txBody>
      </p:sp>
      <p:sp>
        <p:nvSpPr>
          <p:cNvPr id="18" name="Oval Callout 17">
            <a:extLst>
              <a:ext uri="{FF2B5EF4-FFF2-40B4-BE49-F238E27FC236}">
                <a16:creationId xmlns:a16="http://schemas.microsoft.com/office/drawing/2014/main" id="{3208ECFC-C4DB-4B83-B02D-5875251DEE99}"/>
              </a:ext>
            </a:extLst>
          </p:cNvPr>
          <p:cNvSpPr/>
          <p:nvPr/>
        </p:nvSpPr>
        <p:spPr>
          <a:xfrm>
            <a:off x="4408488" y="1851025"/>
            <a:ext cx="3979862" cy="2268538"/>
          </a:xfrm>
          <a:prstGeom prst="wedgeEllipseCallout">
            <a:avLst>
              <a:gd name="adj1" fmla="val -61887"/>
              <a:gd name="adj2" fmla="val 2614"/>
            </a:avLst>
          </a:prstGeom>
          <a:solidFill>
            <a:srgbClr val="0079C2"/>
          </a:solidFill>
        </p:spPr>
        <p:txBody>
          <a:bodyPr wrap="none" anchor="ctr"/>
          <a:lstStyle/>
          <a:p>
            <a:pPr algn="ctr">
              <a:defRPr/>
            </a:pPr>
            <a:r>
              <a:rPr lang="en-GB" altLang="en-US" sz="3200" dirty="0">
                <a:solidFill>
                  <a:schemeClr val="bg1"/>
                </a:solidFill>
                <a:latin typeface="Twinkl" pitchFamily="2" charset="0"/>
              </a:rPr>
              <a:t>800 000</a:t>
            </a:r>
          </a:p>
        </p:txBody>
      </p:sp>
      <p:grpSp>
        <p:nvGrpSpPr>
          <p:cNvPr id="22" name="Group 21">
            <a:extLst>
              <a:ext uri="{FF2B5EF4-FFF2-40B4-BE49-F238E27FC236}">
                <a16:creationId xmlns:a16="http://schemas.microsoft.com/office/drawing/2014/main" id="{50FA792E-EF54-4EBE-B470-9C810F46989E}"/>
              </a:ext>
            </a:extLst>
          </p:cNvPr>
          <p:cNvGrpSpPr>
            <a:grpSpLocks/>
          </p:cNvGrpSpPr>
          <p:nvPr/>
        </p:nvGrpSpPr>
        <p:grpSpPr bwMode="auto">
          <a:xfrm>
            <a:off x="741363" y="479425"/>
            <a:ext cx="4046537" cy="5608638"/>
            <a:chOff x="740605" y="480188"/>
            <a:chExt cx="4046810" cy="5607507"/>
          </a:xfrm>
        </p:grpSpPr>
        <p:pic>
          <p:nvPicPr>
            <p:cNvPr id="37895" name="Picture 13">
              <a:extLst>
                <a:ext uri="{FF2B5EF4-FFF2-40B4-BE49-F238E27FC236}">
                  <a16:creationId xmlns:a16="http://schemas.microsoft.com/office/drawing/2014/main" id="{7B104D05-1492-49DD-AEBE-C276E2665AC3}"/>
                </a:ext>
              </a:extLst>
            </p:cNvPr>
            <p:cNvPicPr>
              <a:picLocks noChangeAspect="1"/>
            </p:cNvPicPr>
            <p:nvPr/>
          </p:nvPicPr>
          <p:blipFill>
            <a:blip r:embed="rId4">
              <a:extLst>
                <a:ext uri="{28A0092B-C50C-407E-A947-70E740481C1C}">
                  <a14:useLocalDpi xmlns:a14="http://schemas.microsoft.com/office/drawing/2010/main" val="0"/>
                </a:ext>
              </a:extLst>
            </a:blip>
            <a:srcRect b="19324"/>
            <a:stretch>
              <a:fillRect/>
            </a:stretch>
          </p:blipFill>
          <p:spPr bwMode="auto">
            <a:xfrm>
              <a:off x="740605" y="480188"/>
              <a:ext cx="4046810" cy="5607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6">
              <a:extLst>
                <a:ext uri="{FF2B5EF4-FFF2-40B4-BE49-F238E27FC236}">
                  <a16:creationId xmlns:a16="http://schemas.microsoft.com/office/drawing/2014/main" id="{1F21F99B-1479-4399-8486-8C2EA36D7516}"/>
                </a:ext>
              </a:extLst>
            </p:cNvPr>
            <p:cNvSpPr/>
            <p:nvPr/>
          </p:nvSpPr>
          <p:spPr>
            <a:xfrm>
              <a:off x="1809064" y="3575189"/>
              <a:ext cx="1881315" cy="1896680"/>
            </a:xfrm>
            <a:prstGeom prst="ellipse">
              <a:avLst/>
            </a:prstGeom>
            <a:solidFill>
              <a:schemeClr val="bg1"/>
            </a:solidFill>
          </p:spPr>
          <p:txBody>
            <a:bodyPr wrap="none" anchor="ctr"/>
            <a:lstStyle/>
            <a:p>
              <a:pPr algn="ctr">
                <a:defRPr/>
              </a:pPr>
              <a:endParaRPr lang="en-GB" dirty="0">
                <a:latin typeface="+mn-lt"/>
              </a:endParaRPr>
            </a:p>
          </p:txBody>
        </p:sp>
        <p:cxnSp>
          <p:nvCxnSpPr>
            <p:cNvPr id="9" name="Straight Connector 8">
              <a:extLst>
                <a:ext uri="{FF2B5EF4-FFF2-40B4-BE49-F238E27FC236}">
                  <a16:creationId xmlns:a16="http://schemas.microsoft.com/office/drawing/2014/main" id="{1AECAE11-B0FB-4F34-87C5-D6B26050C3EE}"/>
                </a:ext>
              </a:extLst>
            </p:cNvPr>
            <p:cNvCxnSpPr/>
            <p:nvPr/>
          </p:nvCxnSpPr>
          <p:spPr>
            <a:xfrm flipH="1">
              <a:off x="2758453" y="3575189"/>
              <a:ext cx="0" cy="98563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0D1BF087-2740-48F1-AB8D-350AFB0474B8}"/>
                </a:ext>
              </a:extLst>
            </p:cNvPr>
            <p:cNvCxnSpPr/>
            <p:nvPr/>
          </p:nvCxnSpPr>
          <p:spPr>
            <a:xfrm flipH="1">
              <a:off x="2758453" y="4265613"/>
              <a:ext cx="928751" cy="301564"/>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E3CE0B1A-018C-4595-8B82-6E3D7CA66545}"/>
                </a:ext>
              </a:extLst>
            </p:cNvPr>
            <p:cNvCxnSpPr/>
            <p:nvPr/>
          </p:nvCxnSpPr>
          <p:spPr>
            <a:xfrm>
              <a:off x="1821765" y="4260850"/>
              <a:ext cx="936688" cy="30473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68B633FB-A43D-4C13-8E71-D0B3527007C1}"/>
                </a:ext>
              </a:extLst>
            </p:cNvPr>
            <p:cNvCxnSpPr/>
            <p:nvPr/>
          </p:nvCxnSpPr>
          <p:spPr>
            <a:xfrm flipH="1" flipV="1">
              <a:off x="2758453" y="4562415"/>
              <a:ext cx="576302" cy="73803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BCB6CD62-689F-4F30-A9F3-7ED2410C75ED}"/>
                </a:ext>
              </a:extLst>
            </p:cNvPr>
            <p:cNvCxnSpPr/>
            <p:nvPr/>
          </p:nvCxnSpPr>
          <p:spPr>
            <a:xfrm flipV="1">
              <a:off x="2178977" y="4559240"/>
              <a:ext cx="579476" cy="741214"/>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Rectangle 29">
              <a:extLst>
                <a:ext uri="{FF2B5EF4-FFF2-40B4-BE49-F238E27FC236}">
                  <a16:creationId xmlns:a16="http://schemas.microsoft.com/office/drawing/2014/main" id="{C69E9612-4229-4B52-9EE0-E0AECD4C3E00}"/>
                </a:ext>
              </a:extLst>
            </p:cNvPr>
            <p:cNvSpPr/>
            <p:nvPr/>
          </p:nvSpPr>
          <p:spPr>
            <a:xfrm>
              <a:off x="2242481" y="3971984"/>
              <a:ext cx="396902" cy="338070"/>
            </a:xfrm>
            <a:prstGeom prst="rect">
              <a:avLst/>
            </a:prstGeom>
          </p:spPr>
          <p:txBody>
            <a:bodyPr wrap="none">
              <a:spAutoFit/>
            </a:bodyPr>
            <a:lstStyle/>
            <a:p>
              <a:pPr>
                <a:defRPr/>
              </a:pPr>
              <a:r>
                <a:rPr lang="en-GB" sz="1600" dirty="0">
                  <a:latin typeface="Twinkl" pitchFamily="2" charset="0"/>
                </a:rPr>
                <a:t>10</a:t>
              </a:r>
            </a:p>
          </p:txBody>
        </p:sp>
        <p:sp>
          <p:nvSpPr>
            <p:cNvPr id="34" name="Rectangle 33">
              <a:extLst>
                <a:ext uri="{FF2B5EF4-FFF2-40B4-BE49-F238E27FC236}">
                  <a16:creationId xmlns:a16="http://schemas.microsoft.com/office/drawing/2014/main" id="{19576932-F3BF-4B83-BD91-20F5B93ADCD5}"/>
                </a:ext>
              </a:extLst>
            </p:cNvPr>
            <p:cNvSpPr/>
            <p:nvPr/>
          </p:nvSpPr>
          <p:spPr>
            <a:xfrm>
              <a:off x="2744165" y="3976746"/>
              <a:ext cx="928750" cy="323785"/>
            </a:xfrm>
            <a:prstGeom prst="rect">
              <a:avLst/>
            </a:prstGeom>
          </p:spPr>
          <p:txBody>
            <a:bodyPr wrap="none">
              <a:spAutoFit/>
            </a:bodyPr>
            <a:lstStyle/>
            <a:p>
              <a:pPr>
                <a:defRPr/>
              </a:pPr>
              <a:r>
                <a:rPr lang="en-GB" sz="1500" dirty="0">
                  <a:latin typeface="Twinkl" pitchFamily="2" charset="0"/>
                </a:rPr>
                <a:t>100 000</a:t>
              </a:r>
            </a:p>
          </p:txBody>
        </p:sp>
        <p:sp>
          <p:nvSpPr>
            <p:cNvPr id="35" name="Rectangle 34">
              <a:extLst>
                <a:ext uri="{FF2B5EF4-FFF2-40B4-BE49-F238E27FC236}">
                  <a16:creationId xmlns:a16="http://schemas.microsoft.com/office/drawing/2014/main" id="{6D07B7A1-C2E9-41CA-84DC-38533F3C78BE}"/>
                </a:ext>
              </a:extLst>
            </p:cNvPr>
            <p:cNvSpPr/>
            <p:nvPr/>
          </p:nvSpPr>
          <p:spPr>
            <a:xfrm>
              <a:off x="2467922" y="5005238"/>
              <a:ext cx="657269" cy="338069"/>
            </a:xfrm>
            <a:prstGeom prst="rect">
              <a:avLst/>
            </a:prstGeom>
          </p:spPr>
          <p:txBody>
            <a:bodyPr wrap="none">
              <a:spAutoFit/>
            </a:bodyPr>
            <a:lstStyle/>
            <a:p>
              <a:pPr>
                <a:defRPr/>
              </a:pPr>
              <a:r>
                <a:rPr lang="en-GB" sz="1600" dirty="0">
                  <a:latin typeface="Twinkl" pitchFamily="2" charset="0"/>
                </a:rPr>
                <a:t>1000</a:t>
              </a:r>
            </a:p>
          </p:txBody>
        </p:sp>
        <p:sp>
          <p:nvSpPr>
            <p:cNvPr id="36" name="Rectangle 35">
              <a:extLst>
                <a:ext uri="{FF2B5EF4-FFF2-40B4-BE49-F238E27FC236}">
                  <a16:creationId xmlns:a16="http://schemas.microsoft.com/office/drawing/2014/main" id="{6DB47238-61E1-498F-AA0B-71836DD97221}"/>
                </a:ext>
              </a:extLst>
            </p:cNvPr>
            <p:cNvSpPr/>
            <p:nvPr/>
          </p:nvSpPr>
          <p:spPr>
            <a:xfrm>
              <a:off x="1826528" y="4490992"/>
              <a:ext cx="847782" cy="339656"/>
            </a:xfrm>
            <a:prstGeom prst="rect">
              <a:avLst/>
            </a:prstGeom>
          </p:spPr>
          <p:txBody>
            <a:bodyPr wrap="none">
              <a:spAutoFit/>
            </a:bodyPr>
            <a:lstStyle/>
            <a:p>
              <a:pPr>
                <a:defRPr/>
              </a:pPr>
              <a:r>
                <a:rPr lang="en-GB" sz="1600" dirty="0">
                  <a:latin typeface="Twinkl" pitchFamily="2" charset="0"/>
                </a:rPr>
                <a:t>10 000</a:t>
              </a:r>
            </a:p>
          </p:txBody>
        </p:sp>
        <p:sp>
          <p:nvSpPr>
            <p:cNvPr id="37" name="Rectangle 36">
              <a:extLst>
                <a:ext uri="{FF2B5EF4-FFF2-40B4-BE49-F238E27FC236}">
                  <a16:creationId xmlns:a16="http://schemas.microsoft.com/office/drawing/2014/main" id="{47DF80DB-B8D8-4300-A18B-4C5F54BFB18F}"/>
                </a:ext>
              </a:extLst>
            </p:cNvPr>
            <p:cNvSpPr/>
            <p:nvPr/>
          </p:nvSpPr>
          <p:spPr>
            <a:xfrm>
              <a:off x="3026759" y="4538607"/>
              <a:ext cx="527086" cy="338069"/>
            </a:xfrm>
            <a:prstGeom prst="rect">
              <a:avLst/>
            </a:prstGeom>
          </p:spPr>
          <p:txBody>
            <a:bodyPr wrap="none">
              <a:spAutoFit/>
            </a:bodyPr>
            <a:lstStyle/>
            <a:p>
              <a:pPr>
                <a:defRPr/>
              </a:pPr>
              <a:r>
                <a:rPr lang="en-GB" sz="1600" dirty="0">
                  <a:latin typeface="Twinkl" pitchFamily="2" charset="0"/>
                </a:rPr>
                <a:t>100</a:t>
              </a:r>
            </a:p>
          </p:txBody>
        </p:sp>
        <p:cxnSp>
          <p:nvCxnSpPr>
            <p:cNvPr id="5" name="Straight Arrow Connector 4">
              <a:extLst>
                <a:ext uri="{FF2B5EF4-FFF2-40B4-BE49-F238E27FC236}">
                  <a16:creationId xmlns:a16="http://schemas.microsoft.com/office/drawing/2014/main" id="{768554C0-4C0B-417D-AC8C-513FB18DD121}"/>
                </a:ext>
              </a:extLst>
            </p:cNvPr>
            <p:cNvCxnSpPr/>
            <p:nvPr/>
          </p:nvCxnSpPr>
          <p:spPr>
            <a:xfrm flipV="1">
              <a:off x="2758453" y="4260850"/>
              <a:ext cx="228615" cy="311087"/>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9" name="Rectangle 28">
              <a:extLst>
                <a:ext uri="{FF2B5EF4-FFF2-40B4-BE49-F238E27FC236}">
                  <a16:creationId xmlns:a16="http://schemas.microsoft.com/office/drawing/2014/main" id="{54027D2A-5D5A-42A1-8D06-A1508CEE8854}"/>
                </a:ext>
              </a:extLst>
            </p:cNvPr>
            <p:cNvSpPr/>
            <p:nvPr/>
          </p:nvSpPr>
          <p:spPr>
            <a:xfrm>
              <a:off x="740605" y="5489328"/>
              <a:ext cx="4046810" cy="585670"/>
            </a:xfrm>
            <a:prstGeom prst="rect">
              <a:avLst/>
            </a:prstGeom>
            <a:solidFill>
              <a:schemeClr val="bg1"/>
            </a:solidFill>
            <a:ln w="38100">
              <a:solidFill>
                <a:srgbClr val="0079C2"/>
              </a:solidFill>
            </a:ln>
          </p:spPr>
          <p:txBody>
            <a:bodyPr>
              <a:spAutoFit/>
            </a:bodyPr>
            <a:lstStyle/>
            <a:p>
              <a:pPr algn="ctr">
                <a:defRPr/>
              </a:pPr>
              <a:r>
                <a:rPr lang="en-GB" altLang="en-US" sz="3200" dirty="0">
                  <a:solidFill>
                    <a:srgbClr val="0079C2"/>
                  </a:solidFill>
                  <a:latin typeface="+mn-lt"/>
                </a:rPr>
                <a:t>783 924</a:t>
              </a:r>
            </a:p>
          </p:txBody>
        </p:sp>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2"/>
                    </p:tgtEl>
                  </p:cond>
                </p:stCondLst>
                <p:endSync evt="end" delay="0">
                  <p:rtn val="all"/>
                </p:endSync>
                <p:childTnLst>
                  <p:par>
                    <p:cTn id="3" fill="hold" nodeType="clickPar">
                      <p:stCondLst>
                        <p:cond delay="0"/>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childTnLst>
                    </p:cTn>
                  </p:par>
                </p:childTnLst>
              </p:cTn>
              <p:nextCondLst>
                <p:cond evt="onClick" delay="0">
                  <p:tgtEl>
                    <p:spTgt spid="22"/>
                  </p:tgtEl>
                </p:cond>
              </p:nextCondLst>
            </p:seq>
          </p:childTnLst>
        </p:cTn>
      </p:par>
    </p:tnLst>
    <p:bldLst>
      <p:bldP spid="1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B70139A-62A6-44F2-B22C-666C4730C243}"/>
              </a:ext>
            </a:extLst>
          </p:cNvPr>
          <p:cNvSpPr/>
          <p:nvPr/>
        </p:nvSpPr>
        <p:spPr>
          <a:xfrm>
            <a:off x="2996088" y="728663"/>
            <a:ext cx="3151825" cy="584775"/>
          </a:xfrm>
          <a:prstGeom prst="rect">
            <a:avLst/>
          </a:prstGeom>
        </p:spPr>
        <p:txBody>
          <a:bodyPr wrap="none">
            <a:spAutoFit/>
          </a:bodyPr>
          <a:lstStyle/>
          <a:p>
            <a:pPr algn="ctr">
              <a:defRPr/>
            </a:pPr>
            <a:r>
              <a:rPr lang="en-GB" sz="3200" b="1" dirty="0">
                <a:latin typeface="Twinkl" pitchFamily="2" charset="0"/>
              </a:rPr>
              <a:t>Robot Rounding</a:t>
            </a:r>
          </a:p>
        </p:txBody>
      </p:sp>
      <p:pic>
        <p:nvPicPr>
          <p:cNvPr id="39939" name="Whole Class">
            <a:extLst>
              <a:ext uri="{FF2B5EF4-FFF2-40B4-BE49-F238E27FC236}">
                <a16:creationId xmlns:a16="http://schemas.microsoft.com/office/drawing/2014/main" id="{782C0A3D-9F1C-440B-979B-6308E626C86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a:extLst>
              <a:ext uri="{FF2B5EF4-FFF2-40B4-BE49-F238E27FC236}">
                <a16:creationId xmlns:a16="http://schemas.microsoft.com/office/drawing/2014/main" id="{F81AFDCD-6DA4-4CCF-875C-D05D8EA2D5FC}"/>
              </a:ext>
            </a:extLst>
          </p:cNvPr>
          <p:cNvSpPr/>
          <p:nvPr/>
        </p:nvSpPr>
        <p:spPr>
          <a:xfrm>
            <a:off x="4787900" y="5478463"/>
            <a:ext cx="3600450" cy="646112"/>
          </a:xfrm>
          <a:prstGeom prst="rect">
            <a:avLst/>
          </a:prstGeom>
        </p:spPr>
        <p:txBody>
          <a:bodyPr>
            <a:spAutoFit/>
          </a:bodyPr>
          <a:lstStyle/>
          <a:p>
            <a:pPr algn="ctr">
              <a:defRPr/>
            </a:pPr>
            <a:r>
              <a:rPr lang="en-GB" dirty="0">
                <a:latin typeface="Twinkl" pitchFamily="2" charset="0"/>
              </a:rPr>
              <a:t>Click the robot to </a:t>
            </a:r>
            <a:br>
              <a:rPr lang="en-GB" dirty="0">
                <a:latin typeface="Twinkl" pitchFamily="2" charset="0"/>
              </a:rPr>
            </a:br>
            <a:r>
              <a:rPr lang="en-GB" dirty="0">
                <a:latin typeface="Twinkl" pitchFamily="2" charset="0"/>
              </a:rPr>
              <a:t>reveal the answer!</a:t>
            </a:r>
          </a:p>
        </p:txBody>
      </p:sp>
      <p:sp>
        <p:nvSpPr>
          <p:cNvPr id="18" name="Oval Callout 17">
            <a:extLst>
              <a:ext uri="{FF2B5EF4-FFF2-40B4-BE49-F238E27FC236}">
                <a16:creationId xmlns:a16="http://schemas.microsoft.com/office/drawing/2014/main" id="{30085D94-1A6A-490B-9535-11C784CDF52A}"/>
              </a:ext>
            </a:extLst>
          </p:cNvPr>
          <p:cNvSpPr/>
          <p:nvPr/>
        </p:nvSpPr>
        <p:spPr>
          <a:xfrm>
            <a:off x="4408488" y="1851025"/>
            <a:ext cx="3979862" cy="2268538"/>
          </a:xfrm>
          <a:prstGeom prst="wedgeEllipseCallout">
            <a:avLst>
              <a:gd name="adj1" fmla="val -61887"/>
              <a:gd name="adj2" fmla="val 2614"/>
            </a:avLst>
          </a:prstGeom>
          <a:solidFill>
            <a:srgbClr val="0079C2"/>
          </a:solidFill>
        </p:spPr>
        <p:txBody>
          <a:bodyPr wrap="none" anchor="ctr"/>
          <a:lstStyle/>
          <a:p>
            <a:pPr algn="ctr">
              <a:defRPr/>
            </a:pPr>
            <a:r>
              <a:rPr lang="en-GB" altLang="en-US" sz="3200" dirty="0">
                <a:solidFill>
                  <a:schemeClr val="bg1"/>
                </a:solidFill>
                <a:latin typeface="Twinkl" pitchFamily="2" charset="0"/>
              </a:rPr>
              <a:t>45 630</a:t>
            </a:r>
          </a:p>
        </p:txBody>
      </p:sp>
      <p:grpSp>
        <p:nvGrpSpPr>
          <p:cNvPr id="22" name="Group 21">
            <a:extLst>
              <a:ext uri="{FF2B5EF4-FFF2-40B4-BE49-F238E27FC236}">
                <a16:creationId xmlns:a16="http://schemas.microsoft.com/office/drawing/2014/main" id="{BE3CD525-B526-4965-B6C9-88D4683F0B6D}"/>
              </a:ext>
            </a:extLst>
          </p:cNvPr>
          <p:cNvGrpSpPr>
            <a:grpSpLocks/>
          </p:cNvGrpSpPr>
          <p:nvPr/>
        </p:nvGrpSpPr>
        <p:grpSpPr bwMode="auto">
          <a:xfrm>
            <a:off x="741363" y="479425"/>
            <a:ext cx="4046537" cy="5608638"/>
            <a:chOff x="740605" y="480188"/>
            <a:chExt cx="4046810" cy="5607507"/>
          </a:xfrm>
        </p:grpSpPr>
        <p:pic>
          <p:nvPicPr>
            <p:cNvPr id="39943" name="Picture 13">
              <a:extLst>
                <a:ext uri="{FF2B5EF4-FFF2-40B4-BE49-F238E27FC236}">
                  <a16:creationId xmlns:a16="http://schemas.microsoft.com/office/drawing/2014/main" id="{6E038BBA-9526-4E27-B571-524C4EB6F7B4}"/>
                </a:ext>
              </a:extLst>
            </p:cNvPr>
            <p:cNvPicPr>
              <a:picLocks noChangeAspect="1"/>
            </p:cNvPicPr>
            <p:nvPr/>
          </p:nvPicPr>
          <p:blipFill>
            <a:blip r:embed="rId4">
              <a:extLst>
                <a:ext uri="{28A0092B-C50C-407E-A947-70E740481C1C}">
                  <a14:useLocalDpi xmlns:a14="http://schemas.microsoft.com/office/drawing/2010/main" val="0"/>
                </a:ext>
              </a:extLst>
            </a:blip>
            <a:srcRect b="19324"/>
            <a:stretch>
              <a:fillRect/>
            </a:stretch>
          </p:blipFill>
          <p:spPr bwMode="auto">
            <a:xfrm>
              <a:off x="740605" y="480188"/>
              <a:ext cx="4046810" cy="5607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6">
              <a:extLst>
                <a:ext uri="{FF2B5EF4-FFF2-40B4-BE49-F238E27FC236}">
                  <a16:creationId xmlns:a16="http://schemas.microsoft.com/office/drawing/2014/main" id="{73C30509-8351-4B40-A676-AC1483442F23}"/>
                </a:ext>
              </a:extLst>
            </p:cNvPr>
            <p:cNvSpPr/>
            <p:nvPr/>
          </p:nvSpPr>
          <p:spPr>
            <a:xfrm>
              <a:off x="1809064" y="3575189"/>
              <a:ext cx="1881315" cy="1896680"/>
            </a:xfrm>
            <a:prstGeom prst="ellipse">
              <a:avLst/>
            </a:prstGeom>
            <a:solidFill>
              <a:schemeClr val="bg1"/>
            </a:solidFill>
          </p:spPr>
          <p:txBody>
            <a:bodyPr wrap="none" anchor="ctr"/>
            <a:lstStyle/>
            <a:p>
              <a:pPr algn="ctr">
                <a:defRPr/>
              </a:pPr>
              <a:endParaRPr lang="en-GB" dirty="0">
                <a:latin typeface="+mn-lt"/>
              </a:endParaRPr>
            </a:p>
          </p:txBody>
        </p:sp>
        <p:cxnSp>
          <p:nvCxnSpPr>
            <p:cNvPr id="9" name="Straight Connector 8">
              <a:extLst>
                <a:ext uri="{FF2B5EF4-FFF2-40B4-BE49-F238E27FC236}">
                  <a16:creationId xmlns:a16="http://schemas.microsoft.com/office/drawing/2014/main" id="{42DE66E1-94A5-4890-88D4-1ABC1998C834}"/>
                </a:ext>
              </a:extLst>
            </p:cNvPr>
            <p:cNvCxnSpPr/>
            <p:nvPr/>
          </p:nvCxnSpPr>
          <p:spPr>
            <a:xfrm flipH="1">
              <a:off x="2758453" y="3575189"/>
              <a:ext cx="0" cy="98563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F6199EAD-8680-44AE-8E0B-BFAE85B9751D}"/>
                </a:ext>
              </a:extLst>
            </p:cNvPr>
            <p:cNvCxnSpPr/>
            <p:nvPr/>
          </p:nvCxnSpPr>
          <p:spPr>
            <a:xfrm flipH="1">
              <a:off x="2758453" y="4265613"/>
              <a:ext cx="928751" cy="301564"/>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67851EF-18BD-4122-9DBB-B8CAF27DD526}"/>
                </a:ext>
              </a:extLst>
            </p:cNvPr>
            <p:cNvCxnSpPr/>
            <p:nvPr/>
          </p:nvCxnSpPr>
          <p:spPr>
            <a:xfrm>
              <a:off x="1821765" y="4260850"/>
              <a:ext cx="936688" cy="30473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39D01FAF-B6DA-4CA4-8AC6-23540A3AAE23}"/>
                </a:ext>
              </a:extLst>
            </p:cNvPr>
            <p:cNvCxnSpPr/>
            <p:nvPr/>
          </p:nvCxnSpPr>
          <p:spPr>
            <a:xfrm flipH="1" flipV="1">
              <a:off x="2758453" y="4562415"/>
              <a:ext cx="576302" cy="73803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3C2BDA35-4609-4C18-9525-9CAC7CC19AA0}"/>
                </a:ext>
              </a:extLst>
            </p:cNvPr>
            <p:cNvCxnSpPr/>
            <p:nvPr/>
          </p:nvCxnSpPr>
          <p:spPr>
            <a:xfrm flipV="1">
              <a:off x="2178977" y="4559240"/>
              <a:ext cx="579476" cy="741214"/>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Rectangle 29">
              <a:extLst>
                <a:ext uri="{FF2B5EF4-FFF2-40B4-BE49-F238E27FC236}">
                  <a16:creationId xmlns:a16="http://schemas.microsoft.com/office/drawing/2014/main" id="{C3A14CE5-1A9C-48A3-AC0E-CC2C907BC62B}"/>
                </a:ext>
              </a:extLst>
            </p:cNvPr>
            <p:cNvSpPr/>
            <p:nvPr/>
          </p:nvSpPr>
          <p:spPr>
            <a:xfrm>
              <a:off x="2248832" y="3973571"/>
              <a:ext cx="395314" cy="338069"/>
            </a:xfrm>
            <a:prstGeom prst="rect">
              <a:avLst/>
            </a:prstGeom>
          </p:spPr>
          <p:txBody>
            <a:bodyPr wrap="none">
              <a:spAutoFit/>
            </a:bodyPr>
            <a:lstStyle/>
            <a:p>
              <a:pPr>
                <a:defRPr/>
              </a:pPr>
              <a:r>
                <a:rPr lang="en-GB" sz="1600" dirty="0">
                  <a:latin typeface="Twinkl" pitchFamily="2" charset="0"/>
                </a:rPr>
                <a:t>10</a:t>
              </a:r>
            </a:p>
          </p:txBody>
        </p:sp>
        <p:sp>
          <p:nvSpPr>
            <p:cNvPr id="34" name="Rectangle 33">
              <a:extLst>
                <a:ext uri="{FF2B5EF4-FFF2-40B4-BE49-F238E27FC236}">
                  <a16:creationId xmlns:a16="http://schemas.microsoft.com/office/drawing/2014/main" id="{4DAF54E2-8E17-4FD1-B51A-38BA100F960F}"/>
                </a:ext>
              </a:extLst>
            </p:cNvPr>
            <p:cNvSpPr/>
            <p:nvPr/>
          </p:nvSpPr>
          <p:spPr>
            <a:xfrm>
              <a:off x="2744165" y="3976746"/>
              <a:ext cx="928750" cy="323785"/>
            </a:xfrm>
            <a:prstGeom prst="rect">
              <a:avLst/>
            </a:prstGeom>
          </p:spPr>
          <p:txBody>
            <a:bodyPr wrap="none">
              <a:spAutoFit/>
            </a:bodyPr>
            <a:lstStyle/>
            <a:p>
              <a:pPr>
                <a:defRPr/>
              </a:pPr>
              <a:r>
                <a:rPr lang="en-GB" sz="1500" dirty="0">
                  <a:latin typeface="Twinkl" pitchFamily="2" charset="0"/>
                </a:rPr>
                <a:t>100 000</a:t>
              </a:r>
            </a:p>
          </p:txBody>
        </p:sp>
        <p:sp>
          <p:nvSpPr>
            <p:cNvPr id="35" name="Rectangle 34">
              <a:extLst>
                <a:ext uri="{FF2B5EF4-FFF2-40B4-BE49-F238E27FC236}">
                  <a16:creationId xmlns:a16="http://schemas.microsoft.com/office/drawing/2014/main" id="{94B710F4-1567-4148-A2CE-37EA9CDC1CC8}"/>
                </a:ext>
              </a:extLst>
            </p:cNvPr>
            <p:cNvSpPr/>
            <p:nvPr/>
          </p:nvSpPr>
          <p:spPr>
            <a:xfrm>
              <a:off x="2467922" y="5005238"/>
              <a:ext cx="657269" cy="338069"/>
            </a:xfrm>
            <a:prstGeom prst="rect">
              <a:avLst/>
            </a:prstGeom>
          </p:spPr>
          <p:txBody>
            <a:bodyPr wrap="none">
              <a:spAutoFit/>
            </a:bodyPr>
            <a:lstStyle/>
            <a:p>
              <a:pPr>
                <a:defRPr/>
              </a:pPr>
              <a:r>
                <a:rPr lang="en-GB" sz="1600" dirty="0">
                  <a:latin typeface="Twinkl" pitchFamily="2" charset="0"/>
                </a:rPr>
                <a:t>1000</a:t>
              </a:r>
            </a:p>
          </p:txBody>
        </p:sp>
        <p:sp>
          <p:nvSpPr>
            <p:cNvPr id="36" name="Rectangle 35">
              <a:extLst>
                <a:ext uri="{FF2B5EF4-FFF2-40B4-BE49-F238E27FC236}">
                  <a16:creationId xmlns:a16="http://schemas.microsoft.com/office/drawing/2014/main" id="{AB2F2AFD-BD11-4E6D-B436-1F8E85C5AF83}"/>
                </a:ext>
              </a:extLst>
            </p:cNvPr>
            <p:cNvSpPr/>
            <p:nvPr/>
          </p:nvSpPr>
          <p:spPr>
            <a:xfrm>
              <a:off x="1826528" y="4490992"/>
              <a:ext cx="847782" cy="339656"/>
            </a:xfrm>
            <a:prstGeom prst="rect">
              <a:avLst/>
            </a:prstGeom>
          </p:spPr>
          <p:txBody>
            <a:bodyPr wrap="none">
              <a:spAutoFit/>
            </a:bodyPr>
            <a:lstStyle/>
            <a:p>
              <a:pPr>
                <a:defRPr/>
              </a:pPr>
              <a:r>
                <a:rPr lang="en-GB" sz="1600" dirty="0">
                  <a:latin typeface="Twinkl" pitchFamily="2" charset="0"/>
                </a:rPr>
                <a:t>10 000</a:t>
              </a:r>
            </a:p>
          </p:txBody>
        </p:sp>
        <p:sp>
          <p:nvSpPr>
            <p:cNvPr id="37" name="Rectangle 36">
              <a:extLst>
                <a:ext uri="{FF2B5EF4-FFF2-40B4-BE49-F238E27FC236}">
                  <a16:creationId xmlns:a16="http://schemas.microsoft.com/office/drawing/2014/main" id="{A5C307CD-03CE-49AD-8891-FE15B5D4BDAF}"/>
                </a:ext>
              </a:extLst>
            </p:cNvPr>
            <p:cNvSpPr/>
            <p:nvPr/>
          </p:nvSpPr>
          <p:spPr>
            <a:xfrm>
              <a:off x="3026759" y="4538607"/>
              <a:ext cx="527086" cy="338069"/>
            </a:xfrm>
            <a:prstGeom prst="rect">
              <a:avLst/>
            </a:prstGeom>
          </p:spPr>
          <p:txBody>
            <a:bodyPr wrap="none">
              <a:spAutoFit/>
            </a:bodyPr>
            <a:lstStyle/>
            <a:p>
              <a:pPr>
                <a:defRPr/>
              </a:pPr>
              <a:r>
                <a:rPr lang="en-GB" sz="1600" dirty="0">
                  <a:latin typeface="Twinkl" pitchFamily="2" charset="0"/>
                </a:rPr>
                <a:t>100</a:t>
              </a:r>
            </a:p>
          </p:txBody>
        </p:sp>
        <p:cxnSp>
          <p:nvCxnSpPr>
            <p:cNvPr id="5" name="Straight Arrow Connector 4">
              <a:extLst>
                <a:ext uri="{FF2B5EF4-FFF2-40B4-BE49-F238E27FC236}">
                  <a16:creationId xmlns:a16="http://schemas.microsoft.com/office/drawing/2014/main" id="{B59D9059-AD4A-4426-B79C-8E797D9434DE}"/>
                </a:ext>
              </a:extLst>
            </p:cNvPr>
            <p:cNvCxnSpPr/>
            <p:nvPr/>
          </p:nvCxnSpPr>
          <p:spPr>
            <a:xfrm flipH="1" flipV="1">
              <a:off x="2567940" y="4279897"/>
              <a:ext cx="190513" cy="292041"/>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9" name="Rectangle 28">
              <a:extLst>
                <a:ext uri="{FF2B5EF4-FFF2-40B4-BE49-F238E27FC236}">
                  <a16:creationId xmlns:a16="http://schemas.microsoft.com/office/drawing/2014/main" id="{2757F22E-5678-4171-BFAA-D257B3906FC3}"/>
                </a:ext>
              </a:extLst>
            </p:cNvPr>
            <p:cNvSpPr/>
            <p:nvPr/>
          </p:nvSpPr>
          <p:spPr>
            <a:xfrm>
              <a:off x="740605" y="5489328"/>
              <a:ext cx="4046810" cy="585670"/>
            </a:xfrm>
            <a:prstGeom prst="rect">
              <a:avLst/>
            </a:prstGeom>
            <a:solidFill>
              <a:schemeClr val="bg1"/>
            </a:solidFill>
            <a:ln w="38100">
              <a:solidFill>
                <a:srgbClr val="0079C2"/>
              </a:solidFill>
            </a:ln>
          </p:spPr>
          <p:txBody>
            <a:bodyPr>
              <a:spAutoFit/>
            </a:bodyPr>
            <a:lstStyle/>
            <a:p>
              <a:pPr algn="ctr">
                <a:defRPr/>
              </a:pPr>
              <a:r>
                <a:rPr lang="en-GB" altLang="en-US" sz="3200" dirty="0">
                  <a:solidFill>
                    <a:srgbClr val="0079C2"/>
                  </a:solidFill>
                  <a:latin typeface="+mn-lt"/>
                </a:rPr>
                <a:t>45 628</a:t>
              </a:r>
            </a:p>
          </p:txBody>
        </p:sp>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2"/>
                    </p:tgtEl>
                  </p:cond>
                </p:stCondLst>
                <p:endSync evt="end" delay="0">
                  <p:rtn val="all"/>
                </p:endSync>
                <p:childTnLst>
                  <p:par>
                    <p:cTn id="3" fill="hold" nodeType="clickPar">
                      <p:stCondLst>
                        <p:cond delay="0"/>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childTnLst>
                    </p:cTn>
                  </p:par>
                </p:childTnLst>
              </p:cTn>
              <p:nextCondLst>
                <p:cond evt="onClick" delay="0">
                  <p:tgtEl>
                    <p:spTgt spid="22"/>
                  </p:tgtEl>
                </p:cond>
              </p:nextCondLst>
            </p:seq>
          </p:childTnLst>
        </p:cTn>
      </p:par>
    </p:tnLst>
    <p:bldLst>
      <p:bldP spid="1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268121B-87B6-40FC-BB2F-E5859F57825B}"/>
              </a:ext>
            </a:extLst>
          </p:cNvPr>
          <p:cNvPicPr>
            <a:picLocks noChangeAspect="1"/>
          </p:cNvPicPr>
          <p:nvPr/>
        </p:nvPicPr>
        <p:blipFill rotWithShape="1">
          <a:blip r:embed="rId2"/>
          <a:srcRect l="11450" t="14750" r="12753" b="11527"/>
          <a:stretch/>
        </p:blipFill>
        <p:spPr>
          <a:xfrm>
            <a:off x="310406" y="1948069"/>
            <a:ext cx="8263751" cy="4518992"/>
          </a:xfrm>
          <a:prstGeom prst="rect">
            <a:avLst/>
          </a:prstGeom>
        </p:spPr>
      </p:pic>
      <p:sp>
        <p:nvSpPr>
          <p:cNvPr id="3" name="Thought Bubble: Cloud 2">
            <a:extLst>
              <a:ext uri="{FF2B5EF4-FFF2-40B4-BE49-F238E27FC236}">
                <a16:creationId xmlns:a16="http://schemas.microsoft.com/office/drawing/2014/main" id="{2FB2F731-603D-4222-9855-4DB06ED7DC38}"/>
              </a:ext>
            </a:extLst>
          </p:cNvPr>
          <p:cNvSpPr/>
          <p:nvPr/>
        </p:nvSpPr>
        <p:spPr>
          <a:xfrm>
            <a:off x="543339" y="390939"/>
            <a:ext cx="4890052" cy="1225826"/>
          </a:xfrm>
          <a:prstGeom prst="cloudCallout">
            <a:avLst>
              <a:gd name="adj1" fmla="val -47391"/>
              <a:gd name="adj2" fmla="val -5425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Talk task</a:t>
            </a:r>
          </a:p>
        </p:txBody>
      </p:sp>
    </p:spTree>
    <p:extLst>
      <p:ext uri="{BB962C8B-B14F-4D97-AF65-F5344CB8AC3E}">
        <p14:creationId xmlns:p14="http://schemas.microsoft.com/office/powerpoint/2010/main" val="17753834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6106189-E66F-42C2-B143-5AC358ABDDD9}"/>
              </a:ext>
            </a:extLst>
          </p:cNvPr>
          <p:cNvPicPr>
            <a:picLocks noChangeAspect="1"/>
          </p:cNvPicPr>
          <p:nvPr/>
        </p:nvPicPr>
        <p:blipFill rotWithShape="1">
          <a:blip r:embed="rId2"/>
          <a:srcRect l="9709" t="15781" r="27247" b="4825"/>
          <a:stretch/>
        </p:blipFill>
        <p:spPr>
          <a:xfrm>
            <a:off x="278296" y="318052"/>
            <a:ext cx="8778058" cy="6215270"/>
          </a:xfrm>
          <a:prstGeom prst="rect">
            <a:avLst/>
          </a:prstGeom>
        </p:spPr>
      </p:pic>
    </p:spTree>
    <p:extLst>
      <p:ext uri="{BB962C8B-B14F-4D97-AF65-F5344CB8AC3E}">
        <p14:creationId xmlns:p14="http://schemas.microsoft.com/office/powerpoint/2010/main" val="7566894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defTabSz="422041">
              <a:defRPr/>
            </a:pPr>
            <a:fld id="{48BAC8EC-B437-49E7-9790-CFA1DD0E61BE}" type="slidenum">
              <a:rPr lang="en-GB">
                <a:solidFill>
                  <a:srgbClr val="E7E6E6">
                    <a:lumMod val="75000"/>
                  </a:srgbClr>
                </a:solidFill>
              </a:rPr>
              <a:pPr defTabSz="422041">
                <a:defRPr/>
              </a:pPr>
              <a:t>31</a:t>
            </a:fld>
            <a:endParaRPr lang="en-GB" dirty="0">
              <a:solidFill>
                <a:srgbClr val="E7E6E6">
                  <a:lumMod val="75000"/>
                </a:srgbClr>
              </a:solidFill>
            </a:endParaRPr>
          </a:p>
        </p:txBody>
      </p:sp>
      <p:sp>
        <p:nvSpPr>
          <p:cNvPr id="5" name="Rectangle 4"/>
          <p:cNvSpPr/>
          <p:nvPr/>
        </p:nvSpPr>
        <p:spPr>
          <a:xfrm>
            <a:off x="821124" y="943985"/>
            <a:ext cx="7436566" cy="5490862"/>
          </a:xfrm>
          <a:prstGeom prst="rect">
            <a:avLst/>
          </a:prstGeom>
        </p:spPr>
        <p:txBody>
          <a:bodyPr wrap="square">
            <a:spAutoFit/>
          </a:bodyPr>
          <a:lstStyle/>
          <a:p>
            <a:pPr lvl="0" algn="r">
              <a:defRPr/>
            </a:pPr>
            <a:endParaRPr lang="en-GB" sz="2585" dirty="0">
              <a:solidFill>
                <a:prstClr val="black"/>
              </a:solidFill>
              <a:latin typeface="Gill Sans MT" panose="020B0502020104020203" pitchFamily="34" charset="0"/>
            </a:endParaRPr>
          </a:p>
          <a:p>
            <a:pPr lvl="0" algn="r">
              <a:defRPr/>
            </a:pPr>
            <a:endParaRPr lang="en-GB" sz="2585" dirty="0">
              <a:solidFill>
                <a:prstClr val="black"/>
              </a:solidFill>
              <a:latin typeface="Gill Sans MT" panose="020B0502020104020203" pitchFamily="34" charset="0"/>
            </a:endParaRPr>
          </a:p>
          <a:p>
            <a:pPr lvl="0" algn="r">
              <a:defRPr/>
            </a:pPr>
            <a:endParaRPr lang="en-GB" sz="2585" dirty="0">
              <a:solidFill>
                <a:prstClr val="black"/>
              </a:solidFill>
              <a:latin typeface="Gill Sans MT" panose="020B0502020104020203" pitchFamily="34" charset="0"/>
            </a:endParaRPr>
          </a:p>
          <a:p>
            <a:pPr lvl="0" algn="r">
              <a:defRPr/>
            </a:pPr>
            <a:endParaRPr lang="en-GB" sz="2585" dirty="0">
              <a:solidFill>
                <a:prstClr val="black"/>
              </a:solidFill>
              <a:latin typeface="Gill Sans MT" panose="020B0502020104020203" pitchFamily="34" charset="0"/>
            </a:endParaRPr>
          </a:p>
          <a:p>
            <a:pPr lvl="0">
              <a:defRPr/>
            </a:pPr>
            <a:r>
              <a:rPr lang="en-GB" sz="2585" dirty="0">
                <a:solidFill>
                  <a:prstClr val="black"/>
                </a:solidFill>
                <a:latin typeface="Gill Sans MT" panose="020B0502020104020203" pitchFamily="34" charset="0"/>
              </a:rPr>
              <a:t>																Mo</a:t>
            </a:r>
          </a:p>
          <a:p>
            <a:pPr lvl="0">
              <a:defRPr/>
            </a:pPr>
            <a:endParaRPr lang="en-GB" sz="2585" dirty="0">
              <a:solidFill>
                <a:prstClr val="black"/>
              </a:solidFill>
              <a:latin typeface="Gill Sans MT" panose="020B0502020104020203" pitchFamily="34" charset="0"/>
            </a:endParaRPr>
          </a:p>
          <a:p>
            <a:pPr lvl="0">
              <a:defRPr/>
            </a:pPr>
            <a:endParaRPr lang="en-GB" sz="2585" dirty="0">
              <a:solidFill>
                <a:prstClr val="black"/>
              </a:solidFill>
              <a:latin typeface="Gill Sans MT" panose="020B0502020104020203" pitchFamily="34" charset="0"/>
            </a:endParaRPr>
          </a:p>
          <a:p>
            <a:pPr lvl="0">
              <a:defRPr/>
            </a:pPr>
            <a:r>
              <a:rPr lang="en-GB" sz="2585" dirty="0">
                <a:solidFill>
                  <a:prstClr val="black"/>
                </a:solidFill>
                <a:latin typeface="Gill Sans MT" panose="020B0502020104020203" pitchFamily="34" charset="0"/>
              </a:rPr>
              <a:t>    Rosie</a:t>
            </a:r>
          </a:p>
          <a:p>
            <a:pPr lvl="0">
              <a:defRPr/>
            </a:pPr>
            <a:endParaRPr lang="en-GB" sz="738" dirty="0">
              <a:solidFill>
                <a:prstClr val="black"/>
              </a:solidFill>
              <a:latin typeface="Gill Sans MT" panose="020B0502020104020203" pitchFamily="34" charset="0"/>
            </a:endParaRPr>
          </a:p>
          <a:p>
            <a:pPr lvl="0">
              <a:defRPr/>
            </a:pPr>
            <a:endParaRPr lang="en-GB" sz="2585" dirty="0">
              <a:solidFill>
                <a:prstClr val="black"/>
              </a:solidFill>
              <a:latin typeface="Gill Sans MT" panose="020B0502020104020203" pitchFamily="34" charset="0"/>
            </a:endParaRPr>
          </a:p>
          <a:p>
            <a:pPr lvl="0">
              <a:defRPr/>
            </a:pPr>
            <a:r>
              <a:rPr lang="en-GB" sz="2585" dirty="0">
                <a:solidFill>
                  <a:prstClr val="black"/>
                </a:solidFill>
                <a:latin typeface="Gill Sans MT" panose="020B0502020104020203" pitchFamily="34" charset="0"/>
              </a:rPr>
              <a:t>Both numbers are whole numbers.</a:t>
            </a:r>
          </a:p>
          <a:p>
            <a:pPr lvl="0">
              <a:defRPr/>
            </a:pPr>
            <a:endParaRPr lang="en-GB" sz="738" dirty="0">
              <a:solidFill>
                <a:prstClr val="black"/>
              </a:solidFill>
              <a:latin typeface="Gill Sans MT" panose="020B0502020104020203" pitchFamily="34" charset="0"/>
            </a:endParaRPr>
          </a:p>
          <a:p>
            <a:pPr lvl="0">
              <a:defRPr/>
            </a:pPr>
            <a:r>
              <a:rPr lang="en-GB" sz="2585" dirty="0">
                <a:solidFill>
                  <a:prstClr val="black"/>
                </a:solidFill>
                <a:latin typeface="Gill Sans MT" panose="020B0502020104020203" pitchFamily="34" charset="0"/>
              </a:rPr>
              <a:t>What is the greatest possible difference between the two numbers?</a:t>
            </a:r>
          </a:p>
        </p:txBody>
      </p:sp>
      <p:sp>
        <p:nvSpPr>
          <p:cNvPr id="4" name="Rounded Rectangular Callout 3"/>
          <p:cNvSpPr/>
          <p:nvPr/>
        </p:nvSpPr>
        <p:spPr>
          <a:xfrm>
            <a:off x="2780225" y="748399"/>
            <a:ext cx="3916917" cy="1527792"/>
          </a:xfrm>
          <a:prstGeom prst="wedgeRoundRectCallout">
            <a:avLst>
              <a:gd name="adj1" fmla="val 64941"/>
              <a:gd name="adj2" fmla="val 31360"/>
              <a:gd name="adj3" fmla="val 16667"/>
            </a:avLst>
          </a:prstGeom>
          <a:solidFill>
            <a:schemeClr val="accent4">
              <a:alpha val="20000"/>
            </a:schemeClr>
          </a:solidFill>
          <a:ln w="2857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22041">
              <a:defRPr/>
            </a:pPr>
            <a:r>
              <a:rPr lang="en-GB" sz="2585" dirty="0">
                <a:solidFill>
                  <a:prstClr val="black"/>
                </a:solidFill>
                <a:latin typeface="Gill Sans MT" panose="020B0502020104020203" pitchFamily="34" charset="0"/>
              </a:rPr>
              <a:t>My number is 1,350 when rounded to the nearest 10</a:t>
            </a:r>
          </a:p>
        </p:txBody>
      </p:sp>
      <p:sp>
        <p:nvSpPr>
          <p:cNvPr id="6" name="Rounded Rectangular Callout 5"/>
          <p:cNvSpPr/>
          <p:nvPr/>
        </p:nvSpPr>
        <p:spPr>
          <a:xfrm>
            <a:off x="2759933" y="2625004"/>
            <a:ext cx="3558949" cy="1527792"/>
          </a:xfrm>
          <a:prstGeom prst="wedgeRoundRectCallout">
            <a:avLst>
              <a:gd name="adj1" fmla="val -66138"/>
              <a:gd name="adj2" fmla="val 14327"/>
              <a:gd name="adj3" fmla="val 16667"/>
            </a:avLst>
          </a:prstGeom>
          <a:solidFill>
            <a:schemeClr val="accent6">
              <a:alpha val="20000"/>
            </a:schemeClr>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22041">
              <a:defRPr/>
            </a:pPr>
            <a:r>
              <a:rPr lang="en-GB" sz="2585" dirty="0">
                <a:solidFill>
                  <a:prstClr val="black"/>
                </a:solidFill>
                <a:latin typeface="Gill Sans MT" panose="020B0502020104020203" pitchFamily="34" charset="0"/>
              </a:rPr>
              <a:t>My number is 1,400 when rounded to the nearest 100</a:t>
            </a:r>
          </a:p>
        </p:txBody>
      </p:sp>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7109948" y="1656327"/>
            <a:ext cx="1348186" cy="984630"/>
          </a:xfrm>
          <a:prstGeom prst="rect">
            <a:avLst/>
          </a:prstGeom>
        </p:spPr>
      </p:pic>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a:xfrm>
            <a:off x="955314" y="2276192"/>
            <a:ext cx="1344364" cy="1899457"/>
          </a:xfrm>
          <a:prstGeom prst="rect">
            <a:avLst/>
          </a:prstGeom>
        </p:spPr>
      </p:pic>
    </p:spTree>
    <p:extLst>
      <p:ext uri="{BB962C8B-B14F-4D97-AF65-F5344CB8AC3E}">
        <p14:creationId xmlns:p14="http://schemas.microsoft.com/office/powerpoint/2010/main" val="21621150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44E6B0A-5D66-794E-AC76-3F54A01194FD}"/>
              </a:ext>
            </a:extLst>
          </p:cNvPr>
          <p:cNvSpPr txBox="1"/>
          <p:nvPr/>
        </p:nvSpPr>
        <p:spPr>
          <a:xfrm>
            <a:off x="586059" y="1441118"/>
            <a:ext cx="7368550" cy="1077218"/>
          </a:xfrm>
          <a:prstGeom prst="rect">
            <a:avLst/>
          </a:prstGeom>
          <a:noFill/>
        </p:spPr>
        <p:txBody>
          <a:bodyPr wrap="square" rtlCol="0">
            <a:spAutoFit/>
          </a:bodyPr>
          <a:lstStyle/>
          <a:p>
            <a:r>
              <a:rPr lang="en-GB" sz="3200" dirty="0">
                <a:latin typeface="Calibri" panose="020F0502020204030204" pitchFamily="34" charset="0"/>
              </a:rPr>
              <a:t>Which numbers round to 31,000 when rounded to the nearest 1,000?</a:t>
            </a:r>
          </a:p>
        </p:txBody>
      </p:sp>
      <p:sp>
        <p:nvSpPr>
          <p:cNvPr id="4" name="TextBox 3">
            <a:extLst>
              <a:ext uri="{FF2B5EF4-FFF2-40B4-BE49-F238E27FC236}">
                <a16:creationId xmlns:a16="http://schemas.microsoft.com/office/drawing/2014/main" id="{B44E6B0A-5D66-794E-AC76-3F54A01194FD}"/>
              </a:ext>
            </a:extLst>
          </p:cNvPr>
          <p:cNvSpPr txBox="1"/>
          <p:nvPr/>
        </p:nvSpPr>
        <p:spPr>
          <a:xfrm>
            <a:off x="5548305" y="2852953"/>
            <a:ext cx="1451075" cy="584775"/>
          </a:xfrm>
          <a:prstGeom prst="rect">
            <a:avLst/>
          </a:prstGeom>
          <a:noFill/>
        </p:spPr>
        <p:txBody>
          <a:bodyPr wrap="square" rtlCol="0">
            <a:spAutoFit/>
          </a:bodyPr>
          <a:lstStyle/>
          <a:p>
            <a:pPr algn="ctr"/>
            <a:r>
              <a:rPr lang="en-GB" sz="3200" dirty="0">
                <a:latin typeface="Calibri" panose="020F0502020204030204" pitchFamily="34" charset="0"/>
              </a:rPr>
              <a:t>29,992</a:t>
            </a:r>
          </a:p>
        </p:txBody>
      </p:sp>
      <p:sp>
        <p:nvSpPr>
          <p:cNvPr id="5" name="TextBox 4">
            <a:extLst>
              <a:ext uri="{FF2B5EF4-FFF2-40B4-BE49-F238E27FC236}">
                <a16:creationId xmlns:a16="http://schemas.microsoft.com/office/drawing/2014/main" id="{B44E6B0A-5D66-794E-AC76-3F54A01194FD}"/>
              </a:ext>
            </a:extLst>
          </p:cNvPr>
          <p:cNvSpPr txBox="1"/>
          <p:nvPr/>
        </p:nvSpPr>
        <p:spPr>
          <a:xfrm>
            <a:off x="5740102" y="4719760"/>
            <a:ext cx="1451075" cy="584775"/>
          </a:xfrm>
          <a:prstGeom prst="rect">
            <a:avLst/>
          </a:prstGeom>
          <a:noFill/>
        </p:spPr>
        <p:txBody>
          <a:bodyPr wrap="square" rtlCol="0">
            <a:spAutoFit/>
          </a:bodyPr>
          <a:lstStyle/>
          <a:p>
            <a:pPr algn="ctr"/>
            <a:r>
              <a:rPr lang="en-GB" sz="3200" dirty="0">
                <a:latin typeface="Calibri" panose="020F0502020204030204" pitchFamily="34" charset="0"/>
              </a:rPr>
              <a:t>31,350</a:t>
            </a:r>
          </a:p>
        </p:txBody>
      </p:sp>
      <p:pic>
        <p:nvPicPr>
          <p:cNvPr id="6" name="Picture 5"/>
          <p:cNvPicPr>
            <a:picLocks noChangeAspect="1"/>
          </p:cNvPicPr>
          <p:nvPr/>
        </p:nvPicPr>
        <p:blipFill>
          <a:blip r:embed="rId3"/>
          <a:stretch>
            <a:fillRect/>
          </a:stretch>
        </p:blipFill>
        <p:spPr>
          <a:xfrm>
            <a:off x="7191178" y="642647"/>
            <a:ext cx="747045" cy="747045"/>
          </a:xfrm>
          <a:prstGeom prst="rect">
            <a:avLst/>
          </a:prstGeom>
        </p:spPr>
      </p:pic>
      <p:sp>
        <p:nvSpPr>
          <p:cNvPr id="7" name="TextBox 6"/>
          <p:cNvSpPr txBox="1"/>
          <p:nvPr/>
        </p:nvSpPr>
        <p:spPr>
          <a:xfrm>
            <a:off x="5466244" y="785337"/>
            <a:ext cx="1826232" cy="461665"/>
          </a:xfrm>
          <a:prstGeom prst="rect">
            <a:avLst/>
          </a:prstGeom>
          <a:noFill/>
        </p:spPr>
        <p:txBody>
          <a:bodyPr wrap="square" rtlCol="0">
            <a:spAutoFit/>
          </a:bodyPr>
          <a:lstStyle/>
          <a:p>
            <a:r>
              <a:rPr lang="en-GB" sz="2400" dirty="0">
                <a:latin typeface="Calibri" panose="020F0502020204030204" pitchFamily="34" charset="0"/>
              </a:rPr>
              <a:t>Have a think</a:t>
            </a:r>
          </a:p>
        </p:txBody>
      </p:sp>
      <p:sp>
        <p:nvSpPr>
          <p:cNvPr id="8" name="TextBox 7">
            <a:extLst>
              <a:ext uri="{FF2B5EF4-FFF2-40B4-BE49-F238E27FC236}">
                <a16:creationId xmlns:a16="http://schemas.microsoft.com/office/drawing/2014/main" id="{B44E6B0A-5D66-794E-AC76-3F54A01194FD}"/>
              </a:ext>
            </a:extLst>
          </p:cNvPr>
          <p:cNvSpPr txBox="1"/>
          <p:nvPr/>
        </p:nvSpPr>
        <p:spPr>
          <a:xfrm>
            <a:off x="1265555" y="4790494"/>
            <a:ext cx="1451075" cy="584775"/>
          </a:xfrm>
          <a:prstGeom prst="rect">
            <a:avLst/>
          </a:prstGeom>
          <a:noFill/>
        </p:spPr>
        <p:txBody>
          <a:bodyPr wrap="square" rtlCol="0">
            <a:spAutoFit/>
          </a:bodyPr>
          <a:lstStyle/>
          <a:p>
            <a:pPr algn="ctr"/>
            <a:r>
              <a:rPr lang="en-GB" sz="3200" dirty="0">
                <a:latin typeface="Calibri" panose="020F0502020204030204" pitchFamily="34" charset="0"/>
              </a:rPr>
              <a:t>31,530</a:t>
            </a:r>
          </a:p>
        </p:txBody>
      </p:sp>
      <p:sp>
        <p:nvSpPr>
          <p:cNvPr id="9" name="TextBox 8">
            <a:extLst>
              <a:ext uri="{FF2B5EF4-FFF2-40B4-BE49-F238E27FC236}">
                <a16:creationId xmlns:a16="http://schemas.microsoft.com/office/drawing/2014/main" id="{B44E6B0A-5D66-794E-AC76-3F54A01194FD}"/>
              </a:ext>
            </a:extLst>
          </p:cNvPr>
          <p:cNvSpPr txBox="1"/>
          <p:nvPr/>
        </p:nvSpPr>
        <p:spPr>
          <a:xfrm>
            <a:off x="1362791" y="2852953"/>
            <a:ext cx="1451075" cy="584775"/>
          </a:xfrm>
          <a:prstGeom prst="rect">
            <a:avLst/>
          </a:prstGeom>
          <a:noFill/>
        </p:spPr>
        <p:txBody>
          <a:bodyPr wrap="square" rtlCol="0">
            <a:spAutoFit/>
          </a:bodyPr>
          <a:lstStyle/>
          <a:p>
            <a:pPr algn="ctr"/>
            <a:r>
              <a:rPr lang="en-GB" sz="3200" dirty="0">
                <a:latin typeface="Calibri" panose="020F0502020204030204" pitchFamily="34" charset="0"/>
              </a:rPr>
              <a:t>30,535</a:t>
            </a:r>
          </a:p>
        </p:txBody>
      </p:sp>
      <p:sp>
        <p:nvSpPr>
          <p:cNvPr id="27" name="Oval 26"/>
          <p:cNvSpPr/>
          <p:nvPr/>
        </p:nvSpPr>
        <p:spPr>
          <a:xfrm>
            <a:off x="1265555" y="2708461"/>
            <a:ext cx="1548312" cy="832937"/>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p:cNvSpPr/>
          <p:nvPr/>
        </p:nvSpPr>
        <p:spPr>
          <a:xfrm>
            <a:off x="5642866" y="4633114"/>
            <a:ext cx="1548312" cy="832937"/>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Box 28">
            <a:extLst>
              <a:ext uri="{FF2B5EF4-FFF2-40B4-BE49-F238E27FC236}">
                <a16:creationId xmlns:a16="http://schemas.microsoft.com/office/drawing/2014/main" id="{B44E6B0A-5D66-794E-AC76-3F54A01194FD}"/>
              </a:ext>
            </a:extLst>
          </p:cNvPr>
          <p:cNvSpPr txBox="1"/>
          <p:nvPr/>
        </p:nvSpPr>
        <p:spPr>
          <a:xfrm>
            <a:off x="5548305" y="3453967"/>
            <a:ext cx="1451075" cy="523220"/>
          </a:xfrm>
          <a:prstGeom prst="rect">
            <a:avLst/>
          </a:prstGeom>
          <a:noFill/>
        </p:spPr>
        <p:txBody>
          <a:bodyPr wrap="square" rtlCol="0">
            <a:spAutoFit/>
          </a:bodyPr>
          <a:lstStyle/>
          <a:p>
            <a:pPr algn="ctr"/>
            <a:r>
              <a:rPr lang="en-GB" sz="2800" dirty="0">
                <a:solidFill>
                  <a:schemeClr val="accent1"/>
                </a:solidFill>
                <a:latin typeface="Calibri" panose="020F0502020204030204" pitchFamily="34" charset="0"/>
              </a:rPr>
              <a:t>30,000</a:t>
            </a:r>
          </a:p>
        </p:txBody>
      </p:sp>
      <p:sp>
        <p:nvSpPr>
          <p:cNvPr id="31" name="TextBox 30">
            <a:extLst>
              <a:ext uri="{FF2B5EF4-FFF2-40B4-BE49-F238E27FC236}">
                <a16:creationId xmlns:a16="http://schemas.microsoft.com/office/drawing/2014/main" id="{B44E6B0A-5D66-794E-AC76-3F54A01194FD}"/>
              </a:ext>
            </a:extLst>
          </p:cNvPr>
          <p:cNvSpPr txBox="1"/>
          <p:nvPr/>
        </p:nvSpPr>
        <p:spPr>
          <a:xfrm>
            <a:off x="1265555" y="5341704"/>
            <a:ext cx="1451075" cy="523220"/>
          </a:xfrm>
          <a:prstGeom prst="rect">
            <a:avLst/>
          </a:prstGeom>
          <a:noFill/>
        </p:spPr>
        <p:txBody>
          <a:bodyPr wrap="square" rtlCol="0">
            <a:spAutoFit/>
          </a:bodyPr>
          <a:lstStyle/>
          <a:p>
            <a:pPr algn="ctr"/>
            <a:r>
              <a:rPr lang="en-GB" sz="2800" dirty="0">
                <a:solidFill>
                  <a:schemeClr val="accent1"/>
                </a:solidFill>
                <a:latin typeface="Calibri" panose="020F0502020204030204" pitchFamily="34" charset="0"/>
              </a:rPr>
              <a:t>32,000</a:t>
            </a:r>
          </a:p>
        </p:txBody>
      </p:sp>
      <p:sp>
        <p:nvSpPr>
          <p:cNvPr id="18" name="TextBox 17">
            <a:extLst>
              <a:ext uri="{FF2B5EF4-FFF2-40B4-BE49-F238E27FC236}">
                <a16:creationId xmlns:a16="http://schemas.microsoft.com/office/drawing/2014/main" id="{B44E6B0A-5D66-794E-AC76-3F54A01194FD}"/>
              </a:ext>
            </a:extLst>
          </p:cNvPr>
          <p:cNvSpPr txBox="1"/>
          <p:nvPr/>
        </p:nvSpPr>
        <p:spPr>
          <a:xfrm>
            <a:off x="1362791" y="3453967"/>
            <a:ext cx="1451075" cy="523220"/>
          </a:xfrm>
          <a:prstGeom prst="rect">
            <a:avLst/>
          </a:prstGeom>
          <a:noFill/>
        </p:spPr>
        <p:txBody>
          <a:bodyPr wrap="square" rtlCol="0">
            <a:spAutoFit/>
          </a:bodyPr>
          <a:lstStyle/>
          <a:p>
            <a:pPr algn="ctr"/>
            <a:r>
              <a:rPr lang="en-GB" sz="2800" dirty="0">
                <a:solidFill>
                  <a:schemeClr val="accent1"/>
                </a:solidFill>
                <a:latin typeface="Calibri" panose="020F0502020204030204" pitchFamily="34" charset="0"/>
              </a:rPr>
              <a:t>31,000</a:t>
            </a:r>
          </a:p>
        </p:txBody>
      </p:sp>
      <p:sp>
        <p:nvSpPr>
          <p:cNvPr id="19" name="TextBox 18">
            <a:extLst>
              <a:ext uri="{FF2B5EF4-FFF2-40B4-BE49-F238E27FC236}">
                <a16:creationId xmlns:a16="http://schemas.microsoft.com/office/drawing/2014/main" id="{B44E6B0A-5D66-794E-AC76-3F54A01194FD}"/>
              </a:ext>
            </a:extLst>
          </p:cNvPr>
          <p:cNvSpPr txBox="1"/>
          <p:nvPr/>
        </p:nvSpPr>
        <p:spPr>
          <a:xfrm>
            <a:off x="5740102" y="5378613"/>
            <a:ext cx="1451075" cy="523220"/>
          </a:xfrm>
          <a:prstGeom prst="rect">
            <a:avLst/>
          </a:prstGeom>
          <a:noFill/>
        </p:spPr>
        <p:txBody>
          <a:bodyPr wrap="square" rtlCol="0">
            <a:spAutoFit/>
          </a:bodyPr>
          <a:lstStyle/>
          <a:p>
            <a:pPr algn="ctr"/>
            <a:r>
              <a:rPr lang="en-GB" sz="2800" dirty="0">
                <a:solidFill>
                  <a:schemeClr val="accent1"/>
                </a:solidFill>
                <a:latin typeface="Calibri" panose="020F0502020204030204" pitchFamily="34" charset="0"/>
              </a:rPr>
              <a:t>31,000</a:t>
            </a:r>
          </a:p>
        </p:txBody>
      </p:sp>
      <p:cxnSp>
        <p:nvCxnSpPr>
          <p:cNvPr id="11" name="Straight Connector 10"/>
          <p:cNvCxnSpPr/>
          <p:nvPr/>
        </p:nvCxnSpPr>
        <p:spPr>
          <a:xfrm>
            <a:off x="2012684" y="3332439"/>
            <a:ext cx="253263"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6183632" y="3352183"/>
            <a:ext cx="253263"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1912175" y="5279450"/>
            <a:ext cx="253263"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6389995" y="5205427"/>
            <a:ext cx="253263"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882979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down)">
                                      <p:cBhvr>
                                        <p:cTn id="17" dur="500"/>
                                        <p:tgtEl>
                                          <p:spTgt spid="2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wipe(left)">
                                      <p:cBhvr>
                                        <p:cTn id="22" dur="500"/>
                                        <p:tgtEl>
                                          <p:spTgt spid="2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wipe(left)">
                                      <p:cBhvr>
                                        <p:cTn id="32" dur="500"/>
                                        <p:tgtEl>
                                          <p:spTgt spid="2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fade">
                                      <p:cBhvr>
                                        <p:cTn id="37" dur="500"/>
                                        <p:tgtEl>
                                          <p:spTgt spid="31"/>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wipe(left)">
                                      <p:cBhvr>
                                        <p:cTn id="42" dur="500"/>
                                        <p:tgtEl>
                                          <p:spTgt spid="25"/>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500"/>
                                        <p:tgtEl>
                                          <p:spTgt spid="19"/>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wipe(down)">
                                      <p:cBhvr>
                                        <p:cTn id="5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p:bldP spid="31" grpId="0"/>
      <p:bldP spid="18" grpId="0"/>
      <p:bldP spid="1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1DE1F16-E942-4202-968C-82135C2C023B}"/>
              </a:ext>
            </a:extLst>
          </p:cNvPr>
          <p:cNvSpPr/>
          <p:nvPr/>
        </p:nvSpPr>
        <p:spPr>
          <a:xfrm>
            <a:off x="2457354" y="303648"/>
            <a:ext cx="4229299"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Over to you….</a:t>
            </a:r>
          </a:p>
        </p:txBody>
      </p:sp>
      <p:sp>
        <p:nvSpPr>
          <p:cNvPr id="3" name="Rectangle 2">
            <a:extLst>
              <a:ext uri="{FF2B5EF4-FFF2-40B4-BE49-F238E27FC236}">
                <a16:creationId xmlns:a16="http://schemas.microsoft.com/office/drawing/2014/main" id="{170B64DB-3847-47F3-AA0F-F680F6BD7260}"/>
              </a:ext>
            </a:extLst>
          </p:cNvPr>
          <p:cNvSpPr/>
          <p:nvPr/>
        </p:nvSpPr>
        <p:spPr>
          <a:xfrm>
            <a:off x="885095" y="1248008"/>
            <a:ext cx="7373814" cy="5201424"/>
          </a:xfrm>
          <a:prstGeom prst="rect">
            <a:avLst/>
          </a:prstGeom>
          <a:noFill/>
        </p:spPr>
        <p:txBody>
          <a:bodyPr wrap="none" lIns="91440" tIns="45720" rIns="91440" bIns="45720">
            <a:spAutoFit/>
          </a:bodyPr>
          <a:lstStyle/>
          <a:p>
            <a:pPr algn="ctr"/>
            <a:r>
              <a:rPr lang="en-US" sz="2800" b="0" cap="none" spc="0" dirty="0">
                <a:ln w="0"/>
                <a:solidFill>
                  <a:schemeClr val="tx1"/>
                </a:solidFill>
                <a:effectLst>
                  <a:outerShdw blurRad="38100" dist="19050" dir="2700000" algn="tl" rotWithShape="0">
                    <a:schemeClr val="dk1">
                      <a:alpha val="40000"/>
                    </a:schemeClr>
                  </a:outerShdw>
                </a:effectLst>
              </a:rPr>
              <a:t>½ Hexagons (out)-  </a:t>
            </a:r>
            <a:r>
              <a:rPr lang="en-US" sz="2800" b="0" cap="none" spc="0" dirty="0" err="1">
                <a:ln w="0"/>
                <a:solidFill>
                  <a:schemeClr val="tx1"/>
                </a:solidFill>
                <a:effectLst>
                  <a:outerShdw blurRad="38100" dist="19050" dir="2700000" algn="tl" rotWithShape="0">
                    <a:schemeClr val="dk1">
                      <a:alpha val="40000"/>
                    </a:schemeClr>
                  </a:outerShdw>
                </a:effectLst>
              </a:rPr>
              <a:t>Mrs</a:t>
            </a:r>
            <a:r>
              <a:rPr lang="en-US" sz="2800" b="0" cap="none" spc="0" dirty="0">
                <a:ln w="0"/>
                <a:solidFill>
                  <a:schemeClr val="tx1"/>
                </a:solidFill>
                <a:effectLst>
                  <a:outerShdw blurRad="38100" dist="19050" dir="2700000" algn="tl" rotWithShape="0">
                    <a:schemeClr val="dk1">
                      <a:alpha val="40000"/>
                    </a:schemeClr>
                  </a:outerShdw>
                </a:effectLst>
              </a:rPr>
              <a:t> </a:t>
            </a:r>
            <a:r>
              <a:rPr lang="en-US" sz="2800" b="0" cap="none" spc="0" dirty="0" err="1">
                <a:ln w="0"/>
                <a:solidFill>
                  <a:schemeClr val="tx1"/>
                </a:solidFill>
                <a:effectLst>
                  <a:outerShdw blurRad="38100" dist="19050" dir="2700000" algn="tl" rotWithShape="0">
                    <a:schemeClr val="dk1">
                      <a:alpha val="40000"/>
                    </a:schemeClr>
                  </a:outerShdw>
                </a:effectLst>
              </a:rPr>
              <a:t>Warham</a:t>
            </a:r>
            <a:r>
              <a:rPr lang="en-US" sz="2800" b="0" cap="none" spc="0" dirty="0">
                <a:ln w="0"/>
                <a:solidFill>
                  <a:schemeClr val="tx1"/>
                </a:solidFill>
                <a:effectLst>
                  <a:outerShdw blurRad="38100" dist="19050" dir="2700000" algn="tl" rotWithShape="0">
                    <a:schemeClr val="dk1">
                      <a:alpha val="40000"/>
                    </a:schemeClr>
                  </a:outerShdw>
                </a:effectLst>
              </a:rPr>
              <a:t> </a:t>
            </a:r>
          </a:p>
          <a:p>
            <a:pPr algn="ctr"/>
            <a:r>
              <a:rPr lang="en-US" sz="2800" dirty="0">
                <a:ln w="0"/>
                <a:effectLst>
                  <a:outerShdw blurRad="38100" dist="19050" dir="2700000" algn="tl" rotWithShape="0">
                    <a:schemeClr val="dk1">
                      <a:alpha val="40000"/>
                    </a:schemeClr>
                  </a:outerShdw>
                </a:effectLst>
              </a:rPr>
              <a:t>½ Hexagons-  Cinema problem then…</a:t>
            </a:r>
          </a:p>
          <a:p>
            <a:pPr algn="ctr"/>
            <a:r>
              <a:rPr lang="en-US" sz="2800" dirty="0">
                <a:ln w="0"/>
                <a:effectLst>
                  <a:outerShdw blurRad="38100" dist="19050" dir="2700000" algn="tl" rotWithShape="0">
                    <a:schemeClr val="dk1">
                      <a:alpha val="40000"/>
                    </a:schemeClr>
                  </a:outerShdw>
                </a:effectLst>
              </a:rPr>
              <a:t>7a-9a </a:t>
            </a:r>
            <a:r>
              <a:rPr lang="en-US" sz="2800" dirty="0" err="1">
                <a:ln w="0"/>
                <a:effectLst>
                  <a:outerShdw blurRad="38100" dist="19050" dir="2700000" algn="tl" rotWithShape="0">
                    <a:schemeClr val="dk1">
                      <a:alpha val="40000"/>
                    </a:schemeClr>
                  </a:outerShdw>
                </a:effectLst>
              </a:rPr>
              <a:t>Whiterose</a:t>
            </a:r>
            <a:r>
              <a:rPr lang="en-US" sz="2800" dirty="0">
                <a:ln w="0"/>
                <a:effectLst>
                  <a:outerShdw blurRad="38100" dist="19050" dir="2700000" algn="tl" rotWithShape="0">
                    <a:schemeClr val="dk1">
                      <a:alpha val="40000"/>
                    </a:schemeClr>
                  </a:outerShdw>
                </a:effectLst>
              </a:rPr>
              <a:t>  -</a:t>
            </a:r>
            <a:r>
              <a:rPr lang="en-US" sz="2800" dirty="0" err="1">
                <a:ln w="0"/>
                <a:effectLst>
                  <a:outerShdw blurRad="38100" dist="19050" dir="2700000" algn="tl" rotWithShape="0">
                    <a:schemeClr val="dk1">
                      <a:alpha val="40000"/>
                    </a:schemeClr>
                  </a:outerShdw>
                </a:effectLst>
              </a:rPr>
              <a:t>Mrs</a:t>
            </a:r>
            <a:r>
              <a:rPr lang="en-US" sz="2800" dirty="0">
                <a:ln w="0"/>
                <a:effectLst>
                  <a:outerShdw blurRad="38100" dist="19050" dir="2700000" algn="tl" rotWithShape="0">
                    <a:schemeClr val="dk1">
                      <a:alpha val="40000"/>
                    </a:schemeClr>
                  </a:outerShdw>
                </a:effectLst>
              </a:rPr>
              <a:t> Cooper</a:t>
            </a:r>
          </a:p>
          <a:p>
            <a:pPr algn="ctr"/>
            <a:endParaRPr lang="en-US" sz="2800" b="0" cap="none" spc="0" dirty="0">
              <a:ln w="0"/>
              <a:solidFill>
                <a:schemeClr val="tx1"/>
              </a:solidFill>
              <a:effectLst>
                <a:outerShdw blurRad="38100" dist="19050" dir="2700000" algn="tl" rotWithShape="0">
                  <a:schemeClr val="dk1">
                    <a:alpha val="40000"/>
                  </a:schemeClr>
                </a:outerShdw>
              </a:effectLst>
            </a:endParaRPr>
          </a:p>
          <a:p>
            <a:pPr algn="ctr"/>
            <a:r>
              <a:rPr lang="en-US" sz="2800" dirty="0">
                <a:ln w="0"/>
                <a:effectLst>
                  <a:outerShdw blurRad="38100" dist="19050" dir="2700000" algn="tl" rotWithShape="0">
                    <a:schemeClr val="dk1">
                      <a:alpha val="40000"/>
                    </a:schemeClr>
                  </a:outerShdw>
                </a:effectLst>
              </a:rPr>
              <a:t>Squares - ques 6-9 </a:t>
            </a:r>
            <a:r>
              <a:rPr lang="en-US" sz="2800" dirty="0" err="1">
                <a:ln w="0"/>
                <a:effectLst>
                  <a:outerShdw blurRad="38100" dist="19050" dir="2700000" algn="tl" rotWithShape="0">
                    <a:schemeClr val="dk1">
                      <a:alpha val="40000"/>
                    </a:schemeClr>
                  </a:outerShdw>
                </a:effectLst>
              </a:rPr>
              <a:t>Whiterose</a:t>
            </a:r>
            <a:r>
              <a:rPr lang="en-US" sz="2800" dirty="0">
                <a:ln w="0"/>
                <a:effectLst>
                  <a:outerShdw blurRad="38100" dist="19050" dir="2700000" algn="tl" rotWithShape="0">
                    <a:schemeClr val="dk1">
                      <a:alpha val="40000"/>
                    </a:schemeClr>
                  </a:outerShdw>
                </a:effectLst>
              </a:rPr>
              <a:t> </a:t>
            </a:r>
          </a:p>
          <a:p>
            <a:pPr algn="ctr"/>
            <a:endParaRPr lang="en-US" sz="2800" dirty="0">
              <a:ln w="0"/>
              <a:effectLst>
                <a:outerShdw blurRad="38100" dist="19050" dir="2700000" algn="tl" rotWithShape="0">
                  <a:schemeClr val="dk1">
                    <a:alpha val="40000"/>
                  </a:schemeClr>
                </a:outerShdw>
              </a:effectLst>
            </a:endParaRPr>
          </a:p>
          <a:p>
            <a:pPr algn="ctr"/>
            <a:r>
              <a:rPr lang="en-US" sz="2800" dirty="0">
                <a:ln w="0"/>
                <a:effectLst>
                  <a:outerShdw blurRad="38100" dist="19050" dir="2700000" algn="tl" rotWithShape="0">
                    <a:schemeClr val="dk1">
                      <a:alpha val="40000"/>
                    </a:schemeClr>
                  </a:outerShdw>
                </a:effectLst>
              </a:rPr>
              <a:t>Octagons- Independent -</a:t>
            </a:r>
            <a:r>
              <a:rPr lang="en-US" sz="2800" b="0" cap="none" spc="0" dirty="0">
                <a:ln w="0"/>
                <a:solidFill>
                  <a:schemeClr val="tx1"/>
                </a:solidFill>
                <a:effectLst>
                  <a:outerShdw blurRad="38100" dist="19050" dir="2700000" algn="tl" rotWithShape="0">
                    <a:schemeClr val="dk1">
                      <a:alpha val="40000"/>
                    </a:schemeClr>
                  </a:outerShdw>
                </a:effectLst>
              </a:rPr>
              <a:t>7a-9a </a:t>
            </a:r>
            <a:r>
              <a:rPr lang="en-US" sz="2800" b="0" cap="none" spc="0" dirty="0" err="1">
                <a:ln w="0"/>
                <a:solidFill>
                  <a:schemeClr val="tx1"/>
                </a:solidFill>
                <a:effectLst>
                  <a:outerShdw blurRad="38100" dist="19050" dir="2700000" algn="tl" rotWithShape="0">
                    <a:schemeClr val="dk1">
                      <a:alpha val="40000"/>
                    </a:schemeClr>
                  </a:outerShdw>
                </a:effectLst>
              </a:rPr>
              <a:t>Whiterose</a:t>
            </a:r>
            <a:endParaRPr lang="en-US" sz="2800" dirty="0">
              <a:ln w="0"/>
              <a:effectLst>
                <a:outerShdw blurRad="38100" dist="19050" dir="2700000" algn="tl" rotWithShape="0">
                  <a:schemeClr val="dk1">
                    <a:alpha val="40000"/>
                  </a:schemeClr>
                </a:outerShdw>
              </a:effectLst>
            </a:endParaRPr>
          </a:p>
          <a:p>
            <a:pPr algn="ctr"/>
            <a:r>
              <a:rPr lang="en-US" sz="2800" dirty="0">
                <a:ln w="0"/>
                <a:effectLst>
                  <a:outerShdw blurRad="38100" dist="19050" dir="2700000" algn="tl" rotWithShape="0">
                    <a:schemeClr val="dk1">
                      <a:alpha val="40000"/>
                    </a:schemeClr>
                  </a:outerShdw>
                </a:effectLst>
              </a:rPr>
              <a:t>(Extension task- Miss Jones problem)</a:t>
            </a:r>
          </a:p>
          <a:p>
            <a:pPr algn="ctr"/>
            <a:endParaRPr lang="en-US" sz="5400" dirty="0">
              <a:ln w="0"/>
              <a:effectLst>
                <a:outerShdw blurRad="38100" dist="19050" dir="2700000" algn="tl" rotWithShape="0">
                  <a:schemeClr val="dk1">
                    <a:alpha val="40000"/>
                  </a:schemeClr>
                </a:outerShdw>
              </a:effectLst>
            </a:endParaRPr>
          </a:p>
          <a:p>
            <a:pPr algn="ctr"/>
            <a:r>
              <a:rPr lang="en-US" sz="5400" dirty="0">
                <a:ln w="0"/>
                <a:effectLst>
                  <a:outerShdw blurRad="38100" dist="19050" dir="2700000" algn="tl" rotWithShape="0">
                    <a:schemeClr val="dk1">
                      <a:alpha val="40000"/>
                    </a:schemeClr>
                  </a:outerShdw>
                </a:effectLst>
              </a:rPr>
              <a:t>Triangles (out)- </a:t>
            </a:r>
            <a:r>
              <a:rPr lang="en-US" sz="5400" dirty="0" err="1">
                <a:ln w="0"/>
                <a:effectLst>
                  <a:outerShdw blurRad="38100" dist="19050" dir="2700000" algn="tl" rotWithShape="0">
                    <a:schemeClr val="dk1">
                      <a:alpha val="40000"/>
                    </a:schemeClr>
                  </a:outerShdw>
                </a:effectLst>
              </a:rPr>
              <a:t>Mrs</a:t>
            </a:r>
            <a:r>
              <a:rPr lang="en-US" sz="5400" dirty="0">
                <a:ln w="0"/>
                <a:effectLst>
                  <a:outerShdw blurRad="38100" dist="19050" dir="2700000" algn="tl" rotWithShape="0">
                    <a:schemeClr val="dk1">
                      <a:alpha val="40000"/>
                    </a:schemeClr>
                  </a:outerShdw>
                </a:effectLst>
              </a:rPr>
              <a:t> Lund </a:t>
            </a:r>
          </a:p>
        </p:txBody>
      </p:sp>
    </p:spTree>
    <p:extLst>
      <p:ext uri="{BB962C8B-B14F-4D97-AF65-F5344CB8AC3E}">
        <p14:creationId xmlns:p14="http://schemas.microsoft.com/office/powerpoint/2010/main" val="2935316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1DE1F16-E942-4202-968C-82135C2C023B}"/>
              </a:ext>
            </a:extLst>
          </p:cNvPr>
          <p:cNvSpPr/>
          <p:nvPr/>
        </p:nvSpPr>
        <p:spPr>
          <a:xfrm>
            <a:off x="2861570" y="303648"/>
            <a:ext cx="3420873"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Triangles….</a:t>
            </a:r>
          </a:p>
        </p:txBody>
      </p:sp>
      <p:pic>
        <p:nvPicPr>
          <p:cNvPr id="4" name="Picture 3">
            <a:extLst>
              <a:ext uri="{FF2B5EF4-FFF2-40B4-BE49-F238E27FC236}">
                <a16:creationId xmlns:a16="http://schemas.microsoft.com/office/drawing/2014/main" id="{E25FF13E-756B-4DA7-BE56-BA547FFCBBAF}"/>
              </a:ext>
            </a:extLst>
          </p:cNvPr>
          <p:cNvPicPr>
            <a:picLocks noChangeAspect="1"/>
          </p:cNvPicPr>
          <p:nvPr/>
        </p:nvPicPr>
        <p:blipFill rotWithShape="1">
          <a:blip r:embed="rId2"/>
          <a:srcRect l="2754" t="15876" r="6232" b="15876"/>
          <a:stretch/>
        </p:blipFill>
        <p:spPr>
          <a:xfrm>
            <a:off x="367822" y="1688643"/>
            <a:ext cx="8033670" cy="3386940"/>
          </a:xfrm>
          <a:prstGeom prst="rect">
            <a:avLst/>
          </a:prstGeom>
        </p:spPr>
      </p:pic>
    </p:spTree>
    <p:extLst>
      <p:ext uri="{BB962C8B-B14F-4D97-AF65-F5344CB8AC3E}">
        <p14:creationId xmlns:p14="http://schemas.microsoft.com/office/powerpoint/2010/main" val="37187887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4126E34-F579-4AD2-8AC2-CE50EC27D9B1}"/>
              </a:ext>
            </a:extLst>
          </p:cNvPr>
          <p:cNvPicPr>
            <a:picLocks noChangeAspect="1"/>
          </p:cNvPicPr>
          <p:nvPr/>
        </p:nvPicPr>
        <p:blipFill rotWithShape="1">
          <a:blip r:embed="rId2"/>
          <a:srcRect l="29710" t="38207" r="31305" b="12559"/>
          <a:stretch/>
        </p:blipFill>
        <p:spPr>
          <a:xfrm>
            <a:off x="198781" y="394252"/>
            <a:ext cx="8548137" cy="6069496"/>
          </a:xfrm>
          <a:prstGeom prst="rect">
            <a:avLst/>
          </a:prstGeom>
        </p:spPr>
      </p:pic>
    </p:spTree>
    <p:extLst>
      <p:ext uri="{BB962C8B-B14F-4D97-AF65-F5344CB8AC3E}">
        <p14:creationId xmlns:p14="http://schemas.microsoft.com/office/powerpoint/2010/main" val="33698420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2EB7D4E-643E-438F-8488-23A625149927}"/>
              </a:ext>
            </a:extLst>
          </p:cNvPr>
          <p:cNvPicPr>
            <a:picLocks noChangeAspect="1"/>
          </p:cNvPicPr>
          <p:nvPr/>
        </p:nvPicPr>
        <p:blipFill rotWithShape="1">
          <a:blip r:embed="rId2"/>
          <a:srcRect l="35507" t="15266" r="36666" b="18486"/>
          <a:stretch/>
        </p:blipFill>
        <p:spPr>
          <a:xfrm>
            <a:off x="2100469" y="120752"/>
            <a:ext cx="4943062" cy="6616496"/>
          </a:xfrm>
          <a:prstGeom prst="rect">
            <a:avLst/>
          </a:prstGeom>
        </p:spPr>
      </p:pic>
    </p:spTree>
    <p:extLst>
      <p:ext uri="{BB962C8B-B14F-4D97-AF65-F5344CB8AC3E}">
        <p14:creationId xmlns:p14="http://schemas.microsoft.com/office/powerpoint/2010/main" val="33916796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5D8DD30-E105-42CA-A045-45DD742CCD66}"/>
              </a:ext>
            </a:extLst>
          </p:cNvPr>
          <p:cNvPicPr>
            <a:picLocks noChangeAspect="1"/>
          </p:cNvPicPr>
          <p:nvPr/>
        </p:nvPicPr>
        <p:blipFill rotWithShape="1">
          <a:blip r:embed="rId2"/>
          <a:srcRect l="42319" t="19647" r="40290" b="12043"/>
          <a:stretch/>
        </p:blipFill>
        <p:spPr>
          <a:xfrm>
            <a:off x="2637182" y="-19325"/>
            <a:ext cx="3114261" cy="6877326"/>
          </a:xfrm>
          <a:prstGeom prst="rect">
            <a:avLst/>
          </a:prstGeom>
        </p:spPr>
      </p:pic>
    </p:spTree>
    <p:extLst>
      <p:ext uri="{BB962C8B-B14F-4D97-AF65-F5344CB8AC3E}">
        <p14:creationId xmlns:p14="http://schemas.microsoft.com/office/powerpoint/2010/main" val="32273430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DEFC27-7243-4220-8F91-B0F3EF07E965}"/>
              </a:ext>
            </a:extLst>
          </p:cNvPr>
          <p:cNvSpPr txBox="1"/>
          <p:nvPr/>
        </p:nvSpPr>
        <p:spPr>
          <a:xfrm>
            <a:off x="569844" y="335845"/>
            <a:ext cx="7566991" cy="5878532"/>
          </a:xfrm>
          <a:prstGeom prst="rect">
            <a:avLst/>
          </a:prstGeom>
          <a:noFill/>
        </p:spPr>
        <p:txBody>
          <a:bodyPr wrap="square" rtlCol="0">
            <a:spAutoFit/>
          </a:bodyPr>
          <a:lstStyle/>
          <a:p>
            <a:r>
              <a:rPr lang="en-GB" sz="4400" dirty="0">
                <a:latin typeface="Comic Sans MS" panose="030F0702030302020204" pitchFamily="66" charset="0"/>
              </a:rPr>
              <a:t>Wednesday 16</a:t>
            </a:r>
            <a:r>
              <a:rPr lang="en-GB" sz="4400" baseline="30000" dirty="0">
                <a:latin typeface="Comic Sans MS" panose="030F0702030302020204" pitchFamily="66" charset="0"/>
              </a:rPr>
              <a:t>th</a:t>
            </a:r>
            <a:r>
              <a:rPr lang="en-GB" sz="4400" dirty="0">
                <a:latin typeface="Comic Sans MS" panose="030F0702030302020204" pitchFamily="66" charset="0"/>
              </a:rPr>
              <a:t> September</a:t>
            </a:r>
          </a:p>
          <a:p>
            <a:endParaRPr lang="en-GB" sz="4400" dirty="0">
              <a:latin typeface="Comic Sans MS" panose="030F0702030302020204" pitchFamily="66" charset="0"/>
            </a:endParaRPr>
          </a:p>
          <a:p>
            <a:r>
              <a:rPr lang="en-GB" sz="3600" dirty="0">
                <a:solidFill>
                  <a:srgbClr val="FF0000"/>
                </a:solidFill>
                <a:latin typeface="Comic Sans MS" panose="030F0702030302020204" pitchFamily="66" charset="0"/>
              </a:rPr>
              <a:t>LO: To round numbers to 10, 100 and 1000 (problem solving) – Triangles</a:t>
            </a:r>
          </a:p>
          <a:p>
            <a:endParaRPr lang="en-GB" sz="3600" dirty="0">
              <a:solidFill>
                <a:srgbClr val="FF0000"/>
              </a:solidFill>
              <a:latin typeface="Comic Sans MS" panose="030F0702030302020204" pitchFamily="66" charset="0"/>
            </a:endParaRPr>
          </a:p>
          <a:p>
            <a:r>
              <a:rPr lang="en-GB" sz="3600" dirty="0">
                <a:solidFill>
                  <a:srgbClr val="FF0000"/>
                </a:solidFill>
                <a:latin typeface="Comic Sans MS" panose="030F0702030302020204" pitchFamily="66" charset="0"/>
              </a:rPr>
              <a:t>LO: To solve problems involving rounding</a:t>
            </a:r>
          </a:p>
          <a:p>
            <a:r>
              <a:rPr lang="en-GB" sz="3600" dirty="0">
                <a:solidFill>
                  <a:srgbClr val="FF0000"/>
                </a:solidFill>
                <a:latin typeface="Comic Sans MS" panose="030F0702030302020204" pitchFamily="66" charset="0"/>
              </a:rPr>
              <a:t>LO: To round any number (Squares)</a:t>
            </a:r>
          </a:p>
        </p:txBody>
      </p:sp>
    </p:spTree>
    <p:extLst>
      <p:ext uri="{BB962C8B-B14F-4D97-AF65-F5344CB8AC3E}">
        <p14:creationId xmlns:p14="http://schemas.microsoft.com/office/powerpoint/2010/main" val="4095126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2DA8646-226A-49CB-9061-FC0C7EF4C5FE}"/>
              </a:ext>
            </a:extLst>
          </p:cNvPr>
          <p:cNvSpPr txBox="1"/>
          <p:nvPr/>
        </p:nvSpPr>
        <p:spPr>
          <a:xfrm>
            <a:off x="212035" y="2551837"/>
            <a:ext cx="8719930" cy="584775"/>
          </a:xfrm>
          <a:prstGeom prst="rect">
            <a:avLst/>
          </a:prstGeom>
          <a:noFill/>
        </p:spPr>
        <p:txBody>
          <a:bodyPr wrap="square">
            <a:spAutoFit/>
          </a:bodyPr>
          <a:lstStyle/>
          <a:p>
            <a:r>
              <a:rPr lang="en-GB" sz="3200" dirty="0"/>
              <a:t>https://www.youtube.com/watch?v=3afU6JQG15I</a:t>
            </a:r>
          </a:p>
        </p:txBody>
      </p:sp>
      <p:sp>
        <p:nvSpPr>
          <p:cNvPr id="4" name="Rectangle 3">
            <a:extLst>
              <a:ext uri="{FF2B5EF4-FFF2-40B4-BE49-F238E27FC236}">
                <a16:creationId xmlns:a16="http://schemas.microsoft.com/office/drawing/2014/main" id="{F8A84245-0F87-4368-A80D-1D06B58C283B}"/>
              </a:ext>
            </a:extLst>
          </p:cNvPr>
          <p:cNvSpPr/>
          <p:nvPr/>
        </p:nvSpPr>
        <p:spPr>
          <a:xfrm>
            <a:off x="1124660" y="807230"/>
            <a:ext cx="4747838" cy="1754326"/>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Our </a:t>
            </a:r>
            <a:r>
              <a:rPr lang="en-US" sz="5400" b="1" cap="none" spc="0" dirty="0" err="1">
                <a:ln w="22225">
                  <a:solidFill>
                    <a:schemeClr val="accent2"/>
                  </a:solidFill>
                  <a:prstDash val="solid"/>
                </a:ln>
                <a:solidFill>
                  <a:schemeClr val="accent2">
                    <a:lumMod val="40000"/>
                    <a:lumOff val="60000"/>
                  </a:schemeClr>
                </a:solidFill>
                <a:effectLst/>
              </a:rPr>
              <a:t>favourite</a:t>
            </a:r>
            <a:r>
              <a:rPr lang="en-US" sz="5400" b="1" dirty="0">
                <a:ln w="22225">
                  <a:solidFill>
                    <a:schemeClr val="accent2"/>
                  </a:solidFill>
                  <a:prstDash val="solid"/>
                </a:ln>
                <a:solidFill>
                  <a:schemeClr val="accent2">
                    <a:lumMod val="40000"/>
                    <a:lumOff val="60000"/>
                  </a:schemeClr>
                </a:solidFill>
              </a:rPr>
              <a:t>…!</a:t>
            </a:r>
          </a:p>
          <a:p>
            <a:pPr algn="ctr"/>
            <a:endParaRPr lang="en-US" sz="5400" b="1" cap="none" spc="0" dirty="0">
              <a:ln w="22225">
                <a:solidFill>
                  <a:schemeClr val="accent2"/>
                </a:solidFill>
                <a:prstDash val="solid"/>
              </a:ln>
              <a:solidFill>
                <a:schemeClr val="accent2">
                  <a:lumMod val="40000"/>
                  <a:lumOff val="60000"/>
                </a:schemeClr>
              </a:solidFill>
              <a:effectLst/>
            </a:endParaRPr>
          </a:p>
        </p:txBody>
      </p:sp>
      <p:sp>
        <p:nvSpPr>
          <p:cNvPr id="5" name="Rectangle 4">
            <a:extLst>
              <a:ext uri="{FF2B5EF4-FFF2-40B4-BE49-F238E27FC236}">
                <a16:creationId xmlns:a16="http://schemas.microsoft.com/office/drawing/2014/main" id="{DEE259FA-C1FE-469F-AA1B-89A385B5706B}"/>
              </a:ext>
            </a:extLst>
          </p:cNvPr>
          <p:cNvSpPr/>
          <p:nvPr/>
        </p:nvSpPr>
        <p:spPr>
          <a:xfrm>
            <a:off x="1439913" y="4061206"/>
            <a:ext cx="3663182" cy="923330"/>
          </a:xfrm>
          <a:prstGeom prst="rect">
            <a:avLst/>
          </a:prstGeom>
          <a:noFill/>
        </p:spPr>
        <p:txBody>
          <a:bodyPr wrap="none" lIns="91440" tIns="45720" rIns="91440" bIns="45720">
            <a:spAutoFit/>
          </a:bodyPr>
          <a:lstStyle/>
          <a:p>
            <a:pPr algn="ctr"/>
            <a:r>
              <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Sing along ! </a:t>
            </a:r>
          </a:p>
        </p:txBody>
      </p:sp>
      <p:pic>
        <p:nvPicPr>
          <p:cNvPr id="1026" name="Picture 2" descr="Singing emoticon Royalty Free Vector Image - VectorStock">
            <a:extLst>
              <a:ext uri="{FF2B5EF4-FFF2-40B4-BE49-F238E27FC236}">
                <a16:creationId xmlns:a16="http://schemas.microsoft.com/office/drawing/2014/main" id="{A581B366-3430-48E2-95B3-8B113F33F47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8309"/>
          <a:stretch/>
        </p:blipFill>
        <p:spPr bwMode="auto">
          <a:xfrm rot="1029392">
            <a:off x="5890656" y="3690408"/>
            <a:ext cx="2014561" cy="2224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1054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18F4AD5-9FAC-4638-89F3-5CF27A8985F1}"/>
              </a:ext>
            </a:extLst>
          </p:cNvPr>
          <p:cNvSpPr/>
          <p:nvPr/>
        </p:nvSpPr>
        <p:spPr>
          <a:xfrm>
            <a:off x="728528" y="334571"/>
            <a:ext cx="6646307" cy="707886"/>
          </a:xfrm>
          <a:prstGeom prst="rect">
            <a:avLst/>
          </a:prstGeom>
          <a:noFill/>
        </p:spPr>
        <p:txBody>
          <a:bodyPr wrap="none" lIns="91440" tIns="45720" rIns="91440" bIns="45720">
            <a:spAutoFit/>
          </a:bodyPr>
          <a:lstStyle/>
          <a:p>
            <a:pPr algn="ctr"/>
            <a:r>
              <a:rPr lang="en-US" sz="4000" b="0" cap="none" spc="0" dirty="0">
                <a:ln w="0"/>
                <a:solidFill>
                  <a:schemeClr val="accent1"/>
                </a:solidFill>
                <a:effectLst>
                  <a:outerShdw blurRad="38100" dist="25400" dir="5400000" algn="ctr" rotWithShape="0">
                    <a:srgbClr val="6E747A">
                      <a:alpha val="43000"/>
                    </a:srgbClr>
                  </a:outerShdw>
                </a:effectLst>
              </a:rPr>
              <a:t>Crucial vocabulary this lesson…</a:t>
            </a:r>
          </a:p>
        </p:txBody>
      </p:sp>
      <p:sp>
        <p:nvSpPr>
          <p:cNvPr id="4" name="TextBox 3">
            <a:extLst>
              <a:ext uri="{FF2B5EF4-FFF2-40B4-BE49-F238E27FC236}">
                <a16:creationId xmlns:a16="http://schemas.microsoft.com/office/drawing/2014/main" id="{7047BD74-4FE8-4142-9549-AE772F6E32BE}"/>
              </a:ext>
            </a:extLst>
          </p:cNvPr>
          <p:cNvSpPr txBox="1"/>
          <p:nvPr/>
        </p:nvSpPr>
        <p:spPr>
          <a:xfrm>
            <a:off x="1152939" y="1291228"/>
            <a:ext cx="6221896" cy="4524315"/>
          </a:xfrm>
          <a:prstGeom prst="rect">
            <a:avLst/>
          </a:prstGeom>
          <a:solidFill>
            <a:schemeClr val="accent4">
              <a:lumMod val="40000"/>
              <a:lumOff val="60000"/>
            </a:schemeClr>
          </a:solidFill>
        </p:spPr>
        <p:txBody>
          <a:bodyPr wrap="square">
            <a:spAutoFit/>
          </a:bodyPr>
          <a:lstStyle/>
          <a:p>
            <a:pPr algn="ctr"/>
            <a:r>
              <a:rPr lang="en-GB" sz="3600" dirty="0"/>
              <a:t>round/rounding</a:t>
            </a:r>
          </a:p>
          <a:p>
            <a:pPr algn="ctr"/>
            <a:r>
              <a:rPr lang="en-GB" sz="3600" dirty="0"/>
              <a:t>estimate/estimating</a:t>
            </a:r>
          </a:p>
          <a:p>
            <a:pPr algn="ctr"/>
            <a:r>
              <a:rPr lang="en-GB" sz="3600" dirty="0"/>
              <a:t>approximate/approximating</a:t>
            </a:r>
          </a:p>
          <a:p>
            <a:pPr algn="ctr"/>
            <a:r>
              <a:rPr lang="en-GB" sz="3600" dirty="0"/>
              <a:t>to the nearest…/rounding off…</a:t>
            </a:r>
          </a:p>
          <a:p>
            <a:pPr algn="ctr"/>
            <a:r>
              <a:rPr lang="en-GB" sz="3600" dirty="0"/>
              <a:t>actual</a:t>
            </a:r>
          </a:p>
          <a:p>
            <a:pPr algn="ctr"/>
            <a:r>
              <a:rPr lang="en-GB" sz="3600" dirty="0"/>
              <a:t>whole numbers</a:t>
            </a:r>
          </a:p>
          <a:p>
            <a:pPr algn="ctr"/>
            <a:r>
              <a:rPr lang="en-GB" sz="3600" dirty="0"/>
              <a:t>place value</a:t>
            </a:r>
          </a:p>
          <a:p>
            <a:pPr algn="ctr"/>
            <a:r>
              <a:rPr lang="en-GB" sz="3600" dirty="0"/>
              <a:t>number line </a:t>
            </a:r>
          </a:p>
        </p:txBody>
      </p:sp>
    </p:spTree>
    <p:extLst>
      <p:ext uri="{BB962C8B-B14F-4D97-AF65-F5344CB8AC3E}">
        <p14:creationId xmlns:p14="http://schemas.microsoft.com/office/powerpoint/2010/main" val="4253896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500D7DA-7589-4A1A-87DF-D2741CF0CC66}"/>
              </a:ext>
            </a:extLst>
          </p:cNvPr>
          <p:cNvSpPr/>
          <p:nvPr/>
        </p:nvSpPr>
        <p:spPr>
          <a:xfrm>
            <a:off x="795338" y="1592263"/>
            <a:ext cx="3813175" cy="4497387"/>
          </a:xfrm>
          <a:prstGeom prst="rect">
            <a:avLst/>
          </a:prstGeom>
          <a:solidFill>
            <a:schemeClr val="bg1"/>
          </a:solidFill>
          <a:ln w="38100">
            <a:solidFill>
              <a:srgbClr val="0079C2"/>
            </a:solidFill>
          </a:ln>
        </p:spPr>
        <p:txBody>
          <a:bodyPr wrap="none" anchor="ctr"/>
          <a:lstStyle/>
          <a:p>
            <a:pPr algn="ctr">
              <a:defRPr/>
            </a:pPr>
            <a:endParaRPr lang="en-GB" dirty="0">
              <a:latin typeface="+mn-lt"/>
            </a:endParaRPr>
          </a:p>
        </p:txBody>
      </p:sp>
      <p:sp>
        <p:nvSpPr>
          <p:cNvPr id="3" name="Rectangle 2">
            <a:extLst>
              <a:ext uri="{FF2B5EF4-FFF2-40B4-BE49-F238E27FC236}">
                <a16:creationId xmlns:a16="http://schemas.microsoft.com/office/drawing/2014/main" id="{1B3BD7DE-0C49-49A7-B34D-4F2BCA17C204}"/>
              </a:ext>
            </a:extLst>
          </p:cNvPr>
          <p:cNvSpPr/>
          <p:nvPr/>
        </p:nvSpPr>
        <p:spPr>
          <a:xfrm>
            <a:off x="2592577" y="728663"/>
            <a:ext cx="4031873" cy="584775"/>
          </a:xfrm>
          <a:prstGeom prst="rect">
            <a:avLst/>
          </a:prstGeom>
        </p:spPr>
        <p:txBody>
          <a:bodyPr wrap="none">
            <a:spAutoFit/>
          </a:bodyPr>
          <a:lstStyle/>
          <a:p>
            <a:pPr algn="ctr">
              <a:defRPr/>
            </a:pPr>
            <a:r>
              <a:rPr lang="en-GB" sz="3200" b="1" dirty="0">
                <a:latin typeface="Twinkl" pitchFamily="2" charset="0"/>
              </a:rPr>
              <a:t>Rounding Reminders</a:t>
            </a:r>
          </a:p>
        </p:txBody>
      </p:sp>
      <p:sp>
        <p:nvSpPr>
          <p:cNvPr id="6" name="Rectangle 5">
            <a:extLst>
              <a:ext uri="{FF2B5EF4-FFF2-40B4-BE49-F238E27FC236}">
                <a16:creationId xmlns:a16="http://schemas.microsoft.com/office/drawing/2014/main" id="{98CA2E7C-4EF5-42B5-A2F5-FB64C092E8DB}"/>
              </a:ext>
            </a:extLst>
          </p:cNvPr>
          <p:cNvSpPr/>
          <p:nvPr/>
        </p:nvSpPr>
        <p:spPr>
          <a:xfrm>
            <a:off x="755650" y="2498725"/>
            <a:ext cx="3852863" cy="2657475"/>
          </a:xfrm>
          <a:prstGeom prst="rect">
            <a:avLst/>
          </a:prstGeom>
        </p:spPr>
        <p:txBody>
          <a:bodyPr>
            <a:spAutoFit/>
          </a:bodyPr>
          <a:lstStyle/>
          <a:p>
            <a:pPr algn="ctr">
              <a:lnSpc>
                <a:spcPts val="1900"/>
              </a:lnSpc>
              <a:spcAft>
                <a:spcPts val="2400"/>
              </a:spcAft>
              <a:defRPr/>
            </a:pPr>
            <a:r>
              <a:rPr lang="en-GB" dirty="0">
                <a:latin typeface="+mn-lt"/>
              </a:rPr>
              <a:t>What are your top tips for </a:t>
            </a:r>
            <a:br>
              <a:rPr lang="en-GB" dirty="0">
                <a:latin typeface="+mn-lt"/>
              </a:rPr>
            </a:br>
            <a:r>
              <a:rPr lang="en-GB" dirty="0">
                <a:latin typeface="+mn-lt"/>
              </a:rPr>
              <a:t>rounding numbers?</a:t>
            </a:r>
          </a:p>
          <a:p>
            <a:pPr algn="ctr">
              <a:lnSpc>
                <a:spcPts val="1900"/>
              </a:lnSpc>
              <a:spcAft>
                <a:spcPts val="2400"/>
              </a:spcAft>
              <a:defRPr/>
            </a:pPr>
            <a:r>
              <a:rPr lang="en-GB" dirty="0">
                <a:latin typeface="+mn-lt"/>
              </a:rPr>
              <a:t>Think about how to decide which digit to consider and how to decide whether to round up or down.</a:t>
            </a:r>
          </a:p>
          <a:p>
            <a:pPr algn="ctr">
              <a:lnSpc>
                <a:spcPts val="1900"/>
              </a:lnSpc>
              <a:spcAft>
                <a:spcPts val="2400"/>
              </a:spcAft>
              <a:defRPr/>
            </a:pPr>
            <a:r>
              <a:rPr lang="en-GB" dirty="0">
                <a:latin typeface="+mn-lt"/>
              </a:rPr>
              <a:t>Write your rounding reminders down so that you remember what to do!</a:t>
            </a:r>
          </a:p>
        </p:txBody>
      </p:sp>
      <p:sp>
        <p:nvSpPr>
          <p:cNvPr id="7" name="Rectangle 6">
            <a:extLst>
              <a:ext uri="{FF2B5EF4-FFF2-40B4-BE49-F238E27FC236}">
                <a16:creationId xmlns:a16="http://schemas.microsoft.com/office/drawing/2014/main" id="{9D81C916-CEFA-4CAB-8777-7B88174A0A1F}"/>
              </a:ext>
            </a:extLst>
          </p:cNvPr>
          <p:cNvSpPr/>
          <p:nvPr/>
        </p:nvSpPr>
        <p:spPr>
          <a:xfrm>
            <a:off x="4608513" y="1595438"/>
            <a:ext cx="3771900" cy="4497387"/>
          </a:xfrm>
          <a:prstGeom prst="rect">
            <a:avLst/>
          </a:prstGeom>
          <a:solidFill>
            <a:srgbClr val="0079C2"/>
          </a:solidFill>
          <a:ln w="38100">
            <a:solidFill>
              <a:srgbClr val="0079C2"/>
            </a:solidFill>
          </a:ln>
        </p:spPr>
        <p:txBody>
          <a:bodyPr wrap="none" anchor="ctr"/>
          <a:lstStyle/>
          <a:p>
            <a:pPr algn="ctr">
              <a:defRPr/>
            </a:pPr>
            <a:endParaRPr lang="en-GB" dirty="0">
              <a:latin typeface="+mn-lt"/>
            </a:endParaRPr>
          </a:p>
        </p:txBody>
      </p:sp>
      <p:pic>
        <p:nvPicPr>
          <p:cNvPr id="44038" name="Picture 4">
            <a:extLst>
              <a:ext uri="{FF2B5EF4-FFF2-40B4-BE49-F238E27FC236}">
                <a16:creationId xmlns:a16="http://schemas.microsoft.com/office/drawing/2014/main" id="{0877D02C-5513-44B1-86B1-154E5FD7066A}"/>
              </a:ext>
            </a:extLst>
          </p:cNvPr>
          <p:cNvPicPr>
            <a:picLocks noChangeAspect="1"/>
          </p:cNvPicPr>
          <p:nvPr/>
        </p:nvPicPr>
        <p:blipFill>
          <a:blip r:embed="rId3">
            <a:extLst>
              <a:ext uri="{28A0092B-C50C-407E-A947-70E740481C1C}">
                <a14:useLocalDpi xmlns:a14="http://schemas.microsoft.com/office/drawing/2010/main" val="0"/>
              </a:ext>
            </a:extLst>
          </a:blip>
          <a:srcRect l="13481" r="8546" b="1048"/>
          <a:stretch>
            <a:fillRect/>
          </a:stretch>
        </p:blipFill>
        <p:spPr bwMode="auto">
          <a:xfrm>
            <a:off x="4589463" y="2127250"/>
            <a:ext cx="3814762" cy="398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66049" y="715191"/>
            <a:ext cx="1426364" cy="1032883"/>
          </a:xfrm>
          <a:prstGeom prst="rect">
            <a:avLst/>
          </a:prstGeom>
        </p:spPr>
      </p:pic>
      <p:sp>
        <p:nvSpPr>
          <p:cNvPr id="3" name="Rounded Rectangular Callout 2"/>
          <p:cNvSpPr/>
          <p:nvPr/>
        </p:nvSpPr>
        <p:spPr>
          <a:xfrm>
            <a:off x="1147834" y="700908"/>
            <a:ext cx="4490259" cy="1239162"/>
          </a:xfrm>
          <a:prstGeom prst="wedgeRoundRectCallout">
            <a:avLst>
              <a:gd name="adj1" fmla="val 65177"/>
              <a:gd name="adj2" fmla="val 7148"/>
              <a:gd name="adj3" fmla="val 16667"/>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Calibri" panose="020F0502020204030204" pitchFamily="34" charset="0"/>
              </a:rPr>
              <a:t>I’m thinking of an integer that is 23,100 when rounded to the nearest 100</a:t>
            </a:r>
          </a:p>
        </p:txBody>
      </p:sp>
      <p:grpSp>
        <p:nvGrpSpPr>
          <p:cNvPr id="16" name="Group 15"/>
          <p:cNvGrpSpPr/>
          <p:nvPr/>
        </p:nvGrpSpPr>
        <p:grpSpPr>
          <a:xfrm>
            <a:off x="687318" y="3574451"/>
            <a:ext cx="7292399" cy="618497"/>
            <a:chOff x="210370" y="3533999"/>
            <a:chExt cx="7769347" cy="658949"/>
          </a:xfrm>
        </p:grpSpPr>
        <p:cxnSp>
          <p:nvCxnSpPr>
            <p:cNvPr id="4" name="Straight Connector 3"/>
            <p:cNvCxnSpPr/>
            <p:nvPr/>
          </p:nvCxnSpPr>
          <p:spPr>
            <a:xfrm>
              <a:off x="210370" y="3850153"/>
              <a:ext cx="7769347" cy="28014"/>
            </a:xfrm>
            <a:prstGeom prst="line">
              <a:avLst/>
            </a:prstGeom>
            <a:ln w="38100"/>
          </p:spPr>
          <p:style>
            <a:lnRef idx="1">
              <a:schemeClr val="dk1"/>
            </a:lnRef>
            <a:fillRef idx="0">
              <a:schemeClr val="dk1"/>
            </a:fillRef>
            <a:effectRef idx="0">
              <a:schemeClr val="dk1"/>
            </a:effectRef>
            <a:fontRef idx="minor">
              <a:schemeClr val="tx1"/>
            </a:fontRef>
          </p:style>
        </p:cxnSp>
        <p:cxnSp>
          <p:nvCxnSpPr>
            <p:cNvPr id="5" name="Straight Connector 4"/>
            <p:cNvCxnSpPr/>
            <p:nvPr/>
          </p:nvCxnSpPr>
          <p:spPr>
            <a:xfrm>
              <a:off x="210370" y="3533999"/>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6" name="Straight Connector 5"/>
            <p:cNvCxnSpPr/>
            <p:nvPr/>
          </p:nvCxnSpPr>
          <p:spPr>
            <a:xfrm>
              <a:off x="985759" y="3533999"/>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7" name="Straight Connector 6"/>
            <p:cNvCxnSpPr/>
            <p:nvPr/>
          </p:nvCxnSpPr>
          <p:spPr>
            <a:xfrm>
              <a:off x="7964258" y="3533999"/>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8" name="Straight Connector 7"/>
            <p:cNvCxnSpPr/>
            <p:nvPr/>
          </p:nvCxnSpPr>
          <p:spPr>
            <a:xfrm>
              <a:off x="1761148" y="3533999"/>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9" name="Straight Connector 8"/>
            <p:cNvCxnSpPr/>
            <p:nvPr/>
          </p:nvCxnSpPr>
          <p:spPr>
            <a:xfrm>
              <a:off x="3311926" y="3533999"/>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a:off x="2536537" y="3533999"/>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a:off x="4087315" y="3533999"/>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2" name="Straight Connector 11"/>
            <p:cNvCxnSpPr/>
            <p:nvPr/>
          </p:nvCxnSpPr>
          <p:spPr>
            <a:xfrm>
              <a:off x="4862704" y="3533999"/>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3" name="Straight Connector 12"/>
            <p:cNvCxnSpPr/>
            <p:nvPr/>
          </p:nvCxnSpPr>
          <p:spPr>
            <a:xfrm>
              <a:off x="5638093" y="3533999"/>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4" name="Straight Connector 13"/>
            <p:cNvCxnSpPr/>
            <p:nvPr/>
          </p:nvCxnSpPr>
          <p:spPr>
            <a:xfrm>
              <a:off x="6413482" y="3533999"/>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5" name="Straight Connector 14"/>
            <p:cNvCxnSpPr/>
            <p:nvPr/>
          </p:nvCxnSpPr>
          <p:spPr>
            <a:xfrm>
              <a:off x="7188871" y="3533999"/>
              <a:ext cx="7893" cy="658949"/>
            </a:xfrm>
            <a:prstGeom prst="line">
              <a:avLst/>
            </a:prstGeom>
            <a:ln w="38100"/>
          </p:spPr>
          <p:style>
            <a:lnRef idx="1">
              <a:schemeClr val="dk1"/>
            </a:lnRef>
            <a:fillRef idx="0">
              <a:schemeClr val="dk1"/>
            </a:fillRef>
            <a:effectRef idx="0">
              <a:schemeClr val="dk1"/>
            </a:effectRef>
            <a:fontRef idx="minor">
              <a:schemeClr val="tx1"/>
            </a:fontRef>
          </p:style>
        </p:cxnSp>
      </p:grpSp>
      <p:sp>
        <p:nvSpPr>
          <p:cNvPr id="21" name="TextBox 20">
            <a:extLst>
              <a:ext uri="{FF2B5EF4-FFF2-40B4-BE49-F238E27FC236}">
                <a16:creationId xmlns:a16="http://schemas.microsoft.com/office/drawing/2014/main" id="{B44E6B0A-5D66-794E-AC76-3F54A01194FD}"/>
              </a:ext>
            </a:extLst>
          </p:cNvPr>
          <p:cNvSpPr txBox="1"/>
          <p:nvPr/>
        </p:nvSpPr>
        <p:spPr>
          <a:xfrm>
            <a:off x="3745914" y="4208345"/>
            <a:ext cx="1216885" cy="400110"/>
          </a:xfrm>
          <a:prstGeom prst="rect">
            <a:avLst/>
          </a:prstGeom>
          <a:noFill/>
        </p:spPr>
        <p:txBody>
          <a:bodyPr wrap="square" rtlCol="0">
            <a:spAutoFit/>
          </a:bodyPr>
          <a:lstStyle/>
          <a:p>
            <a:pPr algn="ctr"/>
            <a:r>
              <a:rPr lang="en-GB" sz="2000" b="1" dirty="0">
                <a:latin typeface="Calibri" panose="020F0502020204030204" pitchFamily="34" charset="0"/>
              </a:rPr>
              <a:t>23,100</a:t>
            </a:r>
          </a:p>
        </p:txBody>
      </p:sp>
      <p:sp>
        <p:nvSpPr>
          <p:cNvPr id="22" name="TextBox 21">
            <a:extLst>
              <a:ext uri="{FF2B5EF4-FFF2-40B4-BE49-F238E27FC236}">
                <a16:creationId xmlns:a16="http://schemas.microsoft.com/office/drawing/2014/main" id="{B44E6B0A-5D66-794E-AC76-3F54A01194FD}"/>
              </a:ext>
            </a:extLst>
          </p:cNvPr>
          <p:cNvSpPr txBox="1"/>
          <p:nvPr/>
        </p:nvSpPr>
        <p:spPr>
          <a:xfrm>
            <a:off x="551799" y="2078882"/>
            <a:ext cx="7885115" cy="492443"/>
          </a:xfrm>
          <a:prstGeom prst="rect">
            <a:avLst/>
          </a:prstGeom>
          <a:noFill/>
        </p:spPr>
        <p:txBody>
          <a:bodyPr wrap="square" rtlCol="0">
            <a:spAutoFit/>
          </a:bodyPr>
          <a:lstStyle/>
          <a:p>
            <a:r>
              <a:rPr lang="en-GB" sz="2600" dirty="0">
                <a:latin typeface="Calibri" panose="020F0502020204030204" pitchFamily="34" charset="0"/>
              </a:rPr>
              <a:t>What is the smallest number Jack could be thinking of?</a:t>
            </a:r>
          </a:p>
        </p:txBody>
      </p:sp>
      <p:sp>
        <p:nvSpPr>
          <p:cNvPr id="23" name="TextBox 22">
            <a:extLst>
              <a:ext uri="{FF2B5EF4-FFF2-40B4-BE49-F238E27FC236}">
                <a16:creationId xmlns:a16="http://schemas.microsoft.com/office/drawing/2014/main" id="{B44E6B0A-5D66-794E-AC76-3F54A01194FD}"/>
              </a:ext>
            </a:extLst>
          </p:cNvPr>
          <p:cNvSpPr txBox="1"/>
          <p:nvPr/>
        </p:nvSpPr>
        <p:spPr>
          <a:xfrm>
            <a:off x="4427584" y="3147419"/>
            <a:ext cx="1216885" cy="400110"/>
          </a:xfrm>
          <a:prstGeom prst="rect">
            <a:avLst/>
          </a:prstGeom>
          <a:noFill/>
        </p:spPr>
        <p:txBody>
          <a:bodyPr wrap="square" rtlCol="0">
            <a:spAutoFit/>
          </a:bodyPr>
          <a:lstStyle/>
          <a:p>
            <a:pPr algn="ctr"/>
            <a:r>
              <a:rPr lang="en-GB" sz="2000" dirty="0">
                <a:latin typeface="Calibri" panose="020F0502020204030204" pitchFamily="34" charset="0"/>
              </a:rPr>
              <a:t>23,110</a:t>
            </a:r>
          </a:p>
        </p:txBody>
      </p:sp>
      <p:sp>
        <p:nvSpPr>
          <p:cNvPr id="26" name="TextBox 25">
            <a:extLst>
              <a:ext uri="{FF2B5EF4-FFF2-40B4-BE49-F238E27FC236}">
                <a16:creationId xmlns:a16="http://schemas.microsoft.com/office/drawing/2014/main" id="{B44E6B0A-5D66-794E-AC76-3F54A01194FD}"/>
              </a:ext>
            </a:extLst>
          </p:cNvPr>
          <p:cNvSpPr txBox="1"/>
          <p:nvPr/>
        </p:nvSpPr>
        <p:spPr>
          <a:xfrm>
            <a:off x="5178117" y="4208345"/>
            <a:ext cx="1216885" cy="400110"/>
          </a:xfrm>
          <a:prstGeom prst="rect">
            <a:avLst/>
          </a:prstGeom>
          <a:noFill/>
        </p:spPr>
        <p:txBody>
          <a:bodyPr wrap="square" rtlCol="0">
            <a:spAutoFit/>
          </a:bodyPr>
          <a:lstStyle/>
          <a:p>
            <a:pPr algn="ctr"/>
            <a:r>
              <a:rPr lang="en-GB" sz="2000" dirty="0">
                <a:latin typeface="Calibri" panose="020F0502020204030204" pitchFamily="34" charset="0"/>
              </a:rPr>
              <a:t>23,120</a:t>
            </a:r>
          </a:p>
        </p:txBody>
      </p:sp>
      <p:sp>
        <p:nvSpPr>
          <p:cNvPr id="27" name="TextBox 26">
            <a:extLst>
              <a:ext uri="{FF2B5EF4-FFF2-40B4-BE49-F238E27FC236}">
                <a16:creationId xmlns:a16="http://schemas.microsoft.com/office/drawing/2014/main" id="{B44E6B0A-5D66-794E-AC76-3F54A01194FD}"/>
              </a:ext>
            </a:extLst>
          </p:cNvPr>
          <p:cNvSpPr txBox="1"/>
          <p:nvPr/>
        </p:nvSpPr>
        <p:spPr>
          <a:xfrm>
            <a:off x="5887098" y="3147419"/>
            <a:ext cx="1216885" cy="400110"/>
          </a:xfrm>
          <a:prstGeom prst="rect">
            <a:avLst/>
          </a:prstGeom>
          <a:noFill/>
        </p:spPr>
        <p:txBody>
          <a:bodyPr wrap="square" rtlCol="0">
            <a:spAutoFit/>
          </a:bodyPr>
          <a:lstStyle/>
          <a:p>
            <a:pPr algn="ctr"/>
            <a:r>
              <a:rPr lang="en-GB" sz="2000" dirty="0">
                <a:latin typeface="Calibri" panose="020F0502020204030204" pitchFamily="34" charset="0"/>
              </a:rPr>
              <a:t>23,130</a:t>
            </a:r>
          </a:p>
        </p:txBody>
      </p:sp>
      <p:sp>
        <p:nvSpPr>
          <p:cNvPr id="28" name="TextBox 27">
            <a:extLst>
              <a:ext uri="{FF2B5EF4-FFF2-40B4-BE49-F238E27FC236}">
                <a16:creationId xmlns:a16="http://schemas.microsoft.com/office/drawing/2014/main" id="{B44E6B0A-5D66-794E-AC76-3F54A01194FD}"/>
              </a:ext>
            </a:extLst>
          </p:cNvPr>
          <p:cNvSpPr txBox="1"/>
          <p:nvPr/>
        </p:nvSpPr>
        <p:spPr>
          <a:xfrm>
            <a:off x="6635213" y="4208345"/>
            <a:ext cx="1216885" cy="400110"/>
          </a:xfrm>
          <a:prstGeom prst="rect">
            <a:avLst/>
          </a:prstGeom>
          <a:noFill/>
        </p:spPr>
        <p:txBody>
          <a:bodyPr wrap="square" rtlCol="0">
            <a:spAutoFit/>
          </a:bodyPr>
          <a:lstStyle/>
          <a:p>
            <a:pPr algn="ctr"/>
            <a:r>
              <a:rPr lang="en-GB" sz="2000" dirty="0">
                <a:latin typeface="Calibri" panose="020F0502020204030204" pitchFamily="34" charset="0"/>
              </a:rPr>
              <a:t>23,140</a:t>
            </a:r>
          </a:p>
        </p:txBody>
      </p:sp>
      <p:sp>
        <p:nvSpPr>
          <p:cNvPr id="29" name="TextBox 28">
            <a:extLst>
              <a:ext uri="{FF2B5EF4-FFF2-40B4-BE49-F238E27FC236}">
                <a16:creationId xmlns:a16="http://schemas.microsoft.com/office/drawing/2014/main" id="{B44E6B0A-5D66-794E-AC76-3F54A01194FD}"/>
              </a:ext>
            </a:extLst>
          </p:cNvPr>
          <p:cNvSpPr txBox="1"/>
          <p:nvPr/>
        </p:nvSpPr>
        <p:spPr>
          <a:xfrm>
            <a:off x="7099088" y="3147419"/>
            <a:ext cx="1216885" cy="400110"/>
          </a:xfrm>
          <a:prstGeom prst="rect">
            <a:avLst/>
          </a:prstGeom>
          <a:noFill/>
        </p:spPr>
        <p:txBody>
          <a:bodyPr wrap="square" rtlCol="0">
            <a:spAutoFit/>
          </a:bodyPr>
          <a:lstStyle/>
          <a:p>
            <a:pPr algn="ctr"/>
            <a:r>
              <a:rPr lang="en-GB" sz="2000" dirty="0">
                <a:latin typeface="Calibri" panose="020F0502020204030204" pitchFamily="34" charset="0"/>
              </a:rPr>
              <a:t>23,150</a:t>
            </a:r>
          </a:p>
        </p:txBody>
      </p:sp>
      <p:sp>
        <p:nvSpPr>
          <p:cNvPr id="30" name="TextBox 29">
            <a:extLst>
              <a:ext uri="{FF2B5EF4-FFF2-40B4-BE49-F238E27FC236}">
                <a16:creationId xmlns:a16="http://schemas.microsoft.com/office/drawing/2014/main" id="{B44E6B0A-5D66-794E-AC76-3F54A01194FD}"/>
              </a:ext>
            </a:extLst>
          </p:cNvPr>
          <p:cNvSpPr txBox="1"/>
          <p:nvPr/>
        </p:nvSpPr>
        <p:spPr>
          <a:xfrm>
            <a:off x="2981008" y="3147419"/>
            <a:ext cx="1216885" cy="400110"/>
          </a:xfrm>
          <a:prstGeom prst="rect">
            <a:avLst/>
          </a:prstGeom>
          <a:noFill/>
        </p:spPr>
        <p:txBody>
          <a:bodyPr wrap="square" rtlCol="0">
            <a:spAutoFit/>
          </a:bodyPr>
          <a:lstStyle/>
          <a:p>
            <a:pPr algn="ctr"/>
            <a:r>
              <a:rPr lang="en-GB" sz="2000" dirty="0">
                <a:latin typeface="Calibri" panose="020F0502020204030204" pitchFamily="34" charset="0"/>
              </a:rPr>
              <a:t>23,090</a:t>
            </a:r>
          </a:p>
        </p:txBody>
      </p:sp>
      <p:sp>
        <p:nvSpPr>
          <p:cNvPr id="31" name="TextBox 30">
            <a:extLst>
              <a:ext uri="{FF2B5EF4-FFF2-40B4-BE49-F238E27FC236}">
                <a16:creationId xmlns:a16="http://schemas.microsoft.com/office/drawing/2014/main" id="{B44E6B0A-5D66-794E-AC76-3F54A01194FD}"/>
              </a:ext>
            </a:extLst>
          </p:cNvPr>
          <p:cNvSpPr txBox="1"/>
          <p:nvPr/>
        </p:nvSpPr>
        <p:spPr>
          <a:xfrm>
            <a:off x="2283421" y="4208345"/>
            <a:ext cx="1216885" cy="400110"/>
          </a:xfrm>
          <a:prstGeom prst="rect">
            <a:avLst/>
          </a:prstGeom>
          <a:noFill/>
        </p:spPr>
        <p:txBody>
          <a:bodyPr wrap="square" rtlCol="0">
            <a:spAutoFit/>
          </a:bodyPr>
          <a:lstStyle/>
          <a:p>
            <a:pPr algn="ctr"/>
            <a:r>
              <a:rPr lang="en-GB" sz="2000" dirty="0">
                <a:latin typeface="Calibri" panose="020F0502020204030204" pitchFamily="34" charset="0"/>
              </a:rPr>
              <a:t>23,080</a:t>
            </a:r>
          </a:p>
        </p:txBody>
      </p:sp>
      <p:sp>
        <p:nvSpPr>
          <p:cNvPr id="32" name="TextBox 31">
            <a:extLst>
              <a:ext uri="{FF2B5EF4-FFF2-40B4-BE49-F238E27FC236}">
                <a16:creationId xmlns:a16="http://schemas.microsoft.com/office/drawing/2014/main" id="{B44E6B0A-5D66-794E-AC76-3F54A01194FD}"/>
              </a:ext>
            </a:extLst>
          </p:cNvPr>
          <p:cNvSpPr txBox="1"/>
          <p:nvPr/>
        </p:nvSpPr>
        <p:spPr>
          <a:xfrm>
            <a:off x="1544940" y="3147419"/>
            <a:ext cx="1216885" cy="400110"/>
          </a:xfrm>
          <a:prstGeom prst="rect">
            <a:avLst/>
          </a:prstGeom>
          <a:noFill/>
        </p:spPr>
        <p:txBody>
          <a:bodyPr wrap="square" rtlCol="0">
            <a:spAutoFit/>
          </a:bodyPr>
          <a:lstStyle/>
          <a:p>
            <a:pPr algn="ctr"/>
            <a:r>
              <a:rPr lang="en-GB" sz="2000" dirty="0">
                <a:latin typeface="Calibri" panose="020F0502020204030204" pitchFamily="34" charset="0"/>
              </a:rPr>
              <a:t>23,070</a:t>
            </a:r>
          </a:p>
        </p:txBody>
      </p:sp>
      <p:sp>
        <p:nvSpPr>
          <p:cNvPr id="33" name="TextBox 32">
            <a:extLst>
              <a:ext uri="{FF2B5EF4-FFF2-40B4-BE49-F238E27FC236}">
                <a16:creationId xmlns:a16="http://schemas.microsoft.com/office/drawing/2014/main" id="{B44E6B0A-5D66-794E-AC76-3F54A01194FD}"/>
              </a:ext>
            </a:extLst>
          </p:cNvPr>
          <p:cNvSpPr txBox="1"/>
          <p:nvPr/>
        </p:nvSpPr>
        <p:spPr>
          <a:xfrm>
            <a:off x="824877" y="4208345"/>
            <a:ext cx="1216885" cy="400110"/>
          </a:xfrm>
          <a:prstGeom prst="rect">
            <a:avLst/>
          </a:prstGeom>
          <a:noFill/>
        </p:spPr>
        <p:txBody>
          <a:bodyPr wrap="square" rtlCol="0">
            <a:spAutoFit/>
          </a:bodyPr>
          <a:lstStyle/>
          <a:p>
            <a:pPr algn="ctr"/>
            <a:r>
              <a:rPr lang="en-GB" sz="2000" dirty="0">
                <a:latin typeface="Calibri" panose="020F0502020204030204" pitchFamily="34" charset="0"/>
              </a:rPr>
              <a:t>23,060</a:t>
            </a:r>
          </a:p>
        </p:txBody>
      </p:sp>
      <p:sp>
        <p:nvSpPr>
          <p:cNvPr id="34" name="TextBox 33">
            <a:extLst>
              <a:ext uri="{FF2B5EF4-FFF2-40B4-BE49-F238E27FC236}">
                <a16:creationId xmlns:a16="http://schemas.microsoft.com/office/drawing/2014/main" id="{B44E6B0A-5D66-794E-AC76-3F54A01194FD}"/>
              </a:ext>
            </a:extLst>
          </p:cNvPr>
          <p:cNvSpPr txBox="1"/>
          <p:nvPr/>
        </p:nvSpPr>
        <p:spPr>
          <a:xfrm>
            <a:off x="318315" y="3147419"/>
            <a:ext cx="1216885" cy="400110"/>
          </a:xfrm>
          <a:prstGeom prst="rect">
            <a:avLst/>
          </a:prstGeom>
          <a:noFill/>
        </p:spPr>
        <p:txBody>
          <a:bodyPr wrap="square" rtlCol="0">
            <a:spAutoFit/>
          </a:bodyPr>
          <a:lstStyle/>
          <a:p>
            <a:pPr algn="ctr"/>
            <a:r>
              <a:rPr lang="en-GB" sz="2000" dirty="0">
                <a:latin typeface="Calibri" panose="020F0502020204030204" pitchFamily="34" charset="0"/>
              </a:rPr>
              <a:t>23,050</a:t>
            </a:r>
          </a:p>
        </p:txBody>
      </p:sp>
      <p:sp>
        <p:nvSpPr>
          <p:cNvPr id="35" name="TextBox 34">
            <a:extLst>
              <a:ext uri="{FF2B5EF4-FFF2-40B4-BE49-F238E27FC236}">
                <a16:creationId xmlns:a16="http://schemas.microsoft.com/office/drawing/2014/main" id="{B44E6B0A-5D66-794E-AC76-3F54A01194FD}"/>
              </a:ext>
            </a:extLst>
          </p:cNvPr>
          <p:cNvSpPr txBox="1"/>
          <p:nvPr/>
        </p:nvSpPr>
        <p:spPr>
          <a:xfrm>
            <a:off x="3107089" y="2513073"/>
            <a:ext cx="2453891" cy="584775"/>
          </a:xfrm>
          <a:prstGeom prst="rect">
            <a:avLst/>
          </a:prstGeom>
          <a:noFill/>
        </p:spPr>
        <p:txBody>
          <a:bodyPr wrap="square" rtlCol="0">
            <a:spAutoFit/>
          </a:bodyPr>
          <a:lstStyle/>
          <a:p>
            <a:pPr algn="ctr"/>
            <a:r>
              <a:rPr lang="en-GB" sz="3200" dirty="0">
                <a:solidFill>
                  <a:schemeClr val="accent1"/>
                </a:solidFill>
                <a:latin typeface="Calibri" panose="020F0502020204030204" pitchFamily="34" charset="0"/>
              </a:rPr>
              <a:t>23,050</a:t>
            </a:r>
          </a:p>
        </p:txBody>
      </p:sp>
      <p:sp>
        <p:nvSpPr>
          <p:cNvPr id="37" name="TextBox 36">
            <a:extLst>
              <a:ext uri="{FF2B5EF4-FFF2-40B4-BE49-F238E27FC236}">
                <a16:creationId xmlns:a16="http://schemas.microsoft.com/office/drawing/2014/main" id="{B44E6B0A-5D66-794E-AC76-3F54A01194FD}"/>
              </a:ext>
            </a:extLst>
          </p:cNvPr>
          <p:cNvSpPr txBox="1"/>
          <p:nvPr/>
        </p:nvSpPr>
        <p:spPr>
          <a:xfrm>
            <a:off x="551799" y="4784425"/>
            <a:ext cx="7885115" cy="492443"/>
          </a:xfrm>
          <a:prstGeom prst="rect">
            <a:avLst/>
          </a:prstGeom>
          <a:noFill/>
        </p:spPr>
        <p:txBody>
          <a:bodyPr wrap="square" rtlCol="0">
            <a:spAutoFit/>
          </a:bodyPr>
          <a:lstStyle/>
          <a:p>
            <a:r>
              <a:rPr lang="en-GB" sz="2600" dirty="0">
                <a:latin typeface="Calibri" panose="020F0502020204030204" pitchFamily="34" charset="0"/>
              </a:rPr>
              <a:t>What is the greatest number Jack could be thinking of?</a:t>
            </a:r>
          </a:p>
        </p:txBody>
      </p:sp>
      <p:pic>
        <p:nvPicPr>
          <p:cNvPr id="38" name="Picture 37"/>
          <p:cNvPicPr>
            <a:picLocks noChangeAspect="1"/>
          </p:cNvPicPr>
          <p:nvPr/>
        </p:nvPicPr>
        <p:blipFill>
          <a:blip r:embed="rId4"/>
          <a:stretch>
            <a:fillRect/>
          </a:stretch>
        </p:blipFill>
        <p:spPr>
          <a:xfrm>
            <a:off x="7343151" y="5284791"/>
            <a:ext cx="747045" cy="747045"/>
          </a:xfrm>
          <a:prstGeom prst="rect">
            <a:avLst/>
          </a:prstGeom>
        </p:spPr>
      </p:pic>
      <p:sp>
        <p:nvSpPr>
          <p:cNvPr id="39" name="TextBox 38"/>
          <p:cNvSpPr txBox="1"/>
          <p:nvPr/>
        </p:nvSpPr>
        <p:spPr>
          <a:xfrm>
            <a:off x="5618217" y="5427481"/>
            <a:ext cx="1826232" cy="461665"/>
          </a:xfrm>
          <a:prstGeom prst="rect">
            <a:avLst/>
          </a:prstGeom>
          <a:noFill/>
        </p:spPr>
        <p:txBody>
          <a:bodyPr wrap="square" rtlCol="0">
            <a:spAutoFit/>
          </a:bodyPr>
          <a:lstStyle/>
          <a:p>
            <a:r>
              <a:rPr lang="en-GB" sz="2400" dirty="0">
                <a:latin typeface="Calibri" panose="020F0502020204030204" pitchFamily="34" charset="0"/>
              </a:rPr>
              <a:t>Have a think</a:t>
            </a:r>
          </a:p>
        </p:txBody>
      </p:sp>
      <p:sp>
        <p:nvSpPr>
          <p:cNvPr id="40" name="TextBox 39">
            <a:extLst>
              <a:ext uri="{FF2B5EF4-FFF2-40B4-BE49-F238E27FC236}">
                <a16:creationId xmlns:a16="http://schemas.microsoft.com/office/drawing/2014/main" id="{B44E6B0A-5D66-794E-AC76-3F54A01194FD}"/>
              </a:ext>
            </a:extLst>
          </p:cNvPr>
          <p:cNvSpPr txBox="1"/>
          <p:nvPr/>
        </p:nvSpPr>
        <p:spPr>
          <a:xfrm>
            <a:off x="3107089" y="5365925"/>
            <a:ext cx="2453891" cy="584775"/>
          </a:xfrm>
          <a:prstGeom prst="rect">
            <a:avLst/>
          </a:prstGeom>
          <a:noFill/>
        </p:spPr>
        <p:txBody>
          <a:bodyPr wrap="square" rtlCol="0">
            <a:spAutoFit/>
          </a:bodyPr>
          <a:lstStyle/>
          <a:p>
            <a:pPr algn="ctr"/>
            <a:r>
              <a:rPr lang="en-GB" sz="3200" dirty="0">
                <a:solidFill>
                  <a:schemeClr val="accent1"/>
                </a:solidFill>
                <a:latin typeface="Calibri" panose="020F0502020204030204" pitchFamily="34" charset="0"/>
              </a:rPr>
              <a:t>23,149</a:t>
            </a:r>
          </a:p>
        </p:txBody>
      </p:sp>
    </p:spTree>
    <p:custDataLst>
      <p:tags r:id="rId1"/>
    </p:custDataLst>
    <p:extLst>
      <p:ext uri="{BB962C8B-B14F-4D97-AF65-F5344CB8AC3E}">
        <p14:creationId xmlns:p14="http://schemas.microsoft.com/office/powerpoint/2010/main" val="11530119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500"/>
                                        <p:tgtEl>
                                          <p:spTgt spid="30"/>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fade">
                                      <p:cBhvr>
                                        <p:cTn id="18" dur="500"/>
                                        <p:tgtEl>
                                          <p:spTgt spid="3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fade">
                                      <p:cBhvr>
                                        <p:cTn id="21" dur="500"/>
                                        <p:tgtEl>
                                          <p:spTgt spid="33"/>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fade">
                                      <p:cBhvr>
                                        <p:cTn id="24" dur="500"/>
                                        <p:tgtEl>
                                          <p:spTgt spid="34"/>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fade">
                                      <p:cBhvr>
                                        <p:cTn id="32" dur="500"/>
                                        <p:tgtEl>
                                          <p:spTgt spid="26"/>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fade">
                                      <p:cBhvr>
                                        <p:cTn id="35" dur="500"/>
                                        <p:tgtEl>
                                          <p:spTgt spid="27"/>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fade">
                                      <p:cBhvr>
                                        <p:cTn id="38" dur="500"/>
                                        <p:tgtEl>
                                          <p:spTgt spid="28"/>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9"/>
                                        </p:tgtEl>
                                        <p:attrNameLst>
                                          <p:attrName>style.visibility</p:attrName>
                                        </p:attrNameLst>
                                      </p:cBhvr>
                                      <p:to>
                                        <p:strVal val="visible"/>
                                      </p:to>
                                    </p:set>
                                    <p:animEffect transition="in" filter="fade">
                                      <p:cBhvr>
                                        <p:cTn id="41" dur="500"/>
                                        <p:tgtEl>
                                          <p:spTgt spid="29"/>
                                        </p:tgtEl>
                                      </p:cBhvr>
                                    </p:animEffect>
                                  </p:childTnLst>
                                </p:cTn>
                              </p:par>
                            </p:childTnLst>
                          </p:cTn>
                        </p:par>
                      </p:childTnLst>
                    </p:cTn>
                  </p:par>
                  <p:par>
                    <p:cTn id="42" fill="hold">
                      <p:stCondLst>
                        <p:cond delay="indefinite"/>
                      </p:stCondLst>
                      <p:childTnLst>
                        <p:par>
                          <p:cTn id="43" fill="hold">
                            <p:stCondLst>
                              <p:cond delay="0"/>
                            </p:stCondLst>
                            <p:childTnLst>
                              <p:par>
                                <p:cTn id="44" presetID="26" presetClass="emph" presetSubtype="0" fill="hold" grpId="1" nodeType="clickEffect">
                                  <p:stCondLst>
                                    <p:cond delay="0"/>
                                  </p:stCondLst>
                                  <p:childTnLst>
                                    <p:animEffect transition="out" filter="fade">
                                      <p:cBhvr>
                                        <p:cTn id="45" dur="500" tmFilter="0, 0; .2, .5; .8, .5; 1, 0"/>
                                        <p:tgtEl>
                                          <p:spTgt spid="34"/>
                                        </p:tgtEl>
                                      </p:cBhvr>
                                    </p:animEffect>
                                    <p:animScale>
                                      <p:cBhvr>
                                        <p:cTn id="46" dur="250" autoRev="1" fill="hold"/>
                                        <p:tgtEl>
                                          <p:spTgt spid="34"/>
                                        </p:tgtEl>
                                      </p:cBhvr>
                                      <p:by x="105000" y="105000"/>
                                    </p:animScale>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fade">
                                      <p:cBhvr>
                                        <p:cTn id="51" dur="500"/>
                                        <p:tgtEl>
                                          <p:spTgt spid="35"/>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fade">
                                      <p:cBhvr>
                                        <p:cTn id="56" dur="500"/>
                                        <p:tgtEl>
                                          <p:spTgt spid="37"/>
                                        </p:tgtEl>
                                      </p:cBhvr>
                                    </p:animEffect>
                                  </p:childTnLst>
                                </p:cTn>
                              </p:par>
                            </p:childTnLst>
                          </p:cTn>
                        </p:par>
                      </p:childTnLst>
                    </p:cTn>
                  </p:par>
                  <p:par>
                    <p:cTn id="57" fill="hold">
                      <p:stCondLst>
                        <p:cond delay="indefinite"/>
                      </p:stCondLst>
                      <p:childTnLst>
                        <p:par>
                          <p:cTn id="58" fill="hold">
                            <p:stCondLst>
                              <p:cond delay="0"/>
                            </p:stCondLst>
                            <p:childTnLst>
                              <p:par>
                                <p:cTn id="59" presetID="26" presetClass="emph" presetSubtype="0" fill="hold" grpId="1" nodeType="clickEffect">
                                  <p:stCondLst>
                                    <p:cond delay="0"/>
                                  </p:stCondLst>
                                  <p:childTnLst>
                                    <p:animEffect transition="out" filter="fade">
                                      <p:cBhvr>
                                        <p:cTn id="60" dur="500" tmFilter="0, 0; .2, .5; .8, .5; 1, 0"/>
                                        <p:tgtEl>
                                          <p:spTgt spid="29"/>
                                        </p:tgtEl>
                                      </p:cBhvr>
                                    </p:animEffect>
                                    <p:animScale>
                                      <p:cBhvr>
                                        <p:cTn id="61" dur="250" autoRev="1" fill="hold"/>
                                        <p:tgtEl>
                                          <p:spTgt spid="29"/>
                                        </p:tgtEl>
                                      </p:cBhvr>
                                      <p:by x="105000" y="105000"/>
                                    </p:animScale>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grpId="0" nodeType="clickEffect">
                                  <p:stCondLst>
                                    <p:cond delay="0"/>
                                  </p:stCondLst>
                                  <p:childTnLst>
                                    <p:set>
                                      <p:cBhvr>
                                        <p:cTn id="65" dur="1" fill="hold">
                                          <p:stCondLst>
                                            <p:cond delay="0"/>
                                          </p:stCondLst>
                                        </p:cTn>
                                        <p:tgtEl>
                                          <p:spTgt spid="39"/>
                                        </p:tgtEl>
                                        <p:attrNameLst>
                                          <p:attrName>style.visibility</p:attrName>
                                        </p:attrNameLst>
                                      </p:cBhvr>
                                      <p:to>
                                        <p:strVal val="visible"/>
                                      </p:to>
                                    </p:set>
                                    <p:animEffect transition="in" filter="fade">
                                      <p:cBhvr>
                                        <p:cTn id="66" dur="500"/>
                                        <p:tgtEl>
                                          <p:spTgt spid="39"/>
                                        </p:tgtEl>
                                      </p:cBhvr>
                                    </p:animEffect>
                                  </p:childTnLst>
                                </p:cTn>
                              </p:par>
                              <p:par>
                                <p:cTn id="67" presetID="10" presetClass="entr" presetSubtype="0" fill="hold" nodeType="withEffect">
                                  <p:stCondLst>
                                    <p:cond delay="0"/>
                                  </p:stCondLst>
                                  <p:childTnLst>
                                    <p:set>
                                      <p:cBhvr>
                                        <p:cTn id="68" dur="1" fill="hold">
                                          <p:stCondLst>
                                            <p:cond delay="0"/>
                                          </p:stCondLst>
                                        </p:cTn>
                                        <p:tgtEl>
                                          <p:spTgt spid="38"/>
                                        </p:tgtEl>
                                        <p:attrNameLst>
                                          <p:attrName>style.visibility</p:attrName>
                                        </p:attrNameLst>
                                      </p:cBhvr>
                                      <p:to>
                                        <p:strVal val="visible"/>
                                      </p:to>
                                    </p:set>
                                    <p:animEffect transition="in" filter="fade">
                                      <p:cBhvr>
                                        <p:cTn id="69" dur="500"/>
                                        <p:tgtEl>
                                          <p:spTgt spid="38"/>
                                        </p:tgtEl>
                                      </p:cBhvr>
                                    </p:animEffect>
                                  </p:childTnLst>
                                </p:cTn>
                              </p:par>
                            </p:childTnLst>
                          </p:cTn>
                        </p:par>
                      </p:childTnLst>
                    </p:cTn>
                  </p:par>
                  <p:par>
                    <p:cTn id="70" fill="hold">
                      <p:stCondLst>
                        <p:cond delay="indefinite"/>
                      </p:stCondLst>
                      <p:childTnLst>
                        <p:par>
                          <p:cTn id="71" fill="hold">
                            <p:stCondLst>
                              <p:cond delay="0"/>
                            </p:stCondLst>
                            <p:childTnLst>
                              <p:par>
                                <p:cTn id="72" presetID="10" presetClass="entr" presetSubtype="0" fill="hold" grpId="0" nodeType="clickEffect">
                                  <p:stCondLst>
                                    <p:cond delay="0"/>
                                  </p:stCondLst>
                                  <p:childTnLst>
                                    <p:set>
                                      <p:cBhvr>
                                        <p:cTn id="73" dur="1" fill="hold">
                                          <p:stCondLst>
                                            <p:cond delay="0"/>
                                          </p:stCondLst>
                                        </p:cTn>
                                        <p:tgtEl>
                                          <p:spTgt spid="40"/>
                                        </p:tgtEl>
                                        <p:attrNameLst>
                                          <p:attrName>style.visibility</p:attrName>
                                        </p:attrNameLst>
                                      </p:cBhvr>
                                      <p:to>
                                        <p:strVal val="visible"/>
                                      </p:to>
                                    </p:set>
                                    <p:animEffect transition="in" filter="fade">
                                      <p:cBhvr>
                                        <p:cTn id="74"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3" grpId="0"/>
      <p:bldP spid="26" grpId="0"/>
      <p:bldP spid="27" grpId="0"/>
      <p:bldP spid="28" grpId="0"/>
      <p:bldP spid="29" grpId="0"/>
      <p:bldP spid="29" grpId="1"/>
      <p:bldP spid="30" grpId="0"/>
      <p:bldP spid="31" grpId="0"/>
      <p:bldP spid="32" grpId="0"/>
      <p:bldP spid="33" grpId="0"/>
      <p:bldP spid="34" grpId="0"/>
      <p:bldP spid="34" grpId="1"/>
      <p:bldP spid="35" grpId="0"/>
      <p:bldP spid="37" grpId="0"/>
      <p:bldP spid="39" grpId="0"/>
      <p:bldP spid="40"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defTabSz="422041">
              <a:defRPr/>
            </a:pPr>
            <a:fld id="{48BAC8EC-B437-49E7-9790-CFA1DD0E61BE}" type="slidenum">
              <a:rPr lang="en-GB">
                <a:solidFill>
                  <a:srgbClr val="E7E6E6">
                    <a:lumMod val="75000"/>
                  </a:srgbClr>
                </a:solidFill>
              </a:rPr>
              <a:pPr defTabSz="422041">
                <a:defRPr/>
              </a:pPr>
              <a:t>43</a:t>
            </a:fld>
            <a:endParaRPr lang="en-GB" dirty="0">
              <a:solidFill>
                <a:srgbClr val="E7E6E6">
                  <a:lumMod val="75000"/>
                </a:srgbClr>
              </a:solidFill>
            </a:endParaRPr>
          </a:p>
        </p:txBody>
      </p:sp>
      <p:sp>
        <p:nvSpPr>
          <p:cNvPr id="5" name="Rectangle 4"/>
          <p:cNvSpPr/>
          <p:nvPr/>
        </p:nvSpPr>
        <p:spPr>
          <a:xfrm>
            <a:off x="821124" y="943985"/>
            <a:ext cx="7436566" cy="2081339"/>
          </a:xfrm>
          <a:prstGeom prst="rect">
            <a:avLst/>
          </a:prstGeom>
        </p:spPr>
        <p:txBody>
          <a:bodyPr wrap="square">
            <a:spAutoFit/>
          </a:bodyPr>
          <a:lstStyle/>
          <a:p>
            <a:pPr lvl="0">
              <a:defRPr/>
            </a:pPr>
            <a:r>
              <a:rPr lang="en-GB" sz="2585" dirty="0">
                <a:solidFill>
                  <a:prstClr val="black"/>
                </a:solidFill>
                <a:latin typeface="Gill Sans MT" panose="020B0502020104020203" pitchFamily="34" charset="0"/>
              </a:rPr>
              <a:t>Whitney rounded 2,215,678 to the nearest million and wrote 2,215,000</a:t>
            </a:r>
          </a:p>
          <a:p>
            <a:pPr lvl="0">
              <a:defRPr/>
            </a:pPr>
            <a:endParaRPr lang="en-GB" sz="2585" dirty="0">
              <a:solidFill>
                <a:prstClr val="black"/>
              </a:solidFill>
              <a:latin typeface="Gill Sans MT" panose="020B0502020104020203" pitchFamily="34" charset="0"/>
            </a:endParaRPr>
          </a:p>
          <a:p>
            <a:pPr lvl="0">
              <a:defRPr/>
            </a:pPr>
            <a:r>
              <a:rPr lang="en-GB" sz="2585" dirty="0">
                <a:solidFill>
                  <a:prstClr val="black"/>
                </a:solidFill>
                <a:latin typeface="Gill Sans MT" panose="020B0502020104020203" pitchFamily="34" charset="0"/>
              </a:rPr>
              <a:t>Can you explain to Whitney what mistake she has made?</a:t>
            </a:r>
          </a:p>
        </p:txBody>
      </p:sp>
      <p:sp>
        <p:nvSpPr>
          <p:cNvPr id="3" name="Rectangle 2">
            <a:extLst>
              <a:ext uri="{FF2B5EF4-FFF2-40B4-BE49-F238E27FC236}">
                <a16:creationId xmlns:a16="http://schemas.microsoft.com/office/drawing/2014/main" id="{63557E9C-60FB-4803-A663-6490574EE82A}"/>
              </a:ext>
            </a:extLst>
          </p:cNvPr>
          <p:cNvSpPr/>
          <p:nvPr/>
        </p:nvSpPr>
        <p:spPr>
          <a:xfrm>
            <a:off x="2822436" y="32755"/>
            <a:ext cx="2571474"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Talk task</a:t>
            </a:r>
          </a:p>
        </p:txBody>
      </p:sp>
    </p:spTree>
    <p:extLst>
      <p:ext uri="{BB962C8B-B14F-4D97-AF65-F5344CB8AC3E}">
        <p14:creationId xmlns:p14="http://schemas.microsoft.com/office/powerpoint/2010/main" val="134689886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defTabSz="422041">
              <a:defRPr/>
            </a:pPr>
            <a:fld id="{48BAC8EC-B437-49E7-9790-CFA1DD0E61BE}" type="slidenum">
              <a:rPr lang="en-GB">
                <a:solidFill>
                  <a:srgbClr val="E7E6E6">
                    <a:lumMod val="75000"/>
                  </a:srgbClr>
                </a:solidFill>
              </a:rPr>
              <a:pPr defTabSz="422041">
                <a:defRPr/>
              </a:pPr>
              <a:t>44</a:t>
            </a:fld>
            <a:endParaRPr lang="en-GB" dirty="0">
              <a:solidFill>
                <a:srgbClr val="E7E6E6">
                  <a:lumMod val="75000"/>
                </a:srgbClr>
              </a:solidFill>
            </a:endParaRPr>
          </a:p>
        </p:txBody>
      </p:sp>
      <p:sp>
        <p:nvSpPr>
          <p:cNvPr id="5" name="Rectangle 4"/>
          <p:cNvSpPr/>
          <p:nvPr/>
        </p:nvSpPr>
        <p:spPr>
          <a:xfrm>
            <a:off x="821124" y="943985"/>
            <a:ext cx="7436566" cy="5320303"/>
          </a:xfrm>
          <a:prstGeom prst="rect">
            <a:avLst/>
          </a:prstGeom>
        </p:spPr>
        <p:txBody>
          <a:bodyPr wrap="square">
            <a:spAutoFit/>
          </a:bodyPr>
          <a:lstStyle/>
          <a:p>
            <a:pPr lvl="0">
              <a:defRPr/>
            </a:pPr>
            <a:r>
              <a:rPr lang="en-GB" sz="2585" dirty="0">
                <a:solidFill>
                  <a:prstClr val="black"/>
                </a:solidFill>
                <a:latin typeface="Gill Sans MT" panose="020B0502020104020203" pitchFamily="34" charset="0"/>
              </a:rPr>
              <a:t>     	15,987     15,813      15,101      16,101</a:t>
            </a:r>
          </a:p>
          <a:p>
            <a:pPr lvl="0">
              <a:defRPr/>
            </a:pPr>
            <a:endParaRPr lang="en-GB" sz="2585" dirty="0">
              <a:solidFill>
                <a:prstClr val="black"/>
              </a:solidFill>
              <a:latin typeface="Gill Sans MT" panose="020B0502020104020203" pitchFamily="34" charset="0"/>
            </a:endParaRPr>
          </a:p>
          <a:p>
            <a:pPr lvl="0">
              <a:defRPr/>
            </a:pPr>
            <a:r>
              <a:rPr lang="en-GB" sz="2585" dirty="0">
                <a:solidFill>
                  <a:prstClr val="black"/>
                </a:solidFill>
                <a:latin typeface="Gill Sans MT" panose="020B0502020104020203" pitchFamily="34" charset="0"/>
              </a:rPr>
              <a:t>Tommy says, “My number rounds to 16,000 to the nearest 1,000”</a:t>
            </a:r>
          </a:p>
          <a:p>
            <a:pPr lvl="0">
              <a:defRPr/>
            </a:pPr>
            <a:endParaRPr lang="en-GB" sz="1846" dirty="0">
              <a:solidFill>
                <a:prstClr val="black"/>
              </a:solidFill>
              <a:latin typeface="Gill Sans MT" panose="020B0502020104020203" pitchFamily="34" charset="0"/>
            </a:endParaRPr>
          </a:p>
          <a:p>
            <a:pPr lvl="0">
              <a:defRPr/>
            </a:pPr>
            <a:r>
              <a:rPr lang="en-GB" sz="2585" dirty="0">
                <a:solidFill>
                  <a:prstClr val="black"/>
                </a:solidFill>
                <a:latin typeface="Gill Sans MT" panose="020B0502020104020203" pitchFamily="34" charset="0"/>
              </a:rPr>
              <a:t>Alex says, “My number has one hundred.”</a:t>
            </a:r>
          </a:p>
          <a:p>
            <a:pPr lvl="0">
              <a:defRPr/>
            </a:pPr>
            <a:endParaRPr lang="en-GB" sz="1846" dirty="0">
              <a:solidFill>
                <a:prstClr val="black"/>
              </a:solidFill>
              <a:latin typeface="Gill Sans MT" panose="020B0502020104020203" pitchFamily="34" charset="0"/>
            </a:endParaRPr>
          </a:p>
          <a:p>
            <a:pPr lvl="0">
              <a:defRPr/>
            </a:pPr>
            <a:r>
              <a:rPr lang="en-GB" sz="2585" dirty="0">
                <a:solidFill>
                  <a:prstClr val="black"/>
                </a:solidFill>
                <a:latin typeface="Gill Sans MT" panose="020B0502020104020203" pitchFamily="34" charset="0"/>
              </a:rPr>
              <a:t>Jack says, “ My number is 15,990 when rounded to the nearest 10”</a:t>
            </a:r>
          </a:p>
          <a:p>
            <a:pPr lvl="0">
              <a:defRPr/>
            </a:pPr>
            <a:endParaRPr lang="en-GB" sz="1846" dirty="0">
              <a:solidFill>
                <a:prstClr val="black"/>
              </a:solidFill>
              <a:latin typeface="Gill Sans MT" panose="020B0502020104020203" pitchFamily="34" charset="0"/>
            </a:endParaRPr>
          </a:p>
          <a:p>
            <a:pPr lvl="0">
              <a:defRPr/>
            </a:pPr>
            <a:r>
              <a:rPr lang="en-GB" sz="2585" dirty="0">
                <a:solidFill>
                  <a:prstClr val="black"/>
                </a:solidFill>
                <a:latin typeface="Gill Sans MT" panose="020B0502020104020203" pitchFamily="34" charset="0"/>
              </a:rPr>
              <a:t>Dora says, “My number is 15,000 when rounded to the nearest 1,000”</a:t>
            </a:r>
          </a:p>
          <a:p>
            <a:pPr lvl="0">
              <a:defRPr/>
            </a:pPr>
            <a:endParaRPr lang="en-GB" sz="2585" dirty="0">
              <a:solidFill>
                <a:prstClr val="black"/>
              </a:solidFill>
              <a:latin typeface="Gill Sans MT" panose="020B0502020104020203" pitchFamily="34" charset="0"/>
            </a:endParaRPr>
          </a:p>
          <a:p>
            <a:pPr lvl="0">
              <a:defRPr/>
            </a:pPr>
            <a:r>
              <a:rPr lang="en-GB" sz="2585" dirty="0">
                <a:solidFill>
                  <a:prstClr val="black"/>
                </a:solidFill>
                <a:latin typeface="Gill Sans MT" panose="020B0502020104020203" pitchFamily="34" charset="0"/>
              </a:rPr>
              <a:t>Can you work out which child has which card?</a:t>
            </a:r>
          </a:p>
        </p:txBody>
      </p:sp>
      <p:sp>
        <p:nvSpPr>
          <p:cNvPr id="4" name="Rounded Rectangle 3"/>
          <p:cNvSpPr/>
          <p:nvPr/>
        </p:nvSpPr>
        <p:spPr>
          <a:xfrm>
            <a:off x="1662546" y="943984"/>
            <a:ext cx="1064536" cy="457989"/>
          </a:xfrm>
          <a:prstGeom prst="roundRect">
            <a:avLst/>
          </a:prstGeom>
          <a:solidFill>
            <a:schemeClr val="accent1">
              <a:alpha val="20000"/>
            </a:schemeClr>
          </a:solid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22041">
              <a:defRPr/>
            </a:pPr>
            <a:endParaRPr lang="en-GB" sz="1662">
              <a:solidFill>
                <a:prstClr val="white"/>
              </a:solidFill>
              <a:latin typeface="Calibri"/>
            </a:endParaRPr>
          </a:p>
        </p:txBody>
      </p:sp>
      <p:sp>
        <p:nvSpPr>
          <p:cNvPr id="6" name="Rounded Rectangle 5"/>
          <p:cNvSpPr/>
          <p:nvPr/>
        </p:nvSpPr>
        <p:spPr>
          <a:xfrm>
            <a:off x="3058303" y="943984"/>
            <a:ext cx="1064536" cy="457989"/>
          </a:xfrm>
          <a:prstGeom prst="roundRect">
            <a:avLst/>
          </a:prstGeom>
          <a:solidFill>
            <a:schemeClr val="accent1">
              <a:alpha val="20000"/>
            </a:schemeClr>
          </a:solid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22041">
              <a:defRPr/>
            </a:pPr>
            <a:endParaRPr lang="en-GB" sz="1662">
              <a:solidFill>
                <a:prstClr val="white"/>
              </a:solidFill>
              <a:latin typeface="Calibri"/>
            </a:endParaRPr>
          </a:p>
        </p:txBody>
      </p:sp>
      <p:sp>
        <p:nvSpPr>
          <p:cNvPr id="7" name="Rounded Rectangle 6"/>
          <p:cNvSpPr/>
          <p:nvPr/>
        </p:nvSpPr>
        <p:spPr>
          <a:xfrm>
            <a:off x="4454060" y="943984"/>
            <a:ext cx="1064536" cy="457989"/>
          </a:xfrm>
          <a:prstGeom prst="roundRect">
            <a:avLst/>
          </a:prstGeom>
          <a:solidFill>
            <a:schemeClr val="accent1">
              <a:alpha val="20000"/>
            </a:schemeClr>
          </a:solid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22041">
              <a:defRPr/>
            </a:pPr>
            <a:endParaRPr lang="en-GB" sz="1662">
              <a:solidFill>
                <a:prstClr val="white"/>
              </a:solidFill>
              <a:latin typeface="Calibri"/>
            </a:endParaRPr>
          </a:p>
        </p:txBody>
      </p:sp>
      <p:sp>
        <p:nvSpPr>
          <p:cNvPr id="8" name="Rounded Rectangle 7"/>
          <p:cNvSpPr/>
          <p:nvPr/>
        </p:nvSpPr>
        <p:spPr>
          <a:xfrm>
            <a:off x="5849816" y="943984"/>
            <a:ext cx="1064536" cy="457989"/>
          </a:xfrm>
          <a:prstGeom prst="roundRect">
            <a:avLst/>
          </a:prstGeom>
          <a:solidFill>
            <a:schemeClr val="accent1">
              <a:alpha val="20000"/>
            </a:schemeClr>
          </a:solid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22041">
              <a:defRPr/>
            </a:pPr>
            <a:endParaRPr lang="en-GB" sz="1662">
              <a:solidFill>
                <a:prstClr val="white"/>
              </a:solidFill>
              <a:latin typeface="Calibri"/>
            </a:endParaRPr>
          </a:p>
        </p:txBody>
      </p:sp>
    </p:spTree>
    <p:extLst>
      <p:ext uri="{BB962C8B-B14F-4D97-AF65-F5344CB8AC3E}">
        <p14:creationId xmlns:p14="http://schemas.microsoft.com/office/powerpoint/2010/main" val="426705463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1DE1F16-E942-4202-968C-82135C2C023B}"/>
              </a:ext>
            </a:extLst>
          </p:cNvPr>
          <p:cNvSpPr/>
          <p:nvPr/>
        </p:nvSpPr>
        <p:spPr>
          <a:xfrm>
            <a:off x="1473433" y="303648"/>
            <a:ext cx="6197146" cy="923330"/>
          </a:xfrm>
          <a:prstGeom prst="rect">
            <a:avLst/>
          </a:prstGeom>
          <a:noFill/>
        </p:spPr>
        <p:txBody>
          <a:bodyPr wrap="non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rPr>
              <a:t>Weds- </a:t>
            </a:r>
            <a:r>
              <a:rPr lang="en-US" sz="5400" b="1" cap="none" spc="0" dirty="0">
                <a:ln w="22225">
                  <a:solidFill>
                    <a:schemeClr val="accent2"/>
                  </a:solidFill>
                  <a:prstDash val="solid"/>
                </a:ln>
                <a:solidFill>
                  <a:schemeClr val="accent2">
                    <a:lumMod val="40000"/>
                    <a:lumOff val="60000"/>
                  </a:schemeClr>
                </a:solidFill>
                <a:effectLst/>
              </a:rPr>
              <a:t>Over to you….</a:t>
            </a:r>
          </a:p>
        </p:txBody>
      </p:sp>
      <p:sp>
        <p:nvSpPr>
          <p:cNvPr id="3" name="Rectangle 2">
            <a:extLst>
              <a:ext uri="{FF2B5EF4-FFF2-40B4-BE49-F238E27FC236}">
                <a16:creationId xmlns:a16="http://schemas.microsoft.com/office/drawing/2014/main" id="{170B64DB-3847-47F3-AA0F-F680F6BD7260}"/>
              </a:ext>
            </a:extLst>
          </p:cNvPr>
          <p:cNvSpPr/>
          <p:nvPr/>
        </p:nvSpPr>
        <p:spPr>
          <a:xfrm>
            <a:off x="411545" y="1478769"/>
            <a:ext cx="8320932" cy="4524315"/>
          </a:xfrm>
          <a:prstGeom prst="rect">
            <a:avLst/>
          </a:prstGeom>
          <a:noFill/>
        </p:spPr>
        <p:txBody>
          <a:bodyPr wrap="none" lIns="91440" tIns="45720" rIns="91440" bIns="45720">
            <a:spAutoFit/>
          </a:bodyPr>
          <a:lstStyle/>
          <a:p>
            <a:pPr algn="ctr"/>
            <a:r>
              <a:rPr lang="en-US" sz="3600" b="0" cap="none" spc="0" dirty="0">
                <a:ln w="0"/>
                <a:solidFill>
                  <a:schemeClr val="tx1"/>
                </a:solidFill>
                <a:effectLst>
                  <a:outerShdw blurRad="38100" dist="19050" dir="2700000" algn="tl" rotWithShape="0">
                    <a:schemeClr val="dk1">
                      <a:alpha val="40000"/>
                    </a:schemeClr>
                  </a:outerShdw>
                </a:effectLst>
              </a:rPr>
              <a:t>Hexagons(out)-  </a:t>
            </a:r>
            <a:r>
              <a:rPr lang="en-US" sz="3600" b="0" cap="none" spc="0" dirty="0" err="1">
                <a:ln w="0"/>
                <a:solidFill>
                  <a:schemeClr val="tx1"/>
                </a:solidFill>
                <a:effectLst>
                  <a:outerShdw blurRad="38100" dist="19050" dir="2700000" algn="tl" rotWithShape="0">
                    <a:schemeClr val="dk1">
                      <a:alpha val="40000"/>
                    </a:schemeClr>
                  </a:outerShdw>
                </a:effectLst>
              </a:rPr>
              <a:t>Mrs</a:t>
            </a:r>
            <a:r>
              <a:rPr lang="en-US" sz="3600" b="0" cap="none" spc="0" dirty="0">
                <a:ln w="0"/>
                <a:solidFill>
                  <a:schemeClr val="tx1"/>
                </a:solidFill>
                <a:effectLst>
                  <a:outerShdw blurRad="38100" dist="19050" dir="2700000" algn="tl" rotWithShape="0">
                    <a:schemeClr val="dk1">
                      <a:alpha val="40000"/>
                    </a:schemeClr>
                  </a:outerShdw>
                </a:effectLst>
              </a:rPr>
              <a:t> </a:t>
            </a:r>
            <a:r>
              <a:rPr lang="en-US" sz="3600" b="0" cap="none" spc="0" dirty="0" err="1">
                <a:ln w="0"/>
                <a:solidFill>
                  <a:schemeClr val="tx1"/>
                </a:solidFill>
                <a:effectLst>
                  <a:outerShdw blurRad="38100" dist="19050" dir="2700000" algn="tl" rotWithShape="0">
                    <a:schemeClr val="dk1">
                      <a:alpha val="40000"/>
                    </a:schemeClr>
                  </a:outerShdw>
                </a:effectLst>
              </a:rPr>
              <a:t>Warham</a:t>
            </a:r>
            <a:r>
              <a:rPr lang="en-US" sz="3600" b="0" cap="none" spc="0" dirty="0">
                <a:ln w="0"/>
                <a:solidFill>
                  <a:schemeClr val="tx1"/>
                </a:solidFill>
                <a:effectLst>
                  <a:outerShdw blurRad="38100" dist="19050" dir="2700000" algn="tl" rotWithShape="0">
                    <a:schemeClr val="dk1">
                      <a:alpha val="40000"/>
                    </a:schemeClr>
                  </a:outerShdw>
                </a:effectLst>
              </a:rPr>
              <a:t> &amp; </a:t>
            </a:r>
            <a:r>
              <a:rPr lang="en-US" sz="3600" b="0" cap="none" spc="0" dirty="0" err="1">
                <a:ln w="0"/>
                <a:solidFill>
                  <a:schemeClr val="tx1"/>
                </a:solidFill>
                <a:effectLst>
                  <a:outerShdw blurRad="38100" dist="19050" dir="2700000" algn="tl" rotWithShape="0">
                    <a:schemeClr val="dk1">
                      <a:alpha val="40000"/>
                    </a:schemeClr>
                  </a:outerShdw>
                </a:effectLst>
              </a:rPr>
              <a:t>Mrs</a:t>
            </a:r>
            <a:r>
              <a:rPr lang="en-US" sz="3600" b="0" cap="none" spc="0" dirty="0">
                <a:ln w="0"/>
                <a:solidFill>
                  <a:schemeClr val="tx1"/>
                </a:solidFill>
                <a:effectLst>
                  <a:outerShdw blurRad="38100" dist="19050" dir="2700000" algn="tl" rotWithShape="0">
                    <a:schemeClr val="dk1">
                      <a:alpha val="40000"/>
                    </a:schemeClr>
                  </a:outerShdw>
                </a:effectLst>
              </a:rPr>
              <a:t> Lund -</a:t>
            </a:r>
            <a:r>
              <a:rPr lang="en-US" sz="3600" dirty="0">
                <a:ln w="0"/>
                <a:effectLst>
                  <a:outerShdw blurRad="38100" dist="19050" dir="2700000" algn="tl" rotWithShape="0">
                    <a:schemeClr val="dk1">
                      <a:alpha val="40000"/>
                    </a:schemeClr>
                  </a:outerShdw>
                </a:effectLst>
              </a:rPr>
              <a:t> </a:t>
            </a:r>
          </a:p>
          <a:p>
            <a:pPr algn="ctr"/>
            <a:r>
              <a:rPr lang="en-US" sz="3600" dirty="0">
                <a:ln w="0"/>
                <a:effectLst>
                  <a:outerShdw blurRad="38100" dist="19050" dir="2700000" algn="tl" rotWithShape="0">
                    <a:schemeClr val="dk1">
                      <a:alpha val="40000"/>
                    </a:schemeClr>
                  </a:outerShdw>
                </a:effectLst>
              </a:rPr>
              <a:t>Problem solving</a:t>
            </a:r>
            <a:r>
              <a:rPr lang="en-US" sz="3600" b="0" cap="none" spc="0" dirty="0">
                <a:ln w="0"/>
                <a:solidFill>
                  <a:schemeClr val="tx1"/>
                </a:solidFill>
                <a:effectLst>
                  <a:outerShdw blurRad="38100" dist="19050" dir="2700000" algn="tl" rotWithShape="0">
                    <a:schemeClr val="dk1">
                      <a:alpha val="40000"/>
                    </a:schemeClr>
                  </a:outerShdw>
                </a:effectLst>
              </a:rPr>
              <a:t> </a:t>
            </a:r>
          </a:p>
          <a:p>
            <a:pPr algn="ctr"/>
            <a:endParaRPr lang="en-US" sz="3600" dirty="0">
              <a:ln w="0"/>
              <a:effectLst>
                <a:outerShdw blurRad="38100" dist="19050" dir="2700000" algn="tl" rotWithShape="0">
                  <a:schemeClr val="dk1">
                    <a:alpha val="40000"/>
                  </a:schemeClr>
                </a:outerShdw>
              </a:effectLst>
            </a:endParaRPr>
          </a:p>
          <a:p>
            <a:pPr algn="ctr"/>
            <a:r>
              <a:rPr lang="en-US" sz="3600" dirty="0">
                <a:ln w="0"/>
                <a:effectLst>
                  <a:outerShdw blurRad="38100" dist="19050" dir="2700000" algn="tl" rotWithShape="0">
                    <a:schemeClr val="dk1">
                      <a:alpha val="40000"/>
                    </a:schemeClr>
                  </a:outerShdw>
                </a:effectLst>
              </a:rPr>
              <a:t>Squares-  Independent -</a:t>
            </a:r>
            <a:r>
              <a:rPr lang="en-US" sz="3600" dirty="0" err="1">
                <a:ln w="0"/>
                <a:effectLst>
                  <a:outerShdw blurRad="38100" dist="19050" dir="2700000" algn="tl" rotWithShape="0">
                    <a:schemeClr val="dk1">
                      <a:alpha val="40000"/>
                    </a:schemeClr>
                  </a:outerShdw>
                </a:effectLst>
              </a:rPr>
              <a:t>Whiterose</a:t>
            </a:r>
            <a:r>
              <a:rPr lang="en-US" sz="3600" dirty="0">
                <a:ln w="0"/>
                <a:effectLst>
                  <a:outerShdw blurRad="38100" dist="19050" dir="2700000" algn="tl" rotWithShape="0">
                    <a:schemeClr val="dk1">
                      <a:alpha val="40000"/>
                    </a:schemeClr>
                  </a:outerShdw>
                </a:effectLst>
              </a:rPr>
              <a:t> sheet</a:t>
            </a:r>
          </a:p>
          <a:p>
            <a:pPr algn="ctr"/>
            <a:r>
              <a:rPr lang="en-US" sz="3600" dirty="0">
                <a:ln w="0"/>
                <a:effectLst>
                  <a:outerShdw blurRad="38100" dist="19050" dir="2700000" algn="tl" rotWithShape="0">
                    <a:schemeClr val="dk1">
                      <a:alpha val="40000"/>
                    </a:schemeClr>
                  </a:outerShdw>
                </a:effectLst>
              </a:rPr>
              <a:t>Octagons- </a:t>
            </a:r>
            <a:r>
              <a:rPr lang="en-US" sz="3600" dirty="0" err="1">
                <a:ln w="0"/>
                <a:effectLst>
                  <a:outerShdw blurRad="38100" dist="19050" dir="2700000" algn="tl" rotWithShape="0">
                    <a:schemeClr val="dk1">
                      <a:alpha val="40000"/>
                    </a:schemeClr>
                  </a:outerShdw>
                </a:effectLst>
              </a:rPr>
              <a:t>Mrs</a:t>
            </a:r>
            <a:r>
              <a:rPr lang="en-US" sz="3600" dirty="0">
                <a:ln w="0"/>
                <a:effectLst>
                  <a:outerShdw blurRad="38100" dist="19050" dir="2700000" algn="tl" rotWithShape="0">
                    <a:schemeClr val="dk1">
                      <a:alpha val="40000"/>
                    </a:schemeClr>
                  </a:outerShdw>
                </a:effectLst>
              </a:rPr>
              <a:t> Day – Problem solving </a:t>
            </a:r>
          </a:p>
          <a:p>
            <a:pPr algn="ctr"/>
            <a:endParaRPr lang="en-US" sz="3600" dirty="0">
              <a:ln w="0"/>
              <a:effectLst>
                <a:outerShdw blurRad="38100" dist="19050" dir="2700000" algn="tl" rotWithShape="0">
                  <a:schemeClr val="dk1">
                    <a:alpha val="40000"/>
                  </a:schemeClr>
                </a:outerShdw>
              </a:effectLst>
            </a:endParaRPr>
          </a:p>
          <a:p>
            <a:pPr algn="ctr"/>
            <a:r>
              <a:rPr lang="en-US" sz="3600" dirty="0">
                <a:ln w="0"/>
                <a:effectLst>
                  <a:outerShdw blurRad="38100" dist="19050" dir="2700000" algn="tl" rotWithShape="0">
                    <a:schemeClr val="dk1">
                      <a:alpha val="40000"/>
                    </a:schemeClr>
                  </a:outerShdw>
                </a:effectLst>
              </a:rPr>
              <a:t>Triangles- </a:t>
            </a:r>
            <a:r>
              <a:rPr lang="en-US" sz="3600" dirty="0" err="1">
                <a:ln w="0"/>
                <a:effectLst>
                  <a:outerShdw blurRad="38100" dist="19050" dir="2700000" algn="tl" rotWithShape="0">
                    <a:schemeClr val="dk1">
                      <a:alpha val="40000"/>
                    </a:schemeClr>
                  </a:outerShdw>
                </a:effectLst>
              </a:rPr>
              <a:t>Mrs</a:t>
            </a:r>
            <a:r>
              <a:rPr lang="en-US" sz="3600" dirty="0">
                <a:ln w="0"/>
                <a:effectLst>
                  <a:outerShdw blurRad="38100" dist="19050" dir="2700000" algn="tl" rotWithShape="0">
                    <a:schemeClr val="dk1">
                      <a:alpha val="40000"/>
                    </a:schemeClr>
                  </a:outerShdw>
                </a:effectLst>
              </a:rPr>
              <a:t> Cooper</a:t>
            </a:r>
          </a:p>
          <a:p>
            <a:pPr algn="ctr"/>
            <a:r>
              <a:rPr lang="en-US" sz="3600" dirty="0" err="1">
                <a:ln w="0"/>
                <a:effectLst>
                  <a:outerShdw blurRad="38100" dist="19050" dir="2700000" algn="tl" rotWithShape="0">
                    <a:schemeClr val="dk1">
                      <a:alpha val="40000"/>
                    </a:schemeClr>
                  </a:outerShdw>
                </a:effectLst>
              </a:rPr>
              <a:t>Whiterose</a:t>
            </a:r>
            <a:r>
              <a:rPr lang="en-US" sz="3600" dirty="0">
                <a:ln w="0"/>
                <a:effectLst>
                  <a:outerShdw blurRad="38100" dist="19050" dir="2700000" algn="tl" rotWithShape="0">
                    <a:schemeClr val="dk1">
                      <a:alpha val="40000"/>
                    </a:schemeClr>
                  </a:outerShdw>
                </a:effectLst>
              </a:rPr>
              <a:t> questions 6-9 </a:t>
            </a:r>
          </a:p>
        </p:txBody>
      </p:sp>
    </p:spTree>
    <p:extLst>
      <p:ext uri="{BB962C8B-B14F-4D97-AF65-F5344CB8AC3E}">
        <p14:creationId xmlns:p14="http://schemas.microsoft.com/office/powerpoint/2010/main" val="305802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2899B50-CF5B-4C2A-8FF4-2AA8658DC9E0}"/>
              </a:ext>
            </a:extLst>
          </p:cNvPr>
          <p:cNvPicPr>
            <a:picLocks noChangeAspect="1"/>
          </p:cNvPicPr>
          <p:nvPr/>
        </p:nvPicPr>
        <p:blipFill rotWithShape="1">
          <a:blip r:embed="rId2"/>
          <a:srcRect l="24928" t="23256" r="26232" b="24931"/>
          <a:stretch/>
        </p:blipFill>
        <p:spPr>
          <a:xfrm>
            <a:off x="0" y="0"/>
            <a:ext cx="6487896" cy="3869635"/>
          </a:xfrm>
          <a:prstGeom prst="rect">
            <a:avLst/>
          </a:prstGeom>
        </p:spPr>
      </p:pic>
      <p:pic>
        <p:nvPicPr>
          <p:cNvPr id="4" name="Picture 3">
            <a:extLst>
              <a:ext uri="{FF2B5EF4-FFF2-40B4-BE49-F238E27FC236}">
                <a16:creationId xmlns:a16="http://schemas.microsoft.com/office/drawing/2014/main" id="{C743F237-78BA-48E5-BBD6-5D629DF479ED}"/>
              </a:ext>
            </a:extLst>
          </p:cNvPr>
          <p:cNvPicPr>
            <a:picLocks noChangeAspect="1"/>
          </p:cNvPicPr>
          <p:nvPr/>
        </p:nvPicPr>
        <p:blipFill rotWithShape="1">
          <a:blip r:embed="rId3"/>
          <a:srcRect l="24203" t="27380" r="26232" b="17714"/>
          <a:stretch/>
        </p:blipFill>
        <p:spPr>
          <a:xfrm>
            <a:off x="2637183" y="3218185"/>
            <a:ext cx="5844208" cy="3639815"/>
          </a:xfrm>
          <a:prstGeom prst="rect">
            <a:avLst/>
          </a:prstGeom>
        </p:spPr>
      </p:pic>
    </p:spTree>
    <p:extLst>
      <p:ext uri="{BB962C8B-B14F-4D97-AF65-F5344CB8AC3E}">
        <p14:creationId xmlns:p14="http://schemas.microsoft.com/office/powerpoint/2010/main" val="908228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7893D2E-3255-431B-BE6D-2CF8D74A003C}"/>
              </a:ext>
            </a:extLst>
          </p:cNvPr>
          <p:cNvPicPr>
            <a:picLocks noChangeAspect="1"/>
          </p:cNvPicPr>
          <p:nvPr/>
        </p:nvPicPr>
        <p:blipFill rotWithShape="1">
          <a:blip r:embed="rId2"/>
          <a:srcRect l="36522" t="32020" r="36232" b="32922"/>
          <a:stretch/>
        </p:blipFill>
        <p:spPr>
          <a:xfrm>
            <a:off x="1245705" y="1033669"/>
            <a:ext cx="6027010" cy="4359965"/>
          </a:xfrm>
          <a:prstGeom prst="rect">
            <a:avLst/>
          </a:prstGeom>
        </p:spPr>
      </p:pic>
    </p:spTree>
    <p:extLst>
      <p:ext uri="{BB962C8B-B14F-4D97-AF65-F5344CB8AC3E}">
        <p14:creationId xmlns:p14="http://schemas.microsoft.com/office/powerpoint/2010/main" val="375080717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7FF79E2-2FC3-4059-8EB1-BC93904F185D}"/>
              </a:ext>
            </a:extLst>
          </p:cNvPr>
          <p:cNvPicPr>
            <a:picLocks noChangeAspect="1"/>
          </p:cNvPicPr>
          <p:nvPr/>
        </p:nvPicPr>
        <p:blipFill rotWithShape="1">
          <a:blip r:embed="rId2"/>
          <a:srcRect l="34638" t="30989" r="36232" b="24931"/>
          <a:stretch/>
        </p:blipFill>
        <p:spPr>
          <a:xfrm>
            <a:off x="1126435" y="715417"/>
            <a:ext cx="6427303" cy="5468007"/>
          </a:xfrm>
          <a:prstGeom prst="rect">
            <a:avLst/>
          </a:prstGeom>
        </p:spPr>
      </p:pic>
    </p:spTree>
    <p:extLst>
      <p:ext uri="{BB962C8B-B14F-4D97-AF65-F5344CB8AC3E}">
        <p14:creationId xmlns:p14="http://schemas.microsoft.com/office/powerpoint/2010/main" val="6352312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1861A7C-D020-4C4B-B25C-38D37C7FF4AF}"/>
              </a:ext>
            </a:extLst>
          </p:cNvPr>
          <p:cNvPicPr>
            <a:picLocks noChangeAspect="1"/>
          </p:cNvPicPr>
          <p:nvPr/>
        </p:nvPicPr>
        <p:blipFill rotWithShape="1">
          <a:blip r:embed="rId2"/>
          <a:srcRect l="34493" t="36918" r="36087" b="21323"/>
          <a:stretch/>
        </p:blipFill>
        <p:spPr>
          <a:xfrm>
            <a:off x="834885" y="790380"/>
            <a:ext cx="6612836" cy="5277240"/>
          </a:xfrm>
          <a:prstGeom prst="rect">
            <a:avLst/>
          </a:prstGeom>
        </p:spPr>
      </p:pic>
    </p:spTree>
    <p:extLst>
      <p:ext uri="{BB962C8B-B14F-4D97-AF65-F5344CB8AC3E}">
        <p14:creationId xmlns:p14="http://schemas.microsoft.com/office/powerpoint/2010/main" val="69437540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20ED94-8D2A-47B9-98D0-FBAEEC806E28}"/>
              </a:ext>
            </a:extLst>
          </p:cNvPr>
          <p:cNvPicPr>
            <a:picLocks noChangeAspect="1"/>
          </p:cNvPicPr>
          <p:nvPr/>
        </p:nvPicPr>
        <p:blipFill rotWithShape="1">
          <a:blip r:embed="rId2"/>
          <a:srcRect l="35941" t="17069" r="39131" b="17713"/>
          <a:stretch/>
        </p:blipFill>
        <p:spPr>
          <a:xfrm>
            <a:off x="2358886" y="466060"/>
            <a:ext cx="4028661" cy="5925879"/>
          </a:xfrm>
          <a:prstGeom prst="rect">
            <a:avLst/>
          </a:prstGeom>
        </p:spPr>
      </p:pic>
    </p:spTree>
    <p:extLst>
      <p:ext uri="{BB962C8B-B14F-4D97-AF65-F5344CB8AC3E}">
        <p14:creationId xmlns:p14="http://schemas.microsoft.com/office/powerpoint/2010/main" val="343377391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D730EBA-63A7-4828-BDC0-54E903B44C46}"/>
              </a:ext>
            </a:extLst>
          </p:cNvPr>
          <p:cNvSpPr txBox="1"/>
          <p:nvPr/>
        </p:nvSpPr>
        <p:spPr>
          <a:xfrm>
            <a:off x="1623391" y="1763403"/>
            <a:ext cx="4572000" cy="369332"/>
          </a:xfrm>
          <a:prstGeom prst="rect">
            <a:avLst/>
          </a:prstGeom>
          <a:noFill/>
        </p:spPr>
        <p:txBody>
          <a:bodyPr wrap="square">
            <a:spAutoFit/>
          </a:bodyPr>
          <a:lstStyle/>
          <a:p>
            <a:r>
              <a:rPr lang="en-GB" dirty="0">
                <a:hlinkClick r:id="rId2"/>
              </a:rPr>
              <a:t>https://vimeo.com/454666928</a:t>
            </a:r>
            <a:endParaRPr lang="en-GB" dirty="0"/>
          </a:p>
        </p:txBody>
      </p:sp>
      <p:sp>
        <p:nvSpPr>
          <p:cNvPr id="4" name="Rectangle 3">
            <a:extLst>
              <a:ext uri="{FF2B5EF4-FFF2-40B4-BE49-F238E27FC236}">
                <a16:creationId xmlns:a16="http://schemas.microsoft.com/office/drawing/2014/main" id="{A728B1CB-5DEE-4E40-9C08-AE17691A6D43}"/>
              </a:ext>
            </a:extLst>
          </p:cNvPr>
          <p:cNvSpPr/>
          <p:nvPr/>
        </p:nvSpPr>
        <p:spPr>
          <a:xfrm>
            <a:off x="744037" y="592073"/>
            <a:ext cx="6330707" cy="707886"/>
          </a:xfrm>
          <a:prstGeom prst="rect">
            <a:avLst/>
          </a:prstGeom>
          <a:noFill/>
        </p:spPr>
        <p:txBody>
          <a:bodyPr wrap="none" lIns="91440" tIns="45720" rIns="91440" bIns="45720">
            <a:spAutoFit/>
          </a:bodyPr>
          <a:lstStyle/>
          <a:p>
            <a:pPr algn="ctr"/>
            <a:r>
              <a:rPr lang="en-US" sz="4000" b="1" dirty="0">
                <a:ln w="22225">
                  <a:solidFill>
                    <a:schemeClr val="accent2"/>
                  </a:solidFill>
                  <a:prstDash val="solid"/>
                </a:ln>
                <a:solidFill>
                  <a:schemeClr val="accent2">
                    <a:lumMod val="40000"/>
                    <a:lumOff val="60000"/>
                  </a:schemeClr>
                </a:solidFill>
              </a:rPr>
              <a:t>Recap time…useful websites </a:t>
            </a:r>
            <a:endParaRPr lang="en-US" sz="4000" b="1" cap="none" spc="0" dirty="0">
              <a:ln w="22225">
                <a:solidFill>
                  <a:schemeClr val="accent2"/>
                </a:solidFill>
                <a:prstDash val="solid"/>
              </a:ln>
              <a:solidFill>
                <a:schemeClr val="accent2">
                  <a:lumMod val="40000"/>
                  <a:lumOff val="60000"/>
                </a:schemeClr>
              </a:solidFill>
              <a:effectLst/>
            </a:endParaRPr>
          </a:p>
        </p:txBody>
      </p:sp>
      <p:sp>
        <p:nvSpPr>
          <p:cNvPr id="6" name="TextBox 5">
            <a:extLst>
              <a:ext uri="{FF2B5EF4-FFF2-40B4-BE49-F238E27FC236}">
                <a16:creationId xmlns:a16="http://schemas.microsoft.com/office/drawing/2014/main" id="{3C92B4AC-D0CB-4C2C-BD6A-841656D49182}"/>
              </a:ext>
            </a:extLst>
          </p:cNvPr>
          <p:cNvSpPr txBox="1"/>
          <p:nvPr/>
        </p:nvSpPr>
        <p:spPr>
          <a:xfrm>
            <a:off x="744037" y="2596179"/>
            <a:ext cx="7394712" cy="369332"/>
          </a:xfrm>
          <a:prstGeom prst="rect">
            <a:avLst/>
          </a:prstGeom>
          <a:noFill/>
        </p:spPr>
        <p:txBody>
          <a:bodyPr wrap="square">
            <a:spAutoFit/>
          </a:bodyPr>
          <a:lstStyle/>
          <a:p>
            <a:r>
              <a:rPr lang="en-GB" dirty="0">
                <a:hlinkClick r:id="rId3"/>
              </a:rPr>
              <a:t>https://www.bbc.co.uk/teach/skillswise/rounding-and-estimating/zv8qcqt</a:t>
            </a:r>
            <a:endParaRPr lang="en-GB" dirty="0"/>
          </a:p>
        </p:txBody>
      </p:sp>
      <p:sp>
        <p:nvSpPr>
          <p:cNvPr id="8" name="TextBox 7">
            <a:extLst>
              <a:ext uri="{FF2B5EF4-FFF2-40B4-BE49-F238E27FC236}">
                <a16:creationId xmlns:a16="http://schemas.microsoft.com/office/drawing/2014/main" id="{9F20C0CF-2355-4F61-9735-BC804F68E9A3}"/>
              </a:ext>
            </a:extLst>
          </p:cNvPr>
          <p:cNvSpPr txBox="1"/>
          <p:nvPr/>
        </p:nvSpPr>
        <p:spPr>
          <a:xfrm>
            <a:off x="1221115" y="3523158"/>
            <a:ext cx="6113963" cy="369332"/>
          </a:xfrm>
          <a:prstGeom prst="rect">
            <a:avLst/>
          </a:prstGeom>
          <a:noFill/>
        </p:spPr>
        <p:txBody>
          <a:bodyPr wrap="square">
            <a:spAutoFit/>
          </a:bodyPr>
          <a:lstStyle/>
          <a:p>
            <a:r>
              <a:rPr lang="en-GB" dirty="0">
                <a:hlinkClick r:id="rId4"/>
              </a:rPr>
              <a:t>https://www.youtube.com/watch?v=n1VBMphaRPo</a:t>
            </a:r>
            <a:endParaRPr lang="en-GB" dirty="0"/>
          </a:p>
        </p:txBody>
      </p:sp>
    </p:spTree>
    <p:extLst>
      <p:ext uri="{BB962C8B-B14F-4D97-AF65-F5344CB8AC3E}">
        <p14:creationId xmlns:p14="http://schemas.microsoft.com/office/powerpoint/2010/main" val="18584255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DEFC27-7243-4220-8F91-B0F3EF07E965}"/>
              </a:ext>
            </a:extLst>
          </p:cNvPr>
          <p:cNvSpPr txBox="1"/>
          <p:nvPr/>
        </p:nvSpPr>
        <p:spPr>
          <a:xfrm>
            <a:off x="569844" y="335845"/>
            <a:ext cx="7566991" cy="2554545"/>
          </a:xfrm>
          <a:prstGeom prst="rect">
            <a:avLst/>
          </a:prstGeom>
          <a:noFill/>
        </p:spPr>
        <p:txBody>
          <a:bodyPr wrap="square" rtlCol="0">
            <a:spAutoFit/>
          </a:bodyPr>
          <a:lstStyle/>
          <a:p>
            <a:r>
              <a:rPr lang="en-GB" sz="4400" dirty="0">
                <a:latin typeface="Comic Sans MS" panose="030F0702030302020204" pitchFamily="66" charset="0"/>
              </a:rPr>
              <a:t>Thursday 17</a:t>
            </a:r>
            <a:r>
              <a:rPr lang="en-GB" sz="4400" baseline="30000" dirty="0">
                <a:latin typeface="Comic Sans MS" panose="030F0702030302020204" pitchFamily="66" charset="0"/>
              </a:rPr>
              <a:t>th</a:t>
            </a:r>
            <a:r>
              <a:rPr lang="en-GB" sz="4400" dirty="0">
                <a:latin typeface="Comic Sans MS" panose="030F0702030302020204" pitchFamily="66" charset="0"/>
              </a:rPr>
              <a:t> September</a:t>
            </a:r>
          </a:p>
          <a:p>
            <a:pPr algn="ctr"/>
            <a:endParaRPr lang="en-GB" sz="4400" dirty="0">
              <a:latin typeface="Comic Sans MS" panose="030F0702030302020204" pitchFamily="66" charset="0"/>
            </a:endParaRPr>
          </a:p>
          <a:p>
            <a:pPr algn="ctr"/>
            <a:r>
              <a:rPr lang="en-GB" sz="3600" dirty="0">
                <a:solidFill>
                  <a:srgbClr val="FF0000"/>
                </a:solidFill>
                <a:latin typeface="Comic Sans MS" panose="030F0702030302020204" pitchFamily="66" charset="0"/>
              </a:rPr>
              <a:t>LO: To understand and use negative numbers </a:t>
            </a:r>
          </a:p>
        </p:txBody>
      </p:sp>
      <p:pic>
        <p:nvPicPr>
          <p:cNvPr id="2050" name="Picture 2" descr="Session 1: Working with numbers: 1.2 Negative numbers - OpenLearn - Open  University - FSM_1">
            <a:extLst>
              <a:ext uri="{FF2B5EF4-FFF2-40B4-BE49-F238E27FC236}">
                <a16:creationId xmlns:a16="http://schemas.microsoft.com/office/drawing/2014/main" id="{9660C299-19CA-43CC-AF94-16182FAE15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4939" y="3178880"/>
            <a:ext cx="4876800" cy="3343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0977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7BE674E-859C-4167-9429-E181E174D324}"/>
              </a:ext>
            </a:extLst>
          </p:cNvPr>
          <p:cNvSpPr txBox="1"/>
          <p:nvPr/>
        </p:nvSpPr>
        <p:spPr>
          <a:xfrm>
            <a:off x="848139" y="2794914"/>
            <a:ext cx="7036904" cy="369332"/>
          </a:xfrm>
          <a:prstGeom prst="rect">
            <a:avLst/>
          </a:prstGeom>
          <a:noFill/>
        </p:spPr>
        <p:txBody>
          <a:bodyPr wrap="square">
            <a:spAutoFit/>
          </a:bodyPr>
          <a:lstStyle/>
          <a:p>
            <a:r>
              <a:rPr lang="en-GB" dirty="0">
                <a:hlinkClick r:id="rId2"/>
              </a:rPr>
              <a:t>https://www.bbc.co.uk/bitesize/topics/znwj6sg/articles/zxthnbk</a:t>
            </a:r>
            <a:endParaRPr lang="en-GB" dirty="0"/>
          </a:p>
        </p:txBody>
      </p:sp>
      <p:sp>
        <p:nvSpPr>
          <p:cNvPr id="5" name="Rectangle 4">
            <a:extLst>
              <a:ext uri="{FF2B5EF4-FFF2-40B4-BE49-F238E27FC236}">
                <a16:creationId xmlns:a16="http://schemas.microsoft.com/office/drawing/2014/main" id="{13ED1FB9-A7CE-42DC-99A3-2CC994398FEF}"/>
              </a:ext>
            </a:extLst>
          </p:cNvPr>
          <p:cNvSpPr/>
          <p:nvPr/>
        </p:nvSpPr>
        <p:spPr>
          <a:xfrm>
            <a:off x="430310" y="884583"/>
            <a:ext cx="7454733"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Revision- Watch the clip! </a:t>
            </a:r>
          </a:p>
        </p:txBody>
      </p:sp>
    </p:spTree>
    <p:extLst>
      <p:ext uri="{BB962C8B-B14F-4D97-AF65-F5344CB8AC3E}">
        <p14:creationId xmlns:p14="http://schemas.microsoft.com/office/powerpoint/2010/main" val="6452090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43BBBE3-7E4D-4FBC-BA30-98AD3A58B992}"/>
              </a:ext>
            </a:extLst>
          </p:cNvPr>
          <p:cNvPicPr>
            <a:picLocks noChangeAspect="1"/>
          </p:cNvPicPr>
          <p:nvPr/>
        </p:nvPicPr>
        <p:blipFill rotWithShape="1">
          <a:blip r:embed="rId2"/>
          <a:srcRect l="19275" t="19905" r="64348" b="11785"/>
          <a:stretch/>
        </p:blipFill>
        <p:spPr>
          <a:xfrm>
            <a:off x="2690191" y="-16565"/>
            <a:ext cx="4837043" cy="6930417"/>
          </a:xfrm>
          <a:prstGeom prst="rect">
            <a:avLst/>
          </a:prstGeom>
        </p:spPr>
      </p:pic>
      <p:sp>
        <p:nvSpPr>
          <p:cNvPr id="5" name="Rectangle 4">
            <a:extLst>
              <a:ext uri="{FF2B5EF4-FFF2-40B4-BE49-F238E27FC236}">
                <a16:creationId xmlns:a16="http://schemas.microsoft.com/office/drawing/2014/main" id="{285236D9-7A56-46A7-A4E5-E6F27CE9315C}"/>
              </a:ext>
            </a:extLst>
          </p:cNvPr>
          <p:cNvSpPr/>
          <p:nvPr/>
        </p:nvSpPr>
        <p:spPr>
          <a:xfrm>
            <a:off x="170524" y="1098778"/>
            <a:ext cx="2335896" cy="3416320"/>
          </a:xfrm>
          <a:prstGeom prst="rect">
            <a:avLst/>
          </a:prstGeom>
          <a:noFill/>
        </p:spPr>
        <p:txBody>
          <a:bodyPr wrap="none" lIns="91440" tIns="45720" rIns="91440" bIns="45720">
            <a:spAutoFit/>
          </a:bodyPr>
          <a:lstStyle/>
          <a:p>
            <a:pPr algn="ctr"/>
            <a:r>
              <a:rPr lang="en-US" sz="5400" dirty="0">
                <a:ln w="0"/>
                <a:solidFill>
                  <a:schemeClr val="accent1"/>
                </a:solidFill>
                <a:effectLst>
                  <a:outerShdw blurRad="38100" dist="25400" dir="5400000" algn="ctr" rotWithShape="0">
                    <a:srgbClr val="6E747A">
                      <a:alpha val="43000"/>
                    </a:srgbClr>
                  </a:outerShdw>
                </a:effectLst>
              </a:rPr>
              <a:t>Stick</a:t>
            </a:r>
          </a:p>
          <a:p>
            <a:pPr algn="ctr"/>
            <a:r>
              <a:rPr lang="en-US" sz="5400" dirty="0">
                <a:ln w="0"/>
                <a:solidFill>
                  <a:schemeClr val="accent1"/>
                </a:solidFill>
                <a:effectLst>
                  <a:outerShdw blurRad="38100" dist="25400" dir="5400000" algn="ctr" rotWithShape="0">
                    <a:srgbClr val="6E747A">
                      <a:alpha val="43000"/>
                    </a:srgbClr>
                  </a:outerShdw>
                </a:effectLst>
              </a:rPr>
              <a:t> in </a:t>
            </a:r>
          </a:p>
          <a:p>
            <a:pPr algn="ctr"/>
            <a:r>
              <a:rPr lang="en-US" sz="5400" dirty="0">
                <a:ln w="0"/>
                <a:solidFill>
                  <a:schemeClr val="accent1"/>
                </a:solidFill>
                <a:effectLst>
                  <a:outerShdw blurRad="38100" dist="25400" dir="5400000" algn="ctr" rotWithShape="0">
                    <a:srgbClr val="6E747A">
                      <a:alpha val="43000"/>
                    </a:srgbClr>
                  </a:outerShdw>
                </a:effectLst>
              </a:rPr>
              <a:t>books…</a:t>
            </a:r>
          </a:p>
          <a:p>
            <a:pPr algn="ctr"/>
            <a:endParaRPr lang="en-US" sz="5400" b="0" cap="none" spc="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1244874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80531"/>
            <a:chOff x="79697" y="6454317"/>
            <a:chExt cx="1188000" cy="480531"/>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246221"/>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XCCW Joined 7a" pitchFamily="66"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a:solidFill>
                  <a:schemeClr val="bg2">
                    <a:lumMod val="50000"/>
                  </a:schemeClr>
                </a:solidFill>
                <a:latin typeface="SassoonCRInfantMedium" panose="02000603020000020003" pitchFamily="2" charset="0"/>
              </a:rPr>
              <a:t>https://www.bbc.co.uk/bitesize/topics/znwj6sg/articles/zxthnbk</a:t>
            </a:r>
            <a:endParaRPr lang="en-GB" sz="2800" dirty="0">
              <a:solidFill>
                <a:schemeClr val="bg2">
                  <a:lumMod val="25000"/>
                </a:schemeClr>
              </a:solidFill>
              <a:latin typeface="SassoonCRInfantMedium" panose="02000603020000020003" pitchFamily="2" charset="0"/>
            </a:endParaRPr>
          </a:p>
        </p:txBody>
      </p:sp>
      <p:graphicFrame>
        <p:nvGraphicFramePr>
          <p:cNvPr id="2" name="Table 1">
            <a:extLst>
              <a:ext uri="{FF2B5EF4-FFF2-40B4-BE49-F238E27FC236}">
                <a16:creationId xmlns:a16="http://schemas.microsoft.com/office/drawing/2014/main" id="{E2864B06-7E13-4579-9032-9161FDAFD84C}"/>
              </a:ext>
            </a:extLst>
          </p:cNvPr>
          <p:cNvGraphicFramePr>
            <a:graphicFrameLocks noGrp="1"/>
          </p:cNvGraphicFramePr>
          <p:nvPr/>
        </p:nvGraphicFramePr>
        <p:xfrm>
          <a:off x="685800" y="2863901"/>
          <a:ext cx="7772400" cy="418548"/>
        </p:xfrm>
        <a:graphic>
          <a:graphicData uri="http://schemas.openxmlformats.org/drawingml/2006/table">
            <a:tbl>
              <a:tblPr firstRow="1" bandRow="1">
                <a:tableStyleId>{5940675A-B579-460E-94D1-54222C63F5DA}</a:tableStyleId>
              </a:tblPr>
              <a:tblGrid>
                <a:gridCol w="777240">
                  <a:extLst>
                    <a:ext uri="{9D8B030D-6E8A-4147-A177-3AD203B41FA5}">
                      <a16:colId xmlns:a16="http://schemas.microsoft.com/office/drawing/2014/main" val="4897901"/>
                    </a:ext>
                  </a:extLst>
                </a:gridCol>
                <a:gridCol w="777240">
                  <a:extLst>
                    <a:ext uri="{9D8B030D-6E8A-4147-A177-3AD203B41FA5}">
                      <a16:colId xmlns:a16="http://schemas.microsoft.com/office/drawing/2014/main" val="1170214802"/>
                    </a:ext>
                  </a:extLst>
                </a:gridCol>
                <a:gridCol w="777240">
                  <a:extLst>
                    <a:ext uri="{9D8B030D-6E8A-4147-A177-3AD203B41FA5}">
                      <a16:colId xmlns:a16="http://schemas.microsoft.com/office/drawing/2014/main" val="4260265017"/>
                    </a:ext>
                  </a:extLst>
                </a:gridCol>
                <a:gridCol w="777240">
                  <a:extLst>
                    <a:ext uri="{9D8B030D-6E8A-4147-A177-3AD203B41FA5}">
                      <a16:colId xmlns:a16="http://schemas.microsoft.com/office/drawing/2014/main" val="2562255146"/>
                    </a:ext>
                  </a:extLst>
                </a:gridCol>
                <a:gridCol w="777240">
                  <a:extLst>
                    <a:ext uri="{9D8B030D-6E8A-4147-A177-3AD203B41FA5}">
                      <a16:colId xmlns:a16="http://schemas.microsoft.com/office/drawing/2014/main" val="602728734"/>
                    </a:ext>
                  </a:extLst>
                </a:gridCol>
                <a:gridCol w="777240">
                  <a:extLst>
                    <a:ext uri="{9D8B030D-6E8A-4147-A177-3AD203B41FA5}">
                      <a16:colId xmlns:a16="http://schemas.microsoft.com/office/drawing/2014/main" val="2922409456"/>
                    </a:ext>
                  </a:extLst>
                </a:gridCol>
                <a:gridCol w="777240">
                  <a:extLst>
                    <a:ext uri="{9D8B030D-6E8A-4147-A177-3AD203B41FA5}">
                      <a16:colId xmlns:a16="http://schemas.microsoft.com/office/drawing/2014/main" val="3802805160"/>
                    </a:ext>
                  </a:extLst>
                </a:gridCol>
                <a:gridCol w="777240">
                  <a:extLst>
                    <a:ext uri="{9D8B030D-6E8A-4147-A177-3AD203B41FA5}">
                      <a16:colId xmlns:a16="http://schemas.microsoft.com/office/drawing/2014/main" val="463112176"/>
                    </a:ext>
                  </a:extLst>
                </a:gridCol>
                <a:gridCol w="777240">
                  <a:extLst>
                    <a:ext uri="{9D8B030D-6E8A-4147-A177-3AD203B41FA5}">
                      <a16:colId xmlns:a16="http://schemas.microsoft.com/office/drawing/2014/main" val="1030858026"/>
                    </a:ext>
                  </a:extLst>
                </a:gridCol>
                <a:gridCol w="777240">
                  <a:extLst>
                    <a:ext uri="{9D8B030D-6E8A-4147-A177-3AD203B41FA5}">
                      <a16:colId xmlns:a16="http://schemas.microsoft.com/office/drawing/2014/main" val="2096054215"/>
                    </a:ext>
                  </a:extLst>
                </a:gridCol>
              </a:tblGrid>
              <a:tr h="418548">
                <a:tc>
                  <a:txBody>
                    <a:bodyPr/>
                    <a:lstStyle/>
                    <a:p>
                      <a:endParaRPr lang="en-US" dirty="0"/>
                    </a:p>
                  </a:txBody>
                  <a:tcPr>
                    <a:lnL w="28575" cap="flat" cmpd="sng" algn="ctr">
                      <a:solidFill>
                        <a:schemeClr val="accent1">
                          <a:lumMod val="75000"/>
                        </a:schemeClr>
                      </a:solidFill>
                      <a:prstDash val="solid"/>
                      <a:round/>
                      <a:headEnd type="none" w="med" len="med"/>
                      <a:tailEnd type="none" w="med" len="med"/>
                    </a:lnL>
                    <a:lnR w="28575" cap="flat" cmpd="sng" algn="ctr">
                      <a:solidFill>
                        <a:schemeClr val="accent1">
                          <a:lumMod val="75000"/>
                        </a:schemeClr>
                      </a:solidFill>
                      <a:prstDash val="solid"/>
                      <a:round/>
                      <a:headEnd type="none" w="med" len="med"/>
                      <a:tailEnd type="none" w="med" len="med"/>
                    </a:lnR>
                    <a:lnT w="28575" cap="flat" cmpd="sng" algn="ctr">
                      <a:solidFill>
                        <a:schemeClr val="accent1">
                          <a:lumMod val="75000"/>
                        </a:schemeClr>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US"/>
                    </a:p>
                  </a:txBody>
                  <a:tcPr>
                    <a:lnL w="28575" cap="flat" cmpd="sng" algn="ctr">
                      <a:solidFill>
                        <a:schemeClr val="accent1">
                          <a:lumMod val="75000"/>
                        </a:schemeClr>
                      </a:solidFill>
                      <a:prstDash val="solid"/>
                      <a:round/>
                      <a:headEnd type="none" w="med" len="med"/>
                      <a:tailEnd type="none" w="med" len="med"/>
                    </a:lnL>
                    <a:lnR w="28575" cap="flat" cmpd="sng" algn="ctr">
                      <a:solidFill>
                        <a:schemeClr val="accent1">
                          <a:lumMod val="75000"/>
                        </a:schemeClr>
                      </a:solidFill>
                      <a:prstDash val="solid"/>
                      <a:round/>
                      <a:headEnd type="none" w="med" len="med"/>
                      <a:tailEnd type="none" w="med" len="med"/>
                    </a:lnR>
                    <a:lnT w="28575" cap="flat" cmpd="sng" algn="ctr">
                      <a:solidFill>
                        <a:schemeClr val="accent1">
                          <a:lumMod val="75000"/>
                        </a:schemeClr>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US"/>
                    </a:p>
                  </a:txBody>
                  <a:tcPr>
                    <a:lnL w="28575" cap="flat" cmpd="sng" algn="ctr">
                      <a:solidFill>
                        <a:schemeClr val="accent1">
                          <a:lumMod val="75000"/>
                        </a:schemeClr>
                      </a:solidFill>
                      <a:prstDash val="solid"/>
                      <a:round/>
                      <a:headEnd type="none" w="med" len="med"/>
                      <a:tailEnd type="none" w="med" len="med"/>
                    </a:lnL>
                    <a:lnR w="28575" cap="flat" cmpd="sng" algn="ctr">
                      <a:solidFill>
                        <a:schemeClr val="accent1">
                          <a:lumMod val="75000"/>
                        </a:schemeClr>
                      </a:solidFill>
                      <a:prstDash val="solid"/>
                      <a:round/>
                      <a:headEnd type="none" w="med" len="med"/>
                      <a:tailEnd type="none" w="med" len="med"/>
                    </a:lnR>
                    <a:lnT w="28575" cap="flat" cmpd="sng" algn="ctr">
                      <a:solidFill>
                        <a:schemeClr val="accent1">
                          <a:lumMod val="75000"/>
                        </a:schemeClr>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US"/>
                    </a:p>
                  </a:txBody>
                  <a:tcPr>
                    <a:lnL w="28575" cap="flat" cmpd="sng" algn="ctr">
                      <a:solidFill>
                        <a:schemeClr val="accent1">
                          <a:lumMod val="75000"/>
                        </a:schemeClr>
                      </a:solidFill>
                      <a:prstDash val="solid"/>
                      <a:round/>
                      <a:headEnd type="none" w="med" len="med"/>
                      <a:tailEnd type="none" w="med" len="med"/>
                    </a:lnL>
                    <a:lnR w="28575" cap="flat" cmpd="sng" algn="ctr">
                      <a:solidFill>
                        <a:schemeClr val="accent1">
                          <a:lumMod val="75000"/>
                        </a:schemeClr>
                      </a:solidFill>
                      <a:prstDash val="solid"/>
                      <a:round/>
                      <a:headEnd type="none" w="med" len="med"/>
                      <a:tailEnd type="none" w="med" len="med"/>
                    </a:lnR>
                    <a:lnT w="28575" cap="flat" cmpd="sng" algn="ctr">
                      <a:solidFill>
                        <a:schemeClr val="accent1">
                          <a:lumMod val="75000"/>
                        </a:schemeClr>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US" dirty="0"/>
                    </a:p>
                  </a:txBody>
                  <a:tcPr>
                    <a:lnL w="28575" cap="flat" cmpd="sng" algn="ctr">
                      <a:solidFill>
                        <a:schemeClr val="accent1">
                          <a:lumMod val="75000"/>
                        </a:schemeClr>
                      </a:solidFill>
                      <a:prstDash val="solid"/>
                      <a:round/>
                      <a:headEnd type="none" w="med" len="med"/>
                      <a:tailEnd type="none" w="med" len="med"/>
                    </a:lnL>
                    <a:lnR w="28575" cap="flat" cmpd="sng" algn="ctr">
                      <a:solidFill>
                        <a:schemeClr val="accent1">
                          <a:lumMod val="75000"/>
                        </a:schemeClr>
                      </a:solidFill>
                      <a:prstDash val="solid"/>
                      <a:round/>
                      <a:headEnd type="none" w="med" len="med"/>
                      <a:tailEnd type="none" w="med" len="med"/>
                    </a:lnR>
                    <a:lnT w="28575" cap="flat" cmpd="sng" algn="ctr">
                      <a:solidFill>
                        <a:schemeClr val="accent1">
                          <a:lumMod val="75000"/>
                        </a:schemeClr>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US"/>
                    </a:p>
                  </a:txBody>
                  <a:tcPr>
                    <a:lnL w="28575" cap="flat" cmpd="sng" algn="ctr">
                      <a:solidFill>
                        <a:schemeClr val="accent1">
                          <a:lumMod val="75000"/>
                        </a:schemeClr>
                      </a:solidFill>
                      <a:prstDash val="solid"/>
                      <a:round/>
                      <a:headEnd type="none" w="med" len="med"/>
                      <a:tailEnd type="none" w="med" len="med"/>
                    </a:lnL>
                    <a:lnR w="28575" cap="flat" cmpd="sng" algn="ctr">
                      <a:solidFill>
                        <a:schemeClr val="accent1">
                          <a:lumMod val="75000"/>
                        </a:schemeClr>
                      </a:solidFill>
                      <a:prstDash val="solid"/>
                      <a:round/>
                      <a:headEnd type="none" w="med" len="med"/>
                      <a:tailEnd type="none" w="med" len="med"/>
                    </a:lnR>
                    <a:lnT w="28575" cap="flat" cmpd="sng" algn="ctr">
                      <a:solidFill>
                        <a:schemeClr val="accent1">
                          <a:lumMod val="75000"/>
                        </a:schemeClr>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US" dirty="0"/>
                    </a:p>
                  </a:txBody>
                  <a:tcPr>
                    <a:lnL w="28575" cap="flat" cmpd="sng" algn="ctr">
                      <a:solidFill>
                        <a:schemeClr val="accent1">
                          <a:lumMod val="75000"/>
                        </a:schemeClr>
                      </a:solidFill>
                      <a:prstDash val="solid"/>
                      <a:round/>
                      <a:headEnd type="none" w="med" len="med"/>
                      <a:tailEnd type="none" w="med" len="med"/>
                    </a:lnL>
                    <a:lnR w="28575" cap="flat" cmpd="sng" algn="ctr">
                      <a:solidFill>
                        <a:schemeClr val="accent1">
                          <a:lumMod val="75000"/>
                        </a:schemeClr>
                      </a:solidFill>
                      <a:prstDash val="solid"/>
                      <a:round/>
                      <a:headEnd type="none" w="med" len="med"/>
                      <a:tailEnd type="none" w="med" len="med"/>
                    </a:lnR>
                    <a:lnT w="28575" cap="flat" cmpd="sng" algn="ctr">
                      <a:solidFill>
                        <a:schemeClr val="accent1">
                          <a:lumMod val="75000"/>
                        </a:schemeClr>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US"/>
                    </a:p>
                  </a:txBody>
                  <a:tcPr>
                    <a:lnL w="28575" cap="flat" cmpd="sng" algn="ctr">
                      <a:solidFill>
                        <a:schemeClr val="accent1">
                          <a:lumMod val="75000"/>
                        </a:schemeClr>
                      </a:solidFill>
                      <a:prstDash val="solid"/>
                      <a:round/>
                      <a:headEnd type="none" w="med" len="med"/>
                      <a:tailEnd type="none" w="med" len="med"/>
                    </a:lnL>
                    <a:lnR w="28575" cap="flat" cmpd="sng" algn="ctr">
                      <a:solidFill>
                        <a:schemeClr val="accent1">
                          <a:lumMod val="75000"/>
                        </a:schemeClr>
                      </a:solidFill>
                      <a:prstDash val="solid"/>
                      <a:round/>
                      <a:headEnd type="none" w="med" len="med"/>
                      <a:tailEnd type="none" w="med" len="med"/>
                    </a:lnR>
                    <a:lnT w="28575" cap="flat" cmpd="sng" algn="ctr">
                      <a:solidFill>
                        <a:schemeClr val="accent1">
                          <a:lumMod val="75000"/>
                        </a:schemeClr>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US"/>
                    </a:p>
                  </a:txBody>
                  <a:tcPr>
                    <a:lnL w="28575" cap="flat" cmpd="sng" algn="ctr">
                      <a:solidFill>
                        <a:schemeClr val="accent1">
                          <a:lumMod val="75000"/>
                        </a:schemeClr>
                      </a:solidFill>
                      <a:prstDash val="solid"/>
                      <a:round/>
                      <a:headEnd type="none" w="med" len="med"/>
                      <a:tailEnd type="none" w="med" len="med"/>
                    </a:lnL>
                    <a:lnR w="28575" cap="flat" cmpd="sng" algn="ctr">
                      <a:solidFill>
                        <a:schemeClr val="accent1">
                          <a:lumMod val="75000"/>
                        </a:schemeClr>
                      </a:solidFill>
                      <a:prstDash val="solid"/>
                      <a:round/>
                      <a:headEnd type="none" w="med" len="med"/>
                      <a:tailEnd type="none" w="med" len="med"/>
                    </a:lnR>
                    <a:lnT w="28575" cap="flat" cmpd="sng" algn="ctr">
                      <a:solidFill>
                        <a:schemeClr val="accent1">
                          <a:lumMod val="75000"/>
                        </a:schemeClr>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US" dirty="0"/>
                    </a:p>
                  </a:txBody>
                  <a:tcPr>
                    <a:lnL w="28575" cap="flat" cmpd="sng" algn="ctr">
                      <a:solidFill>
                        <a:schemeClr val="accent1">
                          <a:lumMod val="75000"/>
                        </a:schemeClr>
                      </a:solidFill>
                      <a:prstDash val="solid"/>
                      <a:round/>
                      <a:headEnd type="none" w="med" len="med"/>
                      <a:tailEnd type="none" w="med" len="med"/>
                    </a:lnL>
                    <a:lnR w="28575" cap="flat" cmpd="sng" algn="ctr">
                      <a:solidFill>
                        <a:schemeClr val="accent1">
                          <a:lumMod val="75000"/>
                        </a:schemeClr>
                      </a:solidFill>
                      <a:prstDash val="solid"/>
                      <a:round/>
                      <a:headEnd type="none" w="med" len="med"/>
                      <a:tailEnd type="none" w="med" len="med"/>
                    </a:lnR>
                    <a:lnT w="28575" cap="flat" cmpd="sng" algn="ctr">
                      <a:solidFill>
                        <a:schemeClr val="accent1">
                          <a:lumMod val="75000"/>
                        </a:schemeClr>
                      </a:solidFill>
                      <a:prstDash val="solid"/>
                      <a:round/>
                      <a:headEnd type="none" w="med" len="med"/>
                      <a:tailEnd type="none" w="med" len="med"/>
                    </a:lnT>
                    <a:lnB w="28575" cap="flat" cmpd="sng" algn="ctr">
                      <a:noFill/>
                      <a:prstDash val="solid"/>
                      <a:round/>
                      <a:headEnd type="none" w="med" len="med"/>
                      <a:tailEnd type="none" w="med" len="med"/>
                    </a:lnB>
                  </a:tcPr>
                </a:tc>
                <a:extLst>
                  <a:ext uri="{0D108BD9-81ED-4DB2-BD59-A6C34878D82A}">
                    <a16:rowId xmlns:a16="http://schemas.microsoft.com/office/drawing/2014/main" val="2361260477"/>
                  </a:ext>
                </a:extLst>
              </a:tr>
            </a:tbl>
          </a:graphicData>
        </a:graphic>
      </p:graphicFrame>
      <p:graphicFrame>
        <p:nvGraphicFramePr>
          <p:cNvPr id="51" name="Table 50">
            <a:extLst>
              <a:ext uri="{FF2B5EF4-FFF2-40B4-BE49-F238E27FC236}">
                <a16:creationId xmlns:a16="http://schemas.microsoft.com/office/drawing/2014/main" id="{A0804819-90FC-4235-BCDC-E445C4C8E400}"/>
              </a:ext>
            </a:extLst>
          </p:cNvPr>
          <p:cNvGraphicFramePr>
            <a:graphicFrameLocks noGrp="1"/>
          </p:cNvGraphicFramePr>
          <p:nvPr/>
        </p:nvGraphicFramePr>
        <p:xfrm>
          <a:off x="297180" y="3301009"/>
          <a:ext cx="8549640" cy="418547"/>
        </p:xfrm>
        <a:graphic>
          <a:graphicData uri="http://schemas.openxmlformats.org/drawingml/2006/table">
            <a:tbl>
              <a:tblPr firstRow="1" bandRow="1">
                <a:tableStyleId>{5940675A-B579-460E-94D1-54222C63F5DA}</a:tableStyleId>
              </a:tblPr>
              <a:tblGrid>
                <a:gridCol w="777240">
                  <a:extLst>
                    <a:ext uri="{9D8B030D-6E8A-4147-A177-3AD203B41FA5}">
                      <a16:colId xmlns:a16="http://schemas.microsoft.com/office/drawing/2014/main" val="1602418971"/>
                    </a:ext>
                  </a:extLst>
                </a:gridCol>
                <a:gridCol w="777240">
                  <a:extLst>
                    <a:ext uri="{9D8B030D-6E8A-4147-A177-3AD203B41FA5}">
                      <a16:colId xmlns:a16="http://schemas.microsoft.com/office/drawing/2014/main" val="651584662"/>
                    </a:ext>
                  </a:extLst>
                </a:gridCol>
                <a:gridCol w="777240">
                  <a:extLst>
                    <a:ext uri="{9D8B030D-6E8A-4147-A177-3AD203B41FA5}">
                      <a16:colId xmlns:a16="http://schemas.microsoft.com/office/drawing/2014/main" val="2116000809"/>
                    </a:ext>
                  </a:extLst>
                </a:gridCol>
                <a:gridCol w="777240">
                  <a:extLst>
                    <a:ext uri="{9D8B030D-6E8A-4147-A177-3AD203B41FA5}">
                      <a16:colId xmlns:a16="http://schemas.microsoft.com/office/drawing/2014/main" val="1030858026"/>
                    </a:ext>
                  </a:extLst>
                </a:gridCol>
                <a:gridCol w="777240">
                  <a:extLst>
                    <a:ext uri="{9D8B030D-6E8A-4147-A177-3AD203B41FA5}">
                      <a16:colId xmlns:a16="http://schemas.microsoft.com/office/drawing/2014/main" val="2096054215"/>
                    </a:ext>
                  </a:extLst>
                </a:gridCol>
                <a:gridCol w="777240">
                  <a:extLst>
                    <a:ext uri="{9D8B030D-6E8A-4147-A177-3AD203B41FA5}">
                      <a16:colId xmlns:a16="http://schemas.microsoft.com/office/drawing/2014/main" val="3115698445"/>
                    </a:ext>
                  </a:extLst>
                </a:gridCol>
                <a:gridCol w="777240">
                  <a:extLst>
                    <a:ext uri="{9D8B030D-6E8A-4147-A177-3AD203B41FA5}">
                      <a16:colId xmlns:a16="http://schemas.microsoft.com/office/drawing/2014/main" val="3379373130"/>
                    </a:ext>
                  </a:extLst>
                </a:gridCol>
                <a:gridCol w="777240">
                  <a:extLst>
                    <a:ext uri="{9D8B030D-6E8A-4147-A177-3AD203B41FA5}">
                      <a16:colId xmlns:a16="http://schemas.microsoft.com/office/drawing/2014/main" val="3440886447"/>
                    </a:ext>
                  </a:extLst>
                </a:gridCol>
                <a:gridCol w="777240">
                  <a:extLst>
                    <a:ext uri="{9D8B030D-6E8A-4147-A177-3AD203B41FA5}">
                      <a16:colId xmlns:a16="http://schemas.microsoft.com/office/drawing/2014/main" val="3772107058"/>
                    </a:ext>
                  </a:extLst>
                </a:gridCol>
                <a:gridCol w="777240">
                  <a:extLst>
                    <a:ext uri="{9D8B030D-6E8A-4147-A177-3AD203B41FA5}">
                      <a16:colId xmlns:a16="http://schemas.microsoft.com/office/drawing/2014/main" val="3882011690"/>
                    </a:ext>
                  </a:extLst>
                </a:gridCol>
                <a:gridCol w="777240">
                  <a:extLst>
                    <a:ext uri="{9D8B030D-6E8A-4147-A177-3AD203B41FA5}">
                      <a16:colId xmlns:a16="http://schemas.microsoft.com/office/drawing/2014/main" val="2001513010"/>
                    </a:ext>
                  </a:extLst>
                </a:gridCol>
              </a:tblGrid>
              <a:tr h="418547">
                <a:tc>
                  <a:txBody>
                    <a:bodyPr/>
                    <a:lstStyle/>
                    <a:p>
                      <a:pPr algn="ctr"/>
                      <a:r>
                        <a:rPr lang="en-GB" sz="2400" dirty="0">
                          <a:latin typeface="SassoonCRInfantMedium" panose="02000603020000020003" pitchFamily="2" charset="0"/>
                        </a:rPr>
                        <a:t>-5</a:t>
                      </a:r>
                      <a:endParaRPr lang="en-US" sz="2400" dirty="0">
                        <a:solidFill>
                          <a:schemeClr val="bg2">
                            <a:lumMod val="25000"/>
                          </a:schemeClr>
                        </a:solidFill>
                        <a:latin typeface="SassoonCRInfantMedium" panose="02000603020000020003" pitchFamily="2"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US" sz="2400" dirty="0">
                        <a:solidFill>
                          <a:schemeClr val="bg2">
                            <a:lumMod val="25000"/>
                          </a:schemeClr>
                        </a:solidFill>
                        <a:latin typeface="SassoonCRInfantMedium" panose="02000603020000020003" pitchFamily="2"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US" sz="2400" dirty="0">
                        <a:solidFill>
                          <a:srgbClr val="FF0000"/>
                        </a:solidFill>
                        <a:latin typeface="SassoonCRInfantMedium" panose="02000603020000020003" pitchFamily="2"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US" sz="2400" dirty="0">
                        <a:solidFill>
                          <a:srgbClr val="FF0000"/>
                        </a:solidFill>
                        <a:latin typeface="SassoonCRInfantMedium" panose="02000603020000020003" pitchFamily="2"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US" sz="2400" dirty="0">
                        <a:solidFill>
                          <a:srgbClr val="FF0000"/>
                        </a:solidFill>
                        <a:latin typeface="SassoonCRInfantMedium" panose="02000603020000020003" pitchFamily="2"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US" sz="2400" dirty="0">
                        <a:solidFill>
                          <a:srgbClr val="FF0000"/>
                        </a:solidFill>
                        <a:latin typeface="SassoonCRInfantMedium" panose="02000603020000020003" pitchFamily="2"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US" sz="2400" dirty="0">
                        <a:solidFill>
                          <a:srgbClr val="FF0000"/>
                        </a:solidFill>
                        <a:latin typeface="SassoonCRInfantMedium" panose="02000603020000020003" pitchFamily="2"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US" sz="2400" dirty="0">
                        <a:solidFill>
                          <a:srgbClr val="FF0000"/>
                        </a:solidFill>
                        <a:latin typeface="SassoonCRInfantMedium" panose="02000603020000020003" pitchFamily="2"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US" sz="2400" dirty="0">
                        <a:solidFill>
                          <a:srgbClr val="FF0000"/>
                        </a:solidFill>
                        <a:latin typeface="SassoonCRInfantMedium" panose="02000603020000020003" pitchFamily="2"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US" sz="2400" dirty="0">
                        <a:solidFill>
                          <a:srgbClr val="FF0000"/>
                        </a:solidFill>
                        <a:latin typeface="SassoonCRInfantMedium" panose="02000603020000020003" pitchFamily="2"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400" dirty="0">
                          <a:solidFill>
                            <a:schemeClr val="bg2">
                              <a:lumMod val="25000"/>
                            </a:schemeClr>
                          </a:solidFill>
                          <a:latin typeface="SassoonCRInfantMedium" panose="02000603020000020003" pitchFamily="2" charset="0"/>
                        </a:rPr>
                        <a:t>5</a:t>
                      </a:r>
                      <a:endParaRPr lang="en-US" sz="2400" dirty="0">
                        <a:solidFill>
                          <a:schemeClr val="bg2">
                            <a:lumMod val="25000"/>
                          </a:schemeClr>
                        </a:solidFill>
                        <a:latin typeface="SassoonCRInfantMedium" panose="02000603020000020003" pitchFamily="2"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361260477"/>
                  </a:ext>
                </a:extLst>
              </a:tr>
            </a:tbl>
          </a:graphicData>
        </a:graphic>
      </p:graphicFrame>
      <p:grpSp>
        <p:nvGrpSpPr>
          <p:cNvPr id="52" name="Group 51">
            <a:extLst>
              <a:ext uri="{FF2B5EF4-FFF2-40B4-BE49-F238E27FC236}">
                <a16:creationId xmlns:a16="http://schemas.microsoft.com/office/drawing/2014/main" id="{0D7B2B83-D7D5-4AF9-A59E-5F556309C9F5}"/>
              </a:ext>
            </a:extLst>
          </p:cNvPr>
          <p:cNvGrpSpPr/>
          <p:nvPr/>
        </p:nvGrpSpPr>
        <p:grpSpPr>
          <a:xfrm>
            <a:off x="1316197" y="2031966"/>
            <a:ext cx="291547" cy="804350"/>
            <a:chOff x="1364977" y="1878107"/>
            <a:chExt cx="291547" cy="804350"/>
          </a:xfrm>
        </p:grpSpPr>
        <p:cxnSp>
          <p:nvCxnSpPr>
            <p:cNvPr id="53" name="Straight Arrow Connector 52">
              <a:extLst>
                <a:ext uri="{FF2B5EF4-FFF2-40B4-BE49-F238E27FC236}">
                  <a16:creationId xmlns:a16="http://schemas.microsoft.com/office/drawing/2014/main" id="{68C1CCA5-BB43-42D0-9DAA-427389D4504F}"/>
                </a:ext>
              </a:extLst>
            </p:cNvPr>
            <p:cNvCxnSpPr/>
            <p:nvPr/>
          </p:nvCxnSpPr>
          <p:spPr>
            <a:xfrm>
              <a:off x="1510750" y="2245135"/>
              <a:ext cx="0" cy="43732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54" name="TextBox 53">
              <a:extLst>
                <a:ext uri="{FF2B5EF4-FFF2-40B4-BE49-F238E27FC236}">
                  <a16:creationId xmlns:a16="http://schemas.microsoft.com/office/drawing/2014/main" id="{7DE7335D-4D0E-4470-8467-245DA0B2A054}"/>
                </a:ext>
              </a:extLst>
            </p:cNvPr>
            <p:cNvSpPr txBox="1"/>
            <p:nvPr/>
          </p:nvSpPr>
          <p:spPr>
            <a:xfrm>
              <a:off x="1364977" y="1878107"/>
              <a:ext cx="291547" cy="461665"/>
            </a:xfrm>
            <a:prstGeom prst="rect">
              <a:avLst/>
            </a:prstGeom>
            <a:noFill/>
          </p:spPr>
          <p:txBody>
            <a:bodyPr wrap="square" rtlCol="0" anchor="ctr">
              <a:spAutoFit/>
            </a:bodyPr>
            <a:lstStyle/>
            <a:p>
              <a:pPr algn="ctr"/>
              <a:r>
                <a:rPr lang="en-GB" sz="2400" dirty="0">
                  <a:solidFill>
                    <a:schemeClr val="bg2">
                      <a:lumMod val="25000"/>
                    </a:schemeClr>
                  </a:solidFill>
                  <a:latin typeface="SassoonCRInfantMedium" panose="02000603020000020003" pitchFamily="2" charset="0"/>
                </a:rPr>
                <a:t>A</a:t>
              </a:r>
              <a:endParaRPr lang="en-US" sz="2400" dirty="0">
                <a:solidFill>
                  <a:schemeClr val="bg2">
                    <a:lumMod val="25000"/>
                  </a:schemeClr>
                </a:solidFill>
                <a:latin typeface="SassoonCRInfantMedium" panose="02000603020000020003" pitchFamily="2" charset="0"/>
              </a:endParaRPr>
            </a:p>
          </p:txBody>
        </p:sp>
      </p:grpSp>
      <p:grpSp>
        <p:nvGrpSpPr>
          <p:cNvPr id="55" name="Group 54">
            <a:extLst>
              <a:ext uri="{FF2B5EF4-FFF2-40B4-BE49-F238E27FC236}">
                <a16:creationId xmlns:a16="http://schemas.microsoft.com/office/drawing/2014/main" id="{3C5865E8-B73C-4363-964C-721D2899985E}"/>
              </a:ext>
            </a:extLst>
          </p:cNvPr>
          <p:cNvGrpSpPr/>
          <p:nvPr/>
        </p:nvGrpSpPr>
        <p:grpSpPr>
          <a:xfrm>
            <a:off x="3647620" y="2025687"/>
            <a:ext cx="291547" cy="804350"/>
            <a:chOff x="3650977" y="1878107"/>
            <a:chExt cx="291547" cy="804350"/>
          </a:xfrm>
        </p:grpSpPr>
        <p:cxnSp>
          <p:nvCxnSpPr>
            <p:cNvPr id="56" name="Straight Arrow Connector 55">
              <a:extLst>
                <a:ext uri="{FF2B5EF4-FFF2-40B4-BE49-F238E27FC236}">
                  <a16:creationId xmlns:a16="http://schemas.microsoft.com/office/drawing/2014/main" id="{2524D295-23D6-438E-AF53-54583C3BB15F}"/>
                </a:ext>
              </a:extLst>
            </p:cNvPr>
            <p:cNvCxnSpPr/>
            <p:nvPr/>
          </p:nvCxnSpPr>
          <p:spPr>
            <a:xfrm>
              <a:off x="3796751" y="2245135"/>
              <a:ext cx="0" cy="43732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D06D3BDB-9FA1-4805-AB46-B5FC7108A57F}"/>
                </a:ext>
              </a:extLst>
            </p:cNvPr>
            <p:cNvSpPr txBox="1"/>
            <p:nvPr/>
          </p:nvSpPr>
          <p:spPr>
            <a:xfrm>
              <a:off x="3650977" y="1878107"/>
              <a:ext cx="291547" cy="461665"/>
            </a:xfrm>
            <a:prstGeom prst="rect">
              <a:avLst/>
            </a:prstGeom>
            <a:noFill/>
          </p:spPr>
          <p:txBody>
            <a:bodyPr wrap="square" rtlCol="0" anchor="ctr">
              <a:spAutoFit/>
            </a:bodyPr>
            <a:lstStyle/>
            <a:p>
              <a:pPr algn="ctr"/>
              <a:r>
                <a:rPr lang="en-GB" sz="2400" dirty="0">
                  <a:solidFill>
                    <a:schemeClr val="bg2">
                      <a:lumMod val="25000"/>
                    </a:schemeClr>
                  </a:solidFill>
                  <a:latin typeface="SassoonCRInfantMedium" panose="02000603020000020003" pitchFamily="2" charset="0"/>
                </a:rPr>
                <a:t>B</a:t>
              </a:r>
              <a:endParaRPr lang="en-US" sz="2400" dirty="0">
                <a:solidFill>
                  <a:schemeClr val="bg2">
                    <a:lumMod val="25000"/>
                  </a:schemeClr>
                </a:solidFill>
                <a:latin typeface="SassoonCRInfantMedium" panose="02000603020000020003" pitchFamily="2" charset="0"/>
              </a:endParaRPr>
            </a:p>
          </p:txBody>
        </p:sp>
      </p:grpSp>
      <p:grpSp>
        <p:nvGrpSpPr>
          <p:cNvPr id="58" name="Group 57">
            <a:extLst>
              <a:ext uri="{FF2B5EF4-FFF2-40B4-BE49-F238E27FC236}">
                <a16:creationId xmlns:a16="http://schemas.microsoft.com/office/drawing/2014/main" id="{511488DF-E637-4853-BD7D-3DECCA94E435}"/>
              </a:ext>
            </a:extLst>
          </p:cNvPr>
          <p:cNvGrpSpPr/>
          <p:nvPr/>
        </p:nvGrpSpPr>
        <p:grpSpPr>
          <a:xfrm>
            <a:off x="4425346" y="2025687"/>
            <a:ext cx="291547" cy="804349"/>
            <a:chOff x="5174975" y="1878108"/>
            <a:chExt cx="291547" cy="804349"/>
          </a:xfrm>
        </p:grpSpPr>
        <p:cxnSp>
          <p:nvCxnSpPr>
            <p:cNvPr id="59" name="Straight Arrow Connector 58">
              <a:extLst>
                <a:ext uri="{FF2B5EF4-FFF2-40B4-BE49-F238E27FC236}">
                  <a16:creationId xmlns:a16="http://schemas.microsoft.com/office/drawing/2014/main" id="{E1F4866C-9349-4A79-90A8-3018970994EC}"/>
                </a:ext>
              </a:extLst>
            </p:cNvPr>
            <p:cNvCxnSpPr/>
            <p:nvPr/>
          </p:nvCxnSpPr>
          <p:spPr>
            <a:xfrm>
              <a:off x="5320749" y="2245135"/>
              <a:ext cx="0" cy="43732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0" name="TextBox 59">
              <a:extLst>
                <a:ext uri="{FF2B5EF4-FFF2-40B4-BE49-F238E27FC236}">
                  <a16:creationId xmlns:a16="http://schemas.microsoft.com/office/drawing/2014/main" id="{5710501E-0A9A-4989-A092-3F70DF4CEDFD}"/>
                </a:ext>
              </a:extLst>
            </p:cNvPr>
            <p:cNvSpPr txBox="1"/>
            <p:nvPr/>
          </p:nvSpPr>
          <p:spPr>
            <a:xfrm>
              <a:off x="5174975" y="1878108"/>
              <a:ext cx="291547" cy="461665"/>
            </a:xfrm>
            <a:prstGeom prst="rect">
              <a:avLst/>
            </a:prstGeom>
            <a:noFill/>
          </p:spPr>
          <p:txBody>
            <a:bodyPr wrap="square" rtlCol="0" anchor="ctr">
              <a:spAutoFit/>
            </a:bodyPr>
            <a:lstStyle/>
            <a:p>
              <a:pPr algn="ctr"/>
              <a:r>
                <a:rPr lang="en-GB" sz="2400" dirty="0">
                  <a:solidFill>
                    <a:schemeClr val="bg2">
                      <a:lumMod val="25000"/>
                    </a:schemeClr>
                  </a:solidFill>
                  <a:latin typeface="SassoonCRInfantMedium" panose="02000603020000020003" pitchFamily="2" charset="0"/>
                </a:rPr>
                <a:t>C</a:t>
              </a:r>
              <a:endParaRPr lang="en-US" sz="2400" dirty="0">
                <a:solidFill>
                  <a:schemeClr val="bg2">
                    <a:lumMod val="25000"/>
                  </a:schemeClr>
                </a:solidFill>
                <a:latin typeface="SassoonCRInfantMedium" panose="02000603020000020003" pitchFamily="2" charset="0"/>
              </a:endParaRPr>
            </a:p>
          </p:txBody>
        </p:sp>
      </p:grpSp>
      <p:grpSp>
        <p:nvGrpSpPr>
          <p:cNvPr id="61" name="Group 60">
            <a:extLst>
              <a:ext uri="{FF2B5EF4-FFF2-40B4-BE49-F238E27FC236}">
                <a16:creationId xmlns:a16="http://schemas.microsoft.com/office/drawing/2014/main" id="{17E3DA58-C7F5-41FA-B353-88E63CDB4948}"/>
              </a:ext>
            </a:extLst>
          </p:cNvPr>
          <p:cNvGrpSpPr/>
          <p:nvPr/>
        </p:nvGrpSpPr>
        <p:grpSpPr>
          <a:xfrm>
            <a:off x="5980799" y="2040991"/>
            <a:ext cx="291547" cy="804350"/>
            <a:chOff x="7474225" y="1878107"/>
            <a:chExt cx="291547" cy="804350"/>
          </a:xfrm>
        </p:grpSpPr>
        <p:cxnSp>
          <p:nvCxnSpPr>
            <p:cNvPr id="62" name="Straight Arrow Connector 61">
              <a:extLst>
                <a:ext uri="{FF2B5EF4-FFF2-40B4-BE49-F238E27FC236}">
                  <a16:creationId xmlns:a16="http://schemas.microsoft.com/office/drawing/2014/main" id="{4507BB27-0959-49A5-B3A9-369A64A5653D}"/>
                </a:ext>
              </a:extLst>
            </p:cNvPr>
            <p:cNvCxnSpPr/>
            <p:nvPr/>
          </p:nvCxnSpPr>
          <p:spPr>
            <a:xfrm>
              <a:off x="7619997" y="2245135"/>
              <a:ext cx="0" cy="43732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3" name="TextBox 62">
              <a:extLst>
                <a:ext uri="{FF2B5EF4-FFF2-40B4-BE49-F238E27FC236}">
                  <a16:creationId xmlns:a16="http://schemas.microsoft.com/office/drawing/2014/main" id="{74C378FA-3B34-41F1-8840-BF3803132419}"/>
                </a:ext>
              </a:extLst>
            </p:cNvPr>
            <p:cNvSpPr txBox="1"/>
            <p:nvPr/>
          </p:nvSpPr>
          <p:spPr>
            <a:xfrm>
              <a:off x="7474225" y="1878107"/>
              <a:ext cx="291547" cy="461665"/>
            </a:xfrm>
            <a:prstGeom prst="rect">
              <a:avLst/>
            </a:prstGeom>
            <a:noFill/>
          </p:spPr>
          <p:txBody>
            <a:bodyPr wrap="square" rtlCol="0" anchor="ctr">
              <a:spAutoFit/>
            </a:bodyPr>
            <a:lstStyle/>
            <a:p>
              <a:pPr algn="ctr"/>
              <a:r>
                <a:rPr lang="en-GB" sz="2400" dirty="0">
                  <a:solidFill>
                    <a:schemeClr val="bg2">
                      <a:lumMod val="25000"/>
                    </a:schemeClr>
                  </a:solidFill>
                  <a:latin typeface="SassoonCRInfantMedium" panose="02000603020000020003" pitchFamily="2" charset="0"/>
                </a:rPr>
                <a:t>D</a:t>
              </a:r>
              <a:endParaRPr lang="en-US" sz="2400" dirty="0">
                <a:solidFill>
                  <a:schemeClr val="bg2">
                    <a:lumMod val="25000"/>
                  </a:schemeClr>
                </a:solidFill>
                <a:latin typeface="SassoonCRInfantMedium" panose="02000603020000020003" pitchFamily="2" charset="0"/>
              </a:endParaRPr>
            </a:p>
          </p:txBody>
        </p:sp>
      </p:grpSp>
      <p:grpSp>
        <p:nvGrpSpPr>
          <p:cNvPr id="64" name="Group 63">
            <a:extLst>
              <a:ext uri="{FF2B5EF4-FFF2-40B4-BE49-F238E27FC236}">
                <a16:creationId xmlns:a16="http://schemas.microsoft.com/office/drawing/2014/main" id="{C51A5B66-0AD3-4C86-8114-260F424E2F85}"/>
              </a:ext>
            </a:extLst>
          </p:cNvPr>
          <p:cNvGrpSpPr/>
          <p:nvPr/>
        </p:nvGrpSpPr>
        <p:grpSpPr>
          <a:xfrm>
            <a:off x="7518763" y="2025687"/>
            <a:ext cx="291547" cy="804350"/>
            <a:chOff x="7474225" y="1878107"/>
            <a:chExt cx="291547" cy="804350"/>
          </a:xfrm>
        </p:grpSpPr>
        <p:cxnSp>
          <p:nvCxnSpPr>
            <p:cNvPr id="65" name="Straight Arrow Connector 64">
              <a:extLst>
                <a:ext uri="{FF2B5EF4-FFF2-40B4-BE49-F238E27FC236}">
                  <a16:creationId xmlns:a16="http://schemas.microsoft.com/office/drawing/2014/main" id="{253FDD1A-AD14-4A2D-85E8-606B2761B7B2}"/>
                </a:ext>
              </a:extLst>
            </p:cNvPr>
            <p:cNvCxnSpPr/>
            <p:nvPr/>
          </p:nvCxnSpPr>
          <p:spPr>
            <a:xfrm>
              <a:off x="7619997" y="2245135"/>
              <a:ext cx="0" cy="43732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6" name="TextBox 65">
              <a:extLst>
                <a:ext uri="{FF2B5EF4-FFF2-40B4-BE49-F238E27FC236}">
                  <a16:creationId xmlns:a16="http://schemas.microsoft.com/office/drawing/2014/main" id="{1D8422E0-79D2-4C81-9BA7-18AAED56C2C0}"/>
                </a:ext>
              </a:extLst>
            </p:cNvPr>
            <p:cNvSpPr txBox="1"/>
            <p:nvPr/>
          </p:nvSpPr>
          <p:spPr>
            <a:xfrm>
              <a:off x="7474225" y="1878107"/>
              <a:ext cx="291547" cy="461665"/>
            </a:xfrm>
            <a:prstGeom prst="rect">
              <a:avLst/>
            </a:prstGeom>
            <a:noFill/>
          </p:spPr>
          <p:txBody>
            <a:bodyPr wrap="square" rtlCol="0" anchor="ctr">
              <a:spAutoFit/>
            </a:bodyPr>
            <a:lstStyle/>
            <a:p>
              <a:pPr algn="ctr"/>
              <a:r>
                <a:rPr lang="en-GB" sz="2400" dirty="0">
                  <a:solidFill>
                    <a:schemeClr val="bg2">
                      <a:lumMod val="25000"/>
                    </a:schemeClr>
                  </a:solidFill>
                  <a:latin typeface="SassoonCRInfantMedium" panose="02000603020000020003" pitchFamily="2" charset="0"/>
                </a:rPr>
                <a:t>E</a:t>
              </a:r>
              <a:endParaRPr lang="en-US" sz="2400" dirty="0">
                <a:solidFill>
                  <a:schemeClr val="bg2">
                    <a:lumMod val="25000"/>
                  </a:schemeClr>
                </a:solidFill>
                <a:latin typeface="SassoonCRInfantMedium" panose="02000603020000020003" pitchFamily="2" charset="0"/>
              </a:endParaRPr>
            </a:p>
          </p:txBody>
        </p:sp>
      </p:grpSp>
      <p:sp>
        <p:nvSpPr>
          <p:cNvPr id="3" name="Rectangle 2">
            <a:extLst>
              <a:ext uri="{FF2B5EF4-FFF2-40B4-BE49-F238E27FC236}">
                <a16:creationId xmlns:a16="http://schemas.microsoft.com/office/drawing/2014/main" id="{0C2A407B-E32C-4DC1-A219-9B85C84E38CA}"/>
              </a:ext>
            </a:extLst>
          </p:cNvPr>
          <p:cNvSpPr/>
          <p:nvPr/>
        </p:nvSpPr>
        <p:spPr>
          <a:xfrm>
            <a:off x="3419454" y="4835891"/>
            <a:ext cx="2594878"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Revision</a:t>
            </a:r>
          </a:p>
        </p:txBody>
      </p:sp>
    </p:spTree>
    <p:extLst>
      <p:ext uri="{BB962C8B-B14F-4D97-AF65-F5344CB8AC3E}">
        <p14:creationId xmlns:p14="http://schemas.microsoft.com/office/powerpoint/2010/main" val="347544473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80531"/>
            <a:chOff x="79697" y="6454317"/>
            <a:chExt cx="1188000" cy="480531"/>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246221"/>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XCCW Joined 7a" pitchFamily="66"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Introduction</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XCCW Joined 7a" pitchFamily="66" charset="0"/>
              </a:rPr>
              <a:t>What number does each arrow point to?</a:t>
            </a: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marL="88900" algn="ctr"/>
            <a:endParaRPr lang="en-GB" sz="2800" dirty="0">
              <a:solidFill>
                <a:schemeClr val="bg2">
                  <a:lumMod val="25000"/>
                </a:schemeClr>
              </a:solidFill>
              <a:latin typeface="SassoonCRInfantMedium" panose="02000603020000020003" pitchFamily="2" charset="0"/>
            </a:endParaRPr>
          </a:p>
        </p:txBody>
      </p:sp>
      <p:graphicFrame>
        <p:nvGraphicFramePr>
          <p:cNvPr id="2" name="Table 1">
            <a:extLst>
              <a:ext uri="{FF2B5EF4-FFF2-40B4-BE49-F238E27FC236}">
                <a16:creationId xmlns:a16="http://schemas.microsoft.com/office/drawing/2014/main" id="{E2864B06-7E13-4579-9032-9161FDAFD84C}"/>
              </a:ext>
            </a:extLst>
          </p:cNvPr>
          <p:cNvGraphicFramePr>
            <a:graphicFrameLocks noGrp="1"/>
          </p:cNvGraphicFramePr>
          <p:nvPr/>
        </p:nvGraphicFramePr>
        <p:xfrm>
          <a:off x="685800" y="2863901"/>
          <a:ext cx="7772400" cy="418548"/>
        </p:xfrm>
        <a:graphic>
          <a:graphicData uri="http://schemas.openxmlformats.org/drawingml/2006/table">
            <a:tbl>
              <a:tblPr firstRow="1" bandRow="1">
                <a:tableStyleId>{5940675A-B579-460E-94D1-54222C63F5DA}</a:tableStyleId>
              </a:tblPr>
              <a:tblGrid>
                <a:gridCol w="777240">
                  <a:extLst>
                    <a:ext uri="{9D8B030D-6E8A-4147-A177-3AD203B41FA5}">
                      <a16:colId xmlns:a16="http://schemas.microsoft.com/office/drawing/2014/main" val="4897901"/>
                    </a:ext>
                  </a:extLst>
                </a:gridCol>
                <a:gridCol w="777240">
                  <a:extLst>
                    <a:ext uri="{9D8B030D-6E8A-4147-A177-3AD203B41FA5}">
                      <a16:colId xmlns:a16="http://schemas.microsoft.com/office/drawing/2014/main" val="1170214802"/>
                    </a:ext>
                  </a:extLst>
                </a:gridCol>
                <a:gridCol w="777240">
                  <a:extLst>
                    <a:ext uri="{9D8B030D-6E8A-4147-A177-3AD203B41FA5}">
                      <a16:colId xmlns:a16="http://schemas.microsoft.com/office/drawing/2014/main" val="4260265017"/>
                    </a:ext>
                  </a:extLst>
                </a:gridCol>
                <a:gridCol w="777240">
                  <a:extLst>
                    <a:ext uri="{9D8B030D-6E8A-4147-A177-3AD203B41FA5}">
                      <a16:colId xmlns:a16="http://schemas.microsoft.com/office/drawing/2014/main" val="2562255146"/>
                    </a:ext>
                  </a:extLst>
                </a:gridCol>
                <a:gridCol w="777240">
                  <a:extLst>
                    <a:ext uri="{9D8B030D-6E8A-4147-A177-3AD203B41FA5}">
                      <a16:colId xmlns:a16="http://schemas.microsoft.com/office/drawing/2014/main" val="602728734"/>
                    </a:ext>
                  </a:extLst>
                </a:gridCol>
                <a:gridCol w="777240">
                  <a:extLst>
                    <a:ext uri="{9D8B030D-6E8A-4147-A177-3AD203B41FA5}">
                      <a16:colId xmlns:a16="http://schemas.microsoft.com/office/drawing/2014/main" val="2922409456"/>
                    </a:ext>
                  </a:extLst>
                </a:gridCol>
                <a:gridCol w="777240">
                  <a:extLst>
                    <a:ext uri="{9D8B030D-6E8A-4147-A177-3AD203B41FA5}">
                      <a16:colId xmlns:a16="http://schemas.microsoft.com/office/drawing/2014/main" val="3802805160"/>
                    </a:ext>
                  </a:extLst>
                </a:gridCol>
                <a:gridCol w="777240">
                  <a:extLst>
                    <a:ext uri="{9D8B030D-6E8A-4147-A177-3AD203B41FA5}">
                      <a16:colId xmlns:a16="http://schemas.microsoft.com/office/drawing/2014/main" val="463112176"/>
                    </a:ext>
                  </a:extLst>
                </a:gridCol>
                <a:gridCol w="777240">
                  <a:extLst>
                    <a:ext uri="{9D8B030D-6E8A-4147-A177-3AD203B41FA5}">
                      <a16:colId xmlns:a16="http://schemas.microsoft.com/office/drawing/2014/main" val="1030858026"/>
                    </a:ext>
                  </a:extLst>
                </a:gridCol>
                <a:gridCol w="777240">
                  <a:extLst>
                    <a:ext uri="{9D8B030D-6E8A-4147-A177-3AD203B41FA5}">
                      <a16:colId xmlns:a16="http://schemas.microsoft.com/office/drawing/2014/main" val="2096054215"/>
                    </a:ext>
                  </a:extLst>
                </a:gridCol>
              </a:tblGrid>
              <a:tr h="418548">
                <a:tc>
                  <a:txBody>
                    <a:bodyPr/>
                    <a:lstStyle/>
                    <a:p>
                      <a:endParaRPr lang="en-US" dirty="0"/>
                    </a:p>
                  </a:txBody>
                  <a:tcPr>
                    <a:lnL w="28575" cap="flat" cmpd="sng" algn="ctr">
                      <a:solidFill>
                        <a:schemeClr val="accent1">
                          <a:lumMod val="75000"/>
                        </a:schemeClr>
                      </a:solidFill>
                      <a:prstDash val="solid"/>
                      <a:round/>
                      <a:headEnd type="none" w="med" len="med"/>
                      <a:tailEnd type="none" w="med" len="med"/>
                    </a:lnL>
                    <a:lnR w="28575" cap="flat" cmpd="sng" algn="ctr">
                      <a:solidFill>
                        <a:schemeClr val="accent1">
                          <a:lumMod val="75000"/>
                        </a:schemeClr>
                      </a:solidFill>
                      <a:prstDash val="solid"/>
                      <a:round/>
                      <a:headEnd type="none" w="med" len="med"/>
                      <a:tailEnd type="none" w="med" len="med"/>
                    </a:lnR>
                    <a:lnT w="28575" cap="flat" cmpd="sng" algn="ctr">
                      <a:solidFill>
                        <a:schemeClr val="accent1">
                          <a:lumMod val="75000"/>
                        </a:schemeClr>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US"/>
                    </a:p>
                  </a:txBody>
                  <a:tcPr>
                    <a:lnL w="28575" cap="flat" cmpd="sng" algn="ctr">
                      <a:solidFill>
                        <a:schemeClr val="accent1">
                          <a:lumMod val="75000"/>
                        </a:schemeClr>
                      </a:solidFill>
                      <a:prstDash val="solid"/>
                      <a:round/>
                      <a:headEnd type="none" w="med" len="med"/>
                      <a:tailEnd type="none" w="med" len="med"/>
                    </a:lnL>
                    <a:lnR w="28575" cap="flat" cmpd="sng" algn="ctr">
                      <a:solidFill>
                        <a:schemeClr val="accent1">
                          <a:lumMod val="75000"/>
                        </a:schemeClr>
                      </a:solidFill>
                      <a:prstDash val="solid"/>
                      <a:round/>
                      <a:headEnd type="none" w="med" len="med"/>
                      <a:tailEnd type="none" w="med" len="med"/>
                    </a:lnR>
                    <a:lnT w="28575" cap="flat" cmpd="sng" algn="ctr">
                      <a:solidFill>
                        <a:schemeClr val="accent1">
                          <a:lumMod val="75000"/>
                        </a:schemeClr>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US"/>
                    </a:p>
                  </a:txBody>
                  <a:tcPr>
                    <a:lnL w="28575" cap="flat" cmpd="sng" algn="ctr">
                      <a:solidFill>
                        <a:schemeClr val="accent1">
                          <a:lumMod val="75000"/>
                        </a:schemeClr>
                      </a:solidFill>
                      <a:prstDash val="solid"/>
                      <a:round/>
                      <a:headEnd type="none" w="med" len="med"/>
                      <a:tailEnd type="none" w="med" len="med"/>
                    </a:lnL>
                    <a:lnR w="28575" cap="flat" cmpd="sng" algn="ctr">
                      <a:solidFill>
                        <a:schemeClr val="accent1">
                          <a:lumMod val="75000"/>
                        </a:schemeClr>
                      </a:solidFill>
                      <a:prstDash val="solid"/>
                      <a:round/>
                      <a:headEnd type="none" w="med" len="med"/>
                      <a:tailEnd type="none" w="med" len="med"/>
                    </a:lnR>
                    <a:lnT w="28575" cap="flat" cmpd="sng" algn="ctr">
                      <a:solidFill>
                        <a:schemeClr val="accent1">
                          <a:lumMod val="75000"/>
                        </a:schemeClr>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US"/>
                    </a:p>
                  </a:txBody>
                  <a:tcPr>
                    <a:lnL w="28575" cap="flat" cmpd="sng" algn="ctr">
                      <a:solidFill>
                        <a:schemeClr val="accent1">
                          <a:lumMod val="75000"/>
                        </a:schemeClr>
                      </a:solidFill>
                      <a:prstDash val="solid"/>
                      <a:round/>
                      <a:headEnd type="none" w="med" len="med"/>
                      <a:tailEnd type="none" w="med" len="med"/>
                    </a:lnL>
                    <a:lnR w="28575" cap="flat" cmpd="sng" algn="ctr">
                      <a:solidFill>
                        <a:schemeClr val="accent1">
                          <a:lumMod val="75000"/>
                        </a:schemeClr>
                      </a:solidFill>
                      <a:prstDash val="solid"/>
                      <a:round/>
                      <a:headEnd type="none" w="med" len="med"/>
                      <a:tailEnd type="none" w="med" len="med"/>
                    </a:lnR>
                    <a:lnT w="28575" cap="flat" cmpd="sng" algn="ctr">
                      <a:solidFill>
                        <a:schemeClr val="accent1">
                          <a:lumMod val="75000"/>
                        </a:schemeClr>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US" dirty="0"/>
                    </a:p>
                  </a:txBody>
                  <a:tcPr>
                    <a:lnL w="28575" cap="flat" cmpd="sng" algn="ctr">
                      <a:solidFill>
                        <a:schemeClr val="accent1">
                          <a:lumMod val="75000"/>
                        </a:schemeClr>
                      </a:solidFill>
                      <a:prstDash val="solid"/>
                      <a:round/>
                      <a:headEnd type="none" w="med" len="med"/>
                      <a:tailEnd type="none" w="med" len="med"/>
                    </a:lnL>
                    <a:lnR w="28575" cap="flat" cmpd="sng" algn="ctr">
                      <a:solidFill>
                        <a:schemeClr val="accent1">
                          <a:lumMod val="75000"/>
                        </a:schemeClr>
                      </a:solidFill>
                      <a:prstDash val="solid"/>
                      <a:round/>
                      <a:headEnd type="none" w="med" len="med"/>
                      <a:tailEnd type="none" w="med" len="med"/>
                    </a:lnR>
                    <a:lnT w="28575" cap="flat" cmpd="sng" algn="ctr">
                      <a:solidFill>
                        <a:schemeClr val="accent1">
                          <a:lumMod val="75000"/>
                        </a:schemeClr>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US"/>
                    </a:p>
                  </a:txBody>
                  <a:tcPr>
                    <a:lnL w="28575" cap="flat" cmpd="sng" algn="ctr">
                      <a:solidFill>
                        <a:schemeClr val="accent1">
                          <a:lumMod val="75000"/>
                        </a:schemeClr>
                      </a:solidFill>
                      <a:prstDash val="solid"/>
                      <a:round/>
                      <a:headEnd type="none" w="med" len="med"/>
                      <a:tailEnd type="none" w="med" len="med"/>
                    </a:lnL>
                    <a:lnR w="28575" cap="flat" cmpd="sng" algn="ctr">
                      <a:solidFill>
                        <a:schemeClr val="accent1">
                          <a:lumMod val="75000"/>
                        </a:schemeClr>
                      </a:solidFill>
                      <a:prstDash val="solid"/>
                      <a:round/>
                      <a:headEnd type="none" w="med" len="med"/>
                      <a:tailEnd type="none" w="med" len="med"/>
                    </a:lnR>
                    <a:lnT w="28575" cap="flat" cmpd="sng" algn="ctr">
                      <a:solidFill>
                        <a:schemeClr val="accent1">
                          <a:lumMod val="75000"/>
                        </a:schemeClr>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US" dirty="0"/>
                    </a:p>
                  </a:txBody>
                  <a:tcPr>
                    <a:lnL w="28575" cap="flat" cmpd="sng" algn="ctr">
                      <a:solidFill>
                        <a:schemeClr val="accent1">
                          <a:lumMod val="75000"/>
                        </a:schemeClr>
                      </a:solidFill>
                      <a:prstDash val="solid"/>
                      <a:round/>
                      <a:headEnd type="none" w="med" len="med"/>
                      <a:tailEnd type="none" w="med" len="med"/>
                    </a:lnL>
                    <a:lnR w="28575" cap="flat" cmpd="sng" algn="ctr">
                      <a:solidFill>
                        <a:schemeClr val="accent1">
                          <a:lumMod val="75000"/>
                        </a:schemeClr>
                      </a:solidFill>
                      <a:prstDash val="solid"/>
                      <a:round/>
                      <a:headEnd type="none" w="med" len="med"/>
                      <a:tailEnd type="none" w="med" len="med"/>
                    </a:lnR>
                    <a:lnT w="28575" cap="flat" cmpd="sng" algn="ctr">
                      <a:solidFill>
                        <a:schemeClr val="accent1">
                          <a:lumMod val="75000"/>
                        </a:schemeClr>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US"/>
                    </a:p>
                  </a:txBody>
                  <a:tcPr>
                    <a:lnL w="28575" cap="flat" cmpd="sng" algn="ctr">
                      <a:solidFill>
                        <a:schemeClr val="accent1">
                          <a:lumMod val="75000"/>
                        </a:schemeClr>
                      </a:solidFill>
                      <a:prstDash val="solid"/>
                      <a:round/>
                      <a:headEnd type="none" w="med" len="med"/>
                      <a:tailEnd type="none" w="med" len="med"/>
                    </a:lnL>
                    <a:lnR w="28575" cap="flat" cmpd="sng" algn="ctr">
                      <a:solidFill>
                        <a:schemeClr val="accent1">
                          <a:lumMod val="75000"/>
                        </a:schemeClr>
                      </a:solidFill>
                      <a:prstDash val="solid"/>
                      <a:round/>
                      <a:headEnd type="none" w="med" len="med"/>
                      <a:tailEnd type="none" w="med" len="med"/>
                    </a:lnR>
                    <a:lnT w="28575" cap="flat" cmpd="sng" algn="ctr">
                      <a:solidFill>
                        <a:schemeClr val="accent1">
                          <a:lumMod val="75000"/>
                        </a:schemeClr>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US"/>
                    </a:p>
                  </a:txBody>
                  <a:tcPr>
                    <a:lnL w="28575" cap="flat" cmpd="sng" algn="ctr">
                      <a:solidFill>
                        <a:schemeClr val="accent1">
                          <a:lumMod val="75000"/>
                        </a:schemeClr>
                      </a:solidFill>
                      <a:prstDash val="solid"/>
                      <a:round/>
                      <a:headEnd type="none" w="med" len="med"/>
                      <a:tailEnd type="none" w="med" len="med"/>
                    </a:lnL>
                    <a:lnR w="28575" cap="flat" cmpd="sng" algn="ctr">
                      <a:solidFill>
                        <a:schemeClr val="accent1">
                          <a:lumMod val="75000"/>
                        </a:schemeClr>
                      </a:solidFill>
                      <a:prstDash val="solid"/>
                      <a:round/>
                      <a:headEnd type="none" w="med" len="med"/>
                      <a:tailEnd type="none" w="med" len="med"/>
                    </a:lnR>
                    <a:lnT w="28575" cap="flat" cmpd="sng" algn="ctr">
                      <a:solidFill>
                        <a:schemeClr val="accent1">
                          <a:lumMod val="75000"/>
                        </a:schemeClr>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US" dirty="0"/>
                    </a:p>
                  </a:txBody>
                  <a:tcPr>
                    <a:lnL w="28575" cap="flat" cmpd="sng" algn="ctr">
                      <a:solidFill>
                        <a:schemeClr val="accent1">
                          <a:lumMod val="75000"/>
                        </a:schemeClr>
                      </a:solidFill>
                      <a:prstDash val="solid"/>
                      <a:round/>
                      <a:headEnd type="none" w="med" len="med"/>
                      <a:tailEnd type="none" w="med" len="med"/>
                    </a:lnL>
                    <a:lnR w="28575" cap="flat" cmpd="sng" algn="ctr">
                      <a:solidFill>
                        <a:schemeClr val="accent1">
                          <a:lumMod val="75000"/>
                        </a:schemeClr>
                      </a:solidFill>
                      <a:prstDash val="solid"/>
                      <a:round/>
                      <a:headEnd type="none" w="med" len="med"/>
                      <a:tailEnd type="none" w="med" len="med"/>
                    </a:lnR>
                    <a:lnT w="28575" cap="flat" cmpd="sng" algn="ctr">
                      <a:solidFill>
                        <a:schemeClr val="accent1">
                          <a:lumMod val="75000"/>
                        </a:schemeClr>
                      </a:solidFill>
                      <a:prstDash val="solid"/>
                      <a:round/>
                      <a:headEnd type="none" w="med" len="med"/>
                      <a:tailEnd type="none" w="med" len="med"/>
                    </a:lnT>
                    <a:lnB w="28575" cap="flat" cmpd="sng" algn="ctr">
                      <a:noFill/>
                      <a:prstDash val="solid"/>
                      <a:round/>
                      <a:headEnd type="none" w="med" len="med"/>
                      <a:tailEnd type="none" w="med" len="med"/>
                    </a:lnB>
                  </a:tcPr>
                </a:tc>
                <a:extLst>
                  <a:ext uri="{0D108BD9-81ED-4DB2-BD59-A6C34878D82A}">
                    <a16:rowId xmlns:a16="http://schemas.microsoft.com/office/drawing/2014/main" val="2361260477"/>
                  </a:ext>
                </a:extLst>
              </a:tr>
            </a:tbl>
          </a:graphicData>
        </a:graphic>
      </p:graphicFrame>
      <p:graphicFrame>
        <p:nvGraphicFramePr>
          <p:cNvPr id="51" name="Table 50">
            <a:extLst>
              <a:ext uri="{FF2B5EF4-FFF2-40B4-BE49-F238E27FC236}">
                <a16:creationId xmlns:a16="http://schemas.microsoft.com/office/drawing/2014/main" id="{A0804819-90FC-4235-BCDC-E445C4C8E400}"/>
              </a:ext>
            </a:extLst>
          </p:cNvPr>
          <p:cNvGraphicFramePr>
            <a:graphicFrameLocks noGrp="1"/>
          </p:cNvGraphicFramePr>
          <p:nvPr/>
        </p:nvGraphicFramePr>
        <p:xfrm>
          <a:off x="297180" y="3301009"/>
          <a:ext cx="8549640" cy="418547"/>
        </p:xfrm>
        <a:graphic>
          <a:graphicData uri="http://schemas.openxmlformats.org/drawingml/2006/table">
            <a:tbl>
              <a:tblPr firstRow="1" bandRow="1">
                <a:tableStyleId>{5940675A-B579-460E-94D1-54222C63F5DA}</a:tableStyleId>
              </a:tblPr>
              <a:tblGrid>
                <a:gridCol w="777240">
                  <a:extLst>
                    <a:ext uri="{9D8B030D-6E8A-4147-A177-3AD203B41FA5}">
                      <a16:colId xmlns:a16="http://schemas.microsoft.com/office/drawing/2014/main" val="1602418971"/>
                    </a:ext>
                  </a:extLst>
                </a:gridCol>
                <a:gridCol w="777240">
                  <a:extLst>
                    <a:ext uri="{9D8B030D-6E8A-4147-A177-3AD203B41FA5}">
                      <a16:colId xmlns:a16="http://schemas.microsoft.com/office/drawing/2014/main" val="651584662"/>
                    </a:ext>
                  </a:extLst>
                </a:gridCol>
                <a:gridCol w="777240">
                  <a:extLst>
                    <a:ext uri="{9D8B030D-6E8A-4147-A177-3AD203B41FA5}">
                      <a16:colId xmlns:a16="http://schemas.microsoft.com/office/drawing/2014/main" val="2116000809"/>
                    </a:ext>
                  </a:extLst>
                </a:gridCol>
                <a:gridCol w="777240">
                  <a:extLst>
                    <a:ext uri="{9D8B030D-6E8A-4147-A177-3AD203B41FA5}">
                      <a16:colId xmlns:a16="http://schemas.microsoft.com/office/drawing/2014/main" val="1030858026"/>
                    </a:ext>
                  </a:extLst>
                </a:gridCol>
                <a:gridCol w="777240">
                  <a:extLst>
                    <a:ext uri="{9D8B030D-6E8A-4147-A177-3AD203B41FA5}">
                      <a16:colId xmlns:a16="http://schemas.microsoft.com/office/drawing/2014/main" val="2096054215"/>
                    </a:ext>
                  </a:extLst>
                </a:gridCol>
                <a:gridCol w="777240">
                  <a:extLst>
                    <a:ext uri="{9D8B030D-6E8A-4147-A177-3AD203B41FA5}">
                      <a16:colId xmlns:a16="http://schemas.microsoft.com/office/drawing/2014/main" val="3115698445"/>
                    </a:ext>
                  </a:extLst>
                </a:gridCol>
                <a:gridCol w="777240">
                  <a:extLst>
                    <a:ext uri="{9D8B030D-6E8A-4147-A177-3AD203B41FA5}">
                      <a16:colId xmlns:a16="http://schemas.microsoft.com/office/drawing/2014/main" val="3379373130"/>
                    </a:ext>
                  </a:extLst>
                </a:gridCol>
                <a:gridCol w="777240">
                  <a:extLst>
                    <a:ext uri="{9D8B030D-6E8A-4147-A177-3AD203B41FA5}">
                      <a16:colId xmlns:a16="http://schemas.microsoft.com/office/drawing/2014/main" val="3440886447"/>
                    </a:ext>
                  </a:extLst>
                </a:gridCol>
                <a:gridCol w="777240">
                  <a:extLst>
                    <a:ext uri="{9D8B030D-6E8A-4147-A177-3AD203B41FA5}">
                      <a16:colId xmlns:a16="http://schemas.microsoft.com/office/drawing/2014/main" val="3772107058"/>
                    </a:ext>
                  </a:extLst>
                </a:gridCol>
                <a:gridCol w="777240">
                  <a:extLst>
                    <a:ext uri="{9D8B030D-6E8A-4147-A177-3AD203B41FA5}">
                      <a16:colId xmlns:a16="http://schemas.microsoft.com/office/drawing/2014/main" val="3882011690"/>
                    </a:ext>
                  </a:extLst>
                </a:gridCol>
                <a:gridCol w="777240">
                  <a:extLst>
                    <a:ext uri="{9D8B030D-6E8A-4147-A177-3AD203B41FA5}">
                      <a16:colId xmlns:a16="http://schemas.microsoft.com/office/drawing/2014/main" val="2001513010"/>
                    </a:ext>
                  </a:extLst>
                </a:gridCol>
              </a:tblGrid>
              <a:tr h="418547">
                <a:tc>
                  <a:txBody>
                    <a:bodyPr/>
                    <a:lstStyle/>
                    <a:p>
                      <a:pPr algn="ctr"/>
                      <a:r>
                        <a:rPr lang="en-GB" sz="2400" dirty="0">
                          <a:latin typeface="SassoonCRInfantMedium" panose="02000603020000020003" pitchFamily="2" charset="0"/>
                        </a:rPr>
                        <a:t>-5</a:t>
                      </a:r>
                      <a:endParaRPr lang="en-US" sz="2400" dirty="0">
                        <a:solidFill>
                          <a:schemeClr val="bg2">
                            <a:lumMod val="25000"/>
                          </a:schemeClr>
                        </a:solidFill>
                        <a:latin typeface="SassoonCRInfantMedium" panose="02000603020000020003" pitchFamily="2"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400" dirty="0">
                          <a:solidFill>
                            <a:srgbClr val="FF0000"/>
                          </a:solidFill>
                          <a:latin typeface="SassoonCRInfantMedium" panose="02000603020000020003" pitchFamily="2" charset="0"/>
                        </a:rPr>
                        <a:t>-4</a:t>
                      </a:r>
                      <a:endParaRPr lang="en-US" sz="2400" dirty="0">
                        <a:solidFill>
                          <a:srgbClr val="FF0000"/>
                        </a:solidFill>
                        <a:latin typeface="SassoonCRInfantMedium" panose="02000603020000020003" pitchFamily="2"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US" sz="2400" dirty="0">
                        <a:solidFill>
                          <a:srgbClr val="FF0000"/>
                        </a:solidFill>
                        <a:latin typeface="SassoonCRInfantMedium" panose="02000603020000020003" pitchFamily="2"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US" sz="2400" dirty="0">
                        <a:solidFill>
                          <a:srgbClr val="FF0000"/>
                        </a:solidFill>
                        <a:latin typeface="SassoonCRInfantMedium" panose="02000603020000020003" pitchFamily="2"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400" dirty="0">
                          <a:solidFill>
                            <a:srgbClr val="FF0000"/>
                          </a:solidFill>
                          <a:latin typeface="SassoonCRInfantMedium" panose="02000603020000020003" pitchFamily="2" charset="0"/>
                        </a:rPr>
                        <a:t>-1</a:t>
                      </a:r>
                      <a:endParaRPr lang="en-US" sz="2400" dirty="0">
                        <a:solidFill>
                          <a:srgbClr val="FF0000"/>
                        </a:solidFill>
                        <a:latin typeface="SassoonCRInfantMedium" panose="02000603020000020003" pitchFamily="2"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400" dirty="0">
                          <a:solidFill>
                            <a:srgbClr val="FF0000"/>
                          </a:solidFill>
                          <a:latin typeface="SassoonCRInfantMedium" panose="02000603020000020003" pitchFamily="2" charset="0"/>
                        </a:rPr>
                        <a:t>0</a:t>
                      </a:r>
                      <a:endParaRPr lang="en-US" sz="2400" dirty="0">
                        <a:solidFill>
                          <a:srgbClr val="FF0000"/>
                        </a:solidFill>
                        <a:latin typeface="SassoonCRInfantMedium" panose="02000603020000020003" pitchFamily="2"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US" sz="2400" dirty="0">
                        <a:solidFill>
                          <a:srgbClr val="FF0000"/>
                        </a:solidFill>
                        <a:latin typeface="SassoonCRInfantMedium" panose="02000603020000020003" pitchFamily="2"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400" dirty="0">
                          <a:solidFill>
                            <a:srgbClr val="FF0000"/>
                          </a:solidFill>
                          <a:latin typeface="SassoonCRInfantMedium" panose="02000603020000020003" pitchFamily="2" charset="0"/>
                        </a:rPr>
                        <a:t>2</a:t>
                      </a:r>
                      <a:endParaRPr lang="en-US" sz="2400" dirty="0">
                        <a:solidFill>
                          <a:srgbClr val="FF0000"/>
                        </a:solidFill>
                        <a:latin typeface="SassoonCRInfantMedium" panose="02000603020000020003" pitchFamily="2"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US" sz="2400" dirty="0">
                        <a:solidFill>
                          <a:srgbClr val="FF0000"/>
                        </a:solidFill>
                        <a:latin typeface="SassoonCRInfantMedium" panose="02000603020000020003" pitchFamily="2"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400" dirty="0">
                          <a:solidFill>
                            <a:srgbClr val="FF0000"/>
                          </a:solidFill>
                          <a:latin typeface="SassoonCRInfantMedium" panose="02000603020000020003" pitchFamily="2" charset="0"/>
                        </a:rPr>
                        <a:t>4</a:t>
                      </a:r>
                      <a:endParaRPr lang="en-US" sz="2400" dirty="0">
                        <a:solidFill>
                          <a:srgbClr val="FF0000"/>
                        </a:solidFill>
                        <a:latin typeface="SassoonCRInfantMedium" panose="02000603020000020003" pitchFamily="2"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400" dirty="0">
                          <a:solidFill>
                            <a:schemeClr val="bg2">
                              <a:lumMod val="25000"/>
                            </a:schemeClr>
                          </a:solidFill>
                          <a:latin typeface="SassoonCRInfantMedium" panose="02000603020000020003" pitchFamily="2" charset="0"/>
                        </a:rPr>
                        <a:t>5</a:t>
                      </a:r>
                      <a:endParaRPr lang="en-US" sz="2400" dirty="0">
                        <a:solidFill>
                          <a:schemeClr val="bg2">
                            <a:lumMod val="25000"/>
                          </a:schemeClr>
                        </a:solidFill>
                        <a:latin typeface="SassoonCRInfantMedium" panose="02000603020000020003" pitchFamily="2"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361260477"/>
                  </a:ext>
                </a:extLst>
              </a:tr>
            </a:tbl>
          </a:graphicData>
        </a:graphic>
      </p:graphicFrame>
      <p:grpSp>
        <p:nvGrpSpPr>
          <p:cNvPr id="52" name="Group 51">
            <a:extLst>
              <a:ext uri="{FF2B5EF4-FFF2-40B4-BE49-F238E27FC236}">
                <a16:creationId xmlns:a16="http://schemas.microsoft.com/office/drawing/2014/main" id="{0D7B2B83-D7D5-4AF9-A59E-5F556309C9F5}"/>
              </a:ext>
            </a:extLst>
          </p:cNvPr>
          <p:cNvGrpSpPr/>
          <p:nvPr/>
        </p:nvGrpSpPr>
        <p:grpSpPr>
          <a:xfrm>
            <a:off x="1316197" y="2031966"/>
            <a:ext cx="291547" cy="804350"/>
            <a:chOff x="1364977" y="1878107"/>
            <a:chExt cx="291547" cy="804350"/>
          </a:xfrm>
        </p:grpSpPr>
        <p:cxnSp>
          <p:nvCxnSpPr>
            <p:cNvPr id="53" name="Straight Arrow Connector 52">
              <a:extLst>
                <a:ext uri="{FF2B5EF4-FFF2-40B4-BE49-F238E27FC236}">
                  <a16:creationId xmlns:a16="http://schemas.microsoft.com/office/drawing/2014/main" id="{68C1CCA5-BB43-42D0-9DAA-427389D4504F}"/>
                </a:ext>
              </a:extLst>
            </p:cNvPr>
            <p:cNvCxnSpPr/>
            <p:nvPr/>
          </p:nvCxnSpPr>
          <p:spPr>
            <a:xfrm>
              <a:off x="1510750" y="2245135"/>
              <a:ext cx="0" cy="43732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54" name="TextBox 53">
              <a:extLst>
                <a:ext uri="{FF2B5EF4-FFF2-40B4-BE49-F238E27FC236}">
                  <a16:creationId xmlns:a16="http://schemas.microsoft.com/office/drawing/2014/main" id="{7DE7335D-4D0E-4470-8467-245DA0B2A054}"/>
                </a:ext>
              </a:extLst>
            </p:cNvPr>
            <p:cNvSpPr txBox="1"/>
            <p:nvPr/>
          </p:nvSpPr>
          <p:spPr>
            <a:xfrm>
              <a:off x="1364977" y="1878107"/>
              <a:ext cx="291547" cy="461665"/>
            </a:xfrm>
            <a:prstGeom prst="rect">
              <a:avLst/>
            </a:prstGeom>
            <a:noFill/>
          </p:spPr>
          <p:txBody>
            <a:bodyPr wrap="square" rtlCol="0" anchor="ctr">
              <a:spAutoFit/>
            </a:bodyPr>
            <a:lstStyle/>
            <a:p>
              <a:pPr algn="ctr"/>
              <a:r>
                <a:rPr lang="en-GB" sz="2400" dirty="0">
                  <a:solidFill>
                    <a:schemeClr val="bg2">
                      <a:lumMod val="25000"/>
                    </a:schemeClr>
                  </a:solidFill>
                  <a:latin typeface="SassoonCRInfantMedium" panose="02000603020000020003" pitchFamily="2" charset="0"/>
                </a:rPr>
                <a:t>A</a:t>
              </a:r>
              <a:endParaRPr lang="en-US" sz="2400" dirty="0">
                <a:solidFill>
                  <a:schemeClr val="bg2">
                    <a:lumMod val="25000"/>
                  </a:schemeClr>
                </a:solidFill>
                <a:latin typeface="SassoonCRInfantMedium" panose="02000603020000020003" pitchFamily="2" charset="0"/>
              </a:endParaRPr>
            </a:p>
          </p:txBody>
        </p:sp>
      </p:grpSp>
      <p:grpSp>
        <p:nvGrpSpPr>
          <p:cNvPr id="55" name="Group 54">
            <a:extLst>
              <a:ext uri="{FF2B5EF4-FFF2-40B4-BE49-F238E27FC236}">
                <a16:creationId xmlns:a16="http://schemas.microsoft.com/office/drawing/2014/main" id="{3C5865E8-B73C-4363-964C-721D2899985E}"/>
              </a:ext>
            </a:extLst>
          </p:cNvPr>
          <p:cNvGrpSpPr/>
          <p:nvPr/>
        </p:nvGrpSpPr>
        <p:grpSpPr>
          <a:xfrm>
            <a:off x="3647620" y="2025687"/>
            <a:ext cx="291547" cy="804350"/>
            <a:chOff x="3650977" y="1878107"/>
            <a:chExt cx="291547" cy="804350"/>
          </a:xfrm>
        </p:grpSpPr>
        <p:cxnSp>
          <p:nvCxnSpPr>
            <p:cNvPr id="56" name="Straight Arrow Connector 55">
              <a:extLst>
                <a:ext uri="{FF2B5EF4-FFF2-40B4-BE49-F238E27FC236}">
                  <a16:creationId xmlns:a16="http://schemas.microsoft.com/office/drawing/2014/main" id="{2524D295-23D6-438E-AF53-54583C3BB15F}"/>
                </a:ext>
              </a:extLst>
            </p:cNvPr>
            <p:cNvCxnSpPr/>
            <p:nvPr/>
          </p:nvCxnSpPr>
          <p:spPr>
            <a:xfrm>
              <a:off x="3796751" y="2245135"/>
              <a:ext cx="0" cy="43732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D06D3BDB-9FA1-4805-AB46-B5FC7108A57F}"/>
                </a:ext>
              </a:extLst>
            </p:cNvPr>
            <p:cNvSpPr txBox="1"/>
            <p:nvPr/>
          </p:nvSpPr>
          <p:spPr>
            <a:xfrm>
              <a:off x="3650977" y="1878107"/>
              <a:ext cx="291547" cy="461665"/>
            </a:xfrm>
            <a:prstGeom prst="rect">
              <a:avLst/>
            </a:prstGeom>
            <a:noFill/>
          </p:spPr>
          <p:txBody>
            <a:bodyPr wrap="square" rtlCol="0" anchor="ctr">
              <a:spAutoFit/>
            </a:bodyPr>
            <a:lstStyle/>
            <a:p>
              <a:pPr algn="ctr"/>
              <a:r>
                <a:rPr lang="en-GB" sz="2400" dirty="0">
                  <a:solidFill>
                    <a:schemeClr val="bg2">
                      <a:lumMod val="25000"/>
                    </a:schemeClr>
                  </a:solidFill>
                  <a:latin typeface="SassoonCRInfantMedium" panose="02000603020000020003" pitchFamily="2" charset="0"/>
                </a:rPr>
                <a:t>B</a:t>
              </a:r>
              <a:endParaRPr lang="en-US" sz="2400" dirty="0">
                <a:solidFill>
                  <a:schemeClr val="bg2">
                    <a:lumMod val="25000"/>
                  </a:schemeClr>
                </a:solidFill>
                <a:latin typeface="SassoonCRInfantMedium" panose="02000603020000020003" pitchFamily="2" charset="0"/>
              </a:endParaRPr>
            </a:p>
          </p:txBody>
        </p:sp>
      </p:grpSp>
      <p:grpSp>
        <p:nvGrpSpPr>
          <p:cNvPr id="58" name="Group 57">
            <a:extLst>
              <a:ext uri="{FF2B5EF4-FFF2-40B4-BE49-F238E27FC236}">
                <a16:creationId xmlns:a16="http://schemas.microsoft.com/office/drawing/2014/main" id="{511488DF-E637-4853-BD7D-3DECCA94E435}"/>
              </a:ext>
            </a:extLst>
          </p:cNvPr>
          <p:cNvGrpSpPr/>
          <p:nvPr/>
        </p:nvGrpSpPr>
        <p:grpSpPr>
          <a:xfrm>
            <a:off x="4425346" y="2025687"/>
            <a:ext cx="291547" cy="804349"/>
            <a:chOff x="5174975" y="1878108"/>
            <a:chExt cx="291547" cy="804349"/>
          </a:xfrm>
        </p:grpSpPr>
        <p:cxnSp>
          <p:nvCxnSpPr>
            <p:cNvPr id="59" name="Straight Arrow Connector 58">
              <a:extLst>
                <a:ext uri="{FF2B5EF4-FFF2-40B4-BE49-F238E27FC236}">
                  <a16:creationId xmlns:a16="http://schemas.microsoft.com/office/drawing/2014/main" id="{E1F4866C-9349-4A79-90A8-3018970994EC}"/>
                </a:ext>
              </a:extLst>
            </p:cNvPr>
            <p:cNvCxnSpPr/>
            <p:nvPr/>
          </p:nvCxnSpPr>
          <p:spPr>
            <a:xfrm>
              <a:off x="5320749" y="2245135"/>
              <a:ext cx="0" cy="43732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0" name="TextBox 59">
              <a:extLst>
                <a:ext uri="{FF2B5EF4-FFF2-40B4-BE49-F238E27FC236}">
                  <a16:creationId xmlns:a16="http://schemas.microsoft.com/office/drawing/2014/main" id="{5710501E-0A9A-4989-A092-3F70DF4CEDFD}"/>
                </a:ext>
              </a:extLst>
            </p:cNvPr>
            <p:cNvSpPr txBox="1"/>
            <p:nvPr/>
          </p:nvSpPr>
          <p:spPr>
            <a:xfrm>
              <a:off x="5174975" y="1878108"/>
              <a:ext cx="291547" cy="461665"/>
            </a:xfrm>
            <a:prstGeom prst="rect">
              <a:avLst/>
            </a:prstGeom>
            <a:noFill/>
          </p:spPr>
          <p:txBody>
            <a:bodyPr wrap="square" rtlCol="0" anchor="ctr">
              <a:spAutoFit/>
            </a:bodyPr>
            <a:lstStyle/>
            <a:p>
              <a:pPr algn="ctr"/>
              <a:r>
                <a:rPr lang="en-GB" sz="2400" dirty="0">
                  <a:solidFill>
                    <a:schemeClr val="bg2">
                      <a:lumMod val="25000"/>
                    </a:schemeClr>
                  </a:solidFill>
                  <a:latin typeface="SassoonCRInfantMedium" panose="02000603020000020003" pitchFamily="2" charset="0"/>
                </a:rPr>
                <a:t>C</a:t>
              </a:r>
              <a:endParaRPr lang="en-US" sz="2400" dirty="0">
                <a:solidFill>
                  <a:schemeClr val="bg2">
                    <a:lumMod val="25000"/>
                  </a:schemeClr>
                </a:solidFill>
                <a:latin typeface="SassoonCRInfantMedium" panose="02000603020000020003" pitchFamily="2" charset="0"/>
              </a:endParaRPr>
            </a:p>
          </p:txBody>
        </p:sp>
      </p:grpSp>
      <p:grpSp>
        <p:nvGrpSpPr>
          <p:cNvPr id="61" name="Group 60">
            <a:extLst>
              <a:ext uri="{FF2B5EF4-FFF2-40B4-BE49-F238E27FC236}">
                <a16:creationId xmlns:a16="http://schemas.microsoft.com/office/drawing/2014/main" id="{17E3DA58-C7F5-41FA-B353-88E63CDB4948}"/>
              </a:ext>
            </a:extLst>
          </p:cNvPr>
          <p:cNvGrpSpPr/>
          <p:nvPr/>
        </p:nvGrpSpPr>
        <p:grpSpPr>
          <a:xfrm>
            <a:off x="5980799" y="2040991"/>
            <a:ext cx="291547" cy="804350"/>
            <a:chOff x="7474225" y="1878107"/>
            <a:chExt cx="291547" cy="804350"/>
          </a:xfrm>
        </p:grpSpPr>
        <p:cxnSp>
          <p:nvCxnSpPr>
            <p:cNvPr id="62" name="Straight Arrow Connector 61">
              <a:extLst>
                <a:ext uri="{FF2B5EF4-FFF2-40B4-BE49-F238E27FC236}">
                  <a16:creationId xmlns:a16="http://schemas.microsoft.com/office/drawing/2014/main" id="{4507BB27-0959-49A5-B3A9-369A64A5653D}"/>
                </a:ext>
              </a:extLst>
            </p:cNvPr>
            <p:cNvCxnSpPr/>
            <p:nvPr/>
          </p:nvCxnSpPr>
          <p:spPr>
            <a:xfrm>
              <a:off x="7619997" y="2245135"/>
              <a:ext cx="0" cy="43732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3" name="TextBox 62">
              <a:extLst>
                <a:ext uri="{FF2B5EF4-FFF2-40B4-BE49-F238E27FC236}">
                  <a16:creationId xmlns:a16="http://schemas.microsoft.com/office/drawing/2014/main" id="{74C378FA-3B34-41F1-8840-BF3803132419}"/>
                </a:ext>
              </a:extLst>
            </p:cNvPr>
            <p:cNvSpPr txBox="1"/>
            <p:nvPr/>
          </p:nvSpPr>
          <p:spPr>
            <a:xfrm>
              <a:off x="7474225" y="1878107"/>
              <a:ext cx="291547" cy="461665"/>
            </a:xfrm>
            <a:prstGeom prst="rect">
              <a:avLst/>
            </a:prstGeom>
            <a:noFill/>
          </p:spPr>
          <p:txBody>
            <a:bodyPr wrap="square" rtlCol="0" anchor="ctr">
              <a:spAutoFit/>
            </a:bodyPr>
            <a:lstStyle/>
            <a:p>
              <a:pPr algn="ctr"/>
              <a:r>
                <a:rPr lang="en-GB" sz="2400" dirty="0">
                  <a:solidFill>
                    <a:schemeClr val="bg2">
                      <a:lumMod val="25000"/>
                    </a:schemeClr>
                  </a:solidFill>
                  <a:latin typeface="SassoonCRInfantMedium" panose="02000603020000020003" pitchFamily="2" charset="0"/>
                </a:rPr>
                <a:t>D</a:t>
              </a:r>
              <a:endParaRPr lang="en-US" sz="2400" dirty="0">
                <a:solidFill>
                  <a:schemeClr val="bg2">
                    <a:lumMod val="25000"/>
                  </a:schemeClr>
                </a:solidFill>
                <a:latin typeface="SassoonCRInfantMedium" panose="02000603020000020003" pitchFamily="2" charset="0"/>
              </a:endParaRPr>
            </a:p>
          </p:txBody>
        </p:sp>
      </p:grpSp>
      <p:grpSp>
        <p:nvGrpSpPr>
          <p:cNvPr id="64" name="Group 63">
            <a:extLst>
              <a:ext uri="{FF2B5EF4-FFF2-40B4-BE49-F238E27FC236}">
                <a16:creationId xmlns:a16="http://schemas.microsoft.com/office/drawing/2014/main" id="{C51A5B66-0AD3-4C86-8114-260F424E2F85}"/>
              </a:ext>
            </a:extLst>
          </p:cNvPr>
          <p:cNvGrpSpPr/>
          <p:nvPr/>
        </p:nvGrpSpPr>
        <p:grpSpPr>
          <a:xfrm>
            <a:off x="7518763" y="2025687"/>
            <a:ext cx="291547" cy="804350"/>
            <a:chOff x="7474225" y="1878107"/>
            <a:chExt cx="291547" cy="804350"/>
          </a:xfrm>
        </p:grpSpPr>
        <p:cxnSp>
          <p:nvCxnSpPr>
            <p:cNvPr id="65" name="Straight Arrow Connector 64">
              <a:extLst>
                <a:ext uri="{FF2B5EF4-FFF2-40B4-BE49-F238E27FC236}">
                  <a16:creationId xmlns:a16="http://schemas.microsoft.com/office/drawing/2014/main" id="{253FDD1A-AD14-4A2D-85E8-606B2761B7B2}"/>
                </a:ext>
              </a:extLst>
            </p:cNvPr>
            <p:cNvCxnSpPr/>
            <p:nvPr/>
          </p:nvCxnSpPr>
          <p:spPr>
            <a:xfrm>
              <a:off x="7619997" y="2245135"/>
              <a:ext cx="0" cy="43732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6" name="TextBox 65">
              <a:extLst>
                <a:ext uri="{FF2B5EF4-FFF2-40B4-BE49-F238E27FC236}">
                  <a16:creationId xmlns:a16="http://schemas.microsoft.com/office/drawing/2014/main" id="{1D8422E0-79D2-4C81-9BA7-18AAED56C2C0}"/>
                </a:ext>
              </a:extLst>
            </p:cNvPr>
            <p:cNvSpPr txBox="1"/>
            <p:nvPr/>
          </p:nvSpPr>
          <p:spPr>
            <a:xfrm>
              <a:off x="7474225" y="1878107"/>
              <a:ext cx="291547" cy="461665"/>
            </a:xfrm>
            <a:prstGeom prst="rect">
              <a:avLst/>
            </a:prstGeom>
            <a:noFill/>
          </p:spPr>
          <p:txBody>
            <a:bodyPr wrap="square" rtlCol="0" anchor="ctr">
              <a:spAutoFit/>
            </a:bodyPr>
            <a:lstStyle/>
            <a:p>
              <a:pPr algn="ctr"/>
              <a:r>
                <a:rPr lang="en-GB" sz="2400" dirty="0">
                  <a:solidFill>
                    <a:schemeClr val="bg2">
                      <a:lumMod val="25000"/>
                    </a:schemeClr>
                  </a:solidFill>
                  <a:latin typeface="SassoonCRInfantMedium" panose="02000603020000020003" pitchFamily="2" charset="0"/>
                </a:rPr>
                <a:t>E</a:t>
              </a:r>
              <a:endParaRPr lang="en-US" sz="2400" dirty="0">
                <a:solidFill>
                  <a:schemeClr val="bg2">
                    <a:lumMod val="25000"/>
                  </a:schemeClr>
                </a:solidFill>
                <a:latin typeface="SassoonCRInfantMedium" panose="02000603020000020003" pitchFamily="2" charset="0"/>
              </a:endParaRPr>
            </a:p>
          </p:txBody>
        </p:sp>
      </p:grpSp>
    </p:spTree>
    <p:extLst>
      <p:ext uri="{BB962C8B-B14F-4D97-AF65-F5344CB8AC3E}">
        <p14:creationId xmlns:p14="http://schemas.microsoft.com/office/powerpoint/2010/main" val="143880512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80531"/>
            <a:chOff x="79697" y="6454317"/>
            <a:chExt cx="1188000" cy="480531"/>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246221"/>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XCCW Joined 7a" pitchFamily="66"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Put the numbers below in the correct place</a:t>
            </a:r>
          </a:p>
          <a:p>
            <a:pPr algn="ctr"/>
            <a:r>
              <a:rPr lang="en-GB" sz="2400" dirty="0">
                <a:solidFill>
                  <a:schemeClr val="tx1"/>
                </a:solidFill>
                <a:latin typeface="SassoonCRInfantMedium" panose="02000603020000020003" pitchFamily="2" charset="0"/>
              </a:rPr>
              <a:t> on the number line.</a:t>
            </a:r>
          </a:p>
        </p:txBody>
      </p:sp>
      <p:pic>
        <p:nvPicPr>
          <p:cNvPr id="7" name="Picture 6">
            <a:extLst>
              <a:ext uri="{FF2B5EF4-FFF2-40B4-BE49-F238E27FC236}">
                <a16:creationId xmlns:a16="http://schemas.microsoft.com/office/drawing/2014/main" id="{7209DB92-7179-4C5B-8216-0B18995A12F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72550" y="4306682"/>
            <a:ext cx="7398900" cy="860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a:extLst>
              <a:ext uri="{FF2B5EF4-FFF2-40B4-BE49-F238E27FC236}">
                <a16:creationId xmlns:a16="http://schemas.microsoft.com/office/drawing/2014/main" id="{6C6B4994-D93D-4B67-8B2B-4CA9EDB4B249}"/>
              </a:ext>
            </a:extLst>
          </p:cNvPr>
          <p:cNvSpPr txBox="1"/>
          <p:nvPr/>
        </p:nvSpPr>
        <p:spPr>
          <a:xfrm>
            <a:off x="597247" y="5166821"/>
            <a:ext cx="785276" cy="276999"/>
          </a:xfrm>
          <a:prstGeom prst="rect">
            <a:avLst/>
          </a:prstGeom>
          <a:noFill/>
        </p:spPr>
        <p:txBody>
          <a:bodyPr wrap="square" lIns="0" tIns="0" rIns="0" bIns="0" rtlCol="0">
            <a:spAutoFit/>
          </a:bodyPr>
          <a:lstStyle/>
          <a:p>
            <a:pPr algn="ctr"/>
            <a:r>
              <a:rPr lang="en-GB" dirty="0">
                <a:latin typeface="SassoonCRInfantMedium" panose="02000603020000020003" pitchFamily="2" charset="0"/>
              </a:rPr>
              <a:t>-20</a:t>
            </a:r>
          </a:p>
        </p:txBody>
      </p:sp>
      <p:sp>
        <p:nvSpPr>
          <p:cNvPr id="10" name="TextBox 9">
            <a:extLst>
              <a:ext uri="{FF2B5EF4-FFF2-40B4-BE49-F238E27FC236}">
                <a16:creationId xmlns:a16="http://schemas.microsoft.com/office/drawing/2014/main" id="{F0186E2F-5C16-4B34-96CD-7F9DCDE2A7A5}"/>
              </a:ext>
            </a:extLst>
          </p:cNvPr>
          <p:cNvSpPr txBox="1"/>
          <p:nvPr/>
        </p:nvSpPr>
        <p:spPr>
          <a:xfrm>
            <a:off x="7708725" y="5166821"/>
            <a:ext cx="785276" cy="276999"/>
          </a:xfrm>
          <a:prstGeom prst="rect">
            <a:avLst/>
          </a:prstGeom>
          <a:noFill/>
        </p:spPr>
        <p:txBody>
          <a:bodyPr wrap="square" lIns="0" tIns="0" rIns="0" bIns="0" rtlCol="0">
            <a:spAutoFit/>
          </a:bodyPr>
          <a:lstStyle/>
          <a:p>
            <a:pPr algn="ctr"/>
            <a:r>
              <a:rPr lang="en-GB" dirty="0">
                <a:latin typeface="SassoonCRInfantMedium" panose="02000603020000020003" pitchFamily="2" charset="0"/>
              </a:rPr>
              <a:t>20</a:t>
            </a:r>
          </a:p>
        </p:txBody>
      </p:sp>
      <p:grpSp>
        <p:nvGrpSpPr>
          <p:cNvPr id="2" name="Group 1">
            <a:extLst>
              <a:ext uri="{FF2B5EF4-FFF2-40B4-BE49-F238E27FC236}">
                <a16:creationId xmlns:a16="http://schemas.microsoft.com/office/drawing/2014/main" id="{493BA1A9-6ACE-4F88-8310-06F9673F8D51}"/>
              </a:ext>
            </a:extLst>
          </p:cNvPr>
          <p:cNvGrpSpPr/>
          <p:nvPr/>
        </p:nvGrpSpPr>
        <p:grpSpPr>
          <a:xfrm>
            <a:off x="1440081" y="1842143"/>
            <a:ext cx="6263838" cy="1206404"/>
            <a:chOff x="866189" y="1648717"/>
            <a:chExt cx="6263838" cy="1206404"/>
          </a:xfrm>
        </p:grpSpPr>
        <p:sp>
          <p:nvSpPr>
            <p:cNvPr id="11" name="Rectangle: Rounded Corners 10">
              <a:extLst>
                <a:ext uri="{FF2B5EF4-FFF2-40B4-BE49-F238E27FC236}">
                  <a16:creationId xmlns:a16="http://schemas.microsoft.com/office/drawing/2014/main" id="{4E037365-8180-441D-8141-693E40D2544D}"/>
                </a:ext>
              </a:extLst>
            </p:cNvPr>
            <p:cNvSpPr/>
            <p:nvPr/>
          </p:nvSpPr>
          <p:spPr>
            <a:xfrm>
              <a:off x="866189" y="1651983"/>
              <a:ext cx="954183" cy="1197805"/>
            </a:xfrm>
            <a:prstGeom prst="roundRect">
              <a:avLst/>
            </a:prstGeom>
            <a:solidFill>
              <a:schemeClr val="accent4">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solidFill>
                    <a:schemeClr val="tx1"/>
                  </a:solidFill>
                  <a:latin typeface="SassoonCRInfantMedium" panose="02000603020000020003" pitchFamily="2" charset="0"/>
                </a:rPr>
                <a:t>10</a:t>
              </a:r>
            </a:p>
          </p:txBody>
        </p:sp>
        <p:sp>
          <p:nvSpPr>
            <p:cNvPr id="12" name="Rectangle: Rounded Corners 11">
              <a:extLst>
                <a:ext uri="{FF2B5EF4-FFF2-40B4-BE49-F238E27FC236}">
                  <a16:creationId xmlns:a16="http://schemas.microsoft.com/office/drawing/2014/main" id="{7AA85550-1B65-456F-A726-F0416431523B}"/>
                </a:ext>
              </a:extLst>
            </p:cNvPr>
            <p:cNvSpPr/>
            <p:nvPr/>
          </p:nvSpPr>
          <p:spPr>
            <a:xfrm>
              <a:off x="2193603" y="1648717"/>
              <a:ext cx="954183" cy="1197805"/>
            </a:xfrm>
            <a:prstGeom prst="roundRect">
              <a:avLst/>
            </a:prstGeom>
            <a:solidFill>
              <a:schemeClr val="accent2">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4400" dirty="0">
                  <a:solidFill>
                    <a:schemeClr val="tx1"/>
                  </a:solidFill>
                  <a:latin typeface="SassoonCRInfantMedium" panose="02000603020000020003" pitchFamily="2" charset="0"/>
                </a:rPr>
                <a:t>-13</a:t>
              </a:r>
            </a:p>
          </p:txBody>
        </p:sp>
        <p:sp>
          <p:nvSpPr>
            <p:cNvPr id="13" name="Rectangle: Rounded Corners 12">
              <a:extLst>
                <a:ext uri="{FF2B5EF4-FFF2-40B4-BE49-F238E27FC236}">
                  <a16:creationId xmlns:a16="http://schemas.microsoft.com/office/drawing/2014/main" id="{705464D3-7677-4DBD-960E-E66B03A9E2BE}"/>
                </a:ext>
              </a:extLst>
            </p:cNvPr>
            <p:cNvSpPr/>
            <p:nvPr/>
          </p:nvSpPr>
          <p:spPr>
            <a:xfrm>
              <a:off x="3521017" y="1657316"/>
              <a:ext cx="954183" cy="1197805"/>
            </a:xfrm>
            <a:prstGeom prst="roundRect">
              <a:avLst/>
            </a:prstGeom>
            <a:solidFill>
              <a:schemeClr val="accent6">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4400" dirty="0">
                  <a:solidFill>
                    <a:schemeClr val="tx1"/>
                  </a:solidFill>
                  <a:latin typeface="SassoonCRInfantMedium" panose="02000603020000020003" pitchFamily="2" charset="0"/>
                </a:rPr>
                <a:t>2</a:t>
              </a:r>
            </a:p>
          </p:txBody>
        </p:sp>
        <p:sp>
          <p:nvSpPr>
            <p:cNvPr id="14" name="Rectangle: Rounded Corners 13">
              <a:extLst>
                <a:ext uri="{FF2B5EF4-FFF2-40B4-BE49-F238E27FC236}">
                  <a16:creationId xmlns:a16="http://schemas.microsoft.com/office/drawing/2014/main" id="{B03F4F83-0738-4EE4-9FEC-3774FD403F99}"/>
                </a:ext>
              </a:extLst>
            </p:cNvPr>
            <p:cNvSpPr/>
            <p:nvPr/>
          </p:nvSpPr>
          <p:spPr>
            <a:xfrm>
              <a:off x="4848431" y="1657316"/>
              <a:ext cx="954183" cy="1197805"/>
            </a:xfrm>
            <a:prstGeom prst="roundRect">
              <a:avLst/>
            </a:prstGeom>
            <a:solidFill>
              <a:schemeClr val="accent6">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4400" dirty="0">
                  <a:solidFill>
                    <a:schemeClr val="tx1"/>
                  </a:solidFill>
                  <a:latin typeface="SassoonCRInfantMedium" panose="02000603020000020003" pitchFamily="2" charset="0"/>
                </a:rPr>
                <a:t>-7</a:t>
              </a:r>
            </a:p>
          </p:txBody>
        </p:sp>
        <p:sp>
          <p:nvSpPr>
            <p:cNvPr id="15" name="Rectangle: Rounded Corners 14">
              <a:extLst>
                <a:ext uri="{FF2B5EF4-FFF2-40B4-BE49-F238E27FC236}">
                  <a16:creationId xmlns:a16="http://schemas.microsoft.com/office/drawing/2014/main" id="{B5FC9B10-CC96-45DB-A696-B966F80BA017}"/>
                </a:ext>
              </a:extLst>
            </p:cNvPr>
            <p:cNvSpPr/>
            <p:nvPr/>
          </p:nvSpPr>
          <p:spPr>
            <a:xfrm>
              <a:off x="6175844" y="1657316"/>
              <a:ext cx="954183" cy="1197805"/>
            </a:xfrm>
            <a:prstGeom prst="roundRect">
              <a:avLst/>
            </a:prstGeom>
            <a:solidFill>
              <a:schemeClr val="accent5">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4400" dirty="0">
                  <a:solidFill>
                    <a:schemeClr val="tx1"/>
                  </a:solidFill>
                  <a:latin typeface="SassoonCRInfantMedium" panose="02000603020000020003" pitchFamily="2" charset="0"/>
                </a:rPr>
                <a:t>18</a:t>
              </a:r>
            </a:p>
          </p:txBody>
        </p:sp>
      </p:grpSp>
    </p:spTree>
    <p:extLst>
      <p:ext uri="{BB962C8B-B14F-4D97-AF65-F5344CB8AC3E}">
        <p14:creationId xmlns:p14="http://schemas.microsoft.com/office/powerpoint/2010/main" val="3691702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80531"/>
            <a:chOff x="79697" y="6454317"/>
            <a:chExt cx="1188000" cy="480531"/>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246221"/>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XCCW Joined 7a" pitchFamily="66"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Put the numbers below in the correct place</a:t>
            </a:r>
          </a:p>
          <a:p>
            <a:pPr algn="ctr"/>
            <a:r>
              <a:rPr lang="en-GB" sz="2400" dirty="0">
                <a:solidFill>
                  <a:schemeClr val="tx1"/>
                </a:solidFill>
                <a:latin typeface="SassoonCRInfantMedium" panose="02000603020000020003" pitchFamily="2" charset="0"/>
              </a:rPr>
              <a:t> on the number line.</a:t>
            </a:r>
          </a:p>
        </p:txBody>
      </p:sp>
      <p:pic>
        <p:nvPicPr>
          <p:cNvPr id="7" name="Picture 6">
            <a:extLst>
              <a:ext uri="{FF2B5EF4-FFF2-40B4-BE49-F238E27FC236}">
                <a16:creationId xmlns:a16="http://schemas.microsoft.com/office/drawing/2014/main" id="{7209DB92-7179-4C5B-8216-0B18995A12F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72550" y="4306682"/>
            <a:ext cx="7398900" cy="860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a:extLst>
              <a:ext uri="{FF2B5EF4-FFF2-40B4-BE49-F238E27FC236}">
                <a16:creationId xmlns:a16="http://schemas.microsoft.com/office/drawing/2014/main" id="{6C6B4994-D93D-4B67-8B2B-4CA9EDB4B249}"/>
              </a:ext>
            </a:extLst>
          </p:cNvPr>
          <p:cNvSpPr txBox="1"/>
          <p:nvPr/>
        </p:nvSpPr>
        <p:spPr>
          <a:xfrm>
            <a:off x="597247" y="5166821"/>
            <a:ext cx="785276" cy="276999"/>
          </a:xfrm>
          <a:prstGeom prst="rect">
            <a:avLst/>
          </a:prstGeom>
          <a:noFill/>
        </p:spPr>
        <p:txBody>
          <a:bodyPr wrap="square" lIns="0" tIns="0" rIns="0" bIns="0" rtlCol="0">
            <a:spAutoFit/>
          </a:bodyPr>
          <a:lstStyle/>
          <a:p>
            <a:pPr algn="ctr"/>
            <a:r>
              <a:rPr lang="en-GB" dirty="0">
                <a:latin typeface="SassoonCRInfantMedium" panose="02000603020000020003" pitchFamily="2" charset="0"/>
              </a:rPr>
              <a:t>-20</a:t>
            </a:r>
          </a:p>
        </p:txBody>
      </p:sp>
      <p:sp>
        <p:nvSpPr>
          <p:cNvPr id="10" name="TextBox 9">
            <a:extLst>
              <a:ext uri="{FF2B5EF4-FFF2-40B4-BE49-F238E27FC236}">
                <a16:creationId xmlns:a16="http://schemas.microsoft.com/office/drawing/2014/main" id="{F0186E2F-5C16-4B34-96CD-7F9DCDE2A7A5}"/>
              </a:ext>
            </a:extLst>
          </p:cNvPr>
          <p:cNvSpPr txBox="1"/>
          <p:nvPr/>
        </p:nvSpPr>
        <p:spPr>
          <a:xfrm>
            <a:off x="7708725" y="5166821"/>
            <a:ext cx="785276" cy="276999"/>
          </a:xfrm>
          <a:prstGeom prst="rect">
            <a:avLst/>
          </a:prstGeom>
          <a:noFill/>
        </p:spPr>
        <p:txBody>
          <a:bodyPr wrap="square" lIns="0" tIns="0" rIns="0" bIns="0" rtlCol="0">
            <a:spAutoFit/>
          </a:bodyPr>
          <a:lstStyle/>
          <a:p>
            <a:pPr algn="ctr"/>
            <a:r>
              <a:rPr lang="en-GB" dirty="0">
                <a:latin typeface="SassoonCRInfantMedium" panose="02000603020000020003" pitchFamily="2" charset="0"/>
              </a:rPr>
              <a:t>20</a:t>
            </a:r>
          </a:p>
        </p:txBody>
      </p:sp>
      <p:grpSp>
        <p:nvGrpSpPr>
          <p:cNvPr id="2" name="Group 1">
            <a:extLst>
              <a:ext uri="{FF2B5EF4-FFF2-40B4-BE49-F238E27FC236}">
                <a16:creationId xmlns:a16="http://schemas.microsoft.com/office/drawing/2014/main" id="{493BA1A9-6ACE-4F88-8310-06F9673F8D51}"/>
              </a:ext>
            </a:extLst>
          </p:cNvPr>
          <p:cNvGrpSpPr/>
          <p:nvPr/>
        </p:nvGrpSpPr>
        <p:grpSpPr>
          <a:xfrm>
            <a:off x="1440081" y="1842143"/>
            <a:ext cx="6263838" cy="1206404"/>
            <a:chOff x="866189" y="1648717"/>
            <a:chExt cx="6263838" cy="1206404"/>
          </a:xfrm>
        </p:grpSpPr>
        <p:sp>
          <p:nvSpPr>
            <p:cNvPr id="11" name="Rectangle: Rounded Corners 10">
              <a:extLst>
                <a:ext uri="{FF2B5EF4-FFF2-40B4-BE49-F238E27FC236}">
                  <a16:creationId xmlns:a16="http://schemas.microsoft.com/office/drawing/2014/main" id="{4E037365-8180-441D-8141-693E40D2544D}"/>
                </a:ext>
              </a:extLst>
            </p:cNvPr>
            <p:cNvSpPr/>
            <p:nvPr/>
          </p:nvSpPr>
          <p:spPr>
            <a:xfrm>
              <a:off x="866189" y="1651983"/>
              <a:ext cx="954183" cy="1197805"/>
            </a:xfrm>
            <a:prstGeom prst="roundRect">
              <a:avLst/>
            </a:prstGeom>
            <a:solidFill>
              <a:schemeClr val="accent4">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solidFill>
                    <a:schemeClr val="tx1"/>
                  </a:solidFill>
                  <a:latin typeface="SassoonCRInfantMedium" panose="02000603020000020003" pitchFamily="2" charset="0"/>
                </a:rPr>
                <a:t>10</a:t>
              </a:r>
            </a:p>
          </p:txBody>
        </p:sp>
        <p:sp>
          <p:nvSpPr>
            <p:cNvPr id="12" name="Rectangle: Rounded Corners 11">
              <a:extLst>
                <a:ext uri="{FF2B5EF4-FFF2-40B4-BE49-F238E27FC236}">
                  <a16:creationId xmlns:a16="http://schemas.microsoft.com/office/drawing/2014/main" id="{7AA85550-1B65-456F-A726-F0416431523B}"/>
                </a:ext>
              </a:extLst>
            </p:cNvPr>
            <p:cNvSpPr/>
            <p:nvPr/>
          </p:nvSpPr>
          <p:spPr>
            <a:xfrm>
              <a:off x="2193603" y="1648717"/>
              <a:ext cx="954183" cy="1197805"/>
            </a:xfrm>
            <a:prstGeom prst="roundRect">
              <a:avLst/>
            </a:prstGeom>
            <a:solidFill>
              <a:schemeClr val="accent2">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4400" dirty="0">
                  <a:solidFill>
                    <a:schemeClr val="tx1"/>
                  </a:solidFill>
                  <a:latin typeface="SassoonCRInfantMedium" panose="02000603020000020003" pitchFamily="2" charset="0"/>
                </a:rPr>
                <a:t>-13</a:t>
              </a:r>
            </a:p>
          </p:txBody>
        </p:sp>
        <p:sp>
          <p:nvSpPr>
            <p:cNvPr id="13" name="Rectangle: Rounded Corners 12">
              <a:extLst>
                <a:ext uri="{FF2B5EF4-FFF2-40B4-BE49-F238E27FC236}">
                  <a16:creationId xmlns:a16="http://schemas.microsoft.com/office/drawing/2014/main" id="{705464D3-7677-4DBD-960E-E66B03A9E2BE}"/>
                </a:ext>
              </a:extLst>
            </p:cNvPr>
            <p:cNvSpPr/>
            <p:nvPr/>
          </p:nvSpPr>
          <p:spPr>
            <a:xfrm>
              <a:off x="3521017" y="1657316"/>
              <a:ext cx="954183" cy="1197805"/>
            </a:xfrm>
            <a:prstGeom prst="roundRect">
              <a:avLst/>
            </a:prstGeom>
            <a:solidFill>
              <a:schemeClr val="accent6">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4400" dirty="0">
                  <a:solidFill>
                    <a:schemeClr val="tx1"/>
                  </a:solidFill>
                  <a:latin typeface="SassoonCRInfantMedium" panose="02000603020000020003" pitchFamily="2" charset="0"/>
                </a:rPr>
                <a:t>2</a:t>
              </a:r>
            </a:p>
          </p:txBody>
        </p:sp>
        <p:sp>
          <p:nvSpPr>
            <p:cNvPr id="14" name="Rectangle: Rounded Corners 13">
              <a:extLst>
                <a:ext uri="{FF2B5EF4-FFF2-40B4-BE49-F238E27FC236}">
                  <a16:creationId xmlns:a16="http://schemas.microsoft.com/office/drawing/2014/main" id="{B03F4F83-0738-4EE4-9FEC-3774FD403F99}"/>
                </a:ext>
              </a:extLst>
            </p:cNvPr>
            <p:cNvSpPr/>
            <p:nvPr/>
          </p:nvSpPr>
          <p:spPr>
            <a:xfrm>
              <a:off x="4848431" y="1657316"/>
              <a:ext cx="954183" cy="1197805"/>
            </a:xfrm>
            <a:prstGeom prst="roundRect">
              <a:avLst/>
            </a:prstGeom>
            <a:solidFill>
              <a:schemeClr val="accent6">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4400" dirty="0">
                  <a:solidFill>
                    <a:schemeClr val="tx1"/>
                  </a:solidFill>
                  <a:latin typeface="SassoonCRInfantMedium" panose="02000603020000020003" pitchFamily="2" charset="0"/>
                </a:rPr>
                <a:t>-7</a:t>
              </a:r>
            </a:p>
          </p:txBody>
        </p:sp>
        <p:sp>
          <p:nvSpPr>
            <p:cNvPr id="15" name="Rectangle: Rounded Corners 14">
              <a:extLst>
                <a:ext uri="{FF2B5EF4-FFF2-40B4-BE49-F238E27FC236}">
                  <a16:creationId xmlns:a16="http://schemas.microsoft.com/office/drawing/2014/main" id="{B5FC9B10-CC96-45DB-A696-B966F80BA017}"/>
                </a:ext>
              </a:extLst>
            </p:cNvPr>
            <p:cNvSpPr/>
            <p:nvPr/>
          </p:nvSpPr>
          <p:spPr>
            <a:xfrm>
              <a:off x="6175844" y="1657316"/>
              <a:ext cx="954183" cy="1197805"/>
            </a:xfrm>
            <a:prstGeom prst="roundRect">
              <a:avLst/>
            </a:prstGeom>
            <a:solidFill>
              <a:schemeClr val="accent5">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4400" dirty="0">
                  <a:solidFill>
                    <a:schemeClr val="tx1"/>
                  </a:solidFill>
                  <a:latin typeface="SassoonCRInfantMedium" panose="02000603020000020003" pitchFamily="2" charset="0"/>
                </a:rPr>
                <a:t>18</a:t>
              </a:r>
            </a:p>
          </p:txBody>
        </p:sp>
      </p:grpSp>
      <p:cxnSp>
        <p:nvCxnSpPr>
          <p:cNvPr id="4" name="Straight Arrow Connector 3">
            <a:extLst>
              <a:ext uri="{FF2B5EF4-FFF2-40B4-BE49-F238E27FC236}">
                <a16:creationId xmlns:a16="http://schemas.microsoft.com/office/drawing/2014/main" id="{C95FB751-7014-4977-9212-4303F64D872C}"/>
              </a:ext>
            </a:extLst>
          </p:cNvPr>
          <p:cNvCxnSpPr>
            <a:cxnSpLocks/>
          </p:cNvCxnSpPr>
          <p:nvPr/>
        </p:nvCxnSpPr>
        <p:spPr>
          <a:xfrm>
            <a:off x="6322744" y="3796193"/>
            <a:ext cx="0" cy="543574"/>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97E653D5-4436-4B2D-A4FE-010C1AB4DFEA}"/>
              </a:ext>
            </a:extLst>
          </p:cNvPr>
          <p:cNvCxnSpPr>
            <a:cxnSpLocks/>
          </p:cNvCxnSpPr>
          <p:nvPr/>
        </p:nvCxnSpPr>
        <p:spPr>
          <a:xfrm>
            <a:off x="2239205" y="3989898"/>
            <a:ext cx="0" cy="543574"/>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E67814EF-7B34-4C7B-9778-4759A781B3CD}"/>
              </a:ext>
            </a:extLst>
          </p:cNvPr>
          <p:cNvCxnSpPr>
            <a:cxnSpLocks/>
          </p:cNvCxnSpPr>
          <p:nvPr/>
        </p:nvCxnSpPr>
        <p:spPr>
          <a:xfrm>
            <a:off x="4900344" y="3989898"/>
            <a:ext cx="0" cy="543574"/>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773E6C8B-1345-4D56-B65D-224581CAC89C}"/>
              </a:ext>
            </a:extLst>
          </p:cNvPr>
          <p:cNvCxnSpPr>
            <a:cxnSpLocks/>
          </p:cNvCxnSpPr>
          <p:nvPr/>
        </p:nvCxnSpPr>
        <p:spPr>
          <a:xfrm>
            <a:off x="3302098" y="3989898"/>
            <a:ext cx="0" cy="543574"/>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CB488FC1-8F9B-4885-BB53-6C13EF2C6742}"/>
              </a:ext>
            </a:extLst>
          </p:cNvPr>
          <p:cNvCxnSpPr>
            <a:cxnSpLocks/>
          </p:cNvCxnSpPr>
          <p:nvPr/>
        </p:nvCxnSpPr>
        <p:spPr>
          <a:xfrm>
            <a:off x="7553667" y="3989898"/>
            <a:ext cx="0" cy="543574"/>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105F4952-C4E4-46D3-A340-7AEB938D4488}"/>
              </a:ext>
            </a:extLst>
          </p:cNvPr>
          <p:cNvSpPr txBox="1"/>
          <p:nvPr/>
        </p:nvSpPr>
        <p:spPr>
          <a:xfrm>
            <a:off x="1854384" y="3669809"/>
            <a:ext cx="785276" cy="369332"/>
          </a:xfrm>
          <a:prstGeom prst="rect">
            <a:avLst/>
          </a:prstGeom>
          <a:noFill/>
        </p:spPr>
        <p:txBody>
          <a:bodyPr wrap="square" lIns="0" tIns="0" rIns="0" bIns="0" rtlCol="0">
            <a:spAutoFit/>
          </a:bodyPr>
          <a:lstStyle/>
          <a:p>
            <a:pPr algn="ctr"/>
            <a:r>
              <a:rPr lang="en-GB" sz="2400" dirty="0">
                <a:solidFill>
                  <a:srgbClr val="FF0000"/>
                </a:solidFill>
                <a:latin typeface="SassoonCRInfantMedium" panose="02000603020000020003" pitchFamily="2" charset="0"/>
              </a:rPr>
              <a:t>-13</a:t>
            </a:r>
          </a:p>
        </p:txBody>
      </p:sp>
      <p:sp>
        <p:nvSpPr>
          <p:cNvPr id="25" name="TextBox 24">
            <a:extLst>
              <a:ext uri="{FF2B5EF4-FFF2-40B4-BE49-F238E27FC236}">
                <a16:creationId xmlns:a16="http://schemas.microsoft.com/office/drawing/2014/main" id="{9CA962B6-1C12-4B9E-BE31-1B1825C7845B}"/>
              </a:ext>
            </a:extLst>
          </p:cNvPr>
          <p:cNvSpPr txBox="1"/>
          <p:nvPr/>
        </p:nvSpPr>
        <p:spPr>
          <a:xfrm>
            <a:off x="2913365" y="3669809"/>
            <a:ext cx="785276" cy="369332"/>
          </a:xfrm>
          <a:prstGeom prst="rect">
            <a:avLst/>
          </a:prstGeom>
          <a:noFill/>
        </p:spPr>
        <p:txBody>
          <a:bodyPr wrap="square" lIns="0" tIns="0" rIns="0" bIns="0" rtlCol="0">
            <a:spAutoFit/>
          </a:bodyPr>
          <a:lstStyle/>
          <a:p>
            <a:pPr algn="ctr"/>
            <a:r>
              <a:rPr lang="en-GB" sz="2400" dirty="0">
                <a:solidFill>
                  <a:srgbClr val="FF0000"/>
                </a:solidFill>
                <a:latin typeface="SassoonCRInfantMedium" panose="02000603020000020003" pitchFamily="2" charset="0"/>
              </a:rPr>
              <a:t>-7</a:t>
            </a:r>
          </a:p>
        </p:txBody>
      </p:sp>
      <p:sp>
        <p:nvSpPr>
          <p:cNvPr id="26" name="TextBox 25">
            <a:extLst>
              <a:ext uri="{FF2B5EF4-FFF2-40B4-BE49-F238E27FC236}">
                <a16:creationId xmlns:a16="http://schemas.microsoft.com/office/drawing/2014/main" id="{2EFDB624-1042-4D37-83D1-DEB5BEACA1B7}"/>
              </a:ext>
            </a:extLst>
          </p:cNvPr>
          <p:cNvSpPr txBox="1"/>
          <p:nvPr/>
        </p:nvSpPr>
        <p:spPr>
          <a:xfrm>
            <a:off x="4509260" y="3669809"/>
            <a:ext cx="785276" cy="369332"/>
          </a:xfrm>
          <a:prstGeom prst="rect">
            <a:avLst/>
          </a:prstGeom>
          <a:noFill/>
        </p:spPr>
        <p:txBody>
          <a:bodyPr wrap="square" lIns="0" tIns="0" rIns="0" bIns="0" rtlCol="0">
            <a:spAutoFit/>
          </a:bodyPr>
          <a:lstStyle/>
          <a:p>
            <a:pPr algn="ctr"/>
            <a:r>
              <a:rPr lang="en-GB" sz="2400" dirty="0">
                <a:solidFill>
                  <a:srgbClr val="FF0000"/>
                </a:solidFill>
                <a:latin typeface="SassoonCRInfantMedium" panose="02000603020000020003" pitchFamily="2" charset="0"/>
              </a:rPr>
              <a:t>2</a:t>
            </a:r>
          </a:p>
        </p:txBody>
      </p:sp>
      <p:sp>
        <p:nvSpPr>
          <p:cNvPr id="27" name="TextBox 26">
            <a:extLst>
              <a:ext uri="{FF2B5EF4-FFF2-40B4-BE49-F238E27FC236}">
                <a16:creationId xmlns:a16="http://schemas.microsoft.com/office/drawing/2014/main" id="{E756ADF9-7367-452B-AC57-3B89B52CE6DC}"/>
              </a:ext>
            </a:extLst>
          </p:cNvPr>
          <p:cNvSpPr txBox="1"/>
          <p:nvPr/>
        </p:nvSpPr>
        <p:spPr>
          <a:xfrm>
            <a:off x="5927147" y="3466180"/>
            <a:ext cx="785276" cy="369332"/>
          </a:xfrm>
          <a:prstGeom prst="rect">
            <a:avLst/>
          </a:prstGeom>
          <a:noFill/>
        </p:spPr>
        <p:txBody>
          <a:bodyPr wrap="square" lIns="0" tIns="0" rIns="0" bIns="0" rtlCol="0">
            <a:spAutoFit/>
          </a:bodyPr>
          <a:lstStyle/>
          <a:p>
            <a:pPr algn="ctr"/>
            <a:r>
              <a:rPr lang="en-GB" sz="2400" dirty="0">
                <a:solidFill>
                  <a:srgbClr val="FF0000"/>
                </a:solidFill>
                <a:latin typeface="SassoonCRInfantMedium" panose="02000603020000020003" pitchFamily="2" charset="0"/>
              </a:rPr>
              <a:t>10</a:t>
            </a:r>
          </a:p>
        </p:txBody>
      </p:sp>
      <p:sp>
        <p:nvSpPr>
          <p:cNvPr id="28" name="TextBox 27">
            <a:extLst>
              <a:ext uri="{FF2B5EF4-FFF2-40B4-BE49-F238E27FC236}">
                <a16:creationId xmlns:a16="http://schemas.microsoft.com/office/drawing/2014/main" id="{D818E6CD-CD98-4B47-A3F7-94C2C9A6EB1D}"/>
              </a:ext>
            </a:extLst>
          </p:cNvPr>
          <p:cNvSpPr txBox="1"/>
          <p:nvPr/>
        </p:nvSpPr>
        <p:spPr>
          <a:xfrm>
            <a:off x="7161029" y="3669809"/>
            <a:ext cx="785276" cy="369332"/>
          </a:xfrm>
          <a:prstGeom prst="rect">
            <a:avLst/>
          </a:prstGeom>
          <a:noFill/>
        </p:spPr>
        <p:txBody>
          <a:bodyPr wrap="square" lIns="0" tIns="0" rIns="0" bIns="0" rtlCol="0">
            <a:spAutoFit/>
          </a:bodyPr>
          <a:lstStyle/>
          <a:p>
            <a:pPr algn="ctr"/>
            <a:r>
              <a:rPr lang="en-GB" sz="2400" dirty="0">
                <a:solidFill>
                  <a:srgbClr val="FF0000"/>
                </a:solidFill>
                <a:latin typeface="SassoonCRInfantMedium" panose="02000603020000020003" pitchFamily="2" charset="0"/>
              </a:rPr>
              <a:t>18</a:t>
            </a:r>
          </a:p>
        </p:txBody>
      </p:sp>
    </p:spTree>
    <p:extLst>
      <p:ext uri="{BB962C8B-B14F-4D97-AF65-F5344CB8AC3E}">
        <p14:creationId xmlns:p14="http://schemas.microsoft.com/office/powerpoint/2010/main" val="228551432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p:cNvPicPr>
            <a:picLocks noChangeAspect="1"/>
          </p:cNvPicPr>
          <p:nvPr/>
        </p:nvPicPr>
        <p:blipFill>
          <a:blip r:embed="rId3"/>
          <a:stretch>
            <a:fillRect/>
          </a:stretch>
        </p:blipFill>
        <p:spPr>
          <a:xfrm>
            <a:off x="7432034" y="569225"/>
            <a:ext cx="747045" cy="747045"/>
          </a:xfrm>
          <a:prstGeom prst="rect">
            <a:avLst/>
          </a:prstGeom>
        </p:spPr>
      </p:pic>
      <p:sp>
        <p:nvSpPr>
          <p:cNvPr id="28" name="TextBox 27"/>
          <p:cNvSpPr txBox="1"/>
          <p:nvPr/>
        </p:nvSpPr>
        <p:spPr>
          <a:xfrm>
            <a:off x="5734878" y="711914"/>
            <a:ext cx="2095136" cy="461665"/>
          </a:xfrm>
          <a:prstGeom prst="rect">
            <a:avLst/>
          </a:prstGeom>
          <a:noFill/>
        </p:spPr>
        <p:txBody>
          <a:bodyPr wrap="square" rtlCol="0">
            <a:spAutoFit/>
          </a:bodyPr>
          <a:lstStyle/>
          <a:p>
            <a:r>
              <a:rPr lang="en-GB" sz="2400" dirty="0">
                <a:latin typeface="Calibri" panose="020F0502020204030204" pitchFamily="34" charset="0"/>
                <a:cs typeface="Calibri" panose="020F0502020204030204" pitchFamily="34" charset="0"/>
              </a:rPr>
              <a:t>Have a think</a:t>
            </a:r>
          </a:p>
        </p:txBody>
      </p:sp>
      <p:pic>
        <p:nvPicPr>
          <p:cNvPr id="32" name="Picture 3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01267" y="1705135"/>
            <a:ext cx="1250012" cy="875008"/>
          </a:xfrm>
          <a:prstGeom prst="rect">
            <a:avLst/>
          </a:prstGeom>
        </p:spPr>
      </p:pic>
      <p:sp>
        <p:nvSpPr>
          <p:cNvPr id="33" name="Rounded Rectangular Callout 32"/>
          <p:cNvSpPr/>
          <p:nvPr/>
        </p:nvSpPr>
        <p:spPr>
          <a:xfrm>
            <a:off x="1815152" y="1458959"/>
            <a:ext cx="3919726" cy="1086350"/>
          </a:xfrm>
          <a:prstGeom prst="wedgeRoundRectCallout">
            <a:avLst>
              <a:gd name="adj1" fmla="val 65177"/>
              <a:gd name="adj2" fmla="val 7148"/>
              <a:gd name="adj3" fmla="val 16667"/>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Calibri" panose="020F0502020204030204" pitchFamily="34" charset="0"/>
              </a:rPr>
              <a:t>The number line looks correct to me!</a:t>
            </a:r>
          </a:p>
        </p:txBody>
      </p:sp>
      <p:graphicFrame>
        <p:nvGraphicFramePr>
          <p:cNvPr id="34" name="Table 33"/>
          <p:cNvGraphicFramePr>
            <a:graphicFrameLocks noGrp="1"/>
          </p:cNvGraphicFramePr>
          <p:nvPr/>
        </p:nvGraphicFramePr>
        <p:xfrm>
          <a:off x="1304118" y="3575811"/>
          <a:ext cx="6252300" cy="576000"/>
        </p:xfrm>
        <a:graphic>
          <a:graphicData uri="http://schemas.openxmlformats.org/drawingml/2006/table">
            <a:tbl>
              <a:tblPr firstRow="1" bandRow="1">
                <a:tableStyleId>{5940675A-B579-460E-94D1-54222C63F5DA}</a:tableStyleId>
              </a:tblPr>
              <a:tblGrid>
                <a:gridCol w="625230">
                  <a:extLst>
                    <a:ext uri="{9D8B030D-6E8A-4147-A177-3AD203B41FA5}">
                      <a16:colId xmlns:a16="http://schemas.microsoft.com/office/drawing/2014/main" val="965214392"/>
                    </a:ext>
                  </a:extLst>
                </a:gridCol>
                <a:gridCol w="625230">
                  <a:extLst>
                    <a:ext uri="{9D8B030D-6E8A-4147-A177-3AD203B41FA5}">
                      <a16:colId xmlns:a16="http://schemas.microsoft.com/office/drawing/2014/main" val="1138395627"/>
                    </a:ext>
                  </a:extLst>
                </a:gridCol>
                <a:gridCol w="625230">
                  <a:extLst>
                    <a:ext uri="{9D8B030D-6E8A-4147-A177-3AD203B41FA5}">
                      <a16:colId xmlns:a16="http://schemas.microsoft.com/office/drawing/2014/main" val="3562248181"/>
                    </a:ext>
                  </a:extLst>
                </a:gridCol>
                <a:gridCol w="625230">
                  <a:extLst>
                    <a:ext uri="{9D8B030D-6E8A-4147-A177-3AD203B41FA5}">
                      <a16:colId xmlns:a16="http://schemas.microsoft.com/office/drawing/2014/main" val="115505409"/>
                    </a:ext>
                  </a:extLst>
                </a:gridCol>
                <a:gridCol w="625230">
                  <a:extLst>
                    <a:ext uri="{9D8B030D-6E8A-4147-A177-3AD203B41FA5}">
                      <a16:colId xmlns:a16="http://schemas.microsoft.com/office/drawing/2014/main" val="2626612694"/>
                    </a:ext>
                  </a:extLst>
                </a:gridCol>
                <a:gridCol w="625230">
                  <a:extLst>
                    <a:ext uri="{9D8B030D-6E8A-4147-A177-3AD203B41FA5}">
                      <a16:colId xmlns:a16="http://schemas.microsoft.com/office/drawing/2014/main" val="2647883041"/>
                    </a:ext>
                  </a:extLst>
                </a:gridCol>
                <a:gridCol w="625230">
                  <a:extLst>
                    <a:ext uri="{9D8B030D-6E8A-4147-A177-3AD203B41FA5}">
                      <a16:colId xmlns:a16="http://schemas.microsoft.com/office/drawing/2014/main" val="1182470552"/>
                    </a:ext>
                  </a:extLst>
                </a:gridCol>
                <a:gridCol w="625230">
                  <a:extLst>
                    <a:ext uri="{9D8B030D-6E8A-4147-A177-3AD203B41FA5}">
                      <a16:colId xmlns:a16="http://schemas.microsoft.com/office/drawing/2014/main" val="1222514290"/>
                    </a:ext>
                  </a:extLst>
                </a:gridCol>
                <a:gridCol w="625230">
                  <a:extLst>
                    <a:ext uri="{9D8B030D-6E8A-4147-A177-3AD203B41FA5}">
                      <a16:colId xmlns:a16="http://schemas.microsoft.com/office/drawing/2014/main" val="3512228322"/>
                    </a:ext>
                  </a:extLst>
                </a:gridCol>
                <a:gridCol w="625230">
                  <a:extLst>
                    <a:ext uri="{9D8B030D-6E8A-4147-A177-3AD203B41FA5}">
                      <a16:colId xmlns:a16="http://schemas.microsoft.com/office/drawing/2014/main" val="1027883608"/>
                    </a:ext>
                  </a:extLst>
                </a:gridCol>
              </a:tblGrid>
              <a:tr h="288000">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89254444"/>
                  </a:ext>
                </a:extLst>
              </a:tr>
              <a:tr h="288000">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extLst>
                  <a:ext uri="{0D108BD9-81ED-4DB2-BD59-A6C34878D82A}">
                    <a16:rowId xmlns:a16="http://schemas.microsoft.com/office/drawing/2014/main" val="3127011768"/>
                  </a:ext>
                </a:extLst>
              </a:tr>
            </a:tbl>
          </a:graphicData>
        </a:graphic>
      </p:graphicFrame>
      <p:sp>
        <p:nvSpPr>
          <p:cNvPr id="35" name="TextBox 34">
            <a:extLst>
              <a:ext uri="{FF2B5EF4-FFF2-40B4-BE49-F238E27FC236}">
                <a16:creationId xmlns:a16="http://schemas.microsoft.com/office/drawing/2014/main" id="{B44E6B0A-5D66-794E-AC76-3F54A01194FD}"/>
              </a:ext>
            </a:extLst>
          </p:cNvPr>
          <p:cNvSpPr txBox="1"/>
          <p:nvPr/>
        </p:nvSpPr>
        <p:spPr>
          <a:xfrm>
            <a:off x="4137670" y="4052029"/>
            <a:ext cx="585195" cy="461665"/>
          </a:xfrm>
          <a:prstGeom prst="rect">
            <a:avLst/>
          </a:prstGeom>
          <a:noFill/>
        </p:spPr>
        <p:txBody>
          <a:bodyPr wrap="square" rtlCol="0">
            <a:spAutoFit/>
          </a:bodyPr>
          <a:lstStyle/>
          <a:p>
            <a:pPr algn="ctr"/>
            <a:r>
              <a:rPr lang="en-GB" sz="2400" dirty="0">
                <a:latin typeface="Calibri" panose="020F0502020204030204" pitchFamily="34" charset="0"/>
              </a:rPr>
              <a:t>0</a:t>
            </a:r>
          </a:p>
        </p:txBody>
      </p:sp>
      <p:sp>
        <p:nvSpPr>
          <p:cNvPr id="36" name="TextBox 35">
            <a:extLst>
              <a:ext uri="{FF2B5EF4-FFF2-40B4-BE49-F238E27FC236}">
                <a16:creationId xmlns:a16="http://schemas.microsoft.com/office/drawing/2014/main" id="{B44E6B0A-5D66-794E-AC76-3F54A01194FD}"/>
              </a:ext>
            </a:extLst>
          </p:cNvPr>
          <p:cNvSpPr txBox="1"/>
          <p:nvPr/>
        </p:nvSpPr>
        <p:spPr>
          <a:xfrm>
            <a:off x="4748570" y="4052029"/>
            <a:ext cx="585195" cy="461665"/>
          </a:xfrm>
          <a:prstGeom prst="rect">
            <a:avLst/>
          </a:prstGeom>
          <a:noFill/>
        </p:spPr>
        <p:txBody>
          <a:bodyPr wrap="square" rtlCol="0">
            <a:spAutoFit/>
          </a:bodyPr>
          <a:lstStyle/>
          <a:p>
            <a:pPr algn="ctr"/>
            <a:r>
              <a:rPr lang="en-GB" sz="2400" dirty="0">
                <a:latin typeface="Calibri" panose="020F0502020204030204" pitchFamily="34" charset="0"/>
              </a:rPr>
              <a:t>1</a:t>
            </a:r>
          </a:p>
        </p:txBody>
      </p:sp>
      <p:sp>
        <p:nvSpPr>
          <p:cNvPr id="37" name="TextBox 36">
            <a:extLst>
              <a:ext uri="{FF2B5EF4-FFF2-40B4-BE49-F238E27FC236}">
                <a16:creationId xmlns:a16="http://schemas.microsoft.com/office/drawing/2014/main" id="{B44E6B0A-5D66-794E-AC76-3F54A01194FD}"/>
              </a:ext>
            </a:extLst>
          </p:cNvPr>
          <p:cNvSpPr txBox="1"/>
          <p:nvPr/>
        </p:nvSpPr>
        <p:spPr>
          <a:xfrm>
            <a:off x="5385176" y="4052029"/>
            <a:ext cx="585195" cy="461665"/>
          </a:xfrm>
          <a:prstGeom prst="rect">
            <a:avLst/>
          </a:prstGeom>
          <a:noFill/>
        </p:spPr>
        <p:txBody>
          <a:bodyPr wrap="square" rtlCol="0">
            <a:spAutoFit/>
          </a:bodyPr>
          <a:lstStyle/>
          <a:p>
            <a:pPr algn="ctr"/>
            <a:r>
              <a:rPr lang="en-GB" sz="2400" dirty="0">
                <a:latin typeface="Calibri" panose="020F0502020204030204" pitchFamily="34" charset="0"/>
              </a:rPr>
              <a:t>2</a:t>
            </a:r>
          </a:p>
        </p:txBody>
      </p:sp>
      <p:sp>
        <p:nvSpPr>
          <p:cNvPr id="38" name="TextBox 37">
            <a:extLst>
              <a:ext uri="{FF2B5EF4-FFF2-40B4-BE49-F238E27FC236}">
                <a16:creationId xmlns:a16="http://schemas.microsoft.com/office/drawing/2014/main" id="{B44E6B0A-5D66-794E-AC76-3F54A01194FD}"/>
              </a:ext>
            </a:extLst>
          </p:cNvPr>
          <p:cNvSpPr txBox="1"/>
          <p:nvPr/>
        </p:nvSpPr>
        <p:spPr>
          <a:xfrm>
            <a:off x="5996076" y="4052029"/>
            <a:ext cx="585195" cy="461665"/>
          </a:xfrm>
          <a:prstGeom prst="rect">
            <a:avLst/>
          </a:prstGeom>
          <a:noFill/>
        </p:spPr>
        <p:txBody>
          <a:bodyPr wrap="square" rtlCol="0">
            <a:spAutoFit/>
          </a:bodyPr>
          <a:lstStyle/>
          <a:p>
            <a:pPr algn="ctr"/>
            <a:r>
              <a:rPr lang="en-GB" sz="2400" dirty="0">
                <a:latin typeface="Calibri" panose="020F0502020204030204" pitchFamily="34" charset="0"/>
              </a:rPr>
              <a:t>3</a:t>
            </a:r>
          </a:p>
        </p:txBody>
      </p:sp>
      <p:sp>
        <p:nvSpPr>
          <p:cNvPr id="39" name="TextBox 38">
            <a:extLst>
              <a:ext uri="{FF2B5EF4-FFF2-40B4-BE49-F238E27FC236}">
                <a16:creationId xmlns:a16="http://schemas.microsoft.com/office/drawing/2014/main" id="{B44E6B0A-5D66-794E-AC76-3F54A01194FD}"/>
              </a:ext>
            </a:extLst>
          </p:cNvPr>
          <p:cNvSpPr txBox="1"/>
          <p:nvPr/>
        </p:nvSpPr>
        <p:spPr>
          <a:xfrm>
            <a:off x="6632682" y="4052029"/>
            <a:ext cx="585195" cy="461665"/>
          </a:xfrm>
          <a:prstGeom prst="rect">
            <a:avLst/>
          </a:prstGeom>
          <a:noFill/>
        </p:spPr>
        <p:txBody>
          <a:bodyPr wrap="square" rtlCol="0">
            <a:spAutoFit/>
          </a:bodyPr>
          <a:lstStyle/>
          <a:p>
            <a:pPr algn="ctr"/>
            <a:r>
              <a:rPr lang="en-GB" sz="2400" dirty="0">
                <a:latin typeface="Calibri" panose="020F0502020204030204" pitchFamily="34" charset="0"/>
              </a:rPr>
              <a:t>4</a:t>
            </a:r>
          </a:p>
        </p:txBody>
      </p:sp>
      <p:sp>
        <p:nvSpPr>
          <p:cNvPr id="40" name="TextBox 39">
            <a:extLst>
              <a:ext uri="{FF2B5EF4-FFF2-40B4-BE49-F238E27FC236}">
                <a16:creationId xmlns:a16="http://schemas.microsoft.com/office/drawing/2014/main" id="{B44E6B0A-5D66-794E-AC76-3F54A01194FD}"/>
              </a:ext>
            </a:extLst>
          </p:cNvPr>
          <p:cNvSpPr txBox="1"/>
          <p:nvPr/>
        </p:nvSpPr>
        <p:spPr>
          <a:xfrm>
            <a:off x="7244819" y="4052029"/>
            <a:ext cx="585195" cy="461665"/>
          </a:xfrm>
          <a:prstGeom prst="rect">
            <a:avLst/>
          </a:prstGeom>
          <a:noFill/>
        </p:spPr>
        <p:txBody>
          <a:bodyPr wrap="square" rtlCol="0">
            <a:spAutoFit/>
          </a:bodyPr>
          <a:lstStyle/>
          <a:p>
            <a:pPr algn="ctr"/>
            <a:r>
              <a:rPr lang="en-GB" sz="2400" dirty="0">
                <a:latin typeface="Calibri" panose="020F0502020204030204" pitchFamily="34" charset="0"/>
              </a:rPr>
              <a:t>5</a:t>
            </a:r>
          </a:p>
        </p:txBody>
      </p:sp>
      <mc:AlternateContent xmlns:mc="http://schemas.openxmlformats.org/markup-compatibility/2006" xmlns:a14="http://schemas.microsoft.com/office/drawing/2010/main">
        <mc:Choice Requires="a14">
          <p:sp>
            <p:nvSpPr>
              <p:cNvPr id="41" name="TextBox 40">
                <a:extLst>
                  <a:ext uri="{FF2B5EF4-FFF2-40B4-BE49-F238E27FC236}">
                    <a16:creationId xmlns:a16="http://schemas.microsoft.com/office/drawing/2014/main" id="{B44E6B0A-5D66-794E-AC76-3F54A01194FD}"/>
                  </a:ext>
                </a:extLst>
              </p:cNvPr>
              <p:cNvSpPr txBox="1"/>
              <p:nvPr/>
            </p:nvSpPr>
            <p:spPr>
              <a:xfrm>
                <a:off x="3526770" y="4052029"/>
                <a:ext cx="585195" cy="461665"/>
              </a:xfrm>
              <a:prstGeom prst="rect">
                <a:avLst/>
              </a:prstGeom>
              <a:noFill/>
            </p:spPr>
            <p:txBody>
              <a:bodyPr wrap="square" rtlCol="0">
                <a:spAutoFit/>
              </a:bodyPr>
              <a:lstStyle/>
              <a:p>
                <a:pPr algn="ctr"/>
                <a14:m>
                  <m:oMath xmlns:m="http://schemas.openxmlformats.org/officeDocument/2006/math">
                    <m:r>
                      <a:rPr lang="en-GB" sz="2400" b="0" i="1" smtClean="0">
                        <a:latin typeface="Cambria Math" panose="02040503050406030204" pitchFamily="18" charset="0"/>
                      </a:rPr>
                      <m:t>−</m:t>
                    </m:r>
                  </m:oMath>
                </a14:m>
                <a:r>
                  <a:rPr lang="en-GB" sz="2400" dirty="0">
                    <a:latin typeface="Calibri" panose="020F0502020204030204" pitchFamily="34" charset="0"/>
                  </a:rPr>
                  <a:t>5</a:t>
                </a:r>
              </a:p>
            </p:txBody>
          </p:sp>
        </mc:Choice>
        <mc:Fallback xmlns="">
          <p:sp>
            <p:nvSpPr>
              <p:cNvPr id="41" name="TextBox 40">
                <a:extLst>
                  <a:ext uri="{FF2B5EF4-FFF2-40B4-BE49-F238E27FC236}">
                    <a16:creationId xmlns:a16="http://schemas.microsoft.com/office/drawing/2014/main" id="{B44E6B0A-5D66-794E-AC76-3F54A01194FD}"/>
                  </a:ext>
                </a:extLst>
              </p:cNvPr>
              <p:cNvSpPr txBox="1">
                <a:spLocks noRot="1" noChangeAspect="1" noMove="1" noResize="1" noEditPoints="1" noAdjustHandles="1" noChangeArrowheads="1" noChangeShapeType="1" noTextEdit="1"/>
              </p:cNvSpPr>
              <p:nvPr/>
            </p:nvSpPr>
            <p:spPr>
              <a:xfrm>
                <a:off x="3526770" y="4052029"/>
                <a:ext cx="585195" cy="461665"/>
              </a:xfrm>
              <a:prstGeom prst="rect">
                <a:avLst/>
              </a:prstGeom>
              <a:blipFill>
                <a:blip r:embed="rId8"/>
                <a:stretch>
                  <a:fillRect t="-10667" r="-13542" b="-30667"/>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2" name="TextBox 41">
                <a:extLst>
                  <a:ext uri="{FF2B5EF4-FFF2-40B4-BE49-F238E27FC236}">
                    <a16:creationId xmlns:a16="http://schemas.microsoft.com/office/drawing/2014/main" id="{B44E6B0A-5D66-794E-AC76-3F54A01194FD}"/>
                  </a:ext>
                </a:extLst>
              </p:cNvPr>
              <p:cNvSpPr txBox="1"/>
              <p:nvPr/>
            </p:nvSpPr>
            <p:spPr>
              <a:xfrm>
                <a:off x="2838753" y="4052029"/>
                <a:ext cx="585195" cy="461665"/>
              </a:xfrm>
              <a:prstGeom prst="rect">
                <a:avLst/>
              </a:prstGeom>
              <a:noFill/>
            </p:spPr>
            <p:txBody>
              <a:bodyPr wrap="square" rtlCol="0">
                <a:spAutoFit/>
              </a:bodyPr>
              <a:lstStyle/>
              <a:p>
                <a:pPr algn="ctr"/>
                <a14:m>
                  <m:oMath xmlns:m="http://schemas.openxmlformats.org/officeDocument/2006/math">
                    <m:r>
                      <a:rPr lang="en-GB" sz="2400" b="0" i="1" smtClean="0">
                        <a:latin typeface="Cambria Math" panose="02040503050406030204" pitchFamily="18" charset="0"/>
                      </a:rPr>
                      <m:t>−</m:t>
                    </m:r>
                  </m:oMath>
                </a14:m>
                <a:r>
                  <a:rPr lang="en-GB" sz="2400" dirty="0">
                    <a:latin typeface="Calibri" panose="020F0502020204030204" pitchFamily="34" charset="0"/>
                  </a:rPr>
                  <a:t>4</a:t>
                </a:r>
              </a:p>
            </p:txBody>
          </p:sp>
        </mc:Choice>
        <mc:Fallback xmlns="">
          <p:sp>
            <p:nvSpPr>
              <p:cNvPr id="42" name="TextBox 41">
                <a:extLst>
                  <a:ext uri="{FF2B5EF4-FFF2-40B4-BE49-F238E27FC236}">
                    <a16:creationId xmlns:a16="http://schemas.microsoft.com/office/drawing/2014/main" id="{B44E6B0A-5D66-794E-AC76-3F54A01194FD}"/>
                  </a:ext>
                </a:extLst>
              </p:cNvPr>
              <p:cNvSpPr txBox="1">
                <a:spLocks noRot="1" noChangeAspect="1" noMove="1" noResize="1" noEditPoints="1" noAdjustHandles="1" noChangeArrowheads="1" noChangeShapeType="1" noTextEdit="1"/>
              </p:cNvSpPr>
              <p:nvPr/>
            </p:nvSpPr>
            <p:spPr>
              <a:xfrm>
                <a:off x="2838753" y="4052029"/>
                <a:ext cx="585195" cy="461665"/>
              </a:xfrm>
              <a:prstGeom prst="rect">
                <a:avLst/>
              </a:prstGeom>
              <a:blipFill>
                <a:blip r:embed="rId9"/>
                <a:stretch>
                  <a:fillRect t="-10667" r="-13542" b="-30667"/>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3" name="TextBox 42">
                <a:extLst>
                  <a:ext uri="{FF2B5EF4-FFF2-40B4-BE49-F238E27FC236}">
                    <a16:creationId xmlns:a16="http://schemas.microsoft.com/office/drawing/2014/main" id="{B44E6B0A-5D66-794E-AC76-3F54A01194FD}"/>
                  </a:ext>
                </a:extLst>
              </p:cNvPr>
              <p:cNvSpPr txBox="1"/>
              <p:nvPr/>
            </p:nvSpPr>
            <p:spPr>
              <a:xfrm>
                <a:off x="2240087" y="4052029"/>
                <a:ext cx="585195" cy="461665"/>
              </a:xfrm>
              <a:prstGeom prst="rect">
                <a:avLst/>
              </a:prstGeom>
              <a:noFill/>
            </p:spPr>
            <p:txBody>
              <a:bodyPr wrap="square" rtlCol="0">
                <a:spAutoFit/>
              </a:bodyPr>
              <a:lstStyle/>
              <a:p>
                <a:pPr algn="ctr"/>
                <a14:m>
                  <m:oMath xmlns:m="http://schemas.openxmlformats.org/officeDocument/2006/math">
                    <m:r>
                      <a:rPr lang="en-GB" sz="2400" b="0" i="1" smtClean="0">
                        <a:latin typeface="Cambria Math" panose="02040503050406030204" pitchFamily="18" charset="0"/>
                      </a:rPr>
                      <m:t>−</m:t>
                    </m:r>
                  </m:oMath>
                </a14:m>
                <a:r>
                  <a:rPr lang="en-GB" sz="2400" dirty="0">
                    <a:latin typeface="Calibri" panose="020F0502020204030204" pitchFamily="34" charset="0"/>
                  </a:rPr>
                  <a:t>3</a:t>
                </a:r>
              </a:p>
            </p:txBody>
          </p:sp>
        </mc:Choice>
        <mc:Fallback xmlns="">
          <p:sp>
            <p:nvSpPr>
              <p:cNvPr id="43" name="TextBox 42">
                <a:extLst>
                  <a:ext uri="{FF2B5EF4-FFF2-40B4-BE49-F238E27FC236}">
                    <a16:creationId xmlns:a16="http://schemas.microsoft.com/office/drawing/2014/main" id="{B44E6B0A-5D66-794E-AC76-3F54A01194FD}"/>
                  </a:ext>
                </a:extLst>
              </p:cNvPr>
              <p:cNvSpPr txBox="1">
                <a:spLocks noRot="1" noChangeAspect="1" noMove="1" noResize="1" noEditPoints="1" noAdjustHandles="1" noChangeArrowheads="1" noChangeShapeType="1" noTextEdit="1"/>
              </p:cNvSpPr>
              <p:nvPr/>
            </p:nvSpPr>
            <p:spPr>
              <a:xfrm>
                <a:off x="2240087" y="4052029"/>
                <a:ext cx="585195" cy="461665"/>
              </a:xfrm>
              <a:prstGeom prst="rect">
                <a:avLst/>
              </a:prstGeom>
              <a:blipFill>
                <a:blip r:embed="rId10"/>
                <a:stretch>
                  <a:fillRect t="-10667" r="-14583" b="-30667"/>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4" name="TextBox 43">
                <a:extLst>
                  <a:ext uri="{FF2B5EF4-FFF2-40B4-BE49-F238E27FC236}">
                    <a16:creationId xmlns:a16="http://schemas.microsoft.com/office/drawing/2014/main" id="{B44E6B0A-5D66-794E-AC76-3F54A01194FD}"/>
                  </a:ext>
                </a:extLst>
              </p:cNvPr>
              <p:cNvSpPr txBox="1"/>
              <p:nvPr/>
            </p:nvSpPr>
            <p:spPr>
              <a:xfrm>
                <a:off x="1622237" y="4052029"/>
                <a:ext cx="585195" cy="461665"/>
              </a:xfrm>
              <a:prstGeom prst="rect">
                <a:avLst/>
              </a:prstGeom>
              <a:noFill/>
            </p:spPr>
            <p:txBody>
              <a:bodyPr wrap="square" rtlCol="0">
                <a:spAutoFit/>
              </a:bodyPr>
              <a:lstStyle/>
              <a:p>
                <a:pPr algn="ctr"/>
                <a14:m>
                  <m:oMath xmlns:m="http://schemas.openxmlformats.org/officeDocument/2006/math">
                    <m:r>
                      <a:rPr lang="en-GB" sz="2400" b="0" i="1" smtClean="0">
                        <a:latin typeface="Cambria Math" panose="02040503050406030204" pitchFamily="18" charset="0"/>
                      </a:rPr>
                      <m:t>−</m:t>
                    </m:r>
                  </m:oMath>
                </a14:m>
                <a:r>
                  <a:rPr lang="en-GB" sz="2400" dirty="0">
                    <a:latin typeface="Calibri" panose="020F0502020204030204" pitchFamily="34" charset="0"/>
                  </a:rPr>
                  <a:t>2</a:t>
                </a:r>
              </a:p>
            </p:txBody>
          </p:sp>
        </mc:Choice>
        <mc:Fallback xmlns="">
          <p:sp>
            <p:nvSpPr>
              <p:cNvPr id="44" name="TextBox 43">
                <a:extLst>
                  <a:ext uri="{FF2B5EF4-FFF2-40B4-BE49-F238E27FC236}">
                    <a16:creationId xmlns:a16="http://schemas.microsoft.com/office/drawing/2014/main" id="{B44E6B0A-5D66-794E-AC76-3F54A01194FD}"/>
                  </a:ext>
                </a:extLst>
              </p:cNvPr>
              <p:cNvSpPr txBox="1">
                <a:spLocks noRot="1" noChangeAspect="1" noMove="1" noResize="1" noEditPoints="1" noAdjustHandles="1" noChangeArrowheads="1" noChangeShapeType="1" noTextEdit="1"/>
              </p:cNvSpPr>
              <p:nvPr/>
            </p:nvSpPr>
            <p:spPr>
              <a:xfrm>
                <a:off x="1622237" y="4052029"/>
                <a:ext cx="585195" cy="461665"/>
              </a:xfrm>
              <a:prstGeom prst="rect">
                <a:avLst/>
              </a:prstGeom>
              <a:blipFill>
                <a:blip r:embed="rId11"/>
                <a:stretch>
                  <a:fillRect t="-10667" r="-14583" b="-30667"/>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5" name="TextBox 44">
                <a:extLst>
                  <a:ext uri="{FF2B5EF4-FFF2-40B4-BE49-F238E27FC236}">
                    <a16:creationId xmlns:a16="http://schemas.microsoft.com/office/drawing/2014/main" id="{B44E6B0A-5D66-794E-AC76-3F54A01194FD}"/>
                  </a:ext>
                </a:extLst>
              </p:cNvPr>
              <p:cNvSpPr txBox="1"/>
              <p:nvPr/>
            </p:nvSpPr>
            <p:spPr>
              <a:xfrm>
                <a:off x="919408" y="4052029"/>
                <a:ext cx="585195" cy="461665"/>
              </a:xfrm>
              <a:prstGeom prst="rect">
                <a:avLst/>
              </a:prstGeom>
              <a:noFill/>
            </p:spPr>
            <p:txBody>
              <a:bodyPr wrap="square" rtlCol="0">
                <a:spAutoFit/>
              </a:bodyPr>
              <a:lstStyle/>
              <a:p>
                <a:pPr algn="ctr"/>
                <a14:m>
                  <m:oMath xmlns:m="http://schemas.openxmlformats.org/officeDocument/2006/math">
                    <m:r>
                      <a:rPr lang="en-GB" sz="2400" b="0" i="1" smtClean="0">
                        <a:latin typeface="Cambria Math" panose="02040503050406030204" pitchFamily="18" charset="0"/>
                      </a:rPr>
                      <m:t>−</m:t>
                    </m:r>
                  </m:oMath>
                </a14:m>
                <a:r>
                  <a:rPr lang="en-GB" sz="2400" dirty="0">
                    <a:latin typeface="Calibri" panose="020F0502020204030204" pitchFamily="34" charset="0"/>
                  </a:rPr>
                  <a:t>1</a:t>
                </a:r>
              </a:p>
            </p:txBody>
          </p:sp>
        </mc:Choice>
        <mc:Fallback xmlns="">
          <p:sp>
            <p:nvSpPr>
              <p:cNvPr id="45" name="TextBox 44">
                <a:extLst>
                  <a:ext uri="{FF2B5EF4-FFF2-40B4-BE49-F238E27FC236}">
                    <a16:creationId xmlns:a16="http://schemas.microsoft.com/office/drawing/2014/main" id="{B44E6B0A-5D66-794E-AC76-3F54A01194FD}"/>
                  </a:ext>
                </a:extLst>
              </p:cNvPr>
              <p:cNvSpPr txBox="1">
                <a:spLocks noRot="1" noChangeAspect="1" noMove="1" noResize="1" noEditPoints="1" noAdjustHandles="1" noChangeArrowheads="1" noChangeShapeType="1" noTextEdit="1"/>
              </p:cNvSpPr>
              <p:nvPr/>
            </p:nvSpPr>
            <p:spPr>
              <a:xfrm>
                <a:off x="919408" y="4052029"/>
                <a:ext cx="585195" cy="461665"/>
              </a:xfrm>
              <a:prstGeom prst="rect">
                <a:avLst/>
              </a:prstGeom>
              <a:blipFill>
                <a:blip r:embed="rId12"/>
                <a:stretch>
                  <a:fillRect t="-10667" r="-13542" b="-30667"/>
                </a:stretch>
              </a:blipFill>
            </p:spPr>
            <p:txBody>
              <a:bodyPr/>
              <a:lstStyle/>
              <a:p>
                <a:r>
                  <a:rPr lang="en-GB">
                    <a:noFill/>
                  </a:rPr>
                  <a:t> </a:t>
                </a:r>
              </a:p>
            </p:txBody>
          </p:sp>
        </mc:Fallback>
      </mc:AlternateContent>
      <p:cxnSp>
        <p:nvCxnSpPr>
          <p:cNvPr id="47" name="Straight Connector 46"/>
          <p:cNvCxnSpPr/>
          <p:nvPr/>
        </p:nvCxnSpPr>
        <p:spPr>
          <a:xfrm>
            <a:off x="4430267" y="3094892"/>
            <a:ext cx="0" cy="1793631"/>
          </a:xfrm>
          <a:prstGeom prst="line">
            <a:avLst/>
          </a:prstGeom>
          <a:ln w="31750">
            <a:prstDash val="dash"/>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93962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wipe(down)">
                                      <p:cBhvr>
                                        <p:cTn id="7" dur="500"/>
                                        <p:tgtEl>
                                          <p:spTgt spid="47"/>
                                        </p:tgtEl>
                                      </p:cBhvr>
                                    </p:animEffect>
                                  </p:childTnLst>
                                </p:cTn>
                              </p:par>
                            </p:childTnLst>
                          </p:cTn>
                        </p:par>
                      </p:childTnLst>
                    </p:cTn>
                  </p:par>
                  <p:par>
                    <p:cTn id="8" fill="hold">
                      <p:stCondLst>
                        <p:cond delay="indefinite"/>
                      </p:stCondLst>
                      <p:childTnLst>
                        <p:par>
                          <p:cTn id="9" fill="hold">
                            <p:stCondLst>
                              <p:cond delay="0"/>
                            </p:stCondLst>
                            <p:childTnLst>
                              <p:par>
                                <p:cTn id="10" presetID="37" presetClass="path" presetSubtype="0" accel="50000" decel="50000" fill="hold" grpId="0" nodeType="clickEffect">
                                  <p:stCondLst>
                                    <p:cond delay="0"/>
                                  </p:stCondLst>
                                  <p:childTnLst>
                                    <p:animMotion origin="layout" path="M 1.66667E-6 2.96296E-6 L -0.07379 0.03518 C -0.08941 0.04305 -0.1125 0.04745 -0.13646 0.04745 C -0.16406 0.04745 -0.18594 0.04305 -0.20156 0.03518 L -0.27518 2.96296E-6 " pathEditMode="relative" rAng="0" ptsTypes="AAAAA">
                                      <p:cBhvr>
                                        <p:cTn id="11" dur="2000" fill="hold"/>
                                        <p:tgtEl>
                                          <p:spTgt spid="41"/>
                                        </p:tgtEl>
                                        <p:attrNameLst>
                                          <p:attrName>ppt_x</p:attrName>
                                          <p:attrName>ppt_y</p:attrName>
                                        </p:attrNameLst>
                                      </p:cBhvr>
                                      <p:rCtr x="-13767" y="2361"/>
                                    </p:animMotion>
                                  </p:childTnLst>
                                </p:cTn>
                              </p:par>
                              <p:par>
                                <p:cTn id="12" presetID="37" presetClass="path" presetSubtype="0" accel="50000" decel="50000" fill="hold" grpId="0" nodeType="withEffect">
                                  <p:stCondLst>
                                    <p:cond delay="0"/>
                                  </p:stCondLst>
                                  <p:childTnLst>
                                    <p:animMotion origin="layout" path="M -1.11111E-6 2.96296E-6 L -0.03437 0.03495 C -0.04167 0.04305 -0.05226 0.04745 -0.06354 0.04745 C -0.07639 0.04745 -0.08646 0.04305 -0.09375 0.03495 L -0.12795 2.96296E-6 " pathEditMode="relative" rAng="0" ptsTypes="AAAAA">
                                      <p:cBhvr>
                                        <p:cTn id="13" dur="2000" fill="hold"/>
                                        <p:tgtEl>
                                          <p:spTgt spid="42"/>
                                        </p:tgtEl>
                                        <p:attrNameLst>
                                          <p:attrName>ppt_x</p:attrName>
                                          <p:attrName>ppt_y</p:attrName>
                                        </p:attrNameLst>
                                      </p:cBhvr>
                                      <p:rCtr x="-6406" y="2361"/>
                                    </p:animMotion>
                                  </p:childTnLst>
                                </p:cTn>
                              </p:par>
                              <p:par>
                                <p:cTn id="14" presetID="37" presetClass="path" presetSubtype="0" accel="50000" decel="50000" fill="hold" grpId="0" nodeType="withEffect">
                                  <p:stCondLst>
                                    <p:cond delay="0"/>
                                  </p:stCondLst>
                                  <p:childTnLst>
                                    <p:animMotion origin="layout" path="M -4.72222E-6 -7.40741E-7 L 0.07448 -0.04491 C 0.09011 -0.05486 0.11337 -0.06018 0.13768 -0.06018 C 0.16546 -0.06018 0.18768 -0.05486 0.2033 -0.04491 L 0.27796 -7.40741E-7 " pathEditMode="relative" rAng="0" ptsTypes="AAAAA">
                                      <p:cBhvr>
                                        <p:cTn id="15" dur="2000" fill="hold"/>
                                        <p:tgtEl>
                                          <p:spTgt spid="45"/>
                                        </p:tgtEl>
                                        <p:attrNameLst>
                                          <p:attrName>ppt_x</p:attrName>
                                          <p:attrName>ppt_y</p:attrName>
                                        </p:attrNameLst>
                                      </p:cBhvr>
                                      <p:rCtr x="13889" y="-3009"/>
                                    </p:animMotion>
                                  </p:childTnLst>
                                </p:cTn>
                              </p:par>
                              <p:par>
                                <p:cTn id="16" presetID="37" presetClass="path" presetSubtype="0" accel="50000" decel="50000" fill="hold" grpId="0" nodeType="withEffect">
                                  <p:stCondLst>
                                    <p:cond delay="0"/>
                                  </p:stCondLst>
                                  <p:childTnLst>
                                    <p:animMotion origin="layout" path="M 2.77778E-7 2.96296E-6 L 0.03368 -0.04121 C 0.04062 -0.05047 0.05122 -0.0551 0.06215 -0.0551 C 0.07483 -0.0551 0.0849 -0.05047 0.09184 -0.04121 L 0.12569 2.96296E-6 " pathEditMode="relative" rAng="0" ptsTypes="AAAAA">
                                      <p:cBhvr>
                                        <p:cTn id="17" dur="2000" fill="hold"/>
                                        <p:tgtEl>
                                          <p:spTgt spid="44"/>
                                        </p:tgtEl>
                                        <p:attrNameLst>
                                          <p:attrName>ppt_x</p:attrName>
                                          <p:attrName>ppt_y</p:attrName>
                                        </p:attrNameLst>
                                      </p:cBhvr>
                                      <p:rCtr x="6285" y="-2755"/>
                                    </p:animMotion>
                                  </p:childTnLst>
                                </p:cTn>
                              </p:par>
                            </p:childTnLst>
                          </p:cTn>
                        </p:par>
                      </p:childTnLst>
                    </p:cTn>
                  </p:par>
                  <p:par>
                    <p:cTn id="18" fill="hold">
                      <p:stCondLst>
                        <p:cond delay="indefinite"/>
                      </p:stCondLst>
                      <p:childTnLst>
                        <p:par>
                          <p:cTn id="19" fill="hold">
                            <p:stCondLst>
                              <p:cond delay="0"/>
                            </p:stCondLst>
                            <p:childTnLst>
                              <p:par>
                                <p:cTn id="20" presetID="26" presetClass="emph" presetSubtype="0" fill="hold" grpId="1" nodeType="clickEffect">
                                  <p:stCondLst>
                                    <p:cond delay="0"/>
                                  </p:stCondLst>
                                  <p:childTnLst>
                                    <p:animEffect transition="out" filter="fade">
                                      <p:cBhvr>
                                        <p:cTn id="21" dur="500" tmFilter="0, 0; .2, .5; .8, .5; 1, 0"/>
                                        <p:tgtEl>
                                          <p:spTgt spid="41"/>
                                        </p:tgtEl>
                                      </p:cBhvr>
                                    </p:animEffect>
                                    <p:animScale>
                                      <p:cBhvr>
                                        <p:cTn id="22" dur="250" autoRev="1" fill="hold"/>
                                        <p:tgtEl>
                                          <p:spTgt spid="4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1" grpId="1"/>
      <p:bldP spid="42" grpId="0"/>
      <p:bldP spid="44" grpId="0"/>
      <p:bldP spid="45"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80531"/>
            <a:chOff x="79697" y="6454317"/>
            <a:chExt cx="1188000" cy="480531"/>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246221"/>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XCCW Joined 7a" pitchFamily="66"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2</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If the temperature in London is 23°C and the temperature in Greenland is -12°C, the difference between the two temperatures is 35°C. </a:t>
            </a:r>
          </a:p>
          <a:p>
            <a:pPr algn="ctr"/>
            <a:endParaRPr lang="en-GB" sz="2400"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True or False? </a:t>
            </a:r>
            <a:endParaRPr lang="en-GB" sz="2400" u="sng" dirty="0">
              <a:solidFill>
                <a:schemeClr val="tx1"/>
              </a:solidFill>
              <a:latin typeface="SassoonCRInfantMedium" panose="02000603020000020003" pitchFamily="2" charset="0"/>
            </a:endParaRPr>
          </a:p>
        </p:txBody>
      </p:sp>
      <p:sp>
        <p:nvSpPr>
          <p:cNvPr id="2" name="Rectangle 1">
            <a:extLst>
              <a:ext uri="{FF2B5EF4-FFF2-40B4-BE49-F238E27FC236}">
                <a16:creationId xmlns:a16="http://schemas.microsoft.com/office/drawing/2014/main" id="{23D17FC8-4B6D-48F6-9FD4-6298E43D2351}"/>
              </a:ext>
            </a:extLst>
          </p:cNvPr>
          <p:cNvSpPr/>
          <p:nvPr/>
        </p:nvSpPr>
        <p:spPr>
          <a:xfrm>
            <a:off x="386991" y="272387"/>
            <a:ext cx="2899548" cy="646331"/>
          </a:xfrm>
          <a:prstGeom prst="rect">
            <a:avLst/>
          </a:prstGeom>
          <a:noFill/>
        </p:spPr>
        <p:txBody>
          <a:bodyPr wrap="square" lIns="91440" tIns="45720" rIns="91440" bIns="45720">
            <a:spAutoFit/>
          </a:bodyPr>
          <a:lstStyle/>
          <a:p>
            <a:pPr algn="ctr"/>
            <a:r>
              <a:rPr lang="en-US" sz="3600" b="0" cap="none" spc="0" dirty="0">
                <a:ln w="0"/>
                <a:solidFill>
                  <a:schemeClr val="tx1"/>
                </a:solidFill>
                <a:effectLst>
                  <a:outerShdw blurRad="38100" dist="19050" dir="2700000" algn="tl" rotWithShape="0">
                    <a:schemeClr val="dk1">
                      <a:alpha val="40000"/>
                    </a:schemeClr>
                  </a:outerShdw>
                </a:effectLst>
              </a:rPr>
              <a:t>Talk task…</a:t>
            </a:r>
          </a:p>
        </p:txBody>
      </p:sp>
    </p:spTree>
    <p:extLst>
      <p:ext uri="{BB962C8B-B14F-4D97-AF65-F5344CB8AC3E}">
        <p14:creationId xmlns:p14="http://schemas.microsoft.com/office/powerpoint/2010/main" val="398715333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80531"/>
            <a:chOff x="79697" y="6454317"/>
            <a:chExt cx="1188000" cy="480531"/>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246221"/>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XCCW Joined 7a" pitchFamily="66"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2</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If the temperature in London is 23°C and the temperature in Greenland is -12°C, the difference between the two temperatures is 35°C. </a:t>
            </a:r>
          </a:p>
          <a:p>
            <a:pPr algn="ctr"/>
            <a:endParaRPr lang="en-GB" sz="2400"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True or False?</a:t>
            </a: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r>
              <a:rPr lang="en-GB" sz="3200" dirty="0">
                <a:solidFill>
                  <a:srgbClr val="FF0000"/>
                </a:solidFill>
                <a:latin typeface="SassoonCRInfantMedium" panose="02000603020000020003" pitchFamily="2" charset="0"/>
              </a:rPr>
              <a:t>True</a:t>
            </a:r>
            <a:endParaRPr lang="en-GB" sz="3200" u="sng"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253860608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80531"/>
            <a:chOff x="79697" y="6454317"/>
            <a:chExt cx="1188000" cy="480531"/>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246221"/>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XCCW Joined 7a" pitchFamily="66"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3</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Circle the smallest number in each set below.</a:t>
            </a:r>
          </a:p>
        </p:txBody>
      </p:sp>
      <p:sp>
        <p:nvSpPr>
          <p:cNvPr id="20" name="Rectangle: Rounded Corners 19">
            <a:extLst>
              <a:ext uri="{FF2B5EF4-FFF2-40B4-BE49-F238E27FC236}">
                <a16:creationId xmlns:a16="http://schemas.microsoft.com/office/drawing/2014/main" id="{9B959C49-337C-407F-A8AD-BC815A4DDE43}"/>
              </a:ext>
            </a:extLst>
          </p:cNvPr>
          <p:cNvSpPr/>
          <p:nvPr/>
        </p:nvSpPr>
        <p:spPr>
          <a:xfrm>
            <a:off x="1570328" y="3044993"/>
            <a:ext cx="6003345" cy="768014"/>
          </a:xfrm>
          <a:prstGeom prst="roundRect">
            <a:avLst/>
          </a:prstGeom>
          <a:solidFill>
            <a:schemeClr val="accent5">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SassoonCRInfantMedium" panose="02000603020000020003" pitchFamily="2" charset="0"/>
              </a:rPr>
              <a:t>16     -17     1     0     4     -9 </a:t>
            </a:r>
          </a:p>
        </p:txBody>
      </p:sp>
      <p:sp>
        <p:nvSpPr>
          <p:cNvPr id="21" name="Rectangle: Rounded Corners 20">
            <a:extLst>
              <a:ext uri="{FF2B5EF4-FFF2-40B4-BE49-F238E27FC236}">
                <a16:creationId xmlns:a16="http://schemas.microsoft.com/office/drawing/2014/main" id="{E2DB88A9-2714-4AE7-858F-2AA6BB1BEFF0}"/>
              </a:ext>
            </a:extLst>
          </p:cNvPr>
          <p:cNvSpPr/>
          <p:nvPr/>
        </p:nvSpPr>
        <p:spPr>
          <a:xfrm>
            <a:off x="1570328" y="1697241"/>
            <a:ext cx="6003345" cy="768014"/>
          </a:xfrm>
          <a:prstGeom prst="roundRect">
            <a:avLst/>
          </a:prstGeom>
          <a:solidFill>
            <a:schemeClr val="accent5">
              <a:lumMod val="60000"/>
              <a:lumOff val="4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SassoonCRInfantMedium" panose="02000603020000020003" pitchFamily="2" charset="0"/>
              </a:rPr>
              <a:t>-19     2     -3     0     -21     4 </a:t>
            </a:r>
          </a:p>
        </p:txBody>
      </p:sp>
      <p:sp>
        <p:nvSpPr>
          <p:cNvPr id="22" name="Rectangle: Rounded Corners 21">
            <a:extLst>
              <a:ext uri="{FF2B5EF4-FFF2-40B4-BE49-F238E27FC236}">
                <a16:creationId xmlns:a16="http://schemas.microsoft.com/office/drawing/2014/main" id="{393A3829-E2B7-4092-99A3-F559A706622C}"/>
              </a:ext>
            </a:extLst>
          </p:cNvPr>
          <p:cNvSpPr/>
          <p:nvPr/>
        </p:nvSpPr>
        <p:spPr>
          <a:xfrm>
            <a:off x="1570328" y="4392745"/>
            <a:ext cx="6003345" cy="768014"/>
          </a:xfrm>
          <a:prstGeom prst="roundRect">
            <a:avLst/>
          </a:prstGeom>
          <a:solidFill>
            <a:schemeClr val="accent5">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SassoonCRInfantMedium" panose="02000603020000020003" pitchFamily="2" charset="0"/>
              </a:rPr>
              <a:t>-11     3     -6     12     -8     2 </a:t>
            </a:r>
          </a:p>
        </p:txBody>
      </p:sp>
      <p:sp>
        <p:nvSpPr>
          <p:cNvPr id="23" name="TextBox 22">
            <a:extLst>
              <a:ext uri="{FF2B5EF4-FFF2-40B4-BE49-F238E27FC236}">
                <a16:creationId xmlns:a16="http://schemas.microsoft.com/office/drawing/2014/main" id="{7405EE83-4B4A-49E5-87AE-FAE5CF4B43E8}"/>
              </a:ext>
            </a:extLst>
          </p:cNvPr>
          <p:cNvSpPr txBox="1"/>
          <p:nvPr/>
        </p:nvSpPr>
        <p:spPr>
          <a:xfrm>
            <a:off x="860662" y="3136613"/>
            <a:ext cx="775779" cy="584775"/>
          </a:xfrm>
          <a:prstGeom prst="rect">
            <a:avLst/>
          </a:prstGeom>
          <a:noFill/>
          <a:ln w="28575">
            <a:noFill/>
          </a:ln>
        </p:spPr>
        <p:txBody>
          <a:bodyPr wrap="square" rtlCol="0" anchor="ctr">
            <a:spAutoFit/>
          </a:bodyPr>
          <a:lstStyle/>
          <a:p>
            <a:pPr algn="ctr"/>
            <a:r>
              <a:rPr lang="en-GB" sz="3200" dirty="0">
                <a:latin typeface="SassoonCRInfantMedium" panose="02000603020000020003" pitchFamily="2" charset="0"/>
              </a:rPr>
              <a:t>b</a:t>
            </a:r>
            <a:endParaRPr lang="en-US" sz="3200" dirty="0">
              <a:latin typeface="SassoonCRInfantMedium" panose="02000603020000020003" pitchFamily="2" charset="0"/>
            </a:endParaRPr>
          </a:p>
        </p:txBody>
      </p:sp>
      <p:sp>
        <p:nvSpPr>
          <p:cNvPr id="24" name="TextBox 23">
            <a:extLst>
              <a:ext uri="{FF2B5EF4-FFF2-40B4-BE49-F238E27FC236}">
                <a16:creationId xmlns:a16="http://schemas.microsoft.com/office/drawing/2014/main" id="{94D890A0-59C1-4F44-9A6C-F7241EC64F19}"/>
              </a:ext>
            </a:extLst>
          </p:cNvPr>
          <p:cNvSpPr txBox="1"/>
          <p:nvPr/>
        </p:nvSpPr>
        <p:spPr>
          <a:xfrm>
            <a:off x="860662" y="1788861"/>
            <a:ext cx="775779" cy="584775"/>
          </a:xfrm>
          <a:prstGeom prst="rect">
            <a:avLst/>
          </a:prstGeom>
          <a:noFill/>
          <a:ln w="28575">
            <a:noFill/>
          </a:ln>
        </p:spPr>
        <p:txBody>
          <a:bodyPr wrap="square" rtlCol="0" anchor="ctr">
            <a:spAutoFit/>
          </a:bodyPr>
          <a:lstStyle/>
          <a:p>
            <a:pPr algn="ctr"/>
            <a:r>
              <a:rPr lang="en-GB" sz="3200" dirty="0">
                <a:latin typeface="SassoonCRInfantMedium" panose="02000603020000020003" pitchFamily="2" charset="0"/>
              </a:rPr>
              <a:t>a</a:t>
            </a:r>
            <a:endParaRPr lang="en-US" sz="3200" dirty="0">
              <a:latin typeface="SassoonCRInfantMedium" panose="02000603020000020003" pitchFamily="2" charset="0"/>
            </a:endParaRPr>
          </a:p>
        </p:txBody>
      </p:sp>
      <p:sp>
        <p:nvSpPr>
          <p:cNvPr id="25" name="TextBox 24">
            <a:extLst>
              <a:ext uri="{FF2B5EF4-FFF2-40B4-BE49-F238E27FC236}">
                <a16:creationId xmlns:a16="http://schemas.microsoft.com/office/drawing/2014/main" id="{49B76E63-BDA4-4E79-82F5-AF395E976654}"/>
              </a:ext>
            </a:extLst>
          </p:cNvPr>
          <p:cNvSpPr txBox="1"/>
          <p:nvPr/>
        </p:nvSpPr>
        <p:spPr>
          <a:xfrm>
            <a:off x="860662" y="4484365"/>
            <a:ext cx="775779" cy="584775"/>
          </a:xfrm>
          <a:prstGeom prst="rect">
            <a:avLst/>
          </a:prstGeom>
          <a:noFill/>
          <a:ln w="28575">
            <a:noFill/>
          </a:ln>
        </p:spPr>
        <p:txBody>
          <a:bodyPr wrap="square" rtlCol="0" anchor="ctr">
            <a:spAutoFit/>
          </a:bodyPr>
          <a:lstStyle/>
          <a:p>
            <a:pPr algn="ctr"/>
            <a:r>
              <a:rPr lang="en-GB" sz="3200" dirty="0">
                <a:latin typeface="SassoonCRInfantMedium" panose="02000603020000020003" pitchFamily="2" charset="0"/>
              </a:rPr>
              <a:t>c</a:t>
            </a:r>
            <a:endParaRPr lang="en-US" sz="3200" dirty="0">
              <a:latin typeface="SassoonCRInfantMedium" panose="02000603020000020003" pitchFamily="2" charset="0"/>
            </a:endParaRPr>
          </a:p>
        </p:txBody>
      </p:sp>
    </p:spTree>
    <p:extLst>
      <p:ext uri="{BB962C8B-B14F-4D97-AF65-F5344CB8AC3E}">
        <p14:creationId xmlns:p14="http://schemas.microsoft.com/office/powerpoint/2010/main" val="275675641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80531"/>
            <a:chOff x="79697" y="6454317"/>
            <a:chExt cx="1188000" cy="480531"/>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246221"/>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XCCW Joined 7a" pitchFamily="66"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3</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Circle the smallest number in each set below.</a:t>
            </a:r>
          </a:p>
        </p:txBody>
      </p:sp>
      <p:sp>
        <p:nvSpPr>
          <p:cNvPr id="9" name="Rectangle: Rounded Corners 8">
            <a:extLst>
              <a:ext uri="{FF2B5EF4-FFF2-40B4-BE49-F238E27FC236}">
                <a16:creationId xmlns:a16="http://schemas.microsoft.com/office/drawing/2014/main" id="{A4D0378F-0BD9-40A6-BC6B-C79B76EE5F7B}"/>
              </a:ext>
            </a:extLst>
          </p:cNvPr>
          <p:cNvSpPr/>
          <p:nvPr/>
        </p:nvSpPr>
        <p:spPr>
          <a:xfrm>
            <a:off x="1570328" y="3044993"/>
            <a:ext cx="6003345" cy="768014"/>
          </a:xfrm>
          <a:prstGeom prst="roundRect">
            <a:avLst/>
          </a:prstGeom>
          <a:solidFill>
            <a:schemeClr val="accent5">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SassoonCRInfantMedium" panose="02000603020000020003" pitchFamily="2" charset="0"/>
              </a:rPr>
              <a:t>16     -17     1     0     4     -9 </a:t>
            </a:r>
          </a:p>
        </p:txBody>
      </p:sp>
      <p:sp>
        <p:nvSpPr>
          <p:cNvPr id="7" name="Rectangle: Rounded Corners 6">
            <a:extLst>
              <a:ext uri="{FF2B5EF4-FFF2-40B4-BE49-F238E27FC236}">
                <a16:creationId xmlns:a16="http://schemas.microsoft.com/office/drawing/2014/main" id="{A1BD7661-23A3-40FE-96C4-F1F5040B6A4D}"/>
              </a:ext>
            </a:extLst>
          </p:cNvPr>
          <p:cNvSpPr/>
          <p:nvPr/>
        </p:nvSpPr>
        <p:spPr>
          <a:xfrm>
            <a:off x="1570328" y="1697241"/>
            <a:ext cx="6003345" cy="768014"/>
          </a:xfrm>
          <a:prstGeom prst="roundRect">
            <a:avLst/>
          </a:prstGeom>
          <a:solidFill>
            <a:schemeClr val="accent5">
              <a:lumMod val="60000"/>
              <a:lumOff val="4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SassoonCRInfantMedium" panose="02000603020000020003" pitchFamily="2" charset="0"/>
              </a:rPr>
              <a:t>-19     2     -3     0     -21     4 </a:t>
            </a:r>
          </a:p>
        </p:txBody>
      </p:sp>
      <p:sp>
        <p:nvSpPr>
          <p:cNvPr id="10" name="Rectangle: Rounded Corners 9">
            <a:extLst>
              <a:ext uri="{FF2B5EF4-FFF2-40B4-BE49-F238E27FC236}">
                <a16:creationId xmlns:a16="http://schemas.microsoft.com/office/drawing/2014/main" id="{EEE86D22-729B-46D2-B1CA-9B13AD7B0D8A}"/>
              </a:ext>
            </a:extLst>
          </p:cNvPr>
          <p:cNvSpPr/>
          <p:nvPr/>
        </p:nvSpPr>
        <p:spPr>
          <a:xfrm>
            <a:off x="1570328" y="4392745"/>
            <a:ext cx="6003345" cy="768014"/>
          </a:xfrm>
          <a:prstGeom prst="roundRect">
            <a:avLst/>
          </a:prstGeom>
          <a:solidFill>
            <a:schemeClr val="accent5">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SassoonCRInfantMedium" panose="02000603020000020003" pitchFamily="2" charset="0"/>
              </a:rPr>
              <a:t>-11     3     -6     12     -8     2 </a:t>
            </a:r>
          </a:p>
        </p:txBody>
      </p:sp>
      <p:sp>
        <p:nvSpPr>
          <p:cNvPr id="6" name="Oval 5">
            <a:extLst>
              <a:ext uri="{FF2B5EF4-FFF2-40B4-BE49-F238E27FC236}">
                <a16:creationId xmlns:a16="http://schemas.microsoft.com/office/drawing/2014/main" id="{6F6D9E10-2E5D-4461-BB00-61E19050B290}"/>
              </a:ext>
            </a:extLst>
          </p:cNvPr>
          <p:cNvSpPr/>
          <p:nvPr/>
        </p:nvSpPr>
        <p:spPr>
          <a:xfrm>
            <a:off x="5723793" y="1721248"/>
            <a:ext cx="720000" cy="72000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DFEED3C3-FB5E-43D4-9C0E-7CEBFCC280E1}"/>
              </a:ext>
            </a:extLst>
          </p:cNvPr>
          <p:cNvSpPr/>
          <p:nvPr/>
        </p:nvSpPr>
        <p:spPr>
          <a:xfrm>
            <a:off x="3009901" y="3069000"/>
            <a:ext cx="720000" cy="72000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5113AE8B-A466-4744-A87D-5847979A2A8D}"/>
              </a:ext>
            </a:extLst>
          </p:cNvPr>
          <p:cNvSpPr/>
          <p:nvPr/>
        </p:nvSpPr>
        <p:spPr>
          <a:xfrm>
            <a:off x="1855452" y="4416752"/>
            <a:ext cx="720000" cy="72000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2BB1FA26-A9F6-4B2B-BED9-1FC2D59C23A1}"/>
              </a:ext>
            </a:extLst>
          </p:cNvPr>
          <p:cNvSpPr txBox="1"/>
          <p:nvPr/>
        </p:nvSpPr>
        <p:spPr>
          <a:xfrm>
            <a:off x="860662" y="3136613"/>
            <a:ext cx="775779" cy="584775"/>
          </a:xfrm>
          <a:prstGeom prst="rect">
            <a:avLst/>
          </a:prstGeom>
          <a:noFill/>
          <a:ln w="28575">
            <a:noFill/>
          </a:ln>
        </p:spPr>
        <p:txBody>
          <a:bodyPr wrap="square" rtlCol="0" anchor="ctr">
            <a:spAutoFit/>
          </a:bodyPr>
          <a:lstStyle/>
          <a:p>
            <a:pPr algn="ctr"/>
            <a:r>
              <a:rPr lang="en-GB" sz="3200" dirty="0">
                <a:latin typeface="SassoonCRInfantMedium" panose="02000603020000020003" pitchFamily="2" charset="0"/>
              </a:rPr>
              <a:t>b</a:t>
            </a:r>
            <a:endParaRPr lang="en-US" sz="3200" dirty="0">
              <a:latin typeface="SassoonCRInfantMedium" panose="02000603020000020003" pitchFamily="2" charset="0"/>
            </a:endParaRPr>
          </a:p>
        </p:txBody>
      </p:sp>
      <p:sp>
        <p:nvSpPr>
          <p:cNvPr id="23" name="TextBox 22">
            <a:extLst>
              <a:ext uri="{FF2B5EF4-FFF2-40B4-BE49-F238E27FC236}">
                <a16:creationId xmlns:a16="http://schemas.microsoft.com/office/drawing/2014/main" id="{8E64425A-A5C6-4678-AE03-D331257445ED}"/>
              </a:ext>
            </a:extLst>
          </p:cNvPr>
          <p:cNvSpPr txBox="1"/>
          <p:nvPr/>
        </p:nvSpPr>
        <p:spPr>
          <a:xfrm>
            <a:off x="860662" y="1788861"/>
            <a:ext cx="775779" cy="584775"/>
          </a:xfrm>
          <a:prstGeom prst="rect">
            <a:avLst/>
          </a:prstGeom>
          <a:noFill/>
          <a:ln w="28575">
            <a:noFill/>
          </a:ln>
        </p:spPr>
        <p:txBody>
          <a:bodyPr wrap="square" rtlCol="0" anchor="ctr">
            <a:spAutoFit/>
          </a:bodyPr>
          <a:lstStyle/>
          <a:p>
            <a:pPr algn="ctr"/>
            <a:r>
              <a:rPr lang="en-GB" sz="3200" dirty="0">
                <a:latin typeface="SassoonCRInfantMedium" panose="02000603020000020003" pitchFamily="2" charset="0"/>
              </a:rPr>
              <a:t>a</a:t>
            </a:r>
            <a:endParaRPr lang="en-US" sz="3200" dirty="0">
              <a:latin typeface="SassoonCRInfantMedium" panose="02000603020000020003" pitchFamily="2" charset="0"/>
            </a:endParaRPr>
          </a:p>
        </p:txBody>
      </p:sp>
      <p:sp>
        <p:nvSpPr>
          <p:cNvPr id="24" name="TextBox 23">
            <a:extLst>
              <a:ext uri="{FF2B5EF4-FFF2-40B4-BE49-F238E27FC236}">
                <a16:creationId xmlns:a16="http://schemas.microsoft.com/office/drawing/2014/main" id="{922585F0-AB61-4FEA-9718-DBFF1B4D8114}"/>
              </a:ext>
            </a:extLst>
          </p:cNvPr>
          <p:cNvSpPr txBox="1"/>
          <p:nvPr/>
        </p:nvSpPr>
        <p:spPr>
          <a:xfrm>
            <a:off x="860662" y="4484365"/>
            <a:ext cx="775779" cy="584775"/>
          </a:xfrm>
          <a:prstGeom prst="rect">
            <a:avLst/>
          </a:prstGeom>
          <a:noFill/>
          <a:ln w="28575">
            <a:noFill/>
          </a:ln>
        </p:spPr>
        <p:txBody>
          <a:bodyPr wrap="square" rtlCol="0" anchor="ctr">
            <a:spAutoFit/>
          </a:bodyPr>
          <a:lstStyle/>
          <a:p>
            <a:pPr algn="ctr"/>
            <a:r>
              <a:rPr lang="en-GB" sz="3200" dirty="0">
                <a:latin typeface="SassoonCRInfantMedium" panose="02000603020000020003" pitchFamily="2" charset="0"/>
              </a:rPr>
              <a:t>c</a:t>
            </a:r>
            <a:endParaRPr lang="en-US" sz="3200" dirty="0">
              <a:latin typeface="SassoonCRInfantMedium" panose="02000603020000020003" pitchFamily="2" charset="0"/>
            </a:endParaRPr>
          </a:p>
        </p:txBody>
      </p:sp>
    </p:spTree>
    <p:extLst>
      <p:ext uri="{BB962C8B-B14F-4D97-AF65-F5344CB8AC3E}">
        <p14:creationId xmlns:p14="http://schemas.microsoft.com/office/powerpoint/2010/main" val="77898499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80531"/>
            <a:chOff x="79697" y="6454317"/>
            <a:chExt cx="1188000" cy="480531"/>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246221"/>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XCCW Joined 7a" pitchFamily="66"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4</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Find the difference between the largest and smallest </a:t>
            </a:r>
          </a:p>
          <a:p>
            <a:pPr algn="ctr"/>
            <a:r>
              <a:rPr lang="en-GB" sz="2400" dirty="0">
                <a:solidFill>
                  <a:schemeClr val="tx1"/>
                </a:solidFill>
                <a:latin typeface="SassoonCRInfantMedium" panose="02000603020000020003" pitchFamily="2" charset="0"/>
              </a:rPr>
              <a:t>number in each row.</a:t>
            </a:r>
          </a:p>
          <a:p>
            <a:pPr algn="ctr"/>
            <a:endParaRPr lang="en-GB" sz="2000" u="sng" dirty="0">
              <a:solidFill>
                <a:schemeClr val="bg2">
                  <a:lumMod val="50000"/>
                </a:schemeClr>
              </a:solidFill>
              <a:latin typeface="SassoonCRInfantMedium" panose="02000603020000020003" pitchFamily="2" charset="0"/>
            </a:endParaRPr>
          </a:p>
        </p:txBody>
      </p:sp>
      <p:sp>
        <p:nvSpPr>
          <p:cNvPr id="26" name="Rectangle: Rounded Corners 25">
            <a:extLst>
              <a:ext uri="{FF2B5EF4-FFF2-40B4-BE49-F238E27FC236}">
                <a16:creationId xmlns:a16="http://schemas.microsoft.com/office/drawing/2014/main" id="{AA6B0A11-1EA4-4D27-B393-CC6ABFF3DD90}"/>
              </a:ext>
            </a:extLst>
          </p:cNvPr>
          <p:cNvSpPr/>
          <p:nvPr/>
        </p:nvSpPr>
        <p:spPr>
          <a:xfrm>
            <a:off x="1570328" y="3326350"/>
            <a:ext cx="6003345" cy="768014"/>
          </a:xfrm>
          <a:prstGeom prst="roundRect">
            <a:avLst/>
          </a:prstGeom>
          <a:solidFill>
            <a:schemeClr val="accent6">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SassoonCRInfantMedium" panose="02000603020000020003" pitchFamily="2" charset="0"/>
              </a:rPr>
              <a:t>25     -1     7     4     -17     -9 </a:t>
            </a:r>
          </a:p>
        </p:txBody>
      </p:sp>
      <p:sp>
        <p:nvSpPr>
          <p:cNvPr id="24" name="Rectangle: Rounded Corners 23">
            <a:extLst>
              <a:ext uri="{FF2B5EF4-FFF2-40B4-BE49-F238E27FC236}">
                <a16:creationId xmlns:a16="http://schemas.microsoft.com/office/drawing/2014/main" id="{6AC8C41E-FC07-4FE6-A2C3-41B3E64A7BEF}"/>
              </a:ext>
            </a:extLst>
          </p:cNvPr>
          <p:cNvSpPr/>
          <p:nvPr/>
        </p:nvSpPr>
        <p:spPr>
          <a:xfrm>
            <a:off x="1570328" y="1811550"/>
            <a:ext cx="6003345" cy="768014"/>
          </a:xfrm>
          <a:prstGeom prst="roundRect">
            <a:avLst/>
          </a:prstGeom>
          <a:solidFill>
            <a:schemeClr val="accent6">
              <a:lumMod val="60000"/>
              <a:lumOff val="4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SassoonCRInfantMedium" panose="02000603020000020003" pitchFamily="2" charset="0"/>
              </a:rPr>
              <a:t>-36     5     -1     0     -8     19 </a:t>
            </a:r>
          </a:p>
        </p:txBody>
      </p:sp>
      <p:sp>
        <p:nvSpPr>
          <p:cNvPr id="22" name="Rectangle: Rounded Corners 21">
            <a:extLst>
              <a:ext uri="{FF2B5EF4-FFF2-40B4-BE49-F238E27FC236}">
                <a16:creationId xmlns:a16="http://schemas.microsoft.com/office/drawing/2014/main" id="{FDC264A8-456F-4817-BEB7-A76C5DD31990}"/>
              </a:ext>
            </a:extLst>
          </p:cNvPr>
          <p:cNvSpPr/>
          <p:nvPr/>
        </p:nvSpPr>
        <p:spPr>
          <a:xfrm>
            <a:off x="1570328" y="4841150"/>
            <a:ext cx="6003345" cy="768014"/>
          </a:xfrm>
          <a:prstGeom prst="roundRect">
            <a:avLst/>
          </a:prstGeom>
          <a:solidFill>
            <a:schemeClr val="accent6">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SassoonCRInfantMedium" panose="02000603020000020003" pitchFamily="2" charset="0"/>
              </a:rPr>
              <a:t>-16     3     1     19     -5     23 </a:t>
            </a:r>
          </a:p>
        </p:txBody>
      </p:sp>
      <p:sp>
        <p:nvSpPr>
          <p:cNvPr id="28" name="TextBox 27">
            <a:extLst>
              <a:ext uri="{FF2B5EF4-FFF2-40B4-BE49-F238E27FC236}">
                <a16:creationId xmlns:a16="http://schemas.microsoft.com/office/drawing/2014/main" id="{DFE53B19-FFFC-49FE-BDCE-637785F0D2EA}"/>
              </a:ext>
            </a:extLst>
          </p:cNvPr>
          <p:cNvSpPr txBox="1"/>
          <p:nvPr/>
        </p:nvSpPr>
        <p:spPr>
          <a:xfrm>
            <a:off x="860662" y="3417970"/>
            <a:ext cx="775779" cy="584775"/>
          </a:xfrm>
          <a:prstGeom prst="rect">
            <a:avLst/>
          </a:prstGeom>
          <a:noFill/>
          <a:ln w="28575">
            <a:noFill/>
          </a:ln>
        </p:spPr>
        <p:txBody>
          <a:bodyPr wrap="square" rtlCol="0" anchor="ctr">
            <a:spAutoFit/>
          </a:bodyPr>
          <a:lstStyle/>
          <a:p>
            <a:pPr algn="ctr"/>
            <a:r>
              <a:rPr lang="en-GB" sz="3200" dirty="0">
                <a:latin typeface="SassoonCRInfantMedium" panose="02000603020000020003" pitchFamily="2" charset="0"/>
              </a:rPr>
              <a:t>b</a:t>
            </a:r>
            <a:endParaRPr lang="en-US" sz="3200" dirty="0">
              <a:latin typeface="SassoonCRInfantMedium" panose="02000603020000020003" pitchFamily="2" charset="0"/>
            </a:endParaRPr>
          </a:p>
        </p:txBody>
      </p:sp>
      <p:sp>
        <p:nvSpPr>
          <p:cNvPr id="29" name="TextBox 28">
            <a:extLst>
              <a:ext uri="{FF2B5EF4-FFF2-40B4-BE49-F238E27FC236}">
                <a16:creationId xmlns:a16="http://schemas.microsoft.com/office/drawing/2014/main" id="{9A8F178B-9964-4C5C-953F-7F0074CB7EC6}"/>
              </a:ext>
            </a:extLst>
          </p:cNvPr>
          <p:cNvSpPr txBox="1"/>
          <p:nvPr/>
        </p:nvSpPr>
        <p:spPr>
          <a:xfrm>
            <a:off x="860662" y="1903170"/>
            <a:ext cx="775779" cy="584775"/>
          </a:xfrm>
          <a:prstGeom prst="rect">
            <a:avLst/>
          </a:prstGeom>
          <a:noFill/>
          <a:ln w="28575">
            <a:noFill/>
          </a:ln>
        </p:spPr>
        <p:txBody>
          <a:bodyPr wrap="square" rtlCol="0" anchor="ctr">
            <a:spAutoFit/>
          </a:bodyPr>
          <a:lstStyle/>
          <a:p>
            <a:pPr algn="ctr"/>
            <a:r>
              <a:rPr lang="en-GB" sz="3200" dirty="0">
                <a:latin typeface="SassoonCRInfantMedium" panose="02000603020000020003" pitchFamily="2" charset="0"/>
              </a:rPr>
              <a:t>a</a:t>
            </a:r>
            <a:endParaRPr lang="en-US" sz="3200" dirty="0">
              <a:latin typeface="SassoonCRInfantMedium" panose="02000603020000020003" pitchFamily="2" charset="0"/>
            </a:endParaRPr>
          </a:p>
        </p:txBody>
      </p:sp>
      <p:sp>
        <p:nvSpPr>
          <p:cNvPr id="30" name="TextBox 29">
            <a:extLst>
              <a:ext uri="{FF2B5EF4-FFF2-40B4-BE49-F238E27FC236}">
                <a16:creationId xmlns:a16="http://schemas.microsoft.com/office/drawing/2014/main" id="{9EA39F38-40F5-4119-ACBE-91356334C170}"/>
              </a:ext>
            </a:extLst>
          </p:cNvPr>
          <p:cNvSpPr txBox="1"/>
          <p:nvPr/>
        </p:nvSpPr>
        <p:spPr>
          <a:xfrm>
            <a:off x="860662" y="4932770"/>
            <a:ext cx="775779" cy="584775"/>
          </a:xfrm>
          <a:prstGeom prst="rect">
            <a:avLst/>
          </a:prstGeom>
          <a:noFill/>
          <a:ln w="28575">
            <a:noFill/>
          </a:ln>
        </p:spPr>
        <p:txBody>
          <a:bodyPr wrap="square" rtlCol="0" anchor="ctr">
            <a:spAutoFit/>
          </a:bodyPr>
          <a:lstStyle/>
          <a:p>
            <a:pPr algn="ctr"/>
            <a:r>
              <a:rPr lang="en-GB" sz="3200" dirty="0">
                <a:latin typeface="SassoonCRInfantMedium" panose="02000603020000020003" pitchFamily="2" charset="0"/>
              </a:rPr>
              <a:t>c</a:t>
            </a:r>
            <a:endParaRPr lang="en-US" sz="3200" dirty="0">
              <a:latin typeface="SassoonCRInfantMedium" panose="02000603020000020003" pitchFamily="2" charset="0"/>
            </a:endParaRPr>
          </a:p>
        </p:txBody>
      </p:sp>
    </p:spTree>
    <p:extLst>
      <p:ext uri="{BB962C8B-B14F-4D97-AF65-F5344CB8AC3E}">
        <p14:creationId xmlns:p14="http://schemas.microsoft.com/office/powerpoint/2010/main" val="81765682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80531"/>
            <a:chOff x="79697" y="6454317"/>
            <a:chExt cx="1188000" cy="480531"/>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246221"/>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XCCW Joined 7a" pitchFamily="66"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4</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Find the difference between the largest and smallest </a:t>
            </a:r>
          </a:p>
          <a:p>
            <a:pPr algn="ctr"/>
            <a:r>
              <a:rPr lang="en-GB" sz="2400" dirty="0">
                <a:solidFill>
                  <a:schemeClr val="tx1"/>
                </a:solidFill>
                <a:latin typeface="SassoonCRInfantMedium" panose="02000603020000020003" pitchFamily="2" charset="0"/>
              </a:rPr>
              <a:t>number in each row.</a:t>
            </a: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rgbClr val="FF0000"/>
              </a:solidFill>
              <a:latin typeface="SassoonCRInfantMedium" panose="02000603020000020003" pitchFamily="2" charset="0"/>
            </a:endParaRPr>
          </a:p>
          <a:p>
            <a:pPr algn="ctr"/>
            <a:r>
              <a:rPr lang="en-GB" sz="2800" dirty="0">
                <a:solidFill>
                  <a:srgbClr val="FF0000"/>
                </a:solidFill>
                <a:latin typeface="SassoonCRInfantMedium" panose="02000603020000020003" pitchFamily="2" charset="0"/>
              </a:rPr>
              <a:t>55</a:t>
            </a:r>
          </a:p>
          <a:p>
            <a:pPr algn="ctr">
              <a:lnSpc>
                <a:spcPct val="150000"/>
              </a:lnSpc>
            </a:pPr>
            <a:endParaRPr lang="en-GB" sz="2800" dirty="0">
              <a:solidFill>
                <a:srgbClr val="FF0000"/>
              </a:solidFill>
              <a:latin typeface="SassoonCRInfantMedium" panose="02000603020000020003" pitchFamily="2" charset="0"/>
            </a:endParaRPr>
          </a:p>
          <a:p>
            <a:pPr algn="ctr"/>
            <a:endParaRPr lang="en-GB" sz="2800" dirty="0">
              <a:solidFill>
                <a:srgbClr val="FF0000"/>
              </a:solidFill>
              <a:latin typeface="SassoonCRInfantMedium" panose="02000603020000020003" pitchFamily="2" charset="0"/>
            </a:endParaRPr>
          </a:p>
          <a:p>
            <a:pPr algn="ctr"/>
            <a:r>
              <a:rPr lang="en-GB" sz="2800" dirty="0">
                <a:solidFill>
                  <a:srgbClr val="FF0000"/>
                </a:solidFill>
                <a:latin typeface="SassoonCRInfantMedium" panose="02000603020000020003" pitchFamily="2" charset="0"/>
              </a:rPr>
              <a:t>42</a:t>
            </a:r>
          </a:p>
          <a:p>
            <a:pPr algn="ctr"/>
            <a:endParaRPr lang="en-GB" sz="2800" dirty="0">
              <a:solidFill>
                <a:srgbClr val="FF0000"/>
              </a:solidFill>
              <a:latin typeface="SassoonCRInfantMedium" panose="02000603020000020003" pitchFamily="2" charset="0"/>
            </a:endParaRPr>
          </a:p>
          <a:p>
            <a:pPr algn="ctr">
              <a:lnSpc>
                <a:spcPct val="150000"/>
              </a:lnSpc>
            </a:pPr>
            <a:endParaRPr lang="en-GB" sz="2800" dirty="0">
              <a:solidFill>
                <a:srgbClr val="FF0000"/>
              </a:solidFill>
              <a:latin typeface="SassoonCRInfantMedium" panose="02000603020000020003" pitchFamily="2" charset="0"/>
            </a:endParaRPr>
          </a:p>
          <a:p>
            <a:pPr algn="ctr"/>
            <a:r>
              <a:rPr lang="en-GB" sz="2800" dirty="0">
                <a:solidFill>
                  <a:srgbClr val="FF0000"/>
                </a:solidFill>
                <a:latin typeface="SassoonCRInfantMedium" panose="02000603020000020003" pitchFamily="2" charset="0"/>
              </a:rPr>
              <a:t>39</a:t>
            </a:r>
          </a:p>
          <a:p>
            <a:pPr algn="ctr"/>
            <a:endParaRPr lang="en-GB" sz="2000" u="sng" dirty="0">
              <a:solidFill>
                <a:schemeClr val="bg2">
                  <a:lumMod val="50000"/>
                </a:schemeClr>
              </a:solidFill>
              <a:latin typeface="SassoonCRInfantMedium" panose="02000603020000020003" pitchFamily="2" charset="0"/>
            </a:endParaRPr>
          </a:p>
        </p:txBody>
      </p:sp>
      <p:sp>
        <p:nvSpPr>
          <p:cNvPr id="26" name="Rectangle: Rounded Corners 25">
            <a:extLst>
              <a:ext uri="{FF2B5EF4-FFF2-40B4-BE49-F238E27FC236}">
                <a16:creationId xmlns:a16="http://schemas.microsoft.com/office/drawing/2014/main" id="{AA6B0A11-1EA4-4D27-B393-CC6ABFF3DD90}"/>
              </a:ext>
            </a:extLst>
          </p:cNvPr>
          <p:cNvSpPr/>
          <p:nvPr/>
        </p:nvSpPr>
        <p:spPr>
          <a:xfrm>
            <a:off x="1570328" y="3326350"/>
            <a:ext cx="6003345" cy="768014"/>
          </a:xfrm>
          <a:prstGeom prst="roundRect">
            <a:avLst/>
          </a:prstGeom>
          <a:solidFill>
            <a:schemeClr val="accent6">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rgbClr val="FF0000"/>
                </a:solidFill>
                <a:latin typeface="SassoonCRInfantMedium" panose="02000603020000020003" pitchFamily="2" charset="0"/>
              </a:rPr>
              <a:t>25</a:t>
            </a:r>
            <a:r>
              <a:rPr lang="en-GB" sz="3200" dirty="0">
                <a:solidFill>
                  <a:schemeClr val="tx1"/>
                </a:solidFill>
                <a:latin typeface="SassoonCRInfantMedium" panose="02000603020000020003" pitchFamily="2" charset="0"/>
              </a:rPr>
              <a:t>     </a:t>
            </a:r>
            <a:r>
              <a:rPr lang="en-GB" sz="3200" dirty="0">
                <a:solidFill>
                  <a:schemeClr val="bg1">
                    <a:lumMod val="50000"/>
                  </a:schemeClr>
                </a:solidFill>
                <a:latin typeface="SassoonCRInfantMedium" panose="02000603020000020003" pitchFamily="2" charset="0"/>
              </a:rPr>
              <a:t>-1     7     4     </a:t>
            </a:r>
            <a:r>
              <a:rPr lang="en-GB" sz="3200" dirty="0">
                <a:solidFill>
                  <a:srgbClr val="FF0000"/>
                </a:solidFill>
                <a:latin typeface="SassoonCRInfantMedium" panose="02000603020000020003" pitchFamily="2" charset="0"/>
              </a:rPr>
              <a:t>-17     </a:t>
            </a:r>
            <a:r>
              <a:rPr lang="en-GB" sz="3200" dirty="0">
                <a:solidFill>
                  <a:schemeClr val="bg1">
                    <a:lumMod val="50000"/>
                  </a:schemeClr>
                </a:solidFill>
                <a:latin typeface="SassoonCRInfantMedium" panose="02000603020000020003" pitchFamily="2" charset="0"/>
              </a:rPr>
              <a:t>-9</a:t>
            </a:r>
            <a:r>
              <a:rPr lang="en-GB" sz="3200" dirty="0">
                <a:solidFill>
                  <a:schemeClr val="tx1"/>
                </a:solidFill>
                <a:latin typeface="SassoonCRInfantMedium" panose="02000603020000020003" pitchFamily="2" charset="0"/>
              </a:rPr>
              <a:t> </a:t>
            </a:r>
          </a:p>
        </p:txBody>
      </p:sp>
      <p:sp>
        <p:nvSpPr>
          <p:cNvPr id="27" name="TextBox 26">
            <a:extLst>
              <a:ext uri="{FF2B5EF4-FFF2-40B4-BE49-F238E27FC236}">
                <a16:creationId xmlns:a16="http://schemas.microsoft.com/office/drawing/2014/main" id="{4C03EDFA-7388-4E13-8A45-3328EF29A14E}"/>
              </a:ext>
            </a:extLst>
          </p:cNvPr>
          <p:cNvSpPr txBox="1"/>
          <p:nvPr/>
        </p:nvSpPr>
        <p:spPr>
          <a:xfrm>
            <a:off x="860662" y="3417970"/>
            <a:ext cx="775779" cy="584775"/>
          </a:xfrm>
          <a:prstGeom prst="rect">
            <a:avLst/>
          </a:prstGeom>
          <a:noFill/>
          <a:ln w="28575">
            <a:noFill/>
          </a:ln>
        </p:spPr>
        <p:txBody>
          <a:bodyPr wrap="square" rtlCol="0" anchor="ctr">
            <a:spAutoFit/>
          </a:bodyPr>
          <a:lstStyle/>
          <a:p>
            <a:pPr algn="ctr"/>
            <a:r>
              <a:rPr lang="en-GB" sz="3200" dirty="0">
                <a:latin typeface="SassoonCRInfantMedium" panose="02000603020000020003" pitchFamily="2" charset="0"/>
              </a:rPr>
              <a:t>b</a:t>
            </a:r>
            <a:endParaRPr lang="en-US" sz="3200" dirty="0">
              <a:latin typeface="SassoonCRInfantMedium" panose="02000603020000020003" pitchFamily="2" charset="0"/>
            </a:endParaRPr>
          </a:p>
        </p:txBody>
      </p:sp>
      <p:sp>
        <p:nvSpPr>
          <p:cNvPr id="24" name="Rectangle: Rounded Corners 23">
            <a:extLst>
              <a:ext uri="{FF2B5EF4-FFF2-40B4-BE49-F238E27FC236}">
                <a16:creationId xmlns:a16="http://schemas.microsoft.com/office/drawing/2014/main" id="{6AC8C41E-FC07-4FE6-A2C3-41B3E64A7BEF}"/>
              </a:ext>
            </a:extLst>
          </p:cNvPr>
          <p:cNvSpPr/>
          <p:nvPr/>
        </p:nvSpPr>
        <p:spPr>
          <a:xfrm>
            <a:off x="1570328" y="1811550"/>
            <a:ext cx="6003345" cy="768014"/>
          </a:xfrm>
          <a:prstGeom prst="roundRect">
            <a:avLst/>
          </a:prstGeom>
          <a:solidFill>
            <a:schemeClr val="accent6">
              <a:lumMod val="60000"/>
              <a:lumOff val="4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rgbClr val="FF0000"/>
                </a:solidFill>
                <a:latin typeface="SassoonCRInfantMedium" panose="02000603020000020003" pitchFamily="2" charset="0"/>
              </a:rPr>
              <a:t>-36     </a:t>
            </a:r>
            <a:r>
              <a:rPr lang="en-GB" sz="3200" dirty="0">
                <a:solidFill>
                  <a:schemeClr val="bg1">
                    <a:lumMod val="50000"/>
                  </a:schemeClr>
                </a:solidFill>
                <a:latin typeface="SassoonCRInfantMedium" panose="02000603020000020003" pitchFamily="2" charset="0"/>
              </a:rPr>
              <a:t>5     -1     0     -8     </a:t>
            </a:r>
            <a:r>
              <a:rPr lang="en-GB" sz="3200" dirty="0">
                <a:solidFill>
                  <a:srgbClr val="FF0000"/>
                </a:solidFill>
                <a:latin typeface="SassoonCRInfantMedium" panose="02000603020000020003" pitchFamily="2" charset="0"/>
              </a:rPr>
              <a:t>19</a:t>
            </a:r>
            <a:r>
              <a:rPr lang="en-GB" sz="3200" dirty="0">
                <a:solidFill>
                  <a:schemeClr val="tx1"/>
                </a:solidFill>
                <a:latin typeface="SassoonCRInfantMedium" panose="02000603020000020003" pitchFamily="2" charset="0"/>
              </a:rPr>
              <a:t> </a:t>
            </a:r>
          </a:p>
        </p:txBody>
      </p:sp>
      <p:sp>
        <p:nvSpPr>
          <p:cNvPr id="25" name="TextBox 24">
            <a:extLst>
              <a:ext uri="{FF2B5EF4-FFF2-40B4-BE49-F238E27FC236}">
                <a16:creationId xmlns:a16="http://schemas.microsoft.com/office/drawing/2014/main" id="{34EEDAC0-34A4-40C4-BA74-958BFE8FBD69}"/>
              </a:ext>
            </a:extLst>
          </p:cNvPr>
          <p:cNvSpPr txBox="1"/>
          <p:nvPr/>
        </p:nvSpPr>
        <p:spPr>
          <a:xfrm>
            <a:off x="860662" y="1903170"/>
            <a:ext cx="775779" cy="584775"/>
          </a:xfrm>
          <a:prstGeom prst="rect">
            <a:avLst/>
          </a:prstGeom>
          <a:noFill/>
          <a:ln w="28575">
            <a:noFill/>
          </a:ln>
        </p:spPr>
        <p:txBody>
          <a:bodyPr wrap="square" rtlCol="0" anchor="ctr">
            <a:spAutoFit/>
          </a:bodyPr>
          <a:lstStyle/>
          <a:p>
            <a:pPr algn="ctr"/>
            <a:r>
              <a:rPr lang="en-GB" sz="3200" dirty="0">
                <a:latin typeface="SassoonCRInfantMedium" panose="02000603020000020003" pitchFamily="2" charset="0"/>
              </a:rPr>
              <a:t>a</a:t>
            </a:r>
            <a:endParaRPr lang="en-US" sz="3200" dirty="0">
              <a:latin typeface="SassoonCRInfantMedium" panose="02000603020000020003" pitchFamily="2" charset="0"/>
            </a:endParaRPr>
          </a:p>
        </p:txBody>
      </p:sp>
      <p:sp>
        <p:nvSpPr>
          <p:cNvPr id="22" name="Rectangle: Rounded Corners 21">
            <a:extLst>
              <a:ext uri="{FF2B5EF4-FFF2-40B4-BE49-F238E27FC236}">
                <a16:creationId xmlns:a16="http://schemas.microsoft.com/office/drawing/2014/main" id="{FDC264A8-456F-4817-BEB7-A76C5DD31990}"/>
              </a:ext>
            </a:extLst>
          </p:cNvPr>
          <p:cNvSpPr/>
          <p:nvPr/>
        </p:nvSpPr>
        <p:spPr>
          <a:xfrm>
            <a:off x="1570328" y="4841150"/>
            <a:ext cx="6003345" cy="768014"/>
          </a:xfrm>
          <a:prstGeom prst="roundRect">
            <a:avLst/>
          </a:prstGeom>
          <a:solidFill>
            <a:schemeClr val="accent6">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rgbClr val="FF0000"/>
                </a:solidFill>
                <a:latin typeface="SassoonCRInfantMedium" panose="02000603020000020003" pitchFamily="2" charset="0"/>
              </a:rPr>
              <a:t>-16     </a:t>
            </a:r>
            <a:r>
              <a:rPr lang="en-GB" sz="3200" dirty="0">
                <a:solidFill>
                  <a:schemeClr val="bg1">
                    <a:lumMod val="50000"/>
                  </a:schemeClr>
                </a:solidFill>
                <a:latin typeface="SassoonCRInfantMedium" panose="02000603020000020003" pitchFamily="2" charset="0"/>
              </a:rPr>
              <a:t>3     1     19     -5     </a:t>
            </a:r>
            <a:r>
              <a:rPr lang="en-GB" sz="3200" dirty="0">
                <a:solidFill>
                  <a:srgbClr val="FF0000"/>
                </a:solidFill>
                <a:latin typeface="SassoonCRInfantMedium" panose="02000603020000020003" pitchFamily="2" charset="0"/>
              </a:rPr>
              <a:t>23</a:t>
            </a:r>
            <a:r>
              <a:rPr lang="en-GB" sz="3200" dirty="0">
                <a:solidFill>
                  <a:schemeClr val="tx1"/>
                </a:solidFill>
                <a:latin typeface="SassoonCRInfantMedium" panose="02000603020000020003" pitchFamily="2" charset="0"/>
              </a:rPr>
              <a:t> </a:t>
            </a:r>
          </a:p>
        </p:txBody>
      </p:sp>
      <p:sp>
        <p:nvSpPr>
          <p:cNvPr id="23" name="TextBox 22">
            <a:extLst>
              <a:ext uri="{FF2B5EF4-FFF2-40B4-BE49-F238E27FC236}">
                <a16:creationId xmlns:a16="http://schemas.microsoft.com/office/drawing/2014/main" id="{89F8D0E9-C4EB-4786-9E05-51E97036D0EC}"/>
              </a:ext>
            </a:extLst>
          </p:cNvPr>
          <p:cNvSpPr txBox="1"/>
          <p:nvPr/>
        </p:nvSpPr>
        <p:spPr>
          <a:xfrm>
            <a:off x="860662" y="4932770"/>
            <a:ext cx="775779" cy="584775"/>
          </a:xfrm>
          <a:prstGeom prst="rect">
            <a:avLst/>
          </a:prstGeom>
          <a:noFill/>
          <a:ln w="28575">
            <a:noFill/>
          </a:ln>
        </p:spPr>
        <p:txBody>
          <a:bodyPr wrap="square" rtlCol="0" anchor="ctr">
            <a:spAutoFit/>
          </a:bodyPr>
          <a:lstStyle/>
          <a:p>
            <a:pPr algn="ctr"/>
            <a:r>
              <a:rPr lang="en-GB" sz="3200" dirty="0">
                <a:latin typeface="SassoonCRInfantMedium" panose="02000603020000020003" pitchFamily="2" charset="0"/>
              </a:rPr>
              <a:t>c</a:t>
            </a:r>
            <a:endParaRPr lang="en-US" sz="3200" dirty="0">
              <a:latin typeface="SassoonCRInfantMedium" panose="02000603020000020003" pitchFamily="2" charset="0"/>
            </a:endParaRPr>
          </a:p>
        </p:txBody>
      </p:sp>
    </p:spTree>
    <p:extLst>
      <p:ext uri="{BB962C8B-B14F-4D97-AF65-F5344CB8AC3E}">
        <p14:creationId xmlns:p14="http://schemas.microsoft.com/office/powerpoint/2010/main" val="322436674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80531"/>
            <a:chOff x="79697" y="6454317"/>
            <a:chExt cx="1188000" cy="480531"/>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246221"/>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XCCW Joined 7a" pitchFamily="66"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Which is the odd one out? Explain why.</a:t>
            </a:r>
          </a:p>
        </p:txBody>
      </p:sp>
      <p:sp>
        <p:nvSpPr>
          <p:cNvPr id="28" name="Rectangle: Rounded Corners 27">
            <a:extLst>
              <a:ext uri="{FF2B5EF4-FFF2-40B4-BE49-F238E27FC236}">
                <a16:creationId xmlns:a16="http://schemas.microsoft.com/office/drawing/2014/main" id="{9C235FC9-0CE0-41D8-B65C-F2AAD5CF3558}"/>
              </a:ext>
            </a:extLst>
          </p:cNvPr>
          <p:cNvSpPr/>
          <p:nvPr/>
        </p:nvSpPr>
        <p:spPr>
          <a:xfrm>
            <a:off x="1570328" y="2381179"/>
            <a:ext cx="6003345" cy="712545"/>
          </a:xfrm>
          <a:prstGeom prst="roundRect">
            <a:avLst/>
          </a:prstGeom>
          <a:solidFill>
            <a:schemeClr val="accent4">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SassoonCRInfantMedium" panose="02000603020000020003" pitchFamily="2" charset="0"/>
              </a:rPr>
              <a:t>9 more than -2</a:t>
            </a:r>
          </a:p>
        </p:txBody>
      </p:sp>
      <p:sp>
        <p:nvSpPr>
          <p:cNvPr id="26" name="Rectangle: Rounded Corners 25">
            <a:extLst>
              <a:ext uri="{FF2B5EF4-FFF2-40B4-BE49-F238E27FC236}">
                <a16:creationId xmlns:a16="http://schemas.microsoft.com/office/drawing/2014/main" id="{7CF3D0FB-A6F7-495C-9833-F59E433FAEFF}"/>
              </a:ext>
            </a:extLst>
          </p:cNvPr>
          <p:cNvSpPr/>
          <p:nvPr/>
        </p:nvSpPr>
        <p:spPr>
          <a:xfrm>
            <a:off x="1570328" y="1468642"/>
            <a:ext cx="6003345" cy="712545"/>
          </a:xfrm>
          <a:prstGeom prst="roundRect">
            <a:avLst/>
          </a:prstGeom>
          <a:solidFill>
            <a:schemeClr val="accent4">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SassoonCRInfantMedium" panose="02000603020000020003" pitchFamily="2" charset="0"/>
              </a:rPr>
              <a:t>the difference between 3 and -4</a:t>
            </a:r>
          </a:p>
        </p:txBody>
      </p:sp>
      <p:sp>
        <p:nvSpPr>
          <p:cNvPr id="24" name="Rectangle: Rounded Corners 23">
            <a:extLst>
              <a:ext uri="{FF2B5EF4-FFF2-40B4-BE49-F238E27FC236}">
                <a16:creationId xmlns:a16="http://schemas.microsoft.com/office/drawing/2014/main" id="{7A74EBE2-3AFA-4563-AFFD-D8807E245626}"/>
              </a:ext>
            </a:extLst>
          </p:cNvPr>
          <p:cNvSpPr/>
          <p:nvPr/>
        </p:nvSpPr>
        <p:spPr>
          <a:xfrm>
            <a:off x="1570328" y="3293715"/>
            <a:ext cx="6003345" cy="712545"/>
          </a:xfrm>
          <a:prstGeom prst="roundRect">
            <a:avLst/>
          </a:prstGeom>
          <a:solidFill>
            <a:schemeClr val="accent4">
              <a:lumMod val="60000"/>
              <a:lumOff val="4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SassoonCRInfantMedium" panose="02000603020000020003" pitchFamily="2" charset="0"/>
              </a:rPr>
              <a:t>the difference between -5 and 2</a:t>
            </a:r>
          </a:p>
        </p:txBody>
      </p:sp>
      <p:sp>
        <p:nvSpPr>
          <p:cNvPr id="30" name="Rectangle: Rounded Corners 29">
            <a:extLst>
              <a:ext uri="{FF2B5EF4-FFF2-40B4-BE49-F238E27FC236}">
                <a16:creationId xmlns:a16="http://schemas.microsoft.com/office/drawing/2014/main" id="{8D1F5F51-BFA9-418D-8D94-A108A3A8CE73}"/>
              </a:ext>
            </a:extLst>
          </p:cNvPr>
          <p:cNvSpPr/>
          <p:nvPr/>
        </p:nvSpPr>
        <p:spPr>
          <a:xfrm>
            <a:off x="1570328" y="4202365"/>
            <a:ext cx="6003345" cy="712545"/>
          </a:xfrm>
          <a:prstGeom prst="roundRect">
            <a:avLst/>
          </a:prstGeom>
          <a:solidFill>
            <a:schemeClr val="accent4">
              <a:lumMod val="7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SassoonCRInfantMedium" panose="02000603020000020003" pitchFamily="2" charset="0"/>
              </a:rPr>
              <a:t>10 more than -4</a:t>
            </a:r>
          </a:p>
        </p:txBody>
      </p:sp>
      <p:sp>
        <p:nvSpPr>
          <p:cNvPr id="34" name="TextBox 33">
            <a:extLst>
              <a:ext uri="{FF2B5EF4-FFF2-40B4-BE49-F238E27FC236}">
                <a16:creationId xmlns:a16="http://schemas.microsoft.com/office/drawing/2014/main" id="{EA8596E7-F5A9-4C93-916D-18F5CFBC35CC}"/>
              </a:ext>
            </a:extLst>
          </p:cNvPr>
          <p:cNvSpPr txBox="1"/>
          <p:nvPr/>
        </p:nvSpPr>
        <p:spPr>
          <a:xfrm>
            <a:off x="873909" y="1560263"/>
            <a:ext cx="775779" cy="584775"/>
          </a:xfrm>
          <a:prstGeom prst="rect">
            <a:avLst/>
          </a:prstGeom>
          <a:noFill/>
          <a:ln w="28575">
            <a:noFill/>
          </a:ln>
        </p:spPr>
        <p:txBody>
          <a:bodyPr wrap="square" rtlCol="0" anchor="ctr">
            <a:spAutoFit/>
          </a:bodyPr>
          <a:lstStyle/>
          <a:p>
            <a:pPr algn="ctr"/>
            <a:r>
              <a:rPr lang="en-GB" sz="3200" dirty="0">
                <a:latin typeface="SassoonCRInfantMedium" panose="02000603020000020003" pitchFamily="2" charset="0"/>
              </a:rPr>
              <a:t>a</a:t>
            </a:r>
            <a:endParaRPr lang="en-US" sz="3200" dirty="0">
              <a:latin typeface="SassoonCRInfantMedium" panose="02000603020000020003" pitchFamily="2" charset="0"/>
            </a:endParaRPr>
          </a:p>
        </p:txBody>
      </p:sp>
      <p:sp>
        <p:nvSpPr>
          <p:cNvPr id="35" name="TextBox 34">
            <a:extLst>
              <a:ext uri="{FF2B5EF4-FFF2-40B4-BE49-F238E27FC236}">
                <a16:creationId xmlns:a16="http://schemas.microsoft.com/office/drawing/2014/main" id="{7E022948-6F87-462A-85EE-C3ED0CFAD798}"/>
              </a:ext>
            </a:extLst>
          </p:cNvPr>
          <p:cNvSpPr txBox="1"/>
          <p:nvPr/>
        </p:nvSpPr>
        <p:spPr>
          <a:xfrm>
            <a:off x="873909" y="2472800"/>
            <a:ext cx="775779" cy="584775"/>
          </a:xfrm>
          <a:prstGeom prst="rect">
            <a:avLst/>
          </a:prstGeom>
          <a:noFill/>
          <a:ln w="28575">
            <a:noFill/>
          </a:ln>
        </p:spPr>
        <p:txBody>
          <a:bodyPr wrap="square" rtlCol="0" anchor="ctr">
            <a:spAutoFit/>
          </a:bodyPr>
          <a:lstStyle/>
          <a:p>
            <a:pPr algn="ctr"/>
            <a:r>
              <a:rPr lang="en-GB" sz="3200" dirty="0">
                <a:latin typeface="SassoonCRInfantMedium" panose="02000603020000020003" pitchFamily="2" charset="0"/>
              </a:rPr>
              <a:t>b</a:t>
            </a:r>
            <a:endParaRPr lang="en-US" sz="3200" dirty="0">
              <a:latin typeface="SassoonCRInfantMedium" panose="02000603020000020003" pitchFamily="2" charset="0"/>
            </a:endParaRPr>
          </a:p>
        </p:txBody>
      </p:sp>
      <p:sp>
        <p:nvSpPr>
          <p:cNvPr id="36" name="TextBox 35">
            <a:extLst>
              <a:ext uri="{FF2B5EF4-FFF2-40B4-BE49-F238E27FC236}">
                <a16:creationId xmlns:a16="http://schemas.microsoft.com/office/drawing/2014/main" id="{A444E645-0A1B-4636-B4F3-A0966CB1D0DB}"/>
              </a:ext>
            </a:extLst>
          </p:cNvPr>
          <p:cNvSpPr txBox="1"/>
          <p:nvPr/>
        </p:nvSpPr>
        <p:spPr>
          <a:xfrm>
            <a:off x="873909" y="3385336"/>
            <a:ext cx="775779" cy="584775"/>
          </a:xfrm>
          <a:prstGeom prst="rect">
            <a:avLst/>
          </a:prstGeom>
          <a:noFill/>
          <a:ln w="28575">
            <a:noFill/>
          </a:ln>
        </p:spPr>
        <p:txBody>
          <a:bodyPr wrap="square" rtlCol="0" anchor="ctr">
            <a:spAutoFit/>
          </a:bodyPr>
          <a:lstStyle/>
          <a:p>
            <a:pPr algn="ctr"/>
            <a:r>
              <a:rPr lang="en-GB" sz="3200" dirty="0">
                <a:latin typeface="SassoonCRInfantMedium" panose="02000603020000020003" pitchFamily="2" charset="0"/>
              </a:rPr>
              <a:t>c</a:t>
            </a:r>
            <a:endParaRPr lang="en-US" sz="3200" dirty="0">
              <a:latin typeface="SassoonCRInfantMedium" panose="02000603020000020003" pitchFamily="2" charset="0"/>
            </a:endParaRPr>
          </a:p>
        </p:txBody>
      </p:sp>
      <p:sp>
        <p:nvSpPr>
          <p:cNvPr id="38" name="TextBox 37">
            <a:extLst>
              <a:ext uri="{FF2B5EF4-FFF2-40B4-BE49-F238E27FC236}">
                <a16:creationId xmlns:a16="http://schemas.microsoft.com/office/drawing/2014/main" id="{CE7FED13-967E-48E9-892F-E598E1D11912}"/>
              </a:ext>
            </a:extLst>
          </p:cNvPr>
          <p:cNvSpPr txBox="1"/>
          <p:nvPr/>
        </p:nvSpPr>
        <p:spPr>
          <a:xfrm>
            <a:off x="873909" y="4293986"/>
            <a:ext cx="775779" cy="584775"/>
          </a:xfrm>
          <a:prstGeom prst="rect">
            <a:avLst/>
          </a:prstGeom>
          <a:noFill/>
          <a:ln w="28575">
            <a:noFill/>
          </a:ln>
        </p:spPr>
        <p:txBody>
          <a:bodyPr wrap="square" rtlCol="0" anchor="ctr">
            <a:spAutoFit/>
          </a:bodyPr>
          <a:lstStyle/>
          <a:p>
            <a:pPr algn="ctr"/>
            <a:r>
              <a:rPr lang="en-GB" sz="3200" dirty="0">
                <a:latin typeface="SassoonCRInfantMedium" panose="02000603020000020003" pitchFamily="2" charset="0"/>
              </a:rPr>
              <a:t>d</a:t>
            </a:r>
            <a:endParaRPr lang="en-US" sz="3200" dirty="0">
              <a:latin typeface="SassoonCRInfantMedium" panose="02000603020000020003" pitchFamily="2" charset="0"/>
            </a:endParaRPr>
          </a:p>
        </p:txBody>
      </p:sp>
    </p:spTree>
    <p:extLst>
      <p:ext uri="{BB962C8B-B14F-4D97-AF65-F5344CB8AC3E}">
        <p14:creationId xmlns:p14="http://schemas.microsoft.com/office/powerpoint/2010/main" val="297063762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80531"/>
            <a:chOff x="79697" y="6454317"/>
            <a:chExt cx="1188000" cy="480531"/>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246221"/>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XCCW Joined 7a" pitchFamily="66"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Which is the odd one out? Explain why.</a:t>
            </a: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r>
              <a:rPr lang="en-GB" sz="2400" dirty="0">
                <a:solidFill>
                  <a:srgbClr val="FF0000"/>
                </a:solidFill>
                <a:latin typeface="SassoonCRInfantMedium" panose="02000603020000020003" pitchFamily="2" charset="0"/>
              </a:rPr>
              <a:t>The odd one out is ‘d’ because the answer is 6, the other answers are 7.</a:t>
            </a:r>
          </a:p>
          <a:p>
            <a:pPr lvl="0"/>
            <a:endParaRPr lang="en-GB" sz="2800" dirty="0">
              <a:solidFill>
                <a:srgbClr val="E7E6E6">
                  <a:lumMod val="25000"/>
                </a:srgbClr>
              </a:solidFill>
              <a:latin typeface="SassoonCRInfantMedium" panose="02000603020000020003" pitchFamily="2" charset="0"/>
            </a:endParaRPr>
          </a:p>
        </p:txBody>
      </p:sp>
      <p:sp>
        <p:nvSpPr>
          <p:cNvPr id="28" name="Rectangle: Rounded Corners 27">
            <a:extLst>
              <a:ext uri="{FF2B5EF4-FFF2-40B4-BE49-F238E27FC236}">
                <a16:creationId xmlns:a16="http://schemas.microsoft.com/office/drawing/2014/main" id="{9C235FC9-0CE0-41D8-B65C-F2AAD5CF3558}"/>
              </a:ext>
            </a:extLst>
          </p:cNvPr>
          <p:cNvSpPr/>
          <p:nvPr/>
        </p:nvSpPr>
        <p:spPr>
          <a:xfrm>
            <a:off x="1570328" y="2381179"/>
            <a:ext cx="6003345" cy="712545"/>
          </a:xfrm>
          <a:prstGeom prst="roundRect">
            <a:avLst/>
          </a:prstGeom>
          <a:solidFill>
            <a:schemeClr val="accent4">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SassoonCRInfantMedium" panose="02000603020000020003" pitchFamily="2" charset="0"/>
              </a:rPr>
              <a:t>9 more than -2</a:t>
            </a:r>
          </a:p>
        </p:txBody>
      </p:sp>
      <p:sp>
        <p:nvSpPr>
          <p:cNvPr id="26" name="Rectangle: Rounded Corners 25">
            <a:extLst>
              <a:ext uri="{FF2B5EF4-FFF2-40B4-BE49-F238E27FC236}">
                <a16:creationId xmlns:a16="http://schemas.microsoft.com/office/drawing/2014/main" id="{7CF3D0FB-A6F7-495C-9833-F59E433FAEFF}"/>
              </a:ext>
            </a:extLst>
          </p:cNvPr>
          <p:cNvSpPr/>
          <p:nvPr/>
        </p:nvSpPr>
        <p:spPr>
          <a:xfrm>
            <a:off x="1570328" y="1468642"/>
            <a:ext cx="6003345" cy="712545"/>
          </a:xfrm>
          <a:prstGeom prst="roundRect">
            <a:avLst/>
          </a:prstGeom>
          <a:solidFill>
            <a:schemeClr val="accent4">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SassoonCRInfantMedium" panose="02000603020000020003" pitchFamily="2" charset="0"/>
              </a:rPr>
              <a:t>the difference between 3 and -4</a:t>
            </a:r>
          </a:p>
        </p:txBody>
      </p:sp>
      <p:sp>
        <p:nvSpPr>
          <p:cNvPr id="24" name="Rectangle: Rounded Corners 23">
            <a:extLst>
              <a:ext uri="{FF2B5EF4-FFF2-40B4-BE49-F238E27FC236}">
                <a16:creationId xmlns:a16="http://schemas.microsoft.com/office/drawing/2014/main" id="{7A74EBE2-3AFA-4563-AFFD-D8807E245626}"/>
              </a:ext>
            </a:extLst>
          </p:cNvPr>
          <p:cNvSpPr/>
          <p:nvPr/>
        </p:nvSpPr>
        <p:spPr>
          <a:xfrm>
            <a:off x="1570328" y="3293715"/>
            <a:ext cx="6003345" cy="712545"/>
          </a:xfrm>
          <a:prstGeom prst="roundRect">
            <a:avLst/>
          </a:prstGeom>
          <a:solidFill>
            <a:schemeClr val="accent4">
              <a:lumMod val="60000"/>
              <a:lumOff val="4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SassoonCRInfantMedium" panose="02000603020000020003" pitchFamily="2" charset="0"/>
              </a:rPr>
              <a:t>the difference between -5 and 2</a:t>
            </a:r>
          </a:p>
        </p:txBody>
      </p:sp>
      <p:sp>
        <p:nvSpPr>
          <p:cNvPr id="30" name="Rectangle: Rounded Corners 29">
            <a:extLst>
              <a:ext uri="{FF2B5EF4-FFF2-40B4-BE49-F238E27FC236}">
                <a16:creationId xmlns:a16="http://schemas.microsoft.com/office/drawing/2014/main" id="{8D1F5F51-BFA9-418D-8D94-A108A3A8CE73}"/>
              </a:ext>
            </a:extLst>
          </p:cNvPr>
          <p:cNvSpPr/>
          <p:nvPr/>
        </p:nvSpPr>
        <p:spPr>
          <a:xfrm>
            <a:off x="1570328" y="4202365"/>
            <a:ext cx="6003345" cy="712545"/>
          </a:xfrm>
          <a:prstGeom prst="roundRect">
            <a:avLst/>
          </a:prstGeom>
          <a:solidFill>
            <a:schemeClr val="accent4">
              <a:lumMod val="7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SassoonCRInfantMedium" panose="02000603020000020003" pitchFamily="2" charset="0"/>
              </a:rPr>
              <a:t>10 more than -4</a:t>
            </a:r>
          </a:p>
        </p:txBody>
      </p:sp>
      <p:sp>
        <p:nvSpPr>
          <p:cNvPr id="34" name="TextBox 33">
            <a:extLst>
              <a:ext uri="{FF2B5EF4-FFF2-40B4-BE49-F238E27FC236}">
                <a16:creationId xmlns:a16="http://schemas.microsoft.com/office/drawing/2014/main" id="{EA8596E7-F5A9-4C93-916D-18F5CFBC35CC}"/>
              </a:ext>
            </a:extLst>
          </p:cNvPr>
          <p:cNvSpPr txBox="1"/>
          <p:nvPr/>
        </p:nvSpPr>
        <p:spPr>
          <a:xfrm>
            <a:off x="873909" y="1560263"/>
            <a:ext cx="775779" cy="584775"/>
          </a:xfrm>
          <a:prstGeom prst="rect">
            <a:avLst/>
          </a:prstGeom>
          <a:noFill/>
          <a:ln w="28575">
            <a:noFill/>
          </a:ln>
        </p:spPr>
        <p:txBody>
          <a:bodyPr wrap="square" rtlCol="0" anchor="ctr">
            <a:spAutoFit/>
          </a:bodyPr>
          <a:lstStyle/>
          <a:p>
            <a:pPr algn="ctr"/>
            <a:r>
              <a:rPr lang="en-GB" sz="3200" dirty="0">
                <a:latin typeface="SassoonCRInfantMedium" panose="02000603020000020003" pitchFamily="2" charset="0"/>
              </a:rPr>
              <a:t>a</a:t>
            </a:r>
            <a:endParaRPr lang="en-US" sz="3200" dirty="0">
              <a:latin typeface="SassoonCRInfantMedium" panose="02000603020000020003" pitchFamily="2" charset="0"/>
            </a:endParaRPr>
          </a:p>
        </p:txBody>
      </p:sp>
      <p:sp>
        <p:nvSpPr>
          <p:cNvPr id="35" name="TextBox 34">
            <a:extLst>
              <a:ext uri="{FF2B5EF4-FFF2-40B4-BE49-F238E27FC236}">
                <a16:creationId xmlns:a16="http://schemas.microsoft.com/office/drawing/2014/main" id="{7E022948-6F87-462A-85EE-C3ED0CFAD798}"/>
              </a:ext>
            </a:extLst>
          </p:cNvPr>
          <p:cNvSpPr txBox="1"/>
          <p:nvPr/>
        </p:nvSpPr>
        <p:spPr>
          <a:xfrm>
            <a:off x="873909" y="2472800"/>
            <a:ext cx="775779" cy="584775"/>
          </a:xfrm>
          <a:prstGeom prst="rect">
            <a:avLst/>
          </a:prstGeom>
          <a:noFill/>
          <a:ln w="28575">
            <a:noFill/>
          </a:ln>
        </p:spPr>
        <p:txBody>
          <a:bodyPr wrap="square" rtlCol="0" anchor="ctr">
            <a:spAutoFit/>
          </a:bodyPr>
          <a:lstStyle/>
          <a:p>
            <a:pPr algn="ctr"/>
            <a:r>
              <a:rPr lang="en-GB" sz="3200" dirty="0">
                <a:latin typeface="SassoonCRInfantMedium" panose="02000603020000020003" pitchFamily="2" charset="0"/>
              </a:rPr>
              <a:t>b</a:t>
            </a:r>
            <a:endParaRPr lang="en-US" sz="3200" dirty="0">
              <a:latin typeface="SassoonCRInfantMedium" panose="02000603020000020003" pitchFamily="2" charset="0"/>
            </a:endParaRPr>
          </a:p>
        </p:txBody>
      </p:sp>
      <p:sp>
        <p:nvSpPr>
          <p:cNvPr id="36" name="TextBox 35">
            <a:extLst>
              <a:ext uri="{FF2B5EF4-FFF2-40B4-BE49-F238E27FC236}">
                <a16:creationId xmlns:a16="http://schemas.microsoft.com/office/drawing/2014/main" id="{A444E645-0A1B-4636-B4F3-A0966CB1D0DB}"/>
              </a:ext>
            </a:extLst>
          </p:cNvPr>
          <p:cNvSpPr txBox="1"/>
          <p:nvPr/>
        </p:nvSpPr>
        <p:spPr>
          <a:xfrm>
            <a:off x="873909" y="3385336"/>
            <a:ext cx="775779" cy="584775"/>
          </a:xfrm>
          <a:prstGeom prst="rect">
            <a:avLst/>
          </a:prstGeom>
          <a:noFill/>
          <a:ln w="28575">
            <a:noFill/>
          </a:ln>
        </p:spPr>
        <p:txBody>
          <a:bodyPr wrap="square" rtlCol="0" anchor="ctr">
            <a:spAutoFit/>
          </a:bodyPr>
          <a:lstStyle/>
          <a:p>
            <a:pPr algn="ctr"/>
            <a:r>
              <a:rPr lang="en-GB" sz="3200" dirty="0">
                <a:latin typeface="SassoonCRInfantMedium" panose="02000603020000020003" pitchFamily="2" charset="0"/>
              </a:rPr>
              <a:t>c</a:t>
            </a:r>
            <a:endParaRPr lang="en-US" sz="3200" dirty="0">
              <a:latin typeface="SassoonCRInfantMedium" panose="02000603020000020003" pitchFamily="2" charset="0"/>
            </a:endParaRPr>
          </a:p>
        </p:txBody>
      </p:sp>
      <p:sp>
        <p:nvSpPr>
          <p:cNvPr id="38" name="TextBox 37">
            <a:extLst>
              <a:ext uri="{FF2B5EF4-FFF2-40B4-BE49-F238E27FC236}">
                <a16:creationId xmlns:a16="http://schemas.microsoft.com/office/drawing/2014/main" id="{CE7FED13-967E-48E9-892F-E598E1D11912}"/>
              </a:ext>
            </a:extLst>
          </p:cNvPr>
          <p:cNvSpPr txBox="1"/>
          <p:nvPr/>
        </p:nvSpPr>
        <p:spPr>
          <a:xfrm>
            <a:off x="873909" y="4293986"/>
            <a:ext cx="775779" cy="584775"/>
          </a:xfrm>
          <a:prstGeom prst="rect">
            <a:avLst/>
          </a:prstGeom>
          <a:noFill/>
          <a:ln w="28575">
            <a:noFill/>
          </a:ln>
        </p:spPr>
        <p:txBody>
          <a:bodyPr wrap="square" rtlCol="0" anchor="ctr">
            <a:spAutoFit/>
          </a:bodyPr>
          <a:lstStyle/>
          <a:p>
            <a:pPr algn="ctr"/>
            <a:r>
              <a:rPr lang="en-GB" sz="3200" dirty="0">
                <a:latin typeface="SassoonCRInfantMedium" panose="02000603020000020003" pitchFamily="2" charset="0"/>
              </a:rPr>
              <a:t>d</a:t>
            </a:r>
            <a:endParaRPr lang="en-US" sz="3200" dirty="0">
              <a:latin typeface="SassoonCRInfantMedium" panose="02000603020000020003" pitchFamily="2" charset="0"/>
            </a:endParaRPr>
          </a:p>
        </p:txBody>
      </p:sp>
    </p:spTree>
    <p:extLst>
      <p:ext uri="{BB962C8B-B14F-4D97-AF65-F5344CB8AC3E}">
        <p14:creationId xmlns:p14="http://schemas.microsoft.com/office/powerpoint/2010/main" val="295761259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DEFC27-7243-4220-8F91-B0F3EF07E965}"/>
              </a:ext>
            </a:extLst>
          </p:cNvPr>
          <p:cNvSpPr txBox="1"/>
          <p:nvPr/>
        </p:nvSpPr>
        <p:spPr>
          <a:xfrm>
            <a:off x="569844" y="335845"/>
            <a:ext cx="7712765" cy="2554545"/>
          </a:xfrm>
          <a:prstGeom prst="rect">
            <a:avLst/>
          </a:prstGeom>
          <a:noFill/>
        </p:spPr>
        <p:txBody>
          <a:bodyPr wrap="square" rtlCol="0">
            <a:spAutoFit/>
          </a:bodyPr>
          <a:lstStyle/>
          <a:p>
            <a:r>
              <a:rPr lang="en-GB" sz="4400" dirty="0">
                <a:latin typeface="Comic Sans MS" panose="030F0702030302020204" pitchFamily="66" charset="0"/>
              </a:rPr>
              <a:t>Friday 18</a:t>
            </a:r>
            <a:r>
              <a:rPr lang="en-GB" sz="4400" baseline="30000" dirty="0">
                <a:latin typeface="Comic Sans MS" panose="030F0702030302020204" pitchFamily="66" charset="0"/>
              </a:rPr>
              <a:t>th</a:t>
            </a:r>
            <a:r>
              <a:rPr lang="en-GB" sz="4400" dirty="0">
                <a:latin typeface="Comic Sans MS" panose="030F0702030302020204" pitchFamily="66" charset="0"/>
              </a:rPr>
              <a:t> September</a:t>
            </a:r>
          </a:p>
          <a:p>
            <a:pPr algn="ctr"/>
            <a:endParaRPr lang="en-GB" sz="4400" dirty="0">
              <a:latin typeface="Comic Sans MS" panose="030F0702030302020204" pitchFamily="66" charset="0"/>
            </a:endParaRPr>
          </a:p>
          <a:p>
            <a:pPr algn="ctr"/>
            <a:r>
              <a:rPr lang="en-GB" sz="3600" dirty="0">
                <a:solidFill>
                  <a:srgbClr val="FF0000"/>
                </a:solidFill>
                <a:latin typeface="Comic Sans MS" panose="030F0702030302020204" pitchFamily="66" charset="0"/>
              </a:rPr>
              <a:t>LO: To understand and use negative numbers (problem solving) </a:t>
            </a:r>
          </a:p>
        </p:txBody>
      </p:sp>
      <p:pic>
        <p:nvPicPr>
          <p:cNvPr id="2050" name="Picture 2" descr="Session 1: Working with numbers: 1.2 Negative numbers - OpenLearn - Open  University - FSM_1">
            <a:extLst>
              <a:ext uri="{FF2B5EF4-FFF2-40B4-BE49-F238E27FC236}">
                <a16:creationId xmlns:a16="http://schemas.microsoft.com/office/drawing/2014/main" id="{9660C299-19CA-43CC-AF94-16182FAE15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4939" y="3178880"/>
            <a:ext cx="4876800" cy="3343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2314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43BBBE3-7E4D-4FBC-BA30-98AD3A58B992}"/>
              </a:ext>
            </a:extLst>
          </p:cNvPr>
          <p:cNvPicPr>
            <a:picLocks noChangeAspect="1"/>
          </p:cNvPicPr>
          <p:nvPr/>
        </p:nvPicPr>
        <p:blipFill rotWithShape="1">
          <a:blip r:embed="rId2"/>
          <a:srcRect l="19275" t="19905" r="64348" b="11785"/>
          <a:stretch/>
        </p:blipFill>
        <p:spPr>
          <a:xfrm>
            <a:off x="2690191" y="-16565"/>
            <a:ext cx="4837043" cy="6930417"/>
          </a:xfrm>
          <a:prstGeom prst="rect">
            <a:avLst/>
          </a:prstGeom>
        </p:spPr>
      </p:pic>
    </p:spTree>
    <p:extLst>
      <p:ext uri="{BB962C8B-B14F-4D97-AF65-F5344CB8AC3E}">
        <p14:creationId xmlns:p14="http://schemas.microsoft.com/office/powerpoint/2010/main" val="24286626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80531"/>
            <a:chOff x="79697" y="6454317"/>
            <a:chExt cx="1188000" cy="480531"/>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246221"/>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XCCW Joined 7a" pitchFamily="66"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23" name="Picture 22">
            <a:extLst>
              <a:ext uri="{FF2B5EF4-FFF2-40B4-BE49-F238E27FC236}">
                <a16:creationId xmlns:a16="http://schemas.microsoft.com/office/drawing/2014/main" id="{DB5A554D-9726-431D-810D-50F1BEFBAEB2}"/>
              </a:ext>
            </a:extLst>
          </p:cNvPr>
          <p:cNvPicPr>
            <a:picLocks noChangeAspect="1"/>
          </p:cNvPicPr>
          <p:nvPr/>
        </p:nvPicPr>
        <p:blipFill>
          <a:blip r:embed="rId4"/>
          <a:stretch>
            <a:fillRect/>
          </a:stretch>
        </p:blipFill>
        <p:spPr>
          <a:xfrm>
            <a:off x="115438" y="144862"/>
            <a:ext cx="8913124" cy="6322100"/>
          </a:xfrm>
          <a:prstGeom prst="rect">
            <a:avLst/>
          </a:prstGeom>
        </p:spPr>
      </p:pic>
      <p:sp>
        <p:nvSpPr>
          <p:cNvPr id="24" name="Rectangle 23">
            <a:extLst>
              <a:ext uri="{FF2B5EF4-FFF2-40B4-BE49-F238E27FC236}">
                <a16:creationId xmlns:a16="http://schemas.microsoft.com/office/drawing/2014/main" id="{48493FD3-2E55-48B1-A52E-DCA311BA9E79}"/>
              </a:ext>
            </a:extLst>
          </p:cNvPr>
          <p:cNvSpPr/>
          <p:nvPr/>
        </p:nvSpPr>
        <p:spPr>
          <a:xfrm>
            <a:off x="275304" y="272387"/>
            <a:ext cx="8593393" cy="6057245"/>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Work out the answers to the children’s questions, then order them from smallest to largest. </a:t>
            </a:r>
          </a:p>
          <a:p>
            <a:pPr algn="ctr"/>
            <a:endParaRPr lang="en-GB" sz="2000" u="sng" dirty="0">
              <a:solidFill>
                <a:schemeClr val="bg2">
                  <a:lumMod val="50000"/>
                </a:schemeClr>
              </a:solidFill>
              <a:latin typeface="SassoonCRInfantMedium" panose="02000603020000020003" pitchFamily="2" charset="0"/>
            </a:endParaRPr>
          </a:p>
          <a:p>
            <a:pPr algn="ctr"/>
            <a:endParaRPr lang="en-GB" sz="2800" dirty="0">
              <a:solidFill>
                <a:srgbClr val="FF0000"/>
              </a:solidFill>
              <a:latin typeface="SassoonCRInfantMedium" panose="02000603020000020003" pitchFamily="2" charset="0"/>
            </a:endParaRPr>
          </a:p>
        </p:txBody>
      </p:sp>
      <p:sp>
        <p:nvSpPr>
          <p:cNvPr id="25" name="Speech Bubble: Rectangle with Corners Rounded 24">
            <a:extLst>
              <a:ext uri="{FF2B5EF4-FFF2-40B4-BE49-F238E27FC236}">
                <a16:creationId xmlns:a16="http://schemas.microsoft.com/office/drawing/2014/main" id="{E92EEF76-18DA-47C0-B78D-D3458FA93BE6}"/>
              </a:ext>
            </a:extLst>
          </p:cNvPr>
          <p:cNvSpPr/>
          <p:nvPr/>
        </p:nvSpPr>
        <p:spPr>
          <a:xfrm>
            <a:off x="1901395" y="1953828"/>
            <a:ext cx="3123344" cy="859001"/>
          </a:xfrm>
          <a:prstGeom prst="wedgeRoundRectCallout">
            <a:avLst>
              <a:gd name="adj1" fmla="val -61967"/>
              <a:gd name="adj2" fmla="val 1902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SassoonCRInfantMedium" panose="02000603020000020003" pitchFamily="2" charset="0"/>
                <a:ea typeface="+mn-ea"/>
                <a:cs typeface="+mn-cs"/>
              </a:rPr>
              <a:t>What is the difference between </a:t>
            </a:r>
            <a:r>
              <a:rPr lang="en-GB" sz="2000" dirty="0">
                <a:solidFill>
                  <a:prstClr val="black"/>
                </a:solidFill>
                <a:latin typeface="SassoonCRInfantMedium" panose="02000603020000020003" pitchFamily="2" charset="0"/>
              </a:rPr>
              <a:t>21</a:t>
            </a:r>
            <a:r>
              <a:rPr kumimoji="0" lang="en-GB" sz="2000" b="0" i="0" u="none" strike="noStrike" kern="1200" cap="none" spc="0" normalizeH="0" baseline="0" noProof="0" dirty="0">
                <a:ln>
                  <a:noFill/>
                </a:ln>
                <a:solidFill>
                  <a:prstClr val="black"/>
                </a:solidFill>
                <a:effectLst/>
                <a:uLnTx/>
                <a:uFillTx/>
                <a:latin typeface="SassoonCRInfantMedium" panose="02000603020000020003" pitchFamily="2" charset="0"/>
                <a:ea typeface="+mn-ea"/>
                <a:cs typeface="+mn-cs"/>
              </a:rPr>
              <a:t>°C and -</a:t>
            </a:r>
            <a:r>
              <a:rPr lang="en-GB" sz="2000" dirty="0">
                <a:solidFill>
                  <a:prstClr val="black"/>
                </a:solidFill>
                <a:latin typeface="SassoonCRInfantMedium" panose="02000603020000020003" pitchFamily="2" charset="0"/>
              </a:rPr>
              <a:t>32</a:t>
            </a:r>
            <a:r>
              <a:rPr kumimoji="0" lang="en-GB" sz="2000" b="0" i="0" u="none" strike="noStrike" kern="1200" cap="none" spc="0" normalizeH="0" baseline="0" noProof="0" dirty="0">
                <a:ln>
                  <a:noFill/>
                </a:ln>
                <a:solidFill>
                  <a:prstClr val="black"/>
                </a:solidFill>
                <a:effectLst/>
                <a:uLnTx/>
                <a:uFillTx/>
                <a:latin typeface="SassoonCRInfantMedium" panose="02000603020000020003" pitchFamily="2" charset="0"/>
                <a:ea typeface="+mn-ea"/>
                <a:cs typeface="+mn-cs"/>
              </a:rPr>
              <a:t>°C?</a:t>
            </a:r>
          </a:p>
        </p:txBody>
      </p:sp>
      <p:sp>
        <p:nvSpPr>
          <p:cNvPr id="26" name="TextBox 25">
            <a:extLst>
              <a:ext uri="{FF2B5EF4-FFF2-40B4-BE49-F238E27FC236}">
                <a16:creationId xmlns:a16="http://schemas.microsoft.com/office/drawing/2014/main" id="{91C737CB-1EE0-4879-9794-9E840EDCBA5E}"/>
              </a:ext>
            </a:extLst>
          </p:cNvPr>
          <p:cNvSpPr txBox="1"/>
          <p:nvPr/>
        </p:nvSpPr>
        <p:spPr>
          <a:xfrm>
            <a:off x="644499" y="2744223"/>
            <a:ext cx="89352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SassoonCRInfantMedium" panose="02000603020000020003" pitchFamily="2" charset="0"/>
                <a:ea typeface="+mn-ea"/>
                <a:cs typeface="+mn-cs"/>
              </a:rPr>
              <a:t>Hafsa</a:t>
            </a:r>
          </a:p>
        </p:txBody>
      </p:sp>
      <p:sp>
        <p:nvSpPr>
          <p:cNvPr id="27" name="Speech Bubble: Rectangle with Corners Rounded 26">
            <a:extLst>
              <a:ext uri="{FF2B5EF4-FFF2-40B4-BE49-F238E27FC236}">
                <a16:creationId xmlns:a16="http://schemas.microsoft.com/office/drawing/2014/main" id="{BFD79024-3449-4003-BDA8-A5B3E04C3B9A}"/>
              </a:ext>
            </a:extLst>
          </p:cNvPr>
          <p:cNvSpPr/>
          <p:nvPr/>
        </p:nvSpPr>
        <p:spPr>
          <a:xfrm>
            <a:off x="1901395" y="4608746"/>
            <a:ext cx="3123344" cy="830091"/>
          </a:xfrm>
          <a:prstGeom prst="wedgeRoundRectCallout">
            <a:avLst>
              <a:gd name="adj1" fmla="val -61967"/>
              <a:gd name="adj2" fmla="val 1902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SassoonCRInfantMedium" panose="02000603020000020003" pitchFamily="2" charset="0"/>
                <a:ea typeface="+mn-ea"/>
                <a:cs typeface="+mn-cs"/>
              </a:rPr>
              <a:t>What is </a:t>
            </a:r>
            <a:r>
              <a:rPr lang="en-GB" sz="2000" dirty="0">
                <a:solidFill>
                  <a:prstClr val="black"/>
                </a:solidFill>
                <a:latin typeface="SassoonCRInfantMedium" panose="02000603020000020003" pitchFamily="2" charset="0"/>
              </a:rPr>
              <a:t>27</a:t>
            </a:r>
            <a:r>
              <a:rPr kumimoji="0" lang="en-GB" sz="2000" b="0" i="0" u="none" strike="noStrike" kern="1200" cap="none" spc="0" normalizeH="0" baseline="0" noProof="0" dirty="0">
                <a:ln>
                  <a:noFill/>
                </a:ln>
                <a:solidFill>
                  <a:prstClr val="black"/>
                </a:solidFill>
                <a:effectLst/>
                <a:uLnTx/>
                <a:uFillTx/>
                <a:latin typeface="SassoonCRInfantMedium" panose="02000603020000020003" pitchFamily="2" charset="0"/>
                <a:ea typeface="+mn-ea"/>
                <a:cs typeface="+mn-cs"/>
              </a:rPr>
              <a:t> greater than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SassoonCRInfantMedium" panose="02000603020000020003" pitchFamily="2" charset="0"/>
                <a:ea typeface="+mn-ea"/>
                <a:cs typeface="+mn-cs"/>
              </a:rPr>
              <a:t>-</a:t>
            </a:r>
            <a:r>
              <a:rPr lang="en-GB" sz="2000" dirty="0">
                <a:solidFill>
                  <a:prstClr val="black"/>
                </a:solidFill>
                <a:latin typeface="SassoonCRInfantMedium" panose="02000603020000020003" pitchFamily="2" charset="0"/>
              </a:rPr>
              <a:t>28</a:t>
            </a:r>
            <a:r>
              <a:rPr kumimoji="0" lang="en-GB" sz="2000" b="0" i="0" u="none" strike="noStrike" kern="1200" cap="none" spc="0" normalizeH="0" baseline="0" noProof="0" dirty="0">
                <a:ln>
                  <a:noFill/>
                </a:ln>
                <a:solidFill>
                  <a:prstClr val="black"/>
                </a:solidFill>
                <a:effectLst/>
                <a:uLnTx/>
                <a:uFillTx/>
                <a:latin typeface="SassoonCRInfantMedium" panose="02000603020000020003" pitchFamily="2" charset="0"/>
                <a:ea typeface="+mn-ea"/>
                <a:cs typeface="+mn-cs"/>
              </a:rPr>
              <a:t>?</a:t>
            </a:r>
          </a:p>
        </p:txBody>
      </p:sp>
      <p:sp>
        <p:nvSpPr>
          <p:cNvPr id="28" name="TextBox 27">
            <a:extLst>
              <a:ext uri="{FF2B5EF4-FFF2-40B4-BE49-F238E27FC236}">
                <a16:creationId xmlns:a16="http://schemas.microsoft.com/office/drawing/2014/main" id="{FBB93971-A600-4A64-9621-F8342352D69F}"/>
              </a:ext>
            </a:extLst>
          </p:cNvPr>
          <p:cNvSpPr txBox="1"/>
          <p:nvPr/>
        </p:nvSpPr>
        <p:spPr>
          <a:xfrm>
            <a:off x="732571" y="5443548"/>
            <a:ext cx="89352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SassoonCRInfantMedium" panose="02000603020000020003" pitchFamily="2" charset="0"/>
                <a:ea typeface="+mn-ea"/>
                <a:cs typeface="+mn-cs"/>
              </a:rPr>
              <a:t>Isabel</a:t>
            </a:r>
          </a:p>
        </p:txBody>
      </p:sp>
      <p:sp>
        <p:nvSpPr>
          <p:cNvPr id="29" name="Speech Bubble: Rectangle with Corners Rounded 28">
            <a:extLst>
              <a:ext uri="{FF2B5EF4-FFF2-40B4-BE49-F238E27FC236}">
                <a16:creationId xmlns:a16="http://schemas.microsoft.com/office/drawing/2014/main" id="{E8D3ABCE-253E-48AD-90A7-29A89223D3E7}"/>
              </a:ext>
            </a:extLst>
          </p:cNvPr>
          <p:cNvSpPr/>
          <p:nvPr/>
        </p:nvSpPr>
        <p:spPr>
          <a:xfrm>
            <a:off x="4134069" y="3252101"/>
            <a:ext cx="3123344" cy="844056"/>
          </a:xfrm>
          <a:prstGeom prst="wedgeRoundRectCallout">
            <a:avLst>
              <a:gd name="adj1" fmla="val 61103"/>
              <a:gd name="adj2" fmla="val 17704"/>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SassoonCRInfantMedium" panose="02000603020000020003" pitchFamily="2" charset="0"/>
                <a:ea typeface="+mn-ea"/>
                <a:cs typeface="+mn-cs"/>
              </a:rPr>
              <a:t>Which number is halfway between -6 and 48? </a:t>
            </a:r>
          </a:p>
        </p:txBody>
      </p:sp>
      <p:sp>
        <p:nvSpPr>
          <p:cNvPr id="30" name="TextBox 29">
            <a:extLst>
              <a:ext uri="{FF2B5EF4-FFF2-40B4-BE49-F238E27FC236}">
                <a16:creationId xmlns:a16="http://schemas.microsoft.com/office/drawing/2014/main" id="{84AA3AFC-4839-4A81-8CBE-3C4026C00D5D}"/>
              </a:ext>
            </a:extLst>
          </p:cNvPr>
          <p:cNvSpPr txBox="1"/>
          <p:nvPr/>
        </p:nvSpPr>
        <p:spPr>
          <a:xfrm>
            <a:off x="7585310" y="4195329"/>
            <a:ext cx="89352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SassoonCRInfantMedium" panose="02000603020000020003" pitchFamily="2" charset="0"/>
                <a:ea typeface="+mn-ea"/>
                <a:cs typeface="+mn-cs"/>
              </a:rPr>
              <a:t>Josh</a:t>
            </a:r>
          </a:p>
        </p:txBody>
      </p:sp>
    </p:spTree>
    <p:extLst>
      <p:ext uri="{BB962C8B-B14F-4D97-AF65-F5344CB8AC3E}">
        <p14:creationId xmlns:p14="http://schemas.microsoft.com/office/powerpoint/2010/main" val="107190012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80531"/>
            <a:chOff x="79697" y="6454317"/>
            <a:chExt cx="1188000" cy="480531"/>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246221"/>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XCCW Joined 7a" pitchFamily="66"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23" name="Picture 22">
            <a:extLst>
              <a:ext uri="{FF2B5EF4-FFF2-40B4-BE49-F238E27FC236}">
                <a16:creationId xmlns:a16="http://schemas.microsoft.com/office/drawing/2014/main" id="{DB5A554D-9726-431D-810D-50F1BEFBAEB2}"/>
              </a:ext>
            </a:extLst>
          </p:cNvPr>
          <p:cNvPicPr>
            <a:picLocks noChangeAspect="1"/>
          </p:cNvPicPr>
          <p:nvPr/>
        </p:nvPicPr>
        <p:blipFill>
          <a:blip r:embed="rId4"/>
          <a:stretch>
            <a:fillRect/>
          </a:stretch>
        </p:blipFill>
        <p:spPr>
          <a:xfrm>
            <a:off x="115438" y="144862"/>
            <a:ext cx="8913124" cy="6322100"/>
          </a:xfrm>
          <a:prstGeom prst="rect">
            <a:avLst/>
          </a:prstGeom>
        </p:spPr>
      </p:pic>
      <p:sp>
        <p:nvSpPr>
          <p:cNvPr id="24" name="Rectangle 23">
            <a:extLst>
              <a:ext uri="{FF2B5EF4-FFF2-40B4-BE49-F238E27FC236}">
                <a16:creationId xmlns:a16="http://schemas.microsoft.com/office/drawing/2014/main" id="{48493FD3-2E55-48B1-A52E-DCA311BA9E79}"/>
              </a:ext>
            </a:extLst>
          </p:cNvPr>
          <p:cNvSpPr/>
          <p:nvPr/>
        </p:nvSpPr>
        <p:spPr>
          <a:xfrm>
            <a:off x="275304" y="272387"/>
            <a:ext cx="8593393" cy="6057245"/>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Work out the answers to the children’s questions, then order them from smallest to largest. </a:t>
            </a:r>
          </a:p>
          <a:p>
            <a:pPr algn="ctr"/>
            <a:endParaRPr lang="en-GB" sz="2400" dirty="0">
              <a:solidFill>
                <a:schemeClr val="tx1"/>
              </a:solidFill>
              <a:latin typeface="SassoonCRInfantMedium" panose="02000603020000020003" pitchFamily="2" charset="0"/>
              <a:sym typeface="Wingdings" panose="05000000000000000000" pitchFamily="2" charset="2"/>
            </a:endParaRPr>
          </a:p>
          <a:p>
            <a:pPr algn="ctr"/>
            <a:endParaRPr lang="en-GB" sz="2400" dirty="0">
              <a:solidFill>
                <a:schemeClr val="tx1"/>
              </a:solidFill>
              <a:latin typeface="SassoonCRInfantMedium" panose="02000603020000020003" pitchFamily="2" charset="0"/>
              <a:sym typeface="Wingdings" panose="05000000000000000000" pitchFamily="2" charset="2"/>
            </a:endParaRPr>
          </a:p>
          <a:p>
            <a:pPr algn="ctr"/>
            <a:endParaRPr lang="en-GB" sz="2400" dirty="0">
              <a:solidFill>
                <a:schemeClr val="tx1"/>
              </a:solidFill>
              <a:latin typeface="SassoonCRInfantMedium" panose="02000603020000020003" pitchFamily="2" charset="0"/>
              <a:sym typeface="Wingdings" panose="05000000000000000000" pitchFamily="2" charset="2"/>
            </a:endParaRPr>
          </a:p>
          <a:p>
            <a:pPr algn="ctr"/>
            <a:endParaRPr lang="en-GB" sz="2400" dirty="0">
              <a:solidFill>
                <a:schemeClr val="tx1"/>
              </a:solidFill>
              <a:latin typeface="SassoonCRInfantMedium" panose="02000603020000020003" pitchFamily="2" charset="0"/>
              <a:sym typeface="Wingdings" panose="05000000000000000000" pitchFamily="2" charset="2"/>
            </a:endParaRPr>
          </a:p>
          <a:p>
            <a:pPr algn="ctr"/>
            <a:endParaRPr lang="en-GB" sz="2400" dirty="0">
              <a:solidFill>
                <a:schemeClr val="tx1"/>
              </a:solidFill>
              <a:latin typeface="SassoonCRInfantMedium" panose="02000603020000020003" pitchFamily="2" charset="0"/>
              <a:sym typeface="Wingdings" panose="05000000000000000000" pitchFamily="2" charset="2"/>
            </a:endParaRPr>
          </a:p>
          <a:p>
            <a:pPr algn="ctr"/>
            <a:endParaRPr lang="en-GB" sz="2400" dirty="0">
              <a:solidFill>
                <a:schemeClr val="tx1"/>
              </a:solidFill>
              <a:latin typeface="SassoonCRInfantMedium" panose="02000603020000020003" pitchFamily="2" charset="0"/>
              <a:sym typeface="Wingdings" panose="05000000000000000000" pitchFamily="2" charset="2"/>
            </a:endParaRPr>
          </a:p>
          <a:p>
            <a:pPr algn="ctr"/>
            <a:endParaRPr lang="en-GB" sz="2400" dirty="0">
              <a:solidFill>
                <a:schemeClr val="tx1"/>
              </a:solidFill>
              <a:latin typeface="SassoonCRInfantMedium" panose="02000603020000020003" pitchFamily="2" charset="0"/>
              <a:sym typeface="Wingdings" panose="05000000000000000000" pitchFamily="2" charset="2"/>
            </a:endParaRPr>
          </a:p>
          <a:p>
            <a:pPr algn="ctr"/>
            <a:endParaRPr lang="en-GB" sz="2400" dirty="0">
              <a:solidFill>
                <a:schemeClr val="tx1"/>
              </a:solidFill>
              <a:latin typeface="SassoonCRInfantMedium" panose="02000603020000020003" pitchFamily="2" charset="0"/>
              <a:sym typeface="Wingdings" panose="05000000000000000000" pitchFamily="2" charset="2"/>
            </a:endParaRPr>
          </a:p>
          <a:p>
            <a:pPr algn="ctr"/>
            <a:endParaRPr lang="en-GB" sz="2400" dirty="0">
              <a:solidFill>
                <a:schemeClr val="tx1"/>
              </a:solidFill>
              <a:latin typeface="SassoonCRInfantMedium" panose="02000603020000020003" pitchFamily="2" charset="0"/>
              <a:sym typeface="Wingdings" panose="05000000000000000000" pitchFamily="2" charset="2"/>
            </a:endParaRPr>
          </a:p>
          <a:p>
            <a:pPr algn="ctr"/>
            <a:endParaRPr lang="en-GB" sz="2400" dirty="0">
              <a:solidFill>
                <a:schemeClr val="tx1"/>
              </a:solidFill>
              <a:latin typeface="SassoonCRInfantMedium" panose="02000603020000020003" pitchFamily="2" charset="0"/>
              <a:sym typeface="Wingdings" panose="05000000000000000000" pitchFamily="2" charset="2"/>
            </a:endParaRPr>
          </a:p>
          <a:p>
            <a:pPr algn="ctr"/>
            <a:endParaRPr lang="en-GB" sz="2400" dirty="0">
              <a:solidFill>
                <a:schemeClr val="tx1"/>
              </a:solidFill>
              <a:latin typeface="SassoonCRInfantMedium" panose="02000603020000020003" pitchFamily="2" charset="0"/>
              <a:sym typeface="Wingdings" panose="05000000000000000000" pitchFamily="2" charset="2"/>
            </a:endParaRPr>
          </a:p>
          <a:p>
            <a:pPr algn="ctr"/>
            <a:r>
              <a:rPr lang="en-GB" sz="2400" dirty="0">
                <a:solidFill>
                  <a:srgbClr val="FF0000"/>
                </a:solidFill>
                <a:latin typeface="SassoonCRInfantMedium" panose="02000603020000020003" pitchFamily="2" charset="0"/>
                <a:sym typeface="Wingdings" panose="05000000000000000000" pitchFamily="2" charset="2"/>
              </a:rPr>
              <a:t>Order: -1, 21, 53</a:t>
            </a:r>
          </a:p>
          <a:p>
            <a:pPr algn="ctr"/>
            <a:r>
              <a:rPr lang="en-GB" sz="2400" dirty="0">
                <a:solidFill>
                  <a:schemeClr val="tx1"/>
                </a:solidFill>
                <a:latin typeface="SassoonCRInfantMedium" panose="02000603020000020003" pitchFamily="2" charset="0"/>
              </a:rPr>
              <a:t> </a:t>
            </a:r>
          </a:p>
          <a:p>
            <a:pPr algn="ctr"/>
            <a:endParaRPr lang="en-GB" sz="2000" u="sng" dirty="0">
              <a:solidFill>
                <a:schemeClr val="bg2">
                  <a:lumMod val="50000"/>
                </a:schemeClr>
              </a:solidFill>
              <a:latin typeface="SassoonCRInfantMedium" panose="02000603020000020003" pitchFamily="2" charset="0"/>
            </a:endParaRPr>
          </a:p>
          <a:p>
            <a:pPr algn="ctr"/>
            <a:endParaRPr lang="en-GB" sz="2800" dirty="0">
              <a:solidFill>
                <a:srgbClr val="FF0000"/>
              </a:solidFill>
              <a:latin typeface="SassoonCRInfantMedium" panose="02000603020000020003" pitchFamily="2" charset="0"/>
            </a:endParaRPr>
          </a:p>
        </p:txBody>
      </p:sp>
      <p:sp>
        <p:nvSpPr>
          <p:cNvPr id="25" name="Speech Bubble: Rectangle with Corners Rounded 24">
            <a:extLst>
              <a:ext uri="{FF2B5EF4-FFF2-40B4-BE49-F238E27FC236}">
                <a16:creationId xmlns:a16="http://schemas.microsoft.com/office/drawing/2014/main" id="{E92EEF76-18DA-47C0-B78D-D3458FA93BE6}"/>
              </a:ext>
            </a:extLst>
          </p:cNvPr>
          <p:cNvSpPr/>
          <p:nvPr/>
        </p:nvSpPr>
        <p:spPr>
          <a:xfrm>
            <a:off x="1901395" y="1953828"/>
            <a:ext cx="3123344" cy="859001"/>
          </a:xfrm>
          <a:prstGeom prst="wedgeRoundRectCallout">
            <a:avLst>
              <a:gd name="adj1" fmla="val -61967"/>
              <a:gd name="adj2" fmla="val 1902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SassoonCRInfantMedium" panose="02000603020000020003" pitchFamily="2" charset="0"/>
                <a:ea typeface="+mn-ea"/>
                <a:cs typeface="+mn-cs"/>
              </a:rPr>
              <a:t>What is the difference between </a:t>
            </a:r>
            <a:r>
              <a:rPr lang="en-GB" sz="2000" dirty="0">
                <a:solidFill>
                  <a:prstClr val="black"/>
                </a:solidFill>
                <a:latin typeface="SassoonCRInfantMedium" panose="02000603020000020003" pitchFamily="2" charset="0"/>
              </a:rPr>
              <a:t>21</a:t>
            </a:r>
            <a:r>
              <a:rPr kumimoji="0" lang="en-GB" sz="2000" b="0" i="0" u="none" strike="noStrike" kern="1200" cap="none" spc="0" normalizeH="0" baseline="0" noProof="0" dirty="0">
                <a:ln>
                  <a:noFill/>
                </a:ln>
                <a:solidFill>
                  <a:prstClr val="black"/>
                </a:solidFill>
                <a:effectLst/>
                <a:uLnTx/>
                <a:uFillTx/>
                <a:latin typeface="SassoonCRInfantMedium" panose="02000603020000020003" pitchFamily="2" charset="0"/>
                <a:ea typeface="+mn-ea"/>
                <a:cs typeface="+mn-cs"/>
              </a:rPr>
              <a:t>°C and -</a:t>
            </a:r>
            <a:r>
              <a:rPr lang="en-GB" sz="2000" dirty="0">
                <a:solidFill>
                  <a:prstClr val="black"/>
                </a:solidFill>
                <a:latin typeface="SassoonCRInfantMedium" panose="02000603020000020003" pitchFamily="2" charset="0"/>
              </a:rPr>
              <a:t>32</a:t>
            </a:r>
            <a:r>
              <a:rPr kumimoji="0" lang="en-GB" sz="2000" b="0" i="0" u="none" strike="noStrike" kern="1200" cap="none" spc="0" normalizeH="0" baseline="0" noProof="0" dirty="0">
                <a:ln>
                  <a:noFill/>
                </a:ln>
                <a:solidFill>
                  <a:prstClr val="black"/>
                </a:solidFill>
                <a:effectLst/>
                <a:uLnTx/>
                <a:uFillTx/>
                <a:latin typeface="SassoonCRInfantMedium" panose="02000603020000020003" pitchFamily="2" charset="0"/>
                <a:ea typeface="+mn-ea"/>
                <a:cs typeface="+mn-cs"/>
              </a:rPr>
              <a:t>°C?</a:t>
            </a:r>
          </a:p>
        </p:txBody>
      </p:sp>
      <p:sp>
        <p:nvSpPr>
          <p:cNvPr id="26" name="TextBox 25">
            <a:extLst>
              <a:ext uri="{FF2B5EF4-FFF2-40B4-BE49-F238E27FC236}">
                <a16:creationId xmlns:a16="http://schemas.microsoft.com/office/drawing/2014/main" id="{91C737CB-1EE0-4879-9794-9E840EDCBA5E}"/>
              </a:ext>
            </a:extLst>
          </p:cNvPr>
          <p:cNvSpPr txBox="1"/>
          <p:nvPr/>
        </p:nvSpPr>
        <p:spPr>
          <a:xfrm>
            <a:off x="644499" y="2744223"/>
            <a:ext cx="89352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SassoonCRInfantMedium" panose="02000603020000020003" pitchFamily="2" charset="0"/>
                <a:ea typeface="+mn-ea"/>
                <a:cs typeface="+mn-cs"/>
              </a:rPr>
              <a:t>Hafsa</a:t>
            </a:r>
          </a:p>
        </p:txBody>
      </p:sp>
      <p:sp>
        <p:nvSpPr>
          <p:cNvPr id="27" name="Speech Bubble: Rectangle with Corners Rounded 26">
            <a:extLst>
              <a:ext uri="{FF2B5EF4-FFF2-40B4-BE49-F238E27FC236}">
                <a16:creationId xmlns:a16="http://schemas.microsoft.com/office/drawing/2014/main" id="{BFD79024-3449-4003-BDA8-A5B3E04C3B9A}"/>
              </a:ext>
            </a:extLst>
          </p:cNvPr>
          <p:cNvSpPr/>
          <p:nvPr/>
        </p:nvSpPr>
        <p:spPr>
          <a:xfrm>
            <a:off x="1901395" y="4608746"/>
            <a:ext cx="3123344" cy="830091"/>
          </a:xfrm>
          <a:prstGeom prst="wedgeRoundRectCallout">
            <a:avLst>
              <a:gd name="adj1" fmla="val -61967"/>
              <a:gd name="adj2" fmla="val 1902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SassoonCRInfantMedium" panose="02000603020000020003" pitchFamily="2" charset="0"/>
                <a:ea typeface="+mn-ea"/>
                <a:cs typeface="+mn-cs"/>
              </a:rPr>
              <a:t>What is </a:t>
            </a:r>
            <a:r>
              <a:rPr lang="en-GB" sz="2000" dirty="0">
                <a:solidFill>
                  <a:prstClr val="black"/>
                </a:solidFill>
                <a:latin typeface="SassoonCRInfantMedium" panose="02000603020000020003" pitchFamily="2" charset="0"/>
              </a:rPr>
              <a:t>27</a:t>
            </a:r>
            <a:r>
              <a:rPr kumimoji="0" lang="en-GB" sz="2000" b="0" i="0" u="none" strike="noStrike" kern="1200" cap="none" spc="0" normalizeH="0" baseline="0" noProof="0" dirty="0">
                <a:ln>
                  <a:noFill/>
                </a:ln>
                <a:solidFill>
                  <a:prstClr val="black"/>
                </a:solidFill>
                <a:effectLst/>
                <a:uLnTx/>
                <a:uFillTx/>
                <a:latin typeface="SassoonCRInfantMedium" panose="02000603020000020003" pitchFamily="2" charset="0"/>
                <a:ea typeface="+mn-ea"/>
                <a:cs typeface="+mn-cs"/>
              </a:rPr>
              <a:t> greater than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SassoonCRInfantMedium" panose="02000603020000020003" pitchFamily="2" charset="0"/>
                <a:ea typeface="+mn-ea"/>
                <a:cs typeface="+mn-cs"/>
              </a:rPr>
              <a:t>-</a:t>
            </a:r>
            <a:r>
              <a:rPr lang="en-GB" sz="2000" dirty="0">
                <a:solidFill>
                  <a:prstClr val="black"/>
                </a:solidFill>
                <a:latin typeface="SassoonCRInfantMedium" panose="02000603020000020003" pitchFamily="2" charset="0"/>
              </a:rPr>
              <a:t>28</a:t>
            </a:r>
            <a:r>
              <a:rPr kumimoji="0" lang="en-GB" sz="2000" b="0" i="0" u="none" strike="noStrike" kern="1200" cap="none" spc="0" normalizeH="0" baseline="0" noProof="0" dirty="0">
                <a:ln>
                  <a:noFill/>
                </a:ln>
                <a:solidFill>
                  <a:prstClr val="black"/>
                </a:solidFill>
                <a:effectLst/>
                <a:uLnTx/>
                <a:uFillTx/>
                <a:latin typeface="SassoonCRInfantMedium" panose="02000603020000020003" pitchFamily="2" charset="0"/>
                <a:ea typeface="+mn-ea"/>
                <a:cs typeface="+mn-cs"/>
              </a:rPr>
              <a:t>?</a:t>
            </a:r>
          </a:p>
        </p:txBody>
      </p:sp>
      <p:sp>
        <p:nvSpPr>
          <p:cNvPr id="28" name="TextBox 27">
            <a:extLst>
              <a:ext uri="{FF2B5EF4-FFF2-40B4-BE49-F238E27FC236}">
                <a16:creationId xmlns:a16="http://schemas.microsoft.com/office/drawing/2014/main" id="{FBB93971-A600-4A64-9621-F8342352D69F}"/>
              </a:ext>
            </a:extLst>
          </p:cNvPr>
          <p:cNvSpPr txBox="1"/>
          <p:nvPr/>
        </p:nvSpPr>
        <p:spPr>
          <a:xfrm>
            <a:off x="732571" y="5443548"/>
            <a:ext cx="89352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SassoonCRInfantMedium" panose="02000603020000020003" pitchFamily="2" charset="0"/>
                <a:ea typeface="+mn-ea"/>
                <a:cs typeface="+mn-cs"/>
              </a:rPr>
              <a:t>Isabel</a:t>
            </a:r>
          </a:p>
        </p:txBody>
      </p:sp>
      <p:sp>
        <p:nvSpPr>
          <p:cNvPr id="29" name="Speech Bubble: Rectangle with Corners Rounded 28">
            <a:extLst>
              <a:ext uri="{FF2B5EF4-FFF2-40B4-BE49-F238E27FC236}">
                <a16:creationId xmlns:a16="http://schemas.microsoft.com/office/drawing/2014/main" id="{E8D3ABCE-253E-48AD-90A7-29A89223D3E7}"/>
              </a:ext>
            </a:extLst>
          </p:cNvPr>
          <p:cNvSpPr/>
          <p:nvPr/>
        </p:nvSpPr>
        <p:spPr>
          <a:xfrm>
            <a:off x="4134069" y="3252101"/>
            <a:ext cx="3123344" cy="844056"/>
          </a:xfrm>
          <a:prstGeom prst="wedgeRoundRectCallout">
            <a:avLst>
              <a:gd name="adj1" fmla="val 61103"/>
              <a:gd name="adj2" fmla="val 17704"/>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SassoonCRInfantMedium" panose="02000603020000020003" pitchFamily="2" charset="0"/>
                <a:ea typeface="+mn-ea"/>
                <a:cs typeface="+mn-cs"/>
              </a:rPr>
              <a:t>Which number is halfway between -6 and 48? </a:t>
            </a:r>
          </a:p>
        </p:txBody>
      </p:sp>
      <p:sp>
        <p:nvSpPr>
          <p:cNvPr id="30" name="TextBox 29">
            <a:extLst>
              <a:ext uri="{FF2B5EF4-FFF2-40B4-BE49-F238E27FC236}">
                <a16:creationId xmlns:a16="http://schemas.microsoft.com/office/drawing/2014/main" id="{84AA3AFC-4839-4A81-8CBE-3C4026C00D5D}"/>
              </a:ext>
            </a:extLst>
          </p:cNvPr>
          <p:cNvSpPr txBox="1"/>
          <p:nvPr/>
        </p:nvSpPr>
        <p:spPr>
          <a:xfrm>
            <a:off x="7585310" y="4195329"/>
            <a:ext cx="89352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SassoonCRInfantMedium" panose="02000603020000020003" pitchFamily="2" charset="0"/>
                <a:ea typeface="+mn-ea"/>
                <a:cs typeface="+mn-cs"/>
              </a:rPr>
              <a:t>Josh</a:t>
            </a:r>
          </a:p>
        </p:txBody>
      </p:sp>
      <p:sp>
        <p:nvSpPr>
          <p:cNvPr id="14" name="TextBox 13">
            <a:extLst>
              <a:ext uri="{FF2B5EF4-FFF2-40B4-BE49-F238E27FC236}">
                <a16:creationId xmlns:a16="http://schemas.microsoft.com/office/drawing/2014/main" id="{1749E31E-FFDD-4210-9B34-94BB87B2535E}"/>
              </a:ext>
            </a:extLst>
          </p:cNvPr>
          <p:cNvSpPr txBox="1"/>
          <p:nvPr/>
        </p:nvSpPr>
        <p:spPr>
          <a:xfrm>
            <a:off x="5024739" y="2121718"/>
            <a:ext cx="747346" cy="523220"/>
          </a:xfrm>
          <a:prstGeom prst="rect">
            <a:avLst/>
          </a:prstGeom>
          <a:noFill/>
        </p:spPr>
        <p:txBody>
          <a:bodyPr wrap="square" rtlCol="0">
            <a:spAutoFit/>
          </a:bodyPr>
          <a:lstStyle/>
          <a:p>
            <a:r>
              <a:rPr lang="en-GB" sz="2800" dirty="0">
                <a:solidFill>
                  <a:srgbClr val="FF0000"/>
                </a:solidFill>
                <a:latin typeface="SassoonCRInfantMedium" panose="02000603020000020003" pitchFamily="2" charset="0"/>
              </a:rPr>
              <a:t>53</a:t>
            </a:r>
          </a:p>
        </p:txBody>
      </p:sp>
      <p:sp>
        <p:nvSpPr>
          <p:cNvPr id="15" name="TextBox 14">
            <a:extLst>
              <a:ext uri="{FF2B5EF4-FFF2-40B4-BE49-F238E27FC236}">
                <a16:creationId xmlns:a16="http://schemas.microsoft.com/office/drawing/2014/main" id="{CADFAC5E-A215-49AA-A1DB-65DF1A5B347E}"/>
              </a:ext>
            </a:extLst>
          </p:cNvPr>
          <p:cNvSpPr txBox="1"/>
          <p:nvPr/>
        </p:nvSpPr>
        <p:spPr>
          <a:xfrm>
            <a:off x="3386279" y="3406346"/>
            <a:ext cx="747346" cy="523220"/>
          </a:xfrm>
          <a:prstGeom prst="rect">
            <a:avLst/>
          </a:prstGeom>
          <a:noFill/>
        </p:spPr>
        <p:txBody>
          <a:bodyPr wrap="square" rtlCol="0">
            <a:spAutoFit/>
          </a:bodyPr>
          <a:lstStyle/>
          <a:p>
            <a:pPr algn="r"/>
            <a:r>
              <a:rPr lang="en-GB" sz="2800" dirty="0">
                <a:solidFill>
                  <a:srgbClr val="FF0000"/>
                </a:solidFill>
                <a:latin typeface="SassoonCRInfantMedium" panose="02000603020000020003" pitchFamily="2" charset="0"/>
              </a:rPr>
              <a:t>21</a:t>
            </a:r>
          </a:p>
        </p:txBody>
      </p:sp>
      <p:sp>
        <p:nvSpPr>
          <p:cNvPr id="19" name="TextBox 18">
            <a:extLst>
              <a:ext uri="{FF2B5EF4-FFF2-40B4-BE49-F238E27FC236}">
                <a16:creationId xmlns:a16="http://schemas.microsoft.com/office/drawing/2014/main" id="{1DF7BF2F-3879-48DB-81C2-63B76D243D70}"/>
              </a:ext>
            </a:extLst>
          </p:cNvPr>
          <p:cNvSpPr txBox="1"/>
          <p:nvPr/>
        </p:nvSpPr>
        <p:spPr>
          <a:xfrm>
            <a:off x="5024739" y="4762181"/>
            <a:ext cx="747346" cy="523220"/>
          </a:xfrm>
          <a:prstGeom prst="rect">
            <a:avLst/>
          </a:prstGeom>
          <a:noFill/>
        </p:spPr>
        <p:txBody>
          <a:bodyPr wrap="square" rtlCol="0">
            <a:spAutoFit/>
          </a:bodyPr>
          <a:lstStyle/>
          <a:p>
            <a:r>
              <a:rPr lang="en-GB" sz="2800" dirty="0">
                <a:solidFill>
                  <a:srgbClr val="FF0000"/>
                </a:solidFill>
                <a:latin typeface="SassoonCRInfantMedium" panose="02000603020000020003" pitchFamily="2" charset="0"/>
              </a:rPr>
              <a:t>-1</a:t>
            </a:r>
          </a:p>
        </p:txBody>
      </p:sp>
    </p:spTree>
    <p:extLst>
      <p:ext uri="{BB962C8B-B14F-4D97-AF65-F5344CB8AC3E}">
        <p14:creationId xmlns:p14="http://schemas.microsoft.com/office/powerpoint/2010/main" val="256519801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80531"/>
            <a:chOff x="79697" y="6454317"/>
            <a:chExt cx="1188000" cy="480531"/>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246221"/>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XCCW Joined 7a" pitchFamily="66"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1221069"/>
            <a:ext cx="8593393" cy="5108563"/>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2</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Ben had £23 in his bank account. On Monday, he paid his phone bill and bought a t-shirt. His account is now overdrawn by £42. If the phone bill was £39, how much was Ben’s t-shirt? </a:t>
            </a:r>
          </a:p>
          <a:p>
            <a:pPr algn="ctr"/>
            <a:endParaRPr lang="en-GB" sz="2000" u="sng" dirty="0">
              <a:solidFill>
                <a:schemeClr val="bg2">
                  <a:lumMod val="50000"/>
                </a:schemeClr>
              </a:solidFill>
              <a:latin typeface="SassoonCRInfantMedium" panose="02000603020000020003" pitchFamily="2" charset="0"/>
            </a:endParaRPr>
          </a:p>
          <a:p>
            <a:pPr lvl="0"/>
            <a:endParaRPr lang="en-GB" sz="2800" dirty="0">
              <a:solidFill>
                <a:srgbClr val="E7E6E6">
                  <a:lumMod val="25000"/>
                </a:srgbClr>
              </a:solidFill>
              <a:latin typeface="SassoonCRInfantMedium" panose="02000603020000020003" pitchFamily="2" charset="0"/>
            </a:endParaRPr>
          </a:p>
        </p:txBody>
      </p:sp>
      <p:sp>
        <p:nvSpPr>
          <p:cNvPr id="2" name="Rectangle 1">
            <a:extLst>
              <a:ext uri="{FF2B5EF4-FFF2-40B4-BE49-F238E27FC236}">
                <a16:creationId xmlns:a16="http://schemas.microsoft.com/office/drawing/2014/main" id="{28C2877E-D7E4-433A-AF48-6830A7973582}"/>
              </a:ext>
            </a:extLst>
          </p:cNvPr>
          <p:cNvSpPr/>
          <p:nvPr/>
        </p:nvSpPr>
        <p:spPr>
          <a:xfrm>
            <a:off x="529811" y="297739"/>
            <a:ext cx="2571474"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Talk task</a:t>
            </a:r>
          </a:p>
        </p:txBody>
      </p:sp>
    </p:spTree>
    <p:extLst>
      <p:ext uri="{BB962C8B-B14F-4D97-AF65-F5344CB8AC3E}">
        <p14:creationId xmlns:p14="http://schemas.microsoft.com/office/powerpoint/2010/main" val="63601457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80531"/>
            <a:chOff x="79697" y="6454317"/>
            <a:chExt cx="1188000" cy="480531"/>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246221"/>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XCCW Joined 7a" pitchFamily="66"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2</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Ben had £23 in his bank account. On Monday, he paid his phone bill and bought a t-shirt. His account is now overdrawn by £42. If the phone bill was £39, how much was Ben’s t-shirt?</a:t>
            </a: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r>
              <a:rPr lang="en-GB" sz="2400" dirty="0">
                <a:solidFill>
                  <a:srgbClr val="FF0000"/>
                </a:solidFill>
                <a:latin typeface="SassoonCRInfantMedium" panose="02000603020000020003" pitchFamily="2" charset="0"/>
              </a:rPr>
              <a:t>-42 + 39 = -3</a:t>
            </a:r>
          </a:p>
          <a:p>
            <a:pPr algn="ctr"/>
            <a:endParaRPr lang="en-GB" sz="2400" dirty="0">
              <a:solidFill>
                <a:srgbClr val="FF0000"/>
              </a:solidFill>
              <a:latin typeface="SassoonCRInfantMedium" panose="02000603020000020003" pitchFamily="2" charset="0"/>
            </a:endParaRPr>
          </a:p>
          <a:p>
            <a:pPr algn="ctr"/>
            <a:r>
              <a:rPr lang="en-GB" sz="2400" dirty="0">
                <a:solidFill>
                  <a:srgbClr val="FF0000"/>
                </a:solidFill>
                <a:latin typeface="SassoonCRInfantMedium" panose="02000603020000020003" pitchFamily="2" charset="0"/>
              </a:rPr>
              <a:t>The difference between -3 and 23 is 26.</a:t>
            </a:r>
          </a:p>
          <a:p>
            <a:pPr algn="ctr"/>
            <a:endParaRPr lang="en-GB" sz="2400" dirty="0">
              <a:solidFill>
                <a:srgbClr val="FF0000"/>
              </a:solidFill>
              <a:latin typeface="SassoonCRInfantMedium" panose="02000603020000020003" pitchFamily="2" charset="0"/>
            </a:endParaRPr>
          </a:p>
          <a:p>
            <a:pPr algn="ctr"/>
            <a:endParaRPr lang="en-GB" sz="2400" dirty="0">
              <a:solidFill>
                <a:srgbClr val="FF0000"/>
              </a:solidFill>
              <a:latin typeface="SassoonCRInfantMedium" panose="02000603020000020003" pitchFamily="2" charset="0"/>
            </a:endParaRPr>
          </a:p>
          <a:p>
            <a:pPr algn="ctr"/>
            <a:r>
              <a:rPr lang="en-GB" sz="3200" dirty="0">
                <a:solidFill>
                  <a:srgbClr val="FF0000"/>
                </a:solidFill>
                <a:latin typeface="SassoonCRInfantMedium" panose="02000603020000020003" pitchFamily="2" charset="0"/>
              </a:rPr>
              <a:t>£26</a:t>
            </a:r>
          </a:p>
          <a:p>
            <a:pPr lvl="0"/>
            <a:endParaRPr lang="en-GB" sz="2800" dirty="0">
              <a:solidFill>
                <a:srgbClr val="E7E6E6">
                  <a:lumMod val="25000"/>
                </a:srgbClr>
              </a:solidFill>
              <a:latin typeface="SassoonCRInfantMedium" panose="02000603020000020003" pitchFamily="2" charset="0"/>
            </a:endParaRPr>
          </a:p>
        </p:txBody>
      </p:sp>
    </p:spTree>
    <p:extLst>
      <p:ext uri="{BB962C8B-B14F-4D97-AF65-F5344CB8AC3E}">
        <p14:creationId xmlns:p14="http://schemas.microsoft.com/office/powerpoint/2010/main" val="179539241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138367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Box 1"/>
              <p:cNvSpPr txBox="1"/>
              <p:nvPr/>
            </p:nvSpPr>
            <p:spPr>
              <a:xfrm>
                <a:off x="695550" y="562572"/>
                <a:ext cx="7497474" cy="5693866"/>
              </a:xfrm>
              <a:prstGeom prst="rect">
                <a:avLst/>
              </a:prstGeom>
              <a:noFill/>
            </p:spPr>
            <p:txBody>
              <a:bodyPr wrap="square" rtlCol="0">
                <a:spAutoFit/>
              </a:bodyPr>
              <a:lstStyle/>
              <a:p>
                <a:r>
                  <a:rPr lang="en-GB" sz="2800" dirty="0">
                    <a:latin typeface="Calibri" panose="020F0502020204030204" pitchFamily="34" charset="0"/>
                    <a:cs typeface="Calibri" panose="020F0502020204030204" pitchFamily="34" charset="0"/>
                  </a:rPr>
                  <a:t>1) The temperature in Cardiff is 3</a:t>
                </a:r>
                <a14:m>
                  <m:oMath xmlns:m="http://schemas.openxmlformats.org/officeDocument/2006/math">
                    <m:r>
                      <a:rPr lang="en-GB" sz="2800" i="1" smtClean="0">
                        <a:latin typeface="Cambria Math" panose="02040503050406030204" pitchFamily="18" charset="0"/>
                        <a:ea typeface="Cambria Math" panose="02040503050406030204" pitchFamily="18" charset="0"/>
                        <a:cs typeface="Calibri" panose="020F0502020204030204" pitchFamily="34" charset="0"/>
                      </a:rPr>
                      <m:t>℃</m:t>
                    </m:r>
                  </m:oMath>
                </a14:m>
                <a:r>
                  <a:rPr lang="en-GB" sz="2800" dirty="0">
                    <a:latin typeface="Calibri" panose="020F0502020204030204" pitchFamily="34" charset="0"/>
                    <a:cs typeface="Calibri" panose="020F0502020204030204" pitchFamily="34" charset="0"/>
                  </a:rPr>
                  <a:t>. It falls by 4</a:t>
                </a:r>
                <a14:m>
                  <m:oMath xmlns:m="http://schemas.openxmlformats.org/officeDocument/2006/math">
                    <m:r>
                      <a:rPr lang="en-GB" sz="2800" i="1" smtClean="0">
                        <a:latin typeface="Cambria Math" panose="02040503050406030204" pitchFamily="18" charset="0"/>
                        <a:ea typeface="Cambria Math" panose="02040503050406030204" pitchFamily="18" charset="0"/>
                        <a:cs typeface="Calibri" panose="020F0502020204030204" pitchFamily="34" charset="0"/>
                      </a:rPr>
                      <m:t>℃</m:t>
                    </m:r>
                  </m:oMath>
                </a14:m>
                <a:r>
                  <a:rPr lang="en-GB" sz="2800" dirty="0">
                    <a:latin typeface="Calibri" panose="020F0502020204030204" pitchFamily="34" charset="0"/>
                    <a:cs typeface="Calibri" panose="020F0502020204030204" pitchFamily="34" charset="0"/>
                  </a:rPr>
                  <a:t>. What is the temperature now?</a:t>
                </a:r>
              </a:p>
              <a:p>
                <a:endParaRPr lang="en-GB" sz="2800" dirty="0">
                  <a:latin typeface="Calibri" panose="020F0502020204030204" pitchFamily="34" charset="0"/>
                  <a:cs typeface="Calibri" panose="020F0502020204030204" pitchFamily="34" charset="0"/>
                </a:endParaRPr>
              </a:p>
              <a:p>
                <a:endParaRPr lang="en-GB" sz="2800" dirty="0">
                  <a:latin typeface="Calibri" panose="020F0502020204030204" pitchFamily="34" charset="0"/>
                  <a:cs typeface="Calibri" panose="020F0502020204030204" pitchFamily="34" charset="0"/>
                </a:endParaRPr>
              </a:p>
              <a:p>
                <a:endParaRPr lang="en-GB" sz="2800" dirty="0">
                  <a:latin typeface="Calibri" panose="020F0502020204030204" pitchFamily="34" charset="0"/>
                  <a:cs typeface="Calibri" panose="020F0502020204030204" pitchFamily="34" charset="0"/>
                </a:endParaRPr>
              </a:p>
              <a:p>
                <a:endParaRPr lang="en-GB" sz="2800" dirty="0">
                  <a:latin typeface="Calibri" panose="020F0502020204030204" pitchFamily="34" charset="0"/>
                  <a:cs typeface="Calibri" panose="020F0502020204030204" pitchFamily="34" charset="0"/>
                </a:endParaRPr>
              </a:p>
              <a:p>
                <a:r>
                  <a:rPr lang="en-GB" sz="2800" dirty="0">
                    <a:latin typeface="Calibri" panose="020F0502020204030204" pitchFamily="34" charset="0"/>
                    <a:cs typeface="Calibri" panose="020F0502020204030204" pitchFamily="34" charset="0"/>
                  </a:rPr>
                  <a:t>2) What is 3 more than </a:t>
                </a:r>
                <a14:m>
                  <m:oMath xmlns:m="http://schemas.openxmlformats.org/officeDocument/2006/math">
                    <m:r>
                      <a:rPr lang="en-GB" sz="2800" b="0" i="1" smtClean="0">
                        <a:latin typeface="Cambria Math" panose="02040503050406030204" pitchFamily="18" charset="0"/>
                        <a:cs typeface="Calibri" panose="020F0502020204030204" pitchFamily="34" charset="0"/>
                      </a:rPr>
                      <m:t>−</m:t>
                    </m:r>
                  </m:oMath>
                </a14:m>
                <a:r>
                  <a:rPr lang="en-GB" sz="2800" dirty="0">
                    <a:latin typeface="Calibri" panose="020F0502020204030204" pitchFamily="34" charset="0"/>
                    <a:cs typeface="Calibri" panose="020F0502020204030204" pitchFamily="34" charset="0"/>
                  </a:rPr>
                  <a:t>1?</a:t>
                </a:r>
              </a:p>
              <a:p>
                <a:endParaRPr lang="en-GB" sz="2800" dirty="0">
                  <a:latin typeface="Calibri" panose="020F0502020204030204" pitchFamily="34" charset="0"/>
                  <a:cs typeface="Calibri" panose="020F0502020204030204" pitchFamily="34" charset="0"/>
                </a:endParaRPr>
              </a:p>
              <a:p>
                <a:endParaRPr lang="en-GB" sz="2800" dirty="0">
                  <a:latin typeface="Calibri" panose="020F0502020204030204" pitchFamily="34" charset="0"/>
                  <a:cs typeface="Calibri" panose="020F0502020204030204" pitchFamily="34" charset="0"/>
                </a:endParaRPr>
              </a:p>
              <a:p>
                <a:r>
                  <a:rPr lang="en-GB" sz="2800" dirty="0">
                    <a:latin typeface="Calibri" panose="020F0502020204030204" pitchFamily="34" charset="0"/>
                    <a:cs typeface="Calibri" panose="020F0502020204030204" pitchFamily="34" charset="0"/>
                  </a:rPr>
                  <a:t>3) The temperature in Glasgow is </a:t>
                </a:r>
                <a14:m>
                  <m:oMath xmlns:m="http://schemas.openxmlformats.org/officeDocument/2006/math">
                    <m:r>
                      <a:rPr lang="en-GB" sz="2800" b="0" i="1" smtClean="0">
                        <a:latin typeface="Cambria Math" panose="02040503050406030204" pitchFamily="18" charset="0"/>
                        <a:cs typeface="Calibri" panose="020F0502020204030204" pitchFamily="34" charset="0"/>
                      </a:rPr>
                      <m:t>−</m:t>
                    </m:r>
                  </m:oMath>
                </a14:m>
                <a:r>
                  <a:rPr lang="en-GB" sz="2800" dirty="0">
                    <a:latin typeface="Calibri" panose="020F0502020204030204" pitchFamily="34" charset="0"/>
                    <a:cs typeface="Calibri" panose="020F0502020204030204" pitchFamily="34" charset="0"/>
                  </a:rPr>
                  <a:t>2</a:t>
                </a:r>
                <a14:m>
                  <m:oMath xmlns:m="http://schemas.openxmlformats.org/officeDocument/2006/math">
                    <m:r>
                      <a:rPr lang="en-GB" sz="2800" i="1">
                        <a:latin typeface="Cambria Math" panose="02040503050406030204" pitchFamily="18" charset="0"/>
                        <a:ea typeface="Cambria Math" panose="02040503050406030204" pitchFamily="18" charset="0"/>
                        <a:cs typeface="Calibri" panose="020F0502020204030204" pitchFamily="34" charset="0"/>
                      </a:rPr>
                      <m:t>℃</m:t>
                    </m:r>
                  </m:oMath>
                </a14:m>
                <a:r>
                  <a:rPr lang="en-GB" sz="2800" dirty="0">
                    <a:latin typeface="Calibri" panose="020F0502020204030204" pitchFamily="34" charset="0"/>
                    <a:cs typeface="Calibri" panose="020F0502020204030204" pitchFamily="34" charset="0"/>
                  </a:rPr>
                  <a:t>. It increases by 6</a:t>
                </a:r>
                <a14:m>
                  <m:oMath xmlns:m="http://schemas.openxmlformats.org/officeDocument/2006/math">
                    <m:r>
                      <a:rPr lang="en-GB" sz="2800" i="1">
                        <a:latin typeface="Cambria Math" panose="02040503050406030204" pitchFamily="18" charset="0"/>
                        <a:ea typeface="Cambria Math" panose="02040503050406030204" pitchFamily="18" charset="0"/>
                        <a:cs typeface="Calibri" panose="020F0502020204030204" pitchFamily="34" charset="0"/>
                      </a:rPr>
                      <m:t>℃</m:t>
                    </m:r>
                  </m:oMath>
                </a14:m>
                <a:r>
                  <a:rPr lang="en-GB" sz="2800" dirty="0">
                    <a:latin typeface="Calibri" panose="020F0502020204030204" pitchFamily="34" charset="0"/>
                    <a:cs typeface="Calibri" panose="020F0502020204030204" pitchFamily="34" charset="0"/>
                  </a:rPr>
                  <a:t>. What is the temperature now?</a:t>
                </a:r>
              </a:p>
              <a:p>
                <a:endParaRPr lang="en-GB" sz="2800" dirty="0">
                  <a:latin typeface="Calibri" panose="020F0502020204030204" pitchFamily="34" charset="0"/>
                  <a:cs typeface="Calibri" panose="020F0502020204030204" pitchFamily="34" charset="0"/>
                </a:endParaRPr>
              </a:p>
              <a:p>
                <a:endParaRPr lang="en-GB" sz="2800" dirty="0">
                  <a:latin typeface="Calibri" panose="020F0502020204030204" pitchFamily="34" charset="0"/>
                  <a:cs typeface="Calibri" panose="020F0502020204030204" pitchFamily="34" charset="0"/>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695550" y="562572"/>
                <a:ext cx="7497474" cy="5693866"/>
              </a:xfrm>
              <a:prstGeom prst="rect">
                <a:avLst/>
              </a:prstGeom>
              <a:blipFill>
                <a:blip r:embed="rId4"/>
                <a:stretch>
                  <a:fillRect l="-1626" t="-964" r="-1545"/>
                </a:stretch>
              </a:blipFill>
            </p:spPr>
            <p:txBody>
              <a:bodyPr/>
              <a:lstStyle/>
              <a:p>
                <a:r>
                  <a:rPr lang="en-GB">
                    <a:noFill/>
                  </a:rPr>
                  <a:t> </a:t>
                </a:r>
              </a:p>
            </p:txBody>
          </p:sp>
        </mc:Fallback>
      </mc:AlternateContent>
      <p:cxnSp>
        <p:nvCxnSpPr>
          <p:cNvPr id="12" name="Straight Connector 11"/>
          <p:cNvCxnSpPr/>
          <p:nvPr/>
        </p:nvCxnSpPr>
        <p:spPr>
          <a:xfrm>
            <a:off x="2316916" y="1953877"/>
            <a:ext cx="3982947" cy="0"/>
          </a:xfrm>
          <a:prstGeom prst="line">
            <a:avLst/>
          </a:prstGeom>
          <a:ln w="38100"/>
        </p:spPr>
        <p:style>
          <a:lnRef idx="1">
            <a:schemeClr val="dk1"/>
          </a:lnRef>
          <a:fillRef idx="0">
            <a:schemeClr val="dk1"/>
          </a:fillRef>
          <a:effectRef idx="0">
            <a:schemeClr val="dk1"/>
          </a:effectRef>
          <a:fontRef idx="minor">
            <a:schemeClr val="tx1"/>
          </a:fontRef>
        </p:style>
      </p:cxnSp>
      <p:cxnSp>
        <p:nvCxnSpPr>
          <p:cNvPr id="13" name="Straight Connector 12"/>
          <p:cNvCxnSpPr/>
          <p:nvPr/>
        </p:nvCxnSpPr>
        <p:spPr>
          <a:xfrm>
            <a:off x="2309023" y="1622669"/>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4" name="Straight Connector 13"/>
          <p:cNvCxnSpPr/>
          <p:nvPr/>
        </p:nvCxnSpPr>
        <p:spPr>
          <a:xfrm>
            <a:off x="3639303" y="1622669"/>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5" name="Straight Connector 14"/>
          <p:cNvCxnSpPr/>
          <p:nvPr/>
        </p:nvCxnSpPr>
        <p:spPr>
          <a:xfrm>
            <a:off x="2974163" y="1622669"/>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6" name="Straight Connector 15"/>
          <p:cNvCxnSpPr/>
          <p:nvPr/>
        </p:nvCxnSpPr>
        <p:spPr>
          <a:xfrm>
            <a:off x="4304443" y="1622669"/>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7" name="Straight Connector 16"/>
          <p:cNvCxnSpPr/>
          <p:nvPr/>
        </p:nvCxnSpPr>
        <p:spPr>
          <a:xfrm>
            <a:off x="4969583" y="1622669"/>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8" name="Straight Connector 17"/>
          <p:cNvCxnSpPr/>
          <p:nvPr/>
        </p:nvCxnSpPr>
        <p:spPr>
          <a:xfrm>
            <a:off x="5634723" y="1622669"/>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9" name="Straight Connector 18"/>
          <p:cNvCxnSpPr/>
          <p:nvPr/>
        </p:nvCxnSpPr>
        <p:spPr>
          <a:xfrm>
            <a:off x="6299863" y="1622669"/>
            <a:ext cx="7893" cy="658949"/>
          </a:xfrm>
          <a:prstGeom prst="line">
            <a:avLst/>
          </a:prstGeom>
          <a:ln w="38100"/>
        </p:spPr>
        <p:style>
          <a:lnRef idx="1">
            <a:schemeClr val="dk1"/>
          </a:lnRef>
          <a:fillRef idx="0">
            <a:schemeClr val="dk1"/>
          </a:fillRef>
          <a:effectRef idx="0">
            <a:schemeClr val="dk1"/>
          </a:effectRef>
          <a:fontRef idx="minor">
            <a:schemeClr val="tx1"/>
          </a:fontRef>
        </p:style>
      </p:cxnSp>
      <p:sp>
        <p:nvSpPr>
          <p:cNvPr id="21" name="TextBox 20"/>
          <p:cNvSpPr txBox="1"/>
          <p:nvPr/>
        </p:nvSpPr>
        <p:spPr>
          <a:xfrm>
            <a:off x="4166058" y="2260649"/>
            <a:ext cx="651510"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0</a:t>
            </a:r>
          </a:p>
        </p:txBody>
      </p:sp>
      <p:sp>
        <p:nvSpPr>
          <p:cNvPr id="22" name="TextBox 21"/>
          <p:cNvSpPr txBox="1"/>
          <p:nvPr/>
        </p:nvSpPr>
        <p:spPr>
          <a:xfrm>
            <a:off x="5469562" y="2260649"/>
            <a:ext cx="651510"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2</a:t>
            </a:r>
          </a:p>
        </p:txBody>
      </p:sp>
      <mc:AlternateContent xmlns:mc="http://schemas.openxmlformats.org/markup-compatibility/2006" xmlns:a14="http://schemas.microsoft.com/office/drawing/2010/main">
        <mc:Choice Requires="a14">
          <p:sp>
            <p:nvSpPr>
              <p:cNvPr id="23" name="TextBox 22"/>
              <p:cNvSpPr txBox="1"/>
              <p:nvPr/>
            </p:nvSpPr>
            <p:spPr>
              <a:xfrm>
                <a:off x="3294665" y="2260649"/>
                <a:ext cx="651510"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14:m>
                  <m:oMath xmlns:m="http://schemas.openxmlformats.org/officeDocument/2006/math">
                    <m:r>
                      <a:rPr kumimoji="0" lang="en-GB"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oMath>
                </a14:m>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1</a:t>
                </a:r>
              </a:p>
            </p:txBody>
          </p:sp>
        </mc:Choice>
        <mc:Fallback xmlns="">
          <p:sp>
            <p:nvSpPr>
              <p:cNvPr id="23" name="TextBox 22"/>
              <p:cNvSpPr txBox="1">
                <a:spLocks noRot="1" noChangeAspect="1" noMove="1" noResize="1" noEditPoints="1" noAdjustHandles="1" noChangeArrowheads="1" noChangeShapeType="1" noTextEdit="1"/>
              </p:cNvSpPr>
              <p:nvPr/>
            </p:nvSpPr>
            <p:spPr>
              <a:xfrm>
                <a:off x="3294665" y="2260649"/>
                <a:ext cx="651510" cy="461665"/>
              </a:xfrm>
              <a:prstGeom prst="rect">
                <a:avLst/>
              </a:prstGeom>
              <a:blipFill>
                <a:blip r:embed="rId5"/>
                <a:stretch>
                  <a:fillRect t="-10526" r="-935" b="-28947"/>
                </a:stretch>
              </a:blipFill>
            </p:spPr>
            <p:txBody>
              <a:bodyPr/>
              <a:lstStyle/>
              <a:p>
                <a:r>
                  <a:rPr lang="en-GB">
                    <a:noFill/>
                  </a:rPr>
                  <a:t> </a:t>
                </a:r>
              </a:p>
            </p:txBody>
          </p:sp>
        </mc:Fallback>
      </mc:AlternateContent>
      <p:sp>
        <p:nvSpPr>
          <p:cNvPr id="24" name="TextBox 23"/>
          <p:cNvSpPr txBox="1"/>
          <p:nvPr/>
        </p:nvSpPr>
        <p:spPr>
          <a:xfrm>
            <a:off x="6121072" y="2260649"/>
            <a:ext cx="651510"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3</a:t>
            </a:r>
          </a:p>
        </p:txBody>
      </p:sp>
      <p:sp>
        <p:nvSpPr>
          <p:cNvPr id="25" name="TextBox 24"/>
          <p:cNvSpPr txBox="1"/>
          <p:nvPr/>
        </p:nvSpPr>
        <p:spPr>
          <a:xfrm>
            <a:off x="4799664" y="2260649"/>
            <a:ext cx="651510"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1</a:t>
            </a:r>
          </a:p>
        </p:txBody>
      </p:sp>
      <mc:AlternateContent xmlns:mc="http://schemas.openxmlformats.org/markup-compatibility/2006" xmlns:a14="http://schemas.microsoft.com/office/drawing/2010/main">
        <mc:Choice Requires="a14">
          <p:sp>
            <p:nvSpPr>
              <p:cNvPr id="26" name="TextBox 25"/>
              <p:cNvSpPr txBox="1"/>
              <p:nvPr/>
            </p:nvSpPr>
            <p:spPr>
              <a:xfrm>
                <a:off x="2650042" y="2260649"/>
                <a:ext cx="651510"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14:m>
                  <m:oMath xmlns:m="http://schemas.openxmlformats.org/officeDocument/2006/math">
                    <m:r>
                      <a:rPr kumimoji="0" lang="en-GB"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oMath>
                </a14:m>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2</a:t>
                </a:r>
              </a:p>
            </p:txBody>
          </p:sp>
        </mc:Choice>
        <mc:Fallback xmlns="">
          <p:sp>
            <p:nvSpPr>
              <p:cNvPr id="26" name="TextBox 25"/>
              <p:cNvSpPr txBox="1">
                <a:spLocks noRot="1" noChangeAspect="1" noMove="1" noResize="1" noEditPoints="1" noAdjustHandles="1" noChangeArrowheads="1" noChangeShapeType="1" noTextEdit="1"/>
              </p:cNvSpPr>
              <p:nvPr/>
            </p:nvSpPr>
            <p:spPr>
              <a:xfrm>
                <a:off x="2650042" y="2260649"/>
                <a:ext cx="651510" cy="461665"/>
              </a:xfrm>
              <a:prstGeom prst="rect">
                <a:avLst/>
              </a:prstGeom>
              <a:blipFill>
                <a:blip r:embed="rId6"/>
                <a:stretch>
                  <a:fillRect t="-10526" b="-28947"/>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7" name="TextBox 26"/>
              <p:cNvSpPr txBox="1"/>
              <p:nvPr/>
            </p:nvSpPr>
            <p:spPr>
              <a:xfrm>
                <a:off x="1929340" y="2260649"/>
                <a:ext cx="651510"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14:m>
                  <m:oMath xmlns:m="http://schemas.openxmlformats.org/officeDocument/2006/math">
                    <m:r>
                      <a:rPr kumimoji="0" lang="en-GB"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oMath>
                </a14:m>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3</a:t>
                </a:r>
              </a:p>
            </p:txBody>
          </p:sp>
        </mc:Choice>
        <mc:Fallback xmlns="">
          <p:sp>
            <p:nvSpPr>
              <p:cNvPr id="27" name="TextBox 26"/>
              <p:cNvSpPr txBox="1">
                <a:spLocks noRot="1" noChangeAspect="1" noMove="1" noResize="1" noEditPoints="1" noAdjustHandles="1" noChangeArrowheads="1" noChangeShapeType="1" noTextEdit="1"/>
              </p:cNvSpPr>
              <p:nvPr/>
            </p:nvSpPr>
            <p:spPr>
              <a:xfrm>
                <a:off x="1929340" y="2260649"/>
                <a:ext cx="651510" cy="461665"/>
              </a:xfrm>
              <a:prstGeom prst="rect">
                <a:avLst/>
              </a:prstGeom>
              <a:blipFill>
                <a:blip r:embed="rId7"/>
                <a:stretch>
                  <a:fillRect t="-10526" r="-935" b="-28947"/>
                </a:stretch>
              </a:blipFill>
            </p:spPr>
            <p:txBody>
              <a:bodyPr/>
              <a:lstStyle/>
              <a:p>
                <a:r>
                  <a:rPr lang="en-GB">
                    <a:noFill/>
                  </a:rPr>
                  <a:t> </a:t>
                </a:r>
              </a:p>
            </p:txBody>
          </p:sp>
        </mc:Fallback>
      </mc:AlternateContent>
    </p:spTree>
    <p:extLst>
      <p:ext uri="{BB962C8B-B14F-4D97-AF65-F5344CB8AC3E}">
        <p14:creationId xmlns:p14="http://schemas.microsoft.com/office/powerpoint/2010/main" val="41283574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Box 1"/>
              <p:cNvSpPr txBox="1"/>
              <p:nvPr/>
            </p:nvSpPr>
            <p:spPr>
              <a:xfrm>
                <a:off x="695550" y="562572"/>
                <a:ext cx="7497474" cy="5693866"/>
              </a:xfrm>
              <a:prstGeom prst="rect">
                <a:avLst/>
              </a:prstGeom>
              <a:noFill/>
            </p:spPr>
            <p:txBody>
              <a:bodyPr wrap="square" rtlCol="0">
                <a:spAutoFit/>
              </a:bodyPr>
              <a:lstStyle/>
              <a:p>
                <a:r>
                  <a:rPr lang="en-GB" sz="2800" dirty="0">
                    <a:latin typeface="Calibri" panose="020F0502020204030204" pitchFamily="34" charset="0"/>
                    <a:cs typeface="Calibri" panose="020F0502020204030204" pitchFamily="34" charset="0"/>
                  </a:rPr>
                  <a:t>1) The temperature in Cardiff is 3</a:t>
                </a:r>
                <a14:m>
                  <m:oMath xmlns:m="http://schemas.openxmlformats.org/officeDocument/2006/math">
                    <m:r>
                      <a:rPr lang="en-GB" sz="2800" i="1" smtClean="0">
                        <a:latin typeface="Cambria Math" panose="02040503050406030204" pitchFamily="18" charset="0"/>
                        <a:ea typeface="Cambria Math" panose="02040503050406030204" pitchFamily="18" charset="0"/>
                        <a:cs typeface="Calibri" panose="020F0502020204030204" pitchFamily="34" charset="0"/>
                      </a:rPr>
                      <m:t>℃</m:t>
                    </m:r>
                  </m:oMath>
                </a14:m>
                <a:r>
                  <a:rPr lang="en-GB" sz="2800" dirty="0">
                    <a:latin typeface="Calibri" panose="020F0502020204030204" pitchFamily="34" charset="0"/>
                    <a:cs typeface="Calibri" panose="020F0502020204030204" pitchFamily="34" charset="0"/>
                  </a:rPr>
                  <a:t>. It falls by 4</a:t>
                </a:r>
                <a14:m>
                  <m:oMath xmlns:m="http://schemas.openxmlformats.org/officeDocument/2006/math">
                    <m:r>
                      <a:rPr lang="en-GB" sz="2800" i="1" smtClean="0">
                        <a:latin typeface="Cambria Math" panose="02040503050406030204" pitchFamily="18" charset="0"/>
                        <a:ea typeface="Cambria Math" panose="02040503050406030204" pitchFamily="18" charset="0"/>
                        <a:cs typeface="Calibri" panose="020F0502020204030204" pitchFamily="34" charset="0"/>
                      </a:rPr>
                      <m:t>℃</m:t>
                    </m:r>
                  </m:oMath>
                </a14:m>
                <a:r>
                  <a:rPr lang="en-GB" sz="2800" dirty="0">
                    <a:latin typeface="Calibri" panose="020F0502020204030204" pitchFamily="34" charset="0"/>
                    <a:cs typeface="Calibri" panose="020F0502020204030204" pitchFamily="34" charset="0"/>
                  </a:rPr>
                  <a:t>. What is the temperature now?</a:t>
                </a:r>
              </a:p>
              <a:p>
                <a:endParaRPr lang="en-GB" sz="2800" dirty="0">
                  <a:latin typeface="Calibri" panose="020F0502020204030204" pitchFamily="34" charset="0"/>
                  <a:cs typeface="Calibri" panose="020F0502020204030204" pitchFamily="34" charset="0"/>
                </a:endParaRPr>
              </a:p>
              <a:p>
                <a:endParaRPr lang="en-GB" sz="2800" dirty="0">
                  <a:latin typeface="Calibri" panose="020F0502020204030204" pitchFamily="34" charset="0"/>
                  <a:cs typeface="Calibri" panose="020F0502020204030204" pitchFamily="34" charset="0"/>
                </a:endParaRPr>
              </a:p>
              <a:p>
                <a:endParaRPr lang="en-GB" sz="2800" dirty="0">
                  <a:latin typeface="Calibri" panose="020F0502020204030204" pitchFamily="34" charset="0"/>
                  <a:cs typeface="Calibri" panose="020F0502020204030204" pitchFamily="34" charset="0"/>
                </a:endParaRPr>
              </a:p>
              <a:p>
                <a:endParaRPr lang="en-GB" sz="2800" dirty="0">
                  <a:latin typeface="Calibri" panose="020F0502020204030204" pitchFamily="34" charset="0"/>
                  <a:cs typeface="Calibri" panose="020F0502020204030204" pitchFamily="34" charset="0"/>
                </a:endParaRPr>
              </a:p>
              <a:p>
                <a:r>
                  <a:rPr lang="en-GB" sz="2800" dirty="0">
                    <a:latin typeface="Calibri" panose="020F0502020204030204" pitchFamily="34" charset="0"/>
                    <a:cs typeface="Calibri" panose="020F0502020204030204" pitchFamily="34" charset="0"/>
                  </a:rPr>
                  <a:t>2) What is 3 more than </a:t>
                </a:r>
                <a14:m>
                  <m:oMath xmlns:m="http://schemas.openxmlformats.org/officeDocument/2006/math">
                    <m:r>
                      <a:rPr lang="en-GB" sz="2800" b="0" i="1" smtClean="0">
                        <a:latin typeface="Cambria Math" panose="02040503050406030204" pitchFamily="18" charset="0"/>
                        <a:cs typeface="Calibri" panose="020F0502020204030204" pitchFamily="34" charset="0"/>
                      </a:rPr>
                      <m:t>−</m:t>
                    </m:r>
                  </m:oMath>
                </a14:m>
                <a:r>
                  <a:rPr lang="en-GB" sz="2800" dirty="0">
                    <a:latin typeface="Calibri" panose="020F0502020204030204" pitchFamily="34" charset="0"/>
                    <a:cs typeface="Calibri" panose="020F0502020204030204" pitchFamily="34" charset="0"/>
                  </a:rPr>
                  <a:t>1?</a:t>
                </a:r>
              </a:p>
              <a:p>
                <a:endParaRPr lang="en-GB" sz="2800" dirty="0">
                  <a:latin typeface="Calibri" panose="020F0502020204030204" pitchFamily="34" charset="0"/>
                  <a:cs typeface="Calibri" panose="020F0502020204030204" pitchFamily="34" charset="0"/>
                </a:endParaRPr>
              </a:p>
              <a:p>
                <a:endParaRPr lang="en-GB" sz="2800" dirty="0">
                  <a:latin typeface="Calibri" panose="020F0502020204030204" pitchFamily="34" charset="0"/>
                  <a:cs typeface="Calibri" panose="020F0502020204030204" pitchFamily="34" charset="0"/>
                </a:endParaRPr>
              </a:p>
              <a:p>
                <a:r>
                  <a:rPr lang="en-GB" sz="2800" dirty="0">
                    <a:latin typeface="Calibri" panose="020F0502020204030204" pitchFamily="34" charset="0"/>
                    <a:cs typeface="Calibri" panose="020F0502020204030204" pitchFamily="34" charset="0"/>
                  </a:rPr>
                  <a:t>3) The temperature in Glasgow is </a:t>
                </a:r>
                <a14:m>
                  <m:oMath xmlns:m="http://schemas.openxmlformats.org/officeDocument/2006/math">
                    <m:r>
                      <a:rPr lang="en-GB" sz="2800" b="0" i="1" smtClean="0">
                        <a:latin typeface="Cambria Math" panose="02040503050406030204" pitchFamily="18" charset="0"/>
                        <a:cs typeface="Calibri" panose="020F0502020204030204" pitchFamily="34" charset="0"/>
                      </a:rPr>
                      <m:t>−</m:t>
                    </m:r>
                  </m:oMath>
                </a14:m>
                <a:r>
                  <a:rPr lang="en-GB" sz="2800" dirty="0">
                    <a:latin typeface="Calibri" panose="020F0502020204030204" pitchFamily="34" charset="0"/>
                    <a:cs typeface="Calibri" panose="020F0502020204030204" pitchFamily="34" charset="0"/>
                  </a:rPr>
                  <a:t>2</a:t>
                </a:r>
                <a14:m>
                  <m:oMath xmlns:m="http://schemas.openxmlformats.org/officeDocument/2006/math">
                    <m:r>
                      <a:rPr lang="en-GB" sz="2800" i="1">
                        <a:latin typeface="Cambria Math" panose="02040503050406030204" pitchFamily="18" charset="0"/>
                        <a:ea typeface="Cambria Math" panose="02040503050406030204" pitchFamily="18" charset="0"/>
                        <a:cs typeface="Calibri" panose="020F0502020204030204" pitchFamily="34" charset="0"/>
                      </a:rPr>
                      <m:t>℃</m:t>
                    </m:r>
                  </m:oMath>
                </a14:m>
                <a:r>
                  <a:rPr lang="en-GB" sz="2800" dirty="0">
                    <a:latin typeface="Calibri" panose="020F0502020204030204" pitchFamily="34" charset="0"/>
                    <a:cs typeface="Calibri" panose="020F0502020204030204" pitchFamily="34" charset="0"/>
                  </a:rPr>
                  <a:t>. It increases by 6</a:t>
                </a:r>
                <a14:m>
                  <m:oMath xmlns:m="http://schemas.openxmlformats.org/officeDocument/2006/math">
                    <m:r>
                      <a:rPr lang="en-GB" sz="2800" i="1">
                        <a:latin typeface="Cambria Math" panose="02040503050406030204" pitchFamily="18" charset="0"/>
                        <a:ea typeface="Cambria Math" panose="02040503050406030204" pitchFamily="18" charset="0"/>
                        <a:cs typeface="Calibri" panose="020F0502020204030204" pitchFamily="34" charset="0"/>
                      </a:rPr>
                      <m:t>℃</m:t>
                    </m:r>
                  </m:oMath>
                </a14:m>
                <a:r>
                  <a:rPr lang="en-GB" sz="2800" dirty="0">
                    <a:latin typeface="Calibri" panose="020F0502020204030204" pitchFamily="34" charset="0"/>
                    <a:cs typeface="Calibri" panose="020F0502020204030204" pitchFamily="34" charset="0"/>
                  </a:rPr>
                  <a:t>. What is the temperature now?</a:t>
                </a:r>
              </a:p>
              <a:p>
                <a:endParaRPr lang="en-GB" sz="2800" dirty="0">
                  <a:latin typeface="Calibri" panose="020F0502020204030204" pitchFamily="34" charset="0"/>
                  <a:cs typeface="Calibri" panose="020F0502020204030204" pitchFamily="34" charset="0"/>
                </a:endParaRPr>
              </a:p>
              <a:p>
                <a:endParaRPr lang="en-GB" sz="2800" dirty="0">
                  <a:latin typeface="Calibri" panose="020F0502020204030204" pitchFamily="34" charset="0"/>
                  <a:cs typeface="Calibri" panose="020F0502020204030204" pitchFamily="34" charset="0"/>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695550" y="562572"/>
                <a:ext cx="7497474" cy="5693866"/>
              </a:xfrm>
              <a:prstGeom prst="rect">
                <a:avLst/>
              </a:prstGeom>
              <a:blipFill>
                <a:blip r:embed="rId5"/>
                <a:stretch>
                  <a:fillRect l="-1626" t="-964" r="-1545"/>
                </a:stretch>
              </a:blipFill>
            </p:spPr>
            <p:txBody>
              <a:bodyPr/>
              <a:lstStyle/>
              <a:p>
                <a:r>
                  <a:rPr lang="en-GB">
                    <a:noFill/>
                  </a:rPr>
                  <a:t> </a:t>
                </a:r>
              </a:p>
            </p:txBody>
          </p:sp>
        </mc:Fallback>
      </mc:AlternateContent>
      <p:cxnSp>
        <p:nvCxnSpPr>
          <p:cNvPr id="12" name="Straight Connector 11"/>
          <p:cNvCxnSpPr/>
          <p:nvPr/>
        </p:nvCxnSpPr>
        <p:spPr>
          <a:xfrm>
            <a:off x="2316916" y="1953877"/>
            <a:ext cx="3982947" cy="0"/>
          </a:xfrm>
          <a:prstGeom prst="line">
            <a:avLst/>
          </a:prstGeom>
          <a:ln w="38100"/>
        </p:spPr>
        <p:style>
          <a:lnRef idx="1">
            <a:schemeClr val="dk1"/>
          </a:lnRef>
          <a:fillRef idx="0">
            <a:schemeClr val="dk1"/>
          </a:fillRef>
          <a:effectRef idx="0">
            <a:schemeClr val="dk1"/>
          </a:effectRef>
          <a:fontRef idx="minor">
            <a:schemeClr val="tx1"/>
          </a:fontRef>
        </p:style>
      </p:cxnSp>
      <p:cxnSp>
        <p:nvCxnSpPr>
          <p:cNvPr id="13" name="Straight Connector 12"/>
          <p:cNvCxnSpPr/>
          <p:nvPr/>
        </p:nvCxnSpPr>
        <p:spPr>
          <a:xfrm>
            <a:off x="2309023" y="1622669"/>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4" name="Straight Connector 13"/>
          <p:cNvCxnSpPr/>
          <p:nvPr/>
        </p:nvCxnSpPr>
        <p:spPr>
          <a:xfrm>
            <a:off x="3639303" y="1622669"/>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5" name="Straight Connector 14"/>
          <p:cNvCxnSpPr/>
          <p:nvPr/>
        </p:nvCxnSpPr>
        <p:spPr>
          <a:xfrm>
            <a:off x="2974163" y="1622669"/>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6" name="Straight Connector 15"/>
          <p:cNvCxnSpPr/>
          <p:nvPr/>
        </p:nvCxnSpPr>
        <p:spPr>
          <a:xfrm>
            <a:off x="4304443" y="1622669"/>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7" name="Straight Connector 16"/>
          <p:cNvCxnSpPr/>
          <p:nvPr/>
        </p:nvCxnSpPr>
        <p:spPr>
          <a:xfrm>
            <a:off x="4969583" y="1622669"/>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8" name="Straight Connector 17"/>
          <p:cNvCxnSpPr/>
          <p:nvPr/>
        </p:nvCxnSpPr>
        <p:spPr>
          <a:xfrm>
            <a:off x="5634723" y="1622669"/>
            <a:ext cx="7893" cy="658949"/>
          </a:xfrm>
          <a:prstGeom prst="line">
            <a:avLst/>
          </a:prstGeom>
          <a:ln w="38100"/>
        </p:spPr>
        <p:style>
          <a:lnRef idx="1">
            <a:schemeClr val="dk1"/>
          </a:lnRef>
          <a:fillRef idx="0">
            <a:schemeClr val="dk1"/>
          </a:fillRef>
          <a:effectRef idx="0">
            <a:schemeClr val="dk1"/>
          </a:effectRef>
          <a:fontRef idx="minor">
            <a:schemeClr val="tx1"/>
          </a:fontRef>
        </p:style>
      </p:cxnSp>
      <p:cxnSp>
        <p:nvCxnSpPr>
          <p:cNvPr id="19" name="Straight Connector 18"/>
          <p:cNvCxnSpPr/>
          <p:nvPr/>
        </p:nvCxnSpPr>
        <p:spPr>
          <a:xfrm>
            <a:off x="6299863" y="1622669"/>
            <a:ext cx="7893" cy="658949"/>
          </a:xfrm>
          <a:prstGeom prst="line">
            <a:avLst/>
          </a:prstGeom>
          <a:ln w="38100"/>
        </p:spPr>
        <p:style>
          <a:lnRef idx="1">
            <a:schemeClr val="dk1"/>
          </a:lnRef>
          <a:fillRef idx="0">
            <a:schemeClr val="dk1"/>
          </a:fillRef>
          <a:effectRef idx="0">
            <a:schemeClr val="dk1"/>
          </a:effectRef>
          <a:fontRef idx="minor">
            <a:schemeClr val="tx1"/>
          </a:fontRef>
        </p:style>
      </p:cxnSp>
      <p:sp>
        <p:nvSpPr>
          <p:cNvPr id="21" name="TextBox 20"/>
          <p:cNvSpPr txBox="1"/>
          <p:nvPr/>
        </p:nvSpPr>
        <p:spPr>
          <a:xfrm>
            <a:off x="4166058" y="2260649"/>
            <a:ext cx="651510"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0</a:t>
            </a:r>
          </a:p>
        </p:txBody>
      </p:sp>
      <p:sp>
        <p:nvSpPr>
          <p:cNvPr id="22" name="TextBox 21"/>
          <p:cNvSpPr txBox="1"/>
          <p:nvPr/>
        </p:nvSpPr>
        <p:spPr>
          <a:xfrm>
            <a:off x="5469562" y="2260649"/>
            <a:ext cx="651510"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2</a:t>
            </a:r>
          </a:p>
        </p:txBody>
      </p:sp>
      <mc:AlternateContent xmlns:mc="http://schemas.openxmlformats.org/markup-compatibility/2006" xmlns:a14="http://schemas.microsoft.com/office/drawing/2010/main">
        <mc:Choice Requires="a14">
          <p:sp>
            <p:nvSpPr>
              <p:cNvPr id="23" name="TextBox 22"/>
              <p:cNvSpPr txBox="1"/>
              <p:nvPr/>
            </p:nvSpPr>
            <p:spPr>
              <a:xfrm>
                <a:off x="3294665" y="2260649"/>
                <a:ext cx="651510"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14:m>
                  <m:oMath xmlns:m="http://schemas.openxmlformats.org/officeDocument/2006/math">
                    <m:r>
                      <a:rPr kumimoji="0" lang="en-GB"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oMath>
                </a14:m>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1</a:t>
                </a:r>
              </a:p>
            </p:txBody>
          </p:sp>
        </mc:Choice>
        <mc:Fallback xmlns="">
          <p:sp>
            <p:nvSpPr>
              <p:cNvPr id="23" name="TextBox 22"/>
              <p:cNvSpPr txBox="1">
                <a:spLocks noRot="1" noChangeAspect="1" noMove="1" noResize="1" noEditPoints="1" noAdjustHandles="1" noChangeArrowheads="1" noChangeShapeType="1" noTextEdit="1"/>
              </p:cNvSpPr>
              <p:nvPr/>
            </p:nvSpPr>
            <p:spPr>
              <a:xfrm>
                <a:off x="3294665" y="2260649"/>
                <a:ext cx="651510" cy="461665"/>
              </a:xfrm>
              <a:prstGeom prst="rect">
                <a:avLst/>
              </a:prstGeom>
              <a:blipFill>
                <a:blip r:embed="rId6"/>
                <a:stretch>
                  <a:fillRect t="-10526" r="-935" b="-28947"/>
                </a:stretch>
              </a:blipFill>
            </p:spPr>
            <p:txBody>
              <a:bodyPr/>
              <a:lstStyle/>
              <a:p>
                <a:r>
                  <a:rPr lang="en-GB">
                    <a:noFill/>
                  </a:rPr>
                  <a:t> </a:t>
                </a:r>
              </a:p>
            </p:txBody>
          </p:sp>
        </mc:Fallback>
      </mc:AlternateContent>
      <p:sp>
        <p:nvSpPr>
          <p:cNvPr id="24" name="TextBox 23"/>
          <p:cNvSpPr txBox="1"/>
          <p:nvPr/>
        </p:nvSpPr>
        <p:spPr>
          <a:xfrm>
            <a:off x="6121072" y="2260649"/>
            <a:ext cx="651510"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3</a:t>
            </a:r>
          </a:p>
        </p:txBody>
      </p:sp>
      <p:sp>
        <p:nvSpPr>
          <p:cNvPr id="25" name="TextBox 24"/>
          <p:cNvSpPr txBox="1"/>
          <p:nvPr/>
        </p:nvSpPr>
        <p:spPr>
          <a:xfrm>
            <a:off x="4799664" y="2260649"/>
            <a:ext cx="651510"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1</a:t>
            </a:r>
          </a:p>
        </p:txBody>
      </p:sp>
      <mc:AlternateContent xmlns:mc="http://schemas.openxmlformats.org/markup-compatibility/2006" xmlns:a14="http://schemas.microsoft.com/office/drawing/2010/main">
        <mc:Choice Requires="a14">
          <p:sp>
            <p:nvSpPr>
              <p:cNvPr id="26" name="TextBox 25"/>
              <p:cNvSpPr txBox="1"/>
              <p:nvPr/>
            </p:nvSpPr>
            <p:spPr>
              <a:xfrm>
                <a:off x="2650042" y="2260649"/>
                <a:ext cx="651510"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14:m>
                  <m:oMath xmlns:m="http://schemas.openxmlformats.org/officeDocument/2006/math">
                    <m:r>
                      <a:rPr kumimoji="0" lang="en-GB"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oMath>
                </a14:m>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2</a:t>
                </a:r>
              </a:p>
            </p:txBody>
          </p:sp>
        </mc:Choice>
        <mc:Fallback xmlns="">
          <p:sp>
            <p:nvSpPr>
              <p:cNvPr id="26" name="TextBox 25"/>
              <p:cNvSpPr txBox="1">
                <a:spLocks noRot="1" noChangeAspect="1" noMove="1" noResize="1" noEditPoints="1" noAdjustHandles="1" noChangeArrowheads="1" noChangeShapeType="1" noTextEdit="1"/>
              </p:cNvSpPr>
              <p:nvPr/>
            </p:nvSpPr>
            <p:spPr>
              <a:xfrm>
                <a:off x="2650042" y="2260649"/>
                <a:ext cx="651510" cy="461665"/>
              </a:xfrm>
              <a:prstGeom prst="rect">
                <a:avLst/>
              </a:prstGeom>
              <a:blipFill>
                <a:blip r:embed="rId7"/>
                <a:stretch>
                  <a:fillRect t="-10526" b="-28947"/>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7" name="TextBox 26"/>
              <p:cNvSpPr txBox="1"/>
              <p:nvPr/>
            </p:nvSpPr>
            <p:spPr>
              <a:xfrm>
                <a:off x="1929340" y="2260649"/>
                <a:ext cx="651510"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14:m>
                  <m:oMath xmlns:m="http://schemas.openxmlformats.org/officeDocument/2006/math">
                    <m:r>
                      <a:rPr kumimoji="0" lang="en-GB"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oMath>
                </a14:m>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3</a:t>
                </a:r>
              </a:p>
            </p:txBody>
          </p:sp>
        </mc:Choice>
        <mc:Fallback xmlns="">
          <p:sp>
            <p:nvSpPr>
              <p:cNvPr id="27" name="TextBox 26"/>
              <p:cNvSpPr txBox="1">
                <a:spLocks noRot="1" noChangeAspect="1" noMove="1" noResize="1" noEditPoints="1" noAdjustHandles="1" noChangeArrowheads="1" noChangeShapeType="1" noTextEdit="1"/>
              </p:cNvSpPr>
              <p:nvPr/>
            </p:nvSpPr>
            <p:spPr>
              <a:xfrm>
                <a:off x="1929340" y="2260649"/>
                <a:ext cx="651510" cy="461665"/>
              </a:xfrm>
              <a:prstGeom prst="rect">
                <a:avLst/>
              </a:prstGeom>
              <a:blipFill>
                <a:blip r:embed="rId8"/>
                <a:stretch>
                  <a:fillRect t="-10526" r="-935" b="-28947"/>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8" name="TextBox 27"/>
              <p:cNvSpPr txBox="1"/>
              <p:nvPr/>
            </p:nvSpPr>
            <p:spPr>
              <a:xfrm>
                <a:off x="6644501" y="1737429"/>
                <a:ext cx="1230923" cy="523220"/>
              </a:xfrm>
              <a:prstGeom prst="rect">
                <a:avLst/>
              </a:prstGeom>
              <a:noFill/>
            </p:spPr>
            <p:txBody>
              <a:bodyPr wrap="square" rtlCol="0">
                <a:spAutoFit/>
              </a:bodyPr>
              <a:lstStyle/>
              <a:p>
                <a14:m>
                  <m:oMath xmlns:m="http://schemas.openxmlformats.org/officeDocument/2006/math">
                    <m:r>
                      <a:rPr lang="en-GB" sz="2800" b="0" i="1" smtClean="0">
                        <a:solidFill>
                          <a:schemeClr val="accent1"/>
                        </a:solidFill>
                        <a:latin typeface="Cambria Math" panose="02040503050406030204" pitchFamily="18" charset="0"/>
                      </a:rPr>
                      <m:t>−</m:t>
                    </m:r>
                  </m:oMath>
                </a14:m>
                <a:r>
                  <a:rPr lang="en-GB" sz="2800" dirty="0">
                    <a:solidFill>
                      <a:schemeClr val="accent1"/>
                    </a:solidFill>
                  </a:rPr>
                  <a:t>1</a:t>
                </a:r>
                <a14:m>
                  <m:oMath xmlns:m="http://schemas.openxmlformats.org/officeDocument/2006/math">
                    <m:r>
                      <a:rPr lang="en-GB" sz="2800" i="1" dirty="0" smtClean="0">
                        <a:solidFill>
                          <a:schemeClr val="accent1"/>
                        </a:solidFill>
                        <a:latin typeface="Cambria Math" panose="02040503050406030204" pitchFamily="18" charset="0"/>
                        <a:ea typeface="Cambria Math" panose="02040503050406030204" pitchFamily="18" charset="0"/>
                      </a:rPr>
                      <m:t>℃</m:t>
                    </m:r>
                  </m:oMath>
                </a14:m>
                <a:endParaRPr lang="en-GB" sz="2800" dirty="0">
                  <a:solidFill>
                    <a:schemeClr val="accent1"/>
                  </a:solidFill>
                </a:endParaRPr>
              </a:p>
            </p:txBody>
          </p:sp>
        </mc:Choice>
        <mc:Fallback xmlns="">
          <p:sp>
            <p:nvSpPr>
              <p:cNvPr id="28" name="TextBox 27"/>
              <p:cNvSpPr txBox="1">
                <a:spLocks noRot="1" noChangeAspect="1" noMove="1" noResize="1" noEditPoints="1" noAdjustHandles="1" noChangeArrowheads="1" noChangeShapeType="1" noTextEdit="1"/>
              </p:cNvSpPr>
              <p:nvPr/>
            </p:nvSpPr>
            <p:spPr>
              <a:xfrm>
                <a:off x="6644501" y="1737429"/>
                <a:ext cx="1230923" cy="523220"/>
              </a:xfrm>
              <a:prstGeom prst="rect">
                <a:avLst/>
              </a:prstGeom>
              <a:blipFill>
                <a:blip r:embed="rId9"/>
                <a:stretch>
                  <a:fillRect t="-10465" b="-32558"/>
                </a:stretch>
              </a:blipFill>
            </p:spPr>
            <p:txBody>
              <a:bodyPr/>
              <a:lstStyle/>
              <a:p>
                <a:r>
                  <a:rPr lang="en-GB">
                    <a:noFill/>
                  </a:rPr>
                  <a:t> </a:t>
                </a:r>
              </a:p>
            </p:txBody>
          </p:sp>
        </mc:Fallback>
      </mc:AlternateContent>
      <p:sp>
        <p:nvSpPr>
          <p:cNvPr id="29" name="TextBox 28"/>
          <p:cNvSpPr txBox="1"/>
          <p:nvPr/>
        </p:nvSpPr>
        <p:spPr>
          <a:xfrm>
            <a:off x="5125419" y="3128735"/>
            <a:ext cx="1230923" cy="523220"/>
          </a:xfrm>
          <a:prstGeom prst="rect">
            <a:avLst/>
          </a:prstGeom>
          <a:noFill/>
        </p:spPr>
        <p:txBody>
          <a:bodyPr wrap="square" rtlCol="0">
            <a:spAutoFit/>
          </a:bodyPr>
          <a:lstStyle/>
          <a:p>
            <a:r>
              <a:rPr lang="en-GB" sz="2800" dirty="0">
                <a:solidFill>
                  <a:schemeClr val="accent1"/>
                </a:solidFill>
              </a:rPr>
              <a:t>2</a:t>
            </a:r>
          </a:p>
        </p:txBody>
      </p:sp>
      <mc:AlternateContent xmlns:mc="http://schemas.openxmlformats.org/markup-compatibility/2006" xmlns:a14="http://schemas.microsoft.com/office/drawing/2010/main">
        <mc:Choice Requires="a14">
          <p:sp>
            <p:nvSpPr>
              <p:cNvPr id="30" name="TextBox 29"/>
              <p:cNvSpPr txBox="1"/>
              <p:nvPr/>
            </p:nvSpPr>
            <p:spPr>
              <a:xfrm>
                <a:off x="7259962" y="5236132"/>
                <a:ext cx="1230923" cy="523220"/>
              </a:xfrm>
              <a:prstGeom prst="rect">
                <a:avLst/>
              </a:prstGeom>
              <a:noFill/>
            </p:spPr>
            <p:txBody>
              <a:bodyPr wrap="square" rtlCol="0">
                <a:spAutoFit/>
              </a:bodyPr>
              <a:lstStyle/>
              <a:p>
                <a:r>
                  <a:rPr lang="en-GB" sz="2800" dirty="0">
                    <a:solidFill>
                      <a:schemeClr val="accent1"/>
                    </a:solidFill>
                  </a:rPr>
                  <a:t>4</a:t>
                </a:r>
                <a14:m>
                  <m:oMath xmlns:m="http://schemas.openxmlformats.org/officeDocument/2006/math">
                    <m:r>
                      <a:rPr lang="en-GB" sz="2800" i="1" smtClean="0">
                        <a:solidFill>
                          <a:schemeClr val="accent1"/>
                        </a:solidFill>
                        <a:latin typeface="Cambria Math" panose="02040503050406030204" pitchFamily="18" charset="0"/>
                        <a:ea typeface="Cambria Math" panose="02040503050406030204" pitchFamily="18" charset="0"/>
                      </a:rPr>
                      <m:t>℃</m:t>
                    </m:r>
                  </m:oMath>
                </a14:m>
                <a:endParaRPr lang="en-GB" sz="2800" dirty="0">
                  <a:solidFill>
                    <a:schemeClr val="accent1"/>
                  </a:solidFill>
                </a:endParaRPr>
              </a:p>
            </p:txBody>
          </p:sp>
        </mc:Choice>
        <mc:Fallback xmlns="">
          <p:sp>
            <p:nvSpPr>
              <p:cNvPr id="30" name="TextBox 29"/>
              <p:cNvSpPr txBox="1">
                <a:spLocks noRot="1" noChangeAspect="1" noMove="1" noResize="1" noEditPoints="1" noAdjustHandles="1" noChangeArrowheads="1" noChangeShapeType="1" noTextEdit="1"/>
              </p:cNvSpPr>
              <p:nvPr/>
            </p:nvSpPr>
            <p:spPr>
              <a:xfrm>
                <a:off x="7259962" y="5236132"/>
                <a:ext cx="1230923" cy="523220"/>
              </a:xfrm>
              <a:prstGeom prst="rect">
                <a:avLst/>
              </a:prstGeom>
              <a:blipFill>
                <a:blip r:embed="rId10"/>
                <a:stretch>
                  <a:fillRect l="-10396" t="-11628" b="-32558"/>
                </a:stretch>
              </a:blipFill>
            </p:spPr>
            <p:txBody>
              <a:bodyPr/>
              <a:lstStyle/>
              <a:p>
                <a:r>
                  <a:rPr lang="en-GB">
                    <a:noFill/>
                  </a:rPr>
                  <a:t> </a:t>
                </a:r>
              </a:p>
            </p:txBody>
          </p:sp>
        </mc:Fallback>
      </mc:AlternateContent>
      <p:sp>
        <p:nvSpPr>
          <p:cNvPr id="31" name="Oval 30"/>
          <p:cNvSpPr/>
          <p:nvPr/>
        </p:nvSpPr>
        <p:spPr>
          <a:xfrm>
            <a:off x="6038140" y="1976954"/>
            <a:ext cx="463726" cy="832937"/>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32" name="Straight Arrow Connector 31"/>
          <p:cNvCxnSpPr/>
          <p:nvPr/>
        </p:nvCxnSpPr>
        <p:spPr>
          <a:xfrm>
            <a:off x="5727515" y="1856434"/>
            <a:ext cx="517243" cy="0"/>
          </a:xfrm>
          <a:prstGeom prst="straightConnector1">
            <a:avLst/>
          </a:prstGeom>
          <a:ln w="254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a:off x="5030519" y="1856434"/>
            <a:ext cx="517243" cy="0"/>
          </a:xfrm>
          <a:prstGeom prst="straightConnector1">
            <a:avLst/>
          </a:prstGeom>
          <a:ln w="254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p:nvPr/>
        </p:nvCxnSpPr>
        <p:spPr>
          <a:xfrm>
            <a:off x="4384549" y="1856434"/>
            <a:ext cx="517243" cy="0"/>
          </a:xfrm>
          <a:prstGeom prst="straightConnector1">
            <a:avLst/>
          </a:prstGeom>
          <a:ln w="254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a:off x="3687553" y="1856434"/>
            <a:ext cx="517243" cy="0"/>
          </a:xfrm>
          <a:prstGeom prst="straightConnector1">
            <a:avLst/>
          </a:prstGeom>
          <a:ln w="25400">
            <a:headEnd type="triangle"/>
            <a:tailEnd type="triangle"/>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1520567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down)">
                                      <p:cBhvr>
                                        <p:cTn id="7" dur="500"/>
                                        <p:tgtEl>
                                          <p:spTgt spid="3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wipe(right)">
                                      <p:cBhvr>
                                        <p:cTn id="12" dur="500"/>
                                        <p:tgtEl>
                                          <p:spTgt spid="3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nodeType="click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wipe(right)">
                                      <p:cBhvr>
                                        <p:cTn id="17" dur="500"/>
                                        <p:tgtEl>
                                          <p:spTgt spid="3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nodeType="click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wipe(right)">
                                      <p:cBhvr>
                                        <p:cTn id="22" dur="500"/>
                                        <p:tgtEl>
                                          <p:spTgt spid="34"/>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2" fill="hold" nodeType="click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wipe(right)">
                                      <p:cBhvr>
                                        <p:cTn id="27" dur="500"/>
                                        <p:tgtEl>
                                          <p:spTgt spid="35"/>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28"/>
                                        </p:tgtEl>
                                        <p:attrNameLst>
                                          <p:attrName>style.visibility</p:attrName>
                                        </p:attrNameLst>
                                      </p:cBhvr>
                                      <p:to>
                                        <p:strVal val="visible"/>
                                      </p:to>
                                    </p:set>
                                  </p:childTnLst>
                                </p:cTn>
                              </p:par>
                              <p:par>
                                <p:cTn id="32" presetID="1" presetClass="exit" presetSubtype="0" fill="hold" grpId="1" nodeType="withEffect">
                                  <p:stCondLst>
                                    <p:cond delay="0"/>
                                  </p:stCondLst>
                                  <p:childTnLst>
                                    <p:set>
                                      <p:cBhvr>
                                        <p:cTn id="33" dur="1" fill="hold">
                                          <p:stCondLst>
                                            <p:cond delay="0"/>
                                          </p:stCondLst>
                                        </p:cTn>
                                        <p:tgtEl>
                                          <p:spTgt spid="31"/>
                                        </p:tgtEl>
                                        <p:attrNameLst>
                                          <p:attrName>style.visibility</p:attrName>
                                        </p:attrNameLst>
                                      </p:cBhvr>
                                      <p:to>
                                        <p:strVal val="hidden"/>
                                      </p:to>
                                    </p:set>
                                  </p:childTnLst>
                                </p:cTn>
                              </p:par>
                              <p:par>
                                <p:cTn id="34" presetID="1" presetClass="exit" presetSubtype="0" fill="hold" nodeType="withEffect">
                                  <p:stCondLst>
                                    <p:cond delay="0"/>
                                  </p:stCondLst>
                                  <p:childTnLst>
                                    <p:set>
                                      <p:cBhvr>
                                        <p:cTn id="35" dur="1" fill="hold">
                                          <p:stCondLst>
                                            <p:cond delay="0"/>
                                          </p:stCondLst>
                                        </p:cTn>
                                        <p:tgtEl>
                                          <p:spTgt spid="32"/>
                                        </p:tgtEl>
                                        <p:attrNameLst>
                                          <p:attrName>style.visibility</p:attrName>
                                        </p:attrNameLst>
                                      </p:cBhvr>
                                      <p:to>
                                        <p:strVal val="hidden"/>
                                      </p:to>
                                    </p:set>
                                  </p:childTnLst>
                                </p:cTn>
                              </p:par>
                              <p:par>
                                <p:cTn id="36" presetID="1" presetClass="exit" presetSubtype="0" fill="hold" nodeType="withEffect">
                                  <p:stCondLst>
                                    <p:cond delay="0"/>
                                  </p:stCondLst>
                                  <p:childTnLst>
                                    <p:set>
                                      <p:cBhvr>
                                        <p:cTn id="37" dur="1" fill="hold">
                                          <p:stCondLst>
                                            <p:cond delay="0"/>
                                          </p:stCondLst>
                                        </p:cTn>
                                        <p:tgtEl>
                                          <p:spTgt spid="33"/>
                                        </p:tgtEl>
                                        <p:attrNameLst>
                                          <p:attrName>style.visibility</p:attrName>
                                        </p:attrNameLst>
                                      </p:cBhvr>
                                      <p:to>
                                        <p:strVal val="hidden"/>
                                      </p:to>
                                    </p:set>
                                  </p:childTnLst>
                                </p:cTn>
                              </p:par>
                              <p:par>
                                <p:cTn id="38" presetID="1" presetClass="exit" presetSubtype="0" fill="hold" nodeType="withEffect">
                                  <p:stCondLst>
                                    <p:cond delay="0"/>
                                  </p:stCondLst>
                                  <p:childTnLst>
                                    <p:set>
                                      <p:cBhvr>
                                        <p:cTn id="39" dur="1" fill="hold">
                                          <p:stCondLst>
                                            <p:cond delay="0"/>
                                          </p:stCondLst>
                                        </p:cTn>
                                        <p:tgtEl>
                                          <p:spTgt spid="34"/>
                                        </p:tgtEl>
                                        <p:attrNameLst>
                                          <p:attrName>style.visibility</p:attrName>
                                        </p:attrNameLst>
                                      </p:cBhvr>
                                      <p:to>
                                        <p:strVal val="hidden"/>
                                      </p:to>
                                    </p:set>
                                  </p:childTnLst>
                                </p:cTn>
                              </p:par>
                              <p:par>
                                <p:cTn id="40" presetID="1" presetClass="exit" presetSubtype="0" fill="hold" nodeType="withEffect">
                                  <p:stCondLst>
                                    <p:cond delay="0"/>
                                  </p:stCondLst>
                                  <p:childTnLst>
                                    <p:set>
                                      <p:cBhvr>
                                        <p:cTn id="41" dur="1" fill="hold">
                                          <p:stCondLst>
                                            <p:cond delay="0"/>
                                          </p:stCondLst>
                                        </p:cTn>
                                        <p:tgtEl>
                                          <p:spTgt spid="35"/>
                                        </p:tgtEl>
                                        <p:attrNameLst>
                                          <p:attrName>style.visibility</p:attrName>
                                        </p:attrNameLst>
                                      </p:cBhvr>
                                      <p:to>
                                        <p:strVal val="hidden"/>
                                      </p:to>
                                    </p:set>
                                  </p:childTnLst>
                                </p:cTn>
                              </p:par>
                            </p:childTnLst>
                          </p:cTn>
                        </p:par>
                      </p:childTnLst>
                    </p:cTn>
                  </p:par>
                  <p:par>
                    <p:cTn id="42" fill="hold">
                      <p:stCondLst>
                        <p:cond delay="indefinite"/>
                      </p:stCondLst>
                      <p:childTnLst>
                        <p:par>
                          <p:cTn id="43" fill="hold">
                            <p:stCondLst>
                              <p:cond delay="0"/>
                            </p:stCondLst>
                            <p:childTnLst>
                              <p:par>
                                <p:cTn id="44" presetID="1" presetClass="entr" presetSubtype="0" fill="hold" grpId="0" nodeType="clickEffect">
                                  <p:stCondLst>
                                    <p:cond delay="0"/>
                                  </p:stCondLst>
                                  <p:childTnLst>
                                    <p:set>
                                      <p:cBhvr>
                                        <p:cTn id="45" dur="1" fill="hold">
                                          <p:stCondLst>
                                            <p:cond delay="0"/>
                                          </p:stCondLst>
                                        </p:cTn>
                                        <p:tgtEl>
                                          <p:spTgt spid="29"/>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grpId="0" nodeType="clickEffect">
                                  <p:stCondLst>
                                    <p:cond delay="0"/>
                                  </p:stCondLst>
                                  <p:childTnLst>
                                    <p:set>
                                      <p:cBhvr>
                                        <p:cTn id="49"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P spid="31" grpId="0" animBg="1"/>
      <p:bldP spid="31" grpId="1"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3" name="TextBox 22"/>
              <p:cNvSpPr txBox="1"/>
              <p:nvPr/>
            </p:nvSpPr>
            <p:spPr>
              <a:xfrm>
                <a:off x="1908600" y="1423241"/>
                <a:ext cx="2016500" cy="892552"/>
              </a:xfrm>
              <a:prstGeom prst="rect">
                <a:avLst/>
              </a:prstGeom>
              <a:noFill/>
            </p:spPr>
            <p:txBody>
              <a:bodyPr wrap="square" rtlCol="0">
                <a:spAutoFit/>
              </a:bodyPr>
              <a:lstStyle/>
              <a:p>
                <a14:m>
                  <m:oMath xmlns:m="http://schemas.openxmlformats.org/officeDocument/2006/math">
                    <m:r>
                      <a:rPr lang="en-GB" sz="3200" b="0" i="1" smtClean="0">
                        <a:latin typeface="Cambria Math" panose="02040503050406030204" pitchFamily="18" charset="0"/>
                      </a:rPr>
                      <m:t>−</m:t>
                    </m:r>
                  </m:oMath>
                </a14:m>
                <a:r>
                  <a:rPr lang="en-GB" sz="3200" dirty="0"/>
                  <a:t>4 </a:t>
                </a:r>
                <a14:m>
                  <m:oMath xmlns:m="http://schemas.openxmlformats.org/officeDocument/2006/math">
                    <m:r>
                      <a:rPr lang="en-GB" sz="3200" b="0" i="1" smtClean="0">
                        <a:latin typeface="Cambria Math" panose="02040503050406030204" pitchFamily="18" charset="0"/>
                      </a:rPr>
                      <m:t>+</m:t>
                    </m:r>
                  </m:oMath>
                </a14:m>
                <a:r>
                  <a:rPr lang="en-GB" sz="3200" dirty="0"/>
                  <a:t> 5 =</a:t>
                </a:r>
              </a:p>
              <a:p>
                <a:endParaRPr lang="en-GB" sz="2000" dirty="0"/>
              </a:p>
            </p:txBody>
          </p:sp>
        </mc:Choice>
        <mc:Fallback xmlns="">
          <p:sp>
            <p:nvSpPr>
              <p:cNvPr id="23" name="TextBox 22"/>
              <p:cNvSpPr txBox="1">
                <a:spLocks noRot="1" noChangeAspect="1" noMove="1" noResize="1" noEditPoints="1" noAdjustHandles="1" noChangeArrowheads="1" noChangeShapeType="1" noTextEdit="1"/>
              </p:cNvSpPr>
              <p:nvPr/>
            </p:nvSpPr>
            <p:spPr>
              <a:xfrm>
                <a:off x="1908600" y="1423241"/>
                <a:ext cx="2016500" cy="892552"/>
              </a:xfrm>
              <a:prstGeom prst="rect">
                <a:avLst/>
              </a:prstGeom>
              <a:blipFill>
                <a:blip r:embed="rId5"/>
                <a:stretch>
                  <a:fillRect t="-8163"/>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4" name="TextBox 23"/>
              <p:cNvSpPr txBox="1"/>
              <p:nvPr/>
            </p:nvSpPr>
            <p:spPr>
              <a:xfrm>
                <a:off x="5021781" y="1423241"/>
                <a:ext cx="2016500" cy="892552"/>
              </a:xfrm>
              <a:prstGeom prst="rect">
                <a:avLst/>
              </a:prstGeom>
              <a:noFill/>
            </p:spPr>
            <p:txBody>
              <a:bodyPr wrap="square" rtlCol="0">
                <a:spAutoFit/>
              </a:bodyPr>
              <a:lstStyle/>
              <a:p>
                <a14:m>
                  <m:oMath xmlns:m="http://schemas.openxmlformats.org/officeDocument/2006/math">
                    <m:r>
                      <a:rPr lang="en-GB" sz="3200" b="0" i="1" smtClean="0">
                        <a:latin typeface="Cambria Math" panose="02040503050406030204" pitchFamily="18" charset="0"/>
                      </a:rPr>
                      <m:t>−</m:t>
                    </m:r>
                  </m:oMath>
                </a14:m>
                <a:r>
                  <a:rPr lang="en-GB" sz="3200" dirty="0"/>
                  <a:t>4 </a:t>
                </a:r>
                <a14:m>
                  <m:oMath xmlns:m="http://schemas.openxmlformats.org/officeDocument/2006/math">
                    <m:r>
                      <a:rPr lang="en-GB" sz="3200" b="0" i="1" smtClean="0">
                        <a:latin typeface="Cambria Math" panose="02040503050406030204" pitchFamily="18" charset="0"/>
                      </a:rPr>
                      <m:t>−</m:t>
                    </m:r>
                  </m:oMath>
                </a14:m>
                <a:r>
                  <a:rPr lang="en-GB" sz="3200" dirty="0"/>
                  <a:t> 5 =</a:t>
                </a:r>
              </a:p>
              <a:p>
                <a:endParaRPr lang="en-GB" sz="2000" dirty="0"/>
              </a:p>
            </p:txBody>
          </p:sp>
        </mc:Choice>
        <mc:Fallback xmlns="">
          <p:sp>
            <p:nvSpPr>
              <p:cNvPr id="24" name="TextBox 23"/>
              <p:cNvSpPr txBox="1">
                <a:spLocks noRot="1" noChangeAspect="1" noMove="1" noResize="1" noEditPoints="1" noAdjustHandles="1" noChangeArrowheads="1" noChangeShapeType="1" noTextEdit="1"/>
              </p:cNvSpPr>
              <p:nvPr/>
            </p:nvSpPr>
            <p:spPr>
              <a:xfrm>
                <a:off x="5021781" y="1423241"/>
                <a:ext cx="2016500" cy="892552"/>
              </a:xfrm>
              <a:prstGeom prst="rect">
                <a:avLst/>
              </a:prstGeom>
              <a:blipFill>
                <a:blip r:embed="rId6"/>
                <a:stretch>
                  <a:fillRect t="-8163"/>
                </a:stretch>
              </a:blipFill>
            </p:spPr>
            <p:txBody>
              <a:bodyPr/>
              <a:lstStyle/>
              <a:p>
                <a:r>
                  <a:rPr lang="en-GB">
                    <a:noFill/>
                  </a:rPr>
                  <a:t> </a:t>
                </a:r>
              </a:p>
            </p:txBody>
          </p:sp>
        </mc:Fallback>
      </mc:AlternateContent>
      <p:pic>
        <p:nvPicPr>
          <p:cNvPr id="25" name="Picture 24"/>
          <p:cNvPicPr>
            <a:picLocks noChangeAspect="1"/>
          </p:cNvPicPr>
          <p:nvPr/>
        </p:nvPicPr>
        <p:blipFill>
          <a:blip r:embed="rId7"/>
          <a:stretch>
            <a:fillRect/>
          </a:stretch>
        </p:blipFill>
        <p:spPr>
          <a:xfrm>
            <a:off x="7432034" y="569225"/>
            <a:ext cx="747045" cy="747045"/>
          </a:xfrm>
          <a:prstGeom prst="rect">
            <a:avLst/>
          </a:prstGeom>
        </p:spPr>
      </p:pic>
      <p:sp>
        <p:nvSpPr>
          <p:cNvPr id="26" name="TextBox 25"/>
          <p:cNvSpPr txBox="1"/>
          <p:nvPr/>
        </p:nvSpPr>
        <p:spPr>
          <a:xfrm>
            <a:off x="5734878" y="711914"/>
            <a:ext cx="2095136" cy="461665"/>
          </a:xfrm>
          <a:prstGeom prst="rect">
            <a:avLst/>
          </a:prstGeom>
          <a:noFill/>
        </p:spPr>
        <p:txBody>
          <a:bodyPr wrap="square" rtlCol="0">
            <a:spAutoFit/>
          </a:bodyPr>
          <a:lstStyle/>
          <a:p>
            <a:r>
              <a:rPr lang="en-GB" sz="2400" dirty="0">
                <a:latin typeface="Calibri" panose="020F0502020204030204" pitchFamily="34" charset="0"/>
                <a:cs typeface="Calibri" panose="020F0502020204030204" pitchFamily="34" charset="0"/>
              </a:rPr>
              <a:t>Have a think</a:t>
            </a:r>
          </a:p>
        </p:txBody>
      </p:sp>
      <p:sp>
        <p:nvSpPr>
          <p:cNvPr id="27" name="TextBox 26"/>
          <p:cNvSpPr txBox="1"/>
          <p:nvPr/>
        </p:nvSpPr>
        <p:spPr>
          <a:xfrm>
            <a:off x="1470820" y="5194090"/>
            <a:ext cx="6441895" cy="523220"/>
          </a:xfrm>
          <a:prstGeom prst="rect">
            <a:avLst/>
          </a:prstGeom>
          <a:noFill/>
        </p:spPr>
        <p:txBody>
          <a:bodyPr wrap="square" rtlCol="0">
            <a:spAutoFit/>
          </a:bodyPr>
          <a:lstStyle/>
          <a:p>
            <a:r>
              <a:rPr lang="en-GB" sz="2800" dirty="0"/>
              <a:t>What’s the same and what’s different?</a:t>
            </a:r>
          </a:p>
        </p:txBody>
      </p:sp>
      <p:graphicFrame>
        <p:nvGraphicFramePr>
          <p:cNvPr id="28" name="Table 27"/>
          <p:cNvGraphicFramePr>
            <a:graphicFrameLocks noGrp="1"/>
          </p:cNvGraphicFramePr>
          <p:nvPr/>
        </p:nvGraphicFramePr>
        <p:xfrm>
          <a:off x="1027684" y="3099946"/>
          <a:ext cx="6963490" cy="576000"/>
        </p:xfrm>
        <a:graphic>
          <a:graphicData uri="http://schemas.openxmlformats.org/drawingml/2006/table">
            <a:tbl>
              <a:tblPr firstRow="1" bandRow="1">
                <a:tableStyleId>{5940675A-B579-460E-94D1-54222C63F5DA}</a:tableStyleId>
              </a:tblPr>
              <a:tblGrid>
                <a:gridCol w="696349">
                  <a:extLst>
                    <a:ext uri="{9D8B030D-6E8A-4147-A177-3AD203B41FA5}">
                      <a16:colId xmlns:a16="http://schemas.microsoft.com/office/drawing/2014/main" val="965214392"/>
                    </a:ext>
                  </a:extLst>
                </a:gridCol>
                <a:gridCol w="696349">
                  <a:extLst>
                    <a:ext uri="{9D8B030D-6E8A-4147-A177-3AD203B41FA5}">
                      <a16:colId xmlns:a16="http://schemas.microsoft.com/office/drawing/2014/main" val="1138395627"/>
                    </a:ext>
                  </a:extLst>
                </a:gridCol>
                <a:gridCol w="696349">
                  <a:extLst>
                    <a:ext uri="{9D8B030D-6E8A-4147-A177-3AD203B41FA5}">
                      <a16:colId xmlns:a16="http://schemas.microsoft.com/office/drawing/2014/main" val="3562248181"/>
                    </a:ext>
                  </a:extLst>
                </a:gridCol>
                <a:gridCol w="696349">
                  <a:extLst>
                    <a:ext uri="{9D8B030D-6E8A-4147-A177-3AD203B41FA5}">
                      <a16:colId xmlns:a16="http://schemas.microsoft.com/office/drawing/2014/main" val="115505409"/>
                    </a:ext>
                  </a:extLst>
                </a:gridCol>
                <a:gridCol w="696349">
                  <a:extLst>
                    <a:ext uri="{9D8B030D-6E8A-4147-A177-3AD203B41FA5}">
                      <a16:colId xmlns:a16="http://schemas.microsoft.com/office/drawing/2014/main" val="2626612694"/>
                    </a:ext>
                  </a:extLst>
                </a:gridCol>
                <a:gridCol w="696349">
                  <a:extLst>
                    <a:ext uri="{9D8B030D-6E8A-4147-A177-3AD203B41FA5}">
                      <a16:colId xmlns:a16="http://schemas.microsoft.com/office/drawing/2014/main" val="2647883041"/>
                    </a:ext>
                  </a:extLst>
                </a:gridCol>
                <a:gridCol w="696349">
                  <a:extLst>
                    <a:ext uri="{9D8B030D-6E8A-4147-A177-3AD203B41FA5}">
                      <a16:colId xmlns:a16="http://schemas.microsoft.com/office/drawing/2014/main" val="1182470552"/>
                    </a:ext>
                  </a:extLst>
                </a:gridCol>
                <a:gridCol w="696349">
                  <a:extLst>
                    <a:ext uri="{9D8B030D-6E8A-4147-A177-3AD203B41FA5}">
                      <a16:colId xmlns:a16="http://schemas.microsoft.com/office/drawing/2014/main" val="1222514290"/>
                    </a:ext>
                  </a:extLst>
                </a:gridCol>
                <a:gridCol w="696349">
                  <a:extLst>
                    <a:ext uri="{9D8B030D-6E8A-4147-A177-3AD203B41FA5}">
                      <a16:colId xmlns:a16="http://schemas.microsoft.com/office/drawing/2014/main" val="3512228322"/>
                    </a:ext>
                  </a:extLst>
                </a:gridCol>
                <a:gridCol w="696349">
                  <a:extLst>
                    <a:ext uri="{9D8B030D-6E8A-4147-A177-3AD203B41FA5}">
                      <a16:colId xmlns:a16="http://schemas.microsoft.com/office/drawing/2014/main" val="1027883608"/>
                    </a:ext>
                  </a:extLst>
                </a:gridCol>
              </a:tblGrid>
              <a:tr h="288000">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89254444"/>
                  </a:ext>
                </a:extLst>
              </a:tr>
              <a:tr h="288000">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extLst>
                  <a:ext uri="{0D108BD9-81ED-4DB2-BD59-A6C34878D82A}">
                    <a16:rowId xmlns:a16="http://schemas.microsoft.com/office/drawing/2014/main" val="3127011768"/>
                  </a:ext>
                </a:extLst>
              </a:tr>
            </a:tbl>
          </a:graphicData>
        </a:graphic>
      </p:graphicFrame>
      <p:grpSp>
        <p:nvGrpSpPr>
          <p:cNvPr id="29" name="Group 28"/>
          <p:cNvGrpSpPr/>
          <p:nvPr/>
        </p:nvGrpSpPr>
        <p:grpSpPr>
          <a:xfrm>
            <a:off x="1375645" y="3099946"/>
            <a:ext cx="6282577" cy="550540"/>
            <a:chOff x="1484208" y="3073125"/>
            <a:chExt cx="5587182" cy="550540"/>
          </a:xfrm>
        </p:grpSpPr>
        <p:cxnSp>
          <p:nvCxnSpPr>
            <p:cNvPr id="30" name="Straight Connector 29"/>
            <p:cNvCxnSpPr/>
            <p:nvPr/>
          </p:nvCxnSpPr>
          <p:spPr>
            <a:xfrm>
              <a:off x="7071390" y="3073125"/>
              <a:ext cx="0" cy="550540"/>
            </a:xfrm>
            <a:prstGeom prst="line">
              <a:avLst/>
            </a:prstGeom>
            <a:ln w="28575"/>
          </p:spPr>
          <p:style>
            <a:lnRef idx="1">
              <a:schemeClr val="dk1"/>
            </a:lnRef>
            <a:fillRef idx="0">
              <a:schemeClr val="dk1"/>
            </a:fillRef>
            <a:effectRef idx="0">
              <a:schemeClr val="dk1"/>
            </a:effectRef>
            <a:fontRef idx="minor">
              <a:schemeClr val="tx1"/>
            </a:fontRef>
          </p:style>
        </p:cxnSp>
        <p:cxnSp>
          <p:nvCxnSpPr>
            <p:cNvPr id="31" name="Straight Connector 30"/>
            <p:cNvCxnSpPr/>
            <p:nvPr/>
          </p:nvCxnSpPr>
          <p:spPr>
            <a:xfrm>
              <a:off x="6450591" y="3073125"/>
              <a:ext cx="0" cy="550540"/>
            </a:xfrm>
            <a:prstGeom prst="line">
              <a:avLst/>
            </a:prstGeom>
            <a:ln w="28575"/>
          </p:spPr>
          <p:style>
            <a:lnRef idx="1">
              <a:schemeClr val="dk1"/>
            </a:lnRef>
            <a:fillRef idx="0">
              <a:schemeClr val="dk1"/>
            </a:fillRef>
            <a:effectRef idx="0">
              <a:schemeClr val="dk1"/>
            </a:effectRef>
            <a:fontRef idx="minor">
              <a:schemeClr val="tx1"/>
            </a:fontRef>
          </p:style>
        </p:cxnSp>
        <p:cxnSp>
          <p:nvCxnSpPr>
            <p:cNvPr id="32" name="Straight Connector 31"/>
            <p:cNvCxnSpPr/>
            <p:nvPr/>
          </p:nvCxnSpPr>
          <p:spPr>
            <a:xfrm>
              <a:off x="5829793" y="3073125"/>
              <a:ext cx="0" cy="550540"/>
            </a:xfrm>
            <a:prstGeom prst="line">
              <a:avLst/>
            </a:prstGeom>
            <a:ln w="28575"/>
          </p:spPr>
          <p:style>
            <a:lnRef idx="1">
              <a:schemeClr val="dk1"/>
            </a:lnRef>
            <a:fillRef idx="0">
              <a:schemeClr val="dk1"/>
            </a:fillRef>
            <a:effectRef idx="0">
              <a:schemeClr val="dk1"/>
            </a:effectRef>
            <a:fontRef idx="minor">
              <a:schemeClr val="tx1"/>
            </a:fontRef>
          </p:style>
        </p:cxnSp>
        <p:cxnSp>
          <p:nvCxnSpPr>
            <p:cNvPr id="33" name="Straight Connector 32"/>
            <p:cNvCxnSpPr/>
            <p:nvPr/>
          </p:nvCxnSpPr>
          <p:spPr>
            <a:xfrm>
              <a:off x="5208995" y="3073125"/>
              <a:ext cx="0" cy="550540"/>
            </a:xfrm>
            <a:prstGeom prst="line">
              <a:avLst/>
            </a:prstGeom>
            <a:ln w="28575"/>
          </p:spPr>
          <p:style>
            <a:lnRef idx="1">
              <a:schemeClr val="dk1"/>
            </a:lnRef>
            <a:fillRef idx="0">
              <a:schemeClr val="dk1"/>
            </a:fillRef>
            <a:effectRef idx="0">
              <a:schemeClr val="dk1"/>
            </a:effectRef>
            <a:fontRef idx="minor">
              <a:schemeClr val="tx1"/>
            </a:fontRef>
          </p:style>
        </p:cxnSp>
        <p:cxnSp>
          <p:nvCxnSpPr>
            <p:cNvPr id="34" name="Straight Connector 33"/>
            <p:cNvCxnSpPr/>
            <p:nvPr/>
          </p:nvCxnSpPr>
          <p:spPr>
            <a:xfrm>
              <a:off x="4588198" y="3073125"/>
              <a:ext cx="0" cy="550540"/>
            </a:xfrm>
            <a:prstGeom prst="line">
              <a:avLst/>
            </a:prstGeom>
            <a:ln w="28575"/>
          </p:spPr>
          <p:style>
            <a:lnRef idx="1">
              <a:schemeClr val="dk1"/>
            </a:lnRef>
            <a:fillRef idx="0">
              <a:schemeClr val="dk1"/>
            </a:fillRef>
            <a:effectRef idx="0">
              <a:schemeClr val="dk1"/>
            </a:effectRef>
            <a:fontRef idx="minor">
              <a:schemeClr val="tx1"/>
            </a:fontRef>
          </p:style>
        </p:cxnSp>
        <p:cxnSp>
          <p:nvCxnSpPr>
            <p:cNvPr id="35" name="Straight Connector 34"/>
            <p:cNvCxnSpPr/>
            <p:nvPr/>
          </p:nvCxnSpPr>
          <p:spPr>
            <a:xfrm>
              <a:off x="3967400" y="3073125"/>
              <a:ext cx="0" cy="550540"/>
            </a:xfrm>
            <a:prstGeom prst="line">
              <a:avLst/>
            </a:prstGeom>
            <a:ln w="28575"/>
          </p:spPr>
          <p:style>
            <a:lnRef idx="1">
              <a:schemeClr val="dk1"/>
            </a:lnRef>
            <a:fillRef idx="0">
              <a:schemeClr val="dk1"/>
            </a:fillRef>
            <a:effectRef idx="0">
              <a:schemeClr val="dk1"/>
            </a:effectRef>
            <a:fontRef idx="minor">
              <a:schemeClr val="tx1"/>
            </a:fontRef>
          </p:style>
        </p:cxnSp>
        <p:cxnSp>
          <p:nvCxnSpPr>
            <p:cNvPr id="36" name="Straight Connector 35"/>
            <p:cNvCxnSpPr/>
            <p:nvPr/>
          </p:nvCxnSpPr>
          <p:spPr>
            <a:xfrm>
              <a:off x="3346602" y="3073125"/>
              <a:ext cx="0" cy="550540"/>
            </a:xfrm>
            <a:prstGeom prst="line">
              <a:avLst/>
            </a:prstGeom>
            <a:ln w="28575"/>
          </p:spPr>
          <p:style>
            <a:lnRef idx="1">
              <a:schemeClr val="dk1"/>
            </a:lnRef>
            <a:fillRef idx="0">
              <a:schemeClr val="dk1"/>
            </a:fillRef>
            <a:effectRef idx="0">
              <a:schemeClr val="dk1"/>
            </a:effectRef>
            <a:fontRef idx="minor">
              <a:schemeClr val="tx1"/>
            </a:fontRef>
          </p:style>
        </p:cxnSp>
        <p:cxnSp>
          <p:nvCxnSpPr>
            <p:cNvPr id="37" name="Straight Connector 36"/>
            <p:cNvCxnSpPr/>
            <p:nvPr/>
          </p:nvCxnSpPr>
          <p:spPr>
            <a:xfrm>
              <a:off x="2725804" y="3073125"/>
              <a:ext cx="0" cy="550540"/>
            </a:xfrm>
            <a:prstGeom prst="line">
              <a:avLst/>
            </a:prstGeom>
            <a:ln w="28575"/>
          </p:spPr>
          <p:style>
            <a:lnRef idx="1">
              <a:schemeClr val="dk1"/>
            </a:lnRef>
            <a:fillRef idx="0">
              <a:schemeClr val="dk1"/>
            </a:fillRef>
            <a:effectRef idx="0">
              <a:schemeClr val="dk1"/>
            </a:effectRef>
            <a:fontRef idx="minor">
              <a:schemeClr val="tx1"/>
            </a:fontRef>
          </p:style>
        </p:cxnSp>
        <p:cxnSp>
          <p:nvCxnSpPr>
            <p:cNvPr id="38" name="Straight Connector 37"/>
            <p:cNvCxnSpPr/>
            <p:nvPr/>
          </p:nvCxnSpPr>
          <p:spPr>
            <a:xfrm>
              <a:off x="2105006" y="3073125"/>
              <a:ext cx="0" cy="550540"/>
            </a:xfrm>
            <a:prstGeom prst="line">
              <a:avLst/>
            </a:prstGeom>
            <a:ln w="28575"/>
          </p:spPr>
          <p:style>
            <a:lnRef idx="1">
              <a:schemeClr val="dk1"/>
            </a:lnRef>
            <a:fillRef idx="0">
              <a:schemeClr val="dk1"/>
            </a:fillRef>
            <a:effectRef idx="0">
              <a:schemeClr val="dk1"/>
            </a:effectRef>
            <a:fontRef idx="minor">
              <a:schemeClr val="tx1"/>
            </a:fontRef>
          </p:style>
        </p:cxnSp>
        <p:cxnSp>
          <p:nvCxnSpPr>
            <p:cNvPr id="39" name="Straight Connector 38"/>
            <p:cNvCxnSpPr/>
            <p:nvPr/>
          </p:nvCxnSpPr>
          <p:spPr>
            <a:xfrm>
              <a:off x="1484208" y="3073125"/>
              <a:ext cx="0" cy="550540"/>
            </a:xfrm>
            <a:prstGeom prst="line">
              <a:avLst/>
            </a:prstGeom>
            <a:ln w="28575"/>
          </p:spPr>
          <p:style>
            <a:lnRef idx="1">
              <a:schemeClr val="dk1"/>
            </a:lnRef>
            <a:fillRef idx="0">
              <a:schemeClr val="dk1"/>
            </a:fillRef>
            <a:effectRef idx="0">
              <a:schemeClr val="dk1"/>
            </a:effectRef>
            <a:fontRef idx="minor">
              <a:schemeClr val="tx1"/>
            </a:fontRef>
          </p:style>
        </p:cxnSp>
      </p:grpSp>
      <p:sp>
        <p:nvSpPr>
          <p:cNvPr id="40" name="TextBox 39">
            <a:extLst>
              <a:ext uri="{FF2B5EF4-FFF2-40B4-BE49-F238E27FC236}">
                <a16:creationId xmlns:a16="http://schemas.microsoft.com/office/drawing/2014/main" id="{B44E6B0A-5D66-794E-AC76-3F54A01194FD}"/>
              </a:ext>
            </a:extLst>
          </p:cNvPr>
          <p:cNvSpPr txBox="1"/>
          <p:nvPr/>
        </p:nvSpPr>
        <p:spPr>
          <a:xfrm>
            <a:off x="4389648" y="3639145"/>
            <a:ext cx="236340" cy="400110"/>
          </a:xfrm>
          <a:prstGeom prst="rect">
            <a:avLst/>
          </a:prstGeom>
          <a:noFill/>
        </p:spPr>
        <p:txBody>
          <a:bodyPr wrap="square" rtlCol="0">
            <a:spAutoFit/>
          </a:bodyPr>
          <a:lstStyle/>
          <a:p>
            <a:pPr algn="ctr"/>
            <a:r>
              <a:rPr lang="en-GB" sz="2000" dirty="0">
                <a:latin typeface="Calibri" panose="020F0502020204030204" pitchFamily="34" charset="0"/>
              </a:rPr>
              <a:t>0</a:t>
            </a:r>
          </a:p>
        </p:txBody>
      </p:sp>
      <p:sp>
        <p:nvSpPr>
          <p:cNvPr id="41" name="TextBox 40">
            <a:extLst>
              <a:ext uri="{FF2B5EF4-FFF2-40B4-BE49-F238E27FC236}">
                <a16:creationId xmlns:a16="http://schemas.microsoft.com/office/drawing/2014/main" id="{B44E6B0A-5D66-794E-AC76-3F54A01194FD}"/>
              </a:ext>
            </a:extLst>
          </p:cNvPr>
          <p:cNvSpPr txBox="1"/>
          <p:nvPr/>
        </p:nvSpPr>
        <p:spPr>
          <a:xfrm>
            <a:off x="4641914" y="3639145"/>
            <a:ext cx="441168" cy="400110"/>
          </a:xfrm>
          <a:prstGeom prst="rect">
            <a:avLst/>
          </a:prstGeom>
          <a:noFill/>
        </p:spPr>
        <p:txBody>
          <a:bodyPr wrap="square" rtlCol="0">
            <a:spAutoFit/>
          </a:bodyPr>
          <a:lstStyle/>
          <a:p>
            <a:pPr algn="ctr"/>
            <a:r>
              <a:rPr lang="en-GB" sz="2000" dirty="0">
                <a:latin typeface="Calibri" panose="020F0502020204030204" pitchFamily="34" charset="0"/>
              </a:rPr>
              <a:t>1</a:t>
            </a:r>
          </a:p>
        </p:txBody>
      </p:sp>
      <p:sp>
        <p:nvSpPr>
          <p:cNvPr id="42" name="TextBox 41">
            <a:extLst>
              <a:ext uri="{FF2B5EF4-FFF2-40B4-BE49-F238E27FC236}">
                <a16:creationId xmlns:a16="http://schemas.microsoft.com/office/drawing/2014/main" id="{B44E6B0A-5D66-794E-AC76-3F54A01194FD}"/>
              </a:ext>
            </a:extLst>
          </p:cNvPr>
          <p:cNvSpPr txBox="1"/>
          <p:nvPr/>
        </p:nvSpPr>
        <p:spPr>
          <a:xfrm>
            <a:off x="4969536" y="3639145"/>
            <a:ext cx="471727" cy="400110"/>
          </a:xfrm>
          <a:prstGeom prst="rect">
            <a:avLst/>
          </a:prstGeom>
          <a:noFill/>
        </p:spPr>
        <p:txBody>
          <a:bodyPr wrap="square" rtlCol="0">
            <a:spAutoFit/>
          </a:bodyPr>
          <a:lstStyle/>
          <a:p>
            <a:pPr algn="ctr"/>
            <a:r>
              <a:rPr lang="en-GB" sz="2000" dirty="0">
                <a:latin typeface="Calibri" panose="020F0502020204030204" pitchFamily="34" charset="0"/>
              </a:rPr>
              <a:t>2</a:t>
            </a:r>
          </a:p>
        </p:txBody>
      </p:sp>
      <p:sp>
        <p:nvSpPr>
          <p:cNvPr id="43" name="TextBox 42">
            <a:extLst>
              <a:ext uri="{FF2B5EF4-FFF2-40B4-BE49-F238E27FC236}">
                <a16:creationId xmlns:a16="http://schemas.microsoft.com/office/drawing/2014/main" id="{B44E6B0A-5D66-794E-AC76-3F54A01194FD}"/>
              </a:ext>
            </a:extLst>
          </p:cNvPr>
          <p:cNvSpPr txBox="1"/>
          <p:nvPr/>
        </p:nvSpPr>
        <p:spPr>
          <a:xfrm>
            <a:off x="5457189" y="3639145"/>
            <a:ext cx="236340" cy="400110"/>
          </a:xfrm>
          <a:prstGeom prst="rect">
            <a:avLst/>
          </a:prstGeom>
          <a:noFill/>
        </p:spPr>
        <p:txBody>
          <a:bodyPr wrap="square" rtlCol="0">
            <a:spAutoFit/>
          </a:bodyPr>
          <a:lstStyle/>
          <a:p>
            <a:pPr algn="ctr"/>
            <a:r>
              <a:rPr lang="en-GB" sz="2000" dirty="0">
                <a:latin typeface="Calibri" panose="020F0502020204030204" pitchFamily="34" charset="0"/>
              </a:rPr>
              <a:t>3</a:t>
            </a:r>
          </a:p>
        </p:txBody>
      </p:sp>
      <p:sp>
        <p:nvSpPr>
          <p:cNvPr id="44" name="TextBox 43">
            <a:extLst>
              <a:ext uri="{FF2B5EF4-FFF2-40B4-BE49-F238E27FC236}">
                <a16:creationId xmlns:a16="http://schemas.microsoft.com/office/drawing/2014/main" id="{B44E6B0A-5D66-794E-AC76-3F54A01194FD}"/>
              </a:ext>
            </a:extLst>
          </p:cNvPr>
          <p:cNvSpPr txBox="1"/>
          <p:nvPr/>
        </p:nvSpPr>
        <p:spPr>
          <a:xfrm>
            <a:off x="5788448" y="3639145"/>
            <a:ext cx="236340" cy="400110"/>
          </a:xfrm>
          <a:prstGeom prst="rect">
            <a:avLst/>
          </a:prstGeom>
          <a:noFill/>
        </p:spPr>
        <p:txBody>
          <a:bodyPr wrap="square" rtlCol="0">
            <a:spAutoFit/>
          </a:bodyPr>
          <a:lstStyle/>
          <a:p>
            <a:pPr algn="ctr"/>
            <a:r>
              <a:rPr lang="en-GB" sz="2000" dirty="0">
                <a:latin typeface="Calibri" panose="020F0502020204030204" pitchFamily="34" charset="0"/>
              </a:rPr>
              <a:t>4</a:t>
            </a:r>
          </a:p>
        </p:txBody>
      </p:sp>
      <p:sp>
        <p:nvSpPr>
          <p:cNvPr id="45" name="TextBox 44">
            <a:extLst>
              <a:ext uri="{FF2B5EF4-FFF2-40B4-BE49-F238E27FC236}">
                <a16:creationId xmlns:a16="http://schemas.microsoft.com/office/drawing/2014/main" id="{B44E6B0A-5D66-794E-AC76-3F54A01194FD}"/>
              </a:ext>
            </a:extLst>
          </p:cNvPr>
          <p:cNvSpPr txBox="1"/>
          <p:nvPr/>
        </p:nvSpPr>
        <p:spPr>
          <a:xfrm>
            <a:off x="6152075" y="3639145"/>
            <a:ext cx="236340" cy="400110"/>
          </a:xfrm>
          <a:prstGeom prst="rect">
            <a:avLst/>
          </a:prstGeom>
          <a:noFill/>
        </p:spPr>
        <p:txBody>
          <a:bodyPr wrap="square" rtlCol="0">
            <a:spAutoFit/>
          </a:bodyPr>
          <a:lstStyle/>
          <a:p>
            <a:pPr algn="ctr"/>
            <a:r>
              <a:rPr lang="en-GB" sz="2000" dirty="0">
                <a:latin typeface="Calibri" panose="020F0502020204030204" pitchFamily="34" charset="0"/>
              </a:rPr>
              <a:t>5</a:t>
            </a:r>
          </a:p>
        </p:txBody>
      </p:sp>
      <p:sp>
        <p:nvSpPr>
          <p:cNvPr id="46" name="TextBox 45">
            <a:extLst>
              <a:ext uri="{FF2B5EF4-FFF2-40B4-BE49-F238E27FC236}">
                <a16:creationId xmlns:a16="http://schemas.microsoft.com/office/drawing/2014/main" id="{B44E6B0A-5D66-794E-AC76-3F54A01194FD}"/>
              </a:ext>
            </a:extLst>
          </p:cNvPr>
          <p:cNvSpPr txBox="1"/>
          <p:nvPr/>
        </p:nvSpPr>
        <p:spPr>
          <a:xfrm>
            <a:off x="6483334" y="3639145"/>
            <a:ext cx="236340" cy="400110"/>
          </a:xfrm>
          <a:prstGeom prst="rect">
            <a:avLst/>
          </a:prstGeom>
          <a:noFill/>
        </p:spPr>
        <p:txBody>
          <a:bodyPr wrap="square" rtlCol="0">
            <a:spAutoFit/>
          </a:bodyPr>
          <a:lstStyle/>
          <a:p>
            <a:pPr algn="ctr"/>
            <a:r>
              <a:rPr lang="en-GB" sz="2000" dirty="0">
                <a:latin typeface="Calibri" panose="020F0502020204030204" pitchFamily="34" charset="0"/>
              </a:rPr>
              <a:t>6</a:t>
            </a:r>
          </a:p>
        </p:txBody>
      </p:sp>
      <p:sp>
        <p:nvSpPr>
          <p:cNvPr id="47" name="TextBox 46">
            <a:extLst>
              <a:ext uri="{FF2B5EF4-FFF2-40B4-BE49-F238E27FC236}">
                <a16:creationId xmlns:a16="http://schemas.microsoft.com/office/drawing/2014/main" id="{B44E6B0A-5D66-794E-AC76-3F54A01194FD}"/>
              </a:ext>
            </a:extLst>
          </p:cNvPr>
          <p:cNvSpPr txBox="1"/>
          <p:nvPr/>
        </p:nvSpPr>
        <p:spPr>
          <a:xfrm>
            <a:off x="6855053" y="3639145"/>
            <a:ext cx="213861" cy="400110"/>
          </a:xfrm>
          <a:prstGeom prst="rect">
            <a:avLst/>
          </a:prstGeom>
          <a:noFill/>
        </p:spPr>
        <p:txBody>
          <a:bodyPr wrap="square" rtlCol="0">
            <a:spAutoFit/>
          </a:bodyPr>
          <a:lstStyle/>
          <a:p>
            <a:pPr algn="ctr"/>
            <a:r>
              <a:rPr lang="en-GB" sz="2000" dirty="0">
                <a:latin typeface="Calibri" panose="020F0502020204030204" pitchFamily="34" charset="0"/>
              </a:rPr>
              <a:t>7</a:t>
            </a:r>
          </a:p>
        </p:txBody>
      </p:sp>
      <p:sp>
        <p:nvSpPr>
          <p:cNvPr id="48" name="TextBox 47">
            <a:extLst>
              <a:ext uri="{FF2B5EF4-FFF2-40B4-BE49-F238E27FC236}">
                <a16:creationId xmlns:a16="http://schemas.microsoft.com/office/drawing/2014/main" id="{B44E6B0A-5D66-794E-AC76-3F54A01194FD}"/>
              </a:ext>
            </a:extLst>
          </p:cNvPr>
          <p:cNvSpPr txBox="1"/>
          <p:nvPr/>
        </p:nvSpPr>
        <p:spPr>
          <a:xfrm>
            <a:off x="7188109" y="3639145"/>
            <a:ext cx="213861" cy="400110"/>
          </a:xfrm>
          <a:prstGeom prst="rect">
            <a:avLst/>
          </a:prstGeom>
          <a:noFill/>
        </p:spPr>
        <p:txBody>
          <a:bodyPr wrap="square" rtlCol="0">
            <a:spAutoFit/>
          </a:bodyPr>
          <a:lstStyle/>
          <a:p>
            <a:pPr algn="ctr"/>
            <a:r>
              <a:rPr lang="en-GB" sz="2000" dirty="0">
                <a:latin typeface="Calibri" panose="020F0502020204030204" pitchFamily="34" charset="0"/>
              </a:rPr>
              <a:t>8</a:t>
            </a:r>
          </a:p>
        </p:txBody>
      </p:sp>
      <p:sp>
        <p:nvSpPr>
          <p:cNvPr id="49" name="TextBox 48">
            <a:extLst>
              <a:ext uri="{FF2B5EF4-FFF2-40B4-BE49-F238E27FC236}">
                <a16:creationId xmlns:a16="http://schemas.microsoft.com/office/drawing/2014/main" id="{B44E6B0A-5D66-794E-AC76-3F54A01194FD}"/>
              </a:ext>
            </a:extLst>
          </p:cNvPr>
          <p:cNvSpPr txBox="1"/>
          <p:nvPr/>
        </p:nvSpPr>
        <p:spPr>
          <a:xfrm>
            <a:off x="7545443" y="3639145"/>
            <a:ext cx="213861" cy="400110"/>
          </a:xfrm>
          <a:prstGeom prst="rect">
            <a:avLst/>
          </a:prstGeom>
          <a:noFill/>
        </p:spPr>
        <p:txBody>
          <a:bodyPr wrap="square" rtlCol="0">
            <a:spAutoFit/>
          </a:bodyPr>
          <a:lstStyle/>
          <a:p>
            <a:pPr algn="ctr"/>
            <a:r>
              <a:rPr lang="en-GB" sz="2000" dirty="0">
                <a:latin typeface="Calibri" panose="020F0502020204030204" pitchFamily="34" charset="0"/>
              </a:rPr>
              <a:t>9</a:t>
            </a:r>
          </a:p>
        </p:txBody>
      </p:sp>
      <p:sp>
        <p:nvSpPr>
          <p:cNvPr id="50" name="TextBox 49">
            <a:extLst>
              <a:ext uri="{FF2B5EF4-FFF2-40B4-BE49-F238E27FC236}">
                <a16:creationId xmlns:a16="http://schemas.microsoft.com/office/drawing/2014/main" id="{B44E6B0A-5D66-794E-AC76-3F54A01194FD}"/>
              </a:ext>
            </a:extLst>
          </p:cNvPr>
          <p:cNvSpPr txBox="1"/>
          <p:nvPr/>
        </p:nvSpPr>
        <p:spPr>
          <a:xfrm>
            <a:off x="7689687" y="3639145"/>
            <a:ext cx="585195" cy="400110"/>
          </a:xfrm>
          <a:prstGeom prst="rect">
            <a:avLst/>
          </a:prstGeom>
          <a:noFill/>
        </p:spPr>
        <p:txBody>
          <a:bodyPr wrap="square" rtlCol="0">
            <a:spAutoFit/>
          </a:bodyPr>
          <a:lstStyle/>
          <a:p>
            <a:pPr algn="ctr"/>
            <a:r>
              <a:rPr lang="en-GB" sz="2000" dirty="0">
                <a:latin typeface="Calibri" panose="020F0502020204030204" pitchFamily="34" charset="0"/>
              </a:rPr>
              <a:t>10</a:t>
            </a:r>
          </a:p>
        </p:txBody>
      </p:sp>
      <mc:AlternateContent xmlns:mc="http://schemas.openxmlformats.org/markup-compatibility/2006" xmlns:a14="http://schemas.microsoft.com/office/drawing/2010/main">
        <mc:Choice Requires="a14">
          <p:sp>
            <p:nvSpPr>
              <p:cNvPr id="51" name="TextBox 50">
                <a:extLst>
                  <a:ext uri="{FF2B5EF4-FFF2-40B4-BE49-F238E27FC236}">
                    <a16:creationId xmlns:a16="http://schemas.microsoft.com/office/drawing/2014/main" id="{B44E6B0A-5D66-794E-AC76-3F54A01194FD}"/>
                  </a:ext>
                </a:extLst>
              </p:cNvPr>
              <p:cNvSpPr txBox="1"/>
              <p:nvPr/>
            </p:nvSpPr>
            <p:spPr>
              <a:xfrm>
                <a:off x="3868881" y="3639145"/>
                <a:ext cx="585195" cy="400110"/>
              </a:xfrm>
              <a:prstGeom prst="rect">
                <a:avLst/>
              </a:prstGeom>
              <a:noFill/>
            </p:spPr>
            <p:txBody>
              <a:bodyPr wrap="square" rtlCol="0">
                <a:spAutoFit/>
              </a:bodyPr>
              <a:lstStyle/>
              <a:p>
                <a:pPr algn="ctr"/>
                <a14:m>
                  <m:oMath xmlns:m="http://schemas.openxmlformats.org/officeDocument/2006/math">
                    <m:r>
                      <a:rPr lang="en-GB" sz="2000" b="0" i="1" smtClean="0">
                        <a:latin typeface="Cambria Math" panose="02040503050406030204" pitchFamily="18" charset="0"/>
                      </a:rPr>
                      <m:t>−</m:t>
                    </m:r>
                  </m:oMath>
                </a14:m>
                <a:r>
                  <a:rPr lang="en-GB" sz="2000" dirty="0">
                    <a:latin typeface="Calibri" panose="020F0502020204030204" pitchFamily="34" charset="0"/>
                  </a:rPr>
                  <a:t>1</a:t>
                </a:r>
              </a:p>
            </p:txBody>
          </p:sp>
        </mc:Choice>
        <mc:Fallback xmlns="">
          <p:sp>
            <p:nvSpPr>
              <p:cNvPr id="51" name="TextBox 50">
                <a:extLst>
                  <a:ext uri="{FF2B5EF4-FFF2-40B4-BE49-F238E27FC236}">
                    <a16:creationId xmlns:a16="http://schemas.microsoft.com/office/drawing/2014/main" id="{B44E6B0A-5D66-794E-AC76-3F54A01194FD}"/>
                  </a:ext>
                </a:extLst>
              </p:cNvPr>
              <p:cNvSpPr txBox="1">
                <a:spLocks noRot="1" noChangeAspect="1" noMove="1" noResize="1" noEditPoints="1" noAdjustHandles="1" noChangeArrowheads="1" noChangeShapeType="1" noTextEdit="1"/>
              </p:cNvSpPr>
              <p:nvPr/>
            </p:nvSpPr>
            <p:spPr>
              <a:xfrm>
                <a:off x="3868881" y="3639145"/>
                <a:ext cx="585195" cy="400110"/>
              </a:xfrm>
              <a:prstGeom prst="rect">
                <a:avLst/>
              </a:prstGeom>
              <a:blipFill>
                <a:blip r:embed="rId8"/>
                <a:stretch>
                  <a:fillRect t="-9091" r="-3125" b="-2575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2" name="TextBox 51">
                <a:extLst>
                  <a:ext uri="{FF2B5EF4-FFF2-40B4-BE49-F238E27FC236}">
                    <a16:creationId xmlns:a16="http://schemas.microsoft.com/office/drawing/2014/main" id="{B44E6B0A-5D66-794E-AC76-3F54A01194FD}"/>
                  </a:ext>
                </a:extLst>
              </p:cNvPr>
              <p:cNvSpPr txBox="1"/>
              <p:nvPr/>
            </p:nvSpPr>
            <p:spPr>
              <a:xfrm>
                <a:off x="3519489" y="3639145"/>
                <a:ext cx="585195" cy="400110"/>
              </a:xfrm>
              <a:prstGeom prst="rect">
                <a:avLst/>
              </a:prstGeom>
              <a:noFill/>
            </p:spPr>
            <p:txBody>
              <a:bodyPr wrap="square" rtlCol="0">
                <a:spAutoFit/>
              </a:bodyPr>
              <a:lstStyle/>
              <a:p>
                <a:pPr algn="ctr"/>
                <a14:m>
                  <m:oMath xmlns:m="http://schemas.openxmlformats.org/officeDocument/2006/math">
                    <m:r>
                      <a:rPr lang="en-GB" sz="2000" b="0" i="1" smtClean="0">
                        <a:latin typeface="Cambria Math" panose="02040503050406030204" pitchFamily="18" charset="0"/>
                      </a:rPr>
                      <m:t>−</m:t>
                    </m:r>
                  </m:oMath>
                </a14:m>
                <a:r>
                  <a:rPr lang="en-GB" sz="2000" dirty="0">
                    <a:latin typeface="Calibri" panose="020F0502020204030204" pitchFamily="34" charset="0"/>
                  </a:rPr>
                  <a:t>2</a:t>
                </a:r>
              </a:p>
            </p:txBody>
          </p:sp>
        </mc:Choice>
        <mc:Fallback xmlns="">
          <p:sp>
            <p:nvSpPr>
              <p:cNvPr id="52" name="TextBox 51">
                <a:extLst>
                  <a:ext uri="{FF2B5EF4-FFF2-40B4-BE49-F238E27FC236}">
                    <a16:creationId xmlns:a16="http://schemas.microsoft.com/office/drawing/2014/main" id="{B44E6B0A-5D66-794E-AC76-3F54A01194FD}"/>
                  </a:ext>
                </a:extLst>
              </p:cNvPr>
              <p:cNvSpPr txBox="1">
                <a:spLocks noRot="1" noChangeAspect="1" noMove="1" noResize="1" noEditPoints="1" noAdjustHandles="1" noChangeArrowheads="1" noChangeShapeType="1" noTextEdit="1"/>
              </p:cNvSpPr>
              <p:nvPr/>
            </p:nvSpPr>
            <p:spPr>
              <a:xfrm>
                <a:off x="3519489" y="3639145"/>
                <a:ext cx="585195" cy="400110"/>
              </a:xfrm>
              <a:prstGeom prst="rect">
                <a:avLst/>
              </a:prstGeom>
              <a:blipFill>
                <a:blip r:embed="rId9"/>
                <a:stretch>
                  <a:fillRect t="-9091" r="-4167" b="-2575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3" name="TextBox 52">
                <a:extLst>
                  <a:ext uri="{FF2B5EF4-FFF2-40B4-BE49-F238E27FC236}">
                    <a16:creationId xmlns:a16="http://schemas.microsoft.com/office/drawing/2014/main" id="{B44E6B0A-5D66-794E-AC76-3F54A01194FD}"/>
                  </a:ext>
                </a:extLst>
              </p:cNvPr>
              <p:cNvSpPr txBox="1"/>
              <p:nvPr/>
            </p:nvSpPr>
            <p:spPr>
              <a:xfrm>
                <a:off x="3186280" y="3639145"/>
                <a:ext cx="585195" cy="400110"/>
              </a:xfrm>
              <a:prstGeom prst="rect">
                <a:avLst/>
              </a:prstGeom>
              <a:noFill/>
            </p:spPr>
            <p:txBody>
              <a:bodyPr wrap="square" rtlCol="0">
                <a:spAutoFit/>
              </a:bodyPr>
              <a:lstStyle/>
              <a:p>
                <a:pPr algn="ctr"/>
                <a14:m>
                  <m:oMath xmlns:m="http://schemas.openxmlformats.org/officeDocument/2006/math">
                    <m:r>
                      <a:rPr lang="en-GB" sz="2000" b="0" i="1" smtClean="0">
                        <a:latin typeface="Cambria Math" panose="02040503050406030204" pitchFamily="18" charset="0"/>
                      </a:rPr>
                      <m:t>−</m:t>
                    </m:r>
                  </m:oMath>
                </a14:m>
                <a:r>
                  <a:rPr lang="en-GB" sz="2000" dirty="0">
                    <a:latin typeface="Calibri" panose="020F0502020204030204" pitchFamily="34" charset="0"/>
                  </a:rPr>
                  <a:t>3</a:t>
                </a:r>
              </a:p>
            </p:txBody>
          </p:sp>
        </mc:Choice>
        <mc:Fallback xmlns="">
          <p:sp>
            <p:nvSpPr>
              <p:cNvPr id="53" name="TextBox 52">
                <a:extLst>
                  <a:ext uri="{FF2B5EF4-FFF2-40B4-BE49-F238E27FC236}">
                    <a16:creationId xmlns:a16="http://schemas.microsoft.com/office/drawing/2014/main" id="{B44E6B0A-5D66-794E-AC76-3F54A01194FD}"/>
                  </a:ext>
                </a:extLst>
              </p:cNvPr>
              <p:cNvSpPr txBox="1">
                <a:spLocks noRot="1" noChangeAspect="1" noMove="1" noResize="1" noEditPoints="1" noAdjustHandles="1" noChangeArrowheads="1" noChangeShapeType="1" noTextEdit="1"/>
              </p:cNvSpPr>
              <p:nvPr/>
            </p:nvSpPr>
            <p:spPr>
              <a:xfrm>
                <a:off x="3186280" y="3639145"/>
                <a:ext cx="585195" cy="400110"/>
              </a:xfrm>
              <a:prstGeom prst="rect">
                <a:avLst/>
              </a:prstGeom>
              <a:blipFill>
                <a:blip r:embed="rId10"/>
                <a:stretch>
                  <a:fillRect t="-9091" r="-3125" b="-2575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4" name="TextBox 53">
                <a:extLst>
                  <a:ext uri="{FF2B5EF4-FFF2-40B4-BE49-F238E27FC236}">
                    <a16:creationId xmlns:a16="http://schemas.microsoft.com/office/drawing/2014/main" id="{B44E6B0A-5D66-794E-AC76-3F54A01194FD}"/>
                  </a:ext>
                </a:extLst>
              </p:cNvPr>
              <p:cNvSpPr txBox="1"/>
              <p:nvPr/>
            </p:nvSpPr>
            <p:spPr>
              <a:xfrm>
                <a:off x="2828644" y="3639145"/>
                <a:ext cx="585195" cy="400110"/>
              </a:xfrm>
              <a:prstGeom prst="rect">
                <a:avLst/>
              </a:prstGeom>
              <a:noFill/>
            </p:spPr>
            <p:txBody>
              <a:bodyPr wrap="square" rtlCol="0">
                <a:spAutoFit/>
              </a:bodyPr>
              <a:lstStyle/>
              <a:p>
                <a:pPr algn="ctr"/>
                <a14:m>
                  <m:oMath xmlns:m="http://schemas.openxmlformats.org/officeDocument/2006/math">
                    <m:r>
                      <a:rPr lang="en-GB" sz="2000" b="0" i="1" smtClean="0">
                        <a:latin typeface="Cambria Math" panose="02040503050406030204" pitchFamily="18" charset="0"/>
                      </a:rPr>
                      <m:t>−</m:t>
                    </m:r>
                  </m:oMath>
                </a14:m>
                <a:r>
                  <a:rPr lang="en-GB" sz="2000" dirty="0">
                    <a:latin typeface="Calibri" panose="020F0502020204030204" pitchFamily="34" charset="0"/>
                  </a:rPr>
                  <a:t>4</a:t>
                </a:r>
              </a:p>
            </p:txBody>
          </p:sp>
        </mc:Choice>
        <mc:Fallback xmlns="">
          <p:sp>
            <p:nvSpPr>
              <p:cNvPr id="54" name="TextBox 53">
                <a:extLst>
                  <a:ext uri="{FF2B5EF4-FFF2-40B4-BE49-F238E27FC236}">
                    <a16:creationId xmlns:a16="http://schemas.microsoft.com/office/drawing/2014/main" id="{B44E6B0A-5D66-794E-AC76-3F54A01194FD}"/>
                  </a:ext>
                </a:extLst>
              </p:cNvPr>
              <p:cNvSpPr txBox="1">
                <a:spLocks noRot="1" noChangeAspect="1" noMove="1" noResize="1" noEditPoints="1" noAdjustHandles="1" noChangeArrowheads="1" noChangeShapeType="1" noTextEdit="1"/>
              </p:cNvSpPr>
              <p:nvPr/>
            </p:nvSpPr>
            <p:spPr>
              <a:xfrm>
                <a:off x="2828644" y="3639145"/>
                <a:ext cx="585195" cy="400110"/>
              </a:xfrm>
              <a:prstGeom prst="rect">
                <a:avLst/>
              </a:prstGeom>
              <a:blipFill>
                <a:blip r:embed="rId11"/>
                <a:stretch>
                  <a:fillRect t="-9091" r="-4167" b="-2575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5" name="TextBox 54">
                <a:extLst>
                  <a:ext uri="{FF2B5EF4-FFF2-40B4-BE49-F238E27FC236}">
                    <a16:creationId xmlns:a16="http://schemas.microsoft.com/office/drawing/2014/main" id="{B44E6B0A-5D66-794E-AC76-3F54A01194FD}"/>
                  </a:ext>
                </a:extLst>
              </p:cNvPr>
              <p:cNvSpPr txBox="1"/>
              <p:nvPr/>
            </p:nvSpPr>
            <p:spPr>
              <a:xfrm>
                <a:off x="2479462" y="3639145"/>
                <a:ext cx="585195" cy="400110"/>
              </a:xfrm>
              <a:prstGeom prst="rect">
                <a:avLst/>
              </a:prstGeom>
              <a:noFill/>
            </p:spPr>
            <p:txBody>
              <a:bodyPr wrap="square" rtlCol="0">
                <a:spAutoFit/>
              </a:bodyPr>
              <a:lstStyle/>
              <a:p>
                <a:pPr algn="ctr"/>
                <a14:m>
                  <m:oMath xmlns:m="http://schemas.openxmlformats.org/officeDocument/2006/math">
                    <m:r>
                      <a:rPr lang="en-GB" sz="2000" b="0" i="1" smtClean="0">
                        <a:latin typeface="Cambria Math" panose="02040503050406030204" pitchFamily="18" charset="0"/>
                      </a:rPr>
                      <m:t>−</m:t>
                    </m:r>
                  </m:oMath>
                </a14:m>
                <a:r>
                  <a:rPr lang="en-GB" sz="2000" dirty="0">
                    <a:latin typeface="Calibri" panose="020F0502020204030204" pitchFamily="34" charset="0"/>
                  </a:rPr>
                  <a:t>5</a:t>
                </a:r>
              </a:p>
            </p:txBody>
          </p:sp>
        </mc:Choice>
        <mc:Fallback xmlns="">
          <p:sp>
            <p:nvSpPr>
              <p:cNvPr id="55" name="TextBox 54">
                <a:extLst>
                  <a:ext uri="{FF2B5EF4-FFF2-40B4-BE49-F238E27FC236}">
                    <a16:creationId xmlns:a16="http://schemas.microsoft.com/office/drawing/2014/main" id="{B44E6B0A-5D66-794E-AC76-3F54A01194FD}"/>
                  </a:ext>
                </a:extLst>
              </p:cNvPr>
              <p:cNvSpPr txBox="1">
                <a:spLocks noRot="1" noChangeAspect="1" noMove="1" noResize="1" noEditPoints="1" noAdjustHandles="1" noChangeArrowheads="1" noChangeShapeType="1" noTextEdit="1"/>
              </p:cNvSpPr>
              <p:nvPr/>
            </p:nvSpPr>
            <p:spPr>
              <a:xfrm>
                <a:off x="2479462" y="3639145"/>
                <a:ext cx="585195" cy="400110"/>
              </a:xfrm>
              <a:prstGeom prst="rect">
                <a:avLst/>
              </a:prstGeom>
              <a:blipFill>
                <a:blip r:embed="rId12"/>
                <a:stretch>
                  <a:fillRect t="-9091" r="-3125" b="-2575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6" name="TextBox 55">
                <a:extLst>
                  <a:ext uri="{FF2B5EF4-FFF2-40B4-BE49-F238E27FC236}">
                    <a16:creationId xmlns:a16="http://schemas.microsoft.com/office/drawing/2014/main" id="{B44E6B0A-5D66-794E-AC76-3F54A01194FD}"/>
                  </a:ext>
                </a:extLst>
              </p:cNvPr>
              <p:cNvSpPr txBox="1"/>
              <p:nvPr/>
            </p:nvSpPr>
            <p:spPr>
              <a:xfrm>
                <a:off x="2122565" y="3639145"/>
                <a:ext cx="585195" cy="400110"/>
              </a:xfrm>
              <a:prstGeom prst="rect">
                <a:avLst/>
              </a:prstGeom>
              <a:noFill/>
            </p:spPr>
            <p:txBody>
              <a:bodyPr wrap="square" rtlCol="0">
                <a:spAutoFit/>
              </a:bodyPr>
              <a:lstStyle/>
              <a:p>
                <a:pPr algn="ctr"/>
                <a14:m>
                  <m:oMath xmlns:m="http://schemas.openxmlformats.org/officeDocument/2006/math">
                    <m:r>
                      <a:rPr lang="en-GB" sz="2000" b="0" i="1" smtClean="0">
                        <a:latin typeface="Cambria Math" panose="02040503050406030204" pitchFamily="18" charset="0"/>
                      </a:rPr>
                      <m:t>−</m:t>
                    </m:r>
                  </m:oMath>
                </a14:m>
                <a:r>
                  <a:rPr lang="en-GB" sz="2000" dirty="0">
                    <a:latin typeface="Calibri" panose="020F0502020204030204" pitchFamily="34" charset="0"/>
                  </a:rPr>
                  <a:t>6</a:t>
                </a:r>
              </a:p>
            </p:txBody>
          </p:sp>
        </mc:Choice>
        <mc:Fallback xmlns="">
          <p:sp>
            <p:nvSpPr>
              <p:cNvPr id="56" name="TextBox 55">
                <a:extLst>
                  <a:ext uri="{FF2B5EF4-FFF2-40B4-BE49-F238E27FC236}">
                    <a16:creationId xmlns:a16="http://schemas.microsoft.com/office/drawing/2014/main" id="{B44E6B0A-5D66-794E-AC76-3F54A01194FD}"/>
                  </a:ext>
                </a:extLst>
              </p:cNvPr>
              <p:cNvSpPr txBox="1">
                <a:spLocks noRot="1" noChangeAspect="1" noMove="1" noResize="1" noEditPoints="1" noAdjustHandles="1" noChangeArrowheads="1" noChangeShapeType="1" noTextEdit="1"/>
              </p:cNvSpPr>
              <p:nvPr/>
            </p:nvSpPr>
            <p:spPr>
              <a:xfrm>
                <a:off x="2122565" y="3639145"/>
                <a:ext cx="585195" cy="400110"/>
              </a:xfrm>
              <a:prstGeom prst="rect">
                <a:avLst/>
              </a:prstGeom>
              <a:blipFill>
                <a:blip r:embed="rId13"/>
                <a:stretch>
                  <a:fillRect t="-9091" r="-4167" b="-2575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7" name="TextBox 56">
                <a:extLst>
                  <a:ext uri="{FF2B5EF4-FFF2-40B4-BE49-F238E27FC236}">
                    <a16:creationId xmlns:a16="http://schemas.microsoft.com/office/drawing/2014/main" id="{B44E6B0A-5D66-794E-AC76-3F54A01194FD}"/>
                  </a:ext>
                </a:extLst>
              </p:cNvPr>
              <p:cNvSpPr txBox="1"/>
              <p:nvPr/>
            </p:nvSpPr>
            <p:spPr>
              <a:xfrm>
                <a:off x="1766612" y="3639145"/>
                <a:ext cx="585195" cy="400110"/>
              </a:xfrm>
              <a:prstGeom prst="rect">
                <a:avLst/>
              </a:prstGeom>
              <a:noFill/>
            </p:spPr>
            <p:txBody>
              <a:bodyPr wrap="square" rtlCol="0">
                <a:spAutoFit/>
              </a:bodyPr>
              <a:lstStyle/>
              <a:p>
                <a:pPr algn="ctr"/>
                <a14:m>
                  <m:oMath xmlns:m="http://schemas.openxmlformats.org/officeDocument/2006/math">
                    <m:r>
                      <a:rPr lang="en-GB" sz="2000" b="0" i="1" smtClean="0">
                        <a:latin typeface="Cambria Math" panose="02040503050406030204" pitchFamily="18" charset="0"/>
                      </a:rPr>
                      <m:t>−</m:t>
                    </m:r>
                  </m:oMath>
                </a14:m>
                <a:r>
                  <a:rPr lang="en-GB" sz="2000" dirty="0">
                    <a:latin typeface="Calibri" panose="020F0502020204030204" pitchFamily="34" charset="0"/>
                  </a:rPr>
                  <a:t>7</a:t>
                </a:r>
              </a:p>
            </p:txBody>
          </p:sp>
        </mc:Choice>
        <mc:Fallback xmlns="">
          <p:sp>
            <p:nvSpPr>
              <p:cNvPr id="57" name="TextBox 56">
                <a:extLst>
                  <a:ext uri="{FF2B5EF4-FFF2-40B4-BE49-F238E27FC236}">
                    <a16:creationId xmlns:a16="http://schemas.microsoft.com/office/drawing/2014/main" id="{B44E6B0A-5D66-794E-AC76-3F54A01194FD}"/>
                  </a:ext>
                </a:extLst>
              </p:cNvPr>
              <p:cNvSpPr txBox="1">
                <a:spLocks noRot="1" noChangeAspect="1" noMove="1" noResize="1" noEditPoints="1" noAdjustHandles="1" noChangeArrowheads="1" noChangeShapeType="1" noTextEdit="1"/>
              </p:cNvSpPr>
              <p:nvPr/>
            </p:nvSpPr>
            <p:spPr>
              <a:xfrm>
                <a:off x="1766612" y="3639145"/>
                <a:ext cx="585195" cy="400110"/>
              </a:xfrm>
              <a:prstGeom prst="rect">
                <a:avLst/>
              </a:prstGeom>
              <a:blipFill>
                <a:blip r:embed="rId14"/>
                <a:stretch>
                  <a:fillRect t="-9091" r="-3125" b="-2575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8" name="TextBox 57">
                <a:extLst>
                  <a:ext uri="{FF2B5EF4-FFF2-40B4-BE49-F238E27FC236}">
                    <a16:creationId xmlns:a16="http://schemas.microsoft.com/office/drawing/2014/main" id="{B44E6B0A-5D66-794E-AC76-3F54A01194FD}"/>
                  </a:ext>
                </a:extLst>
              </p:cNvPr>
              <p:cNvSpPr txBox="1"/>
              <p:nvPr/>
            </p:nvSpPr>
            <p:spPr>
              <a:xfrm>
                <a:off x="1418352" y="3639145"/>
                <a:ext cx="585195" cy="400110"/>
              </a:xfrm>
              <a:prstGeom prst="rect">
                <a:avLst/>
              </a:prstGeom>
              <a:noFill/>
            </p:spPr>
            <p:txBody>
              <a:bodyPr wrap="square" rtlCol="0">
                <a:spAutoFit/>
              </a:bodyPr>
              <a:lstStyle/>
              <a:p>
                <a:pPr algn="ctr"/>
                <a14:m>
                  <m:oMath xmlns:m="http://schemas.openxmlformats.org/officeDocument/2006/math">
                    <m:r>
                      <a:rPr lang="en-GB" sz="2000" b="0" i="1" smtClean="0">
                        <a:latin typeface="Cambria Math" panose="02040503050406030204" pitchFamily="18" charset="0"/>
                      </a:rPr>
                      <m:t>−</m:t>
                    </m:r>
                  </m:oMath>
                </a14:m>
                <a:r>
                  <a:rPr lang="en-GB" sz="2000" dirty="0">
                    <a:latin typeface="Calibri" panose="020F0502020204030204" pitchFamily="34" charset="0"/>
                  </a:rPr>
                  <a:t>8</a:t>
                </a:r>
              </a:p>
            </p:txBody>
          </p:sp>
        </mc:Choice>
        <mc:Fallback xmlns="">
          <p:sp>
            <p:nvSpPr>
              <p:cNvPr id="58" name="TextBox 57">
                <a:extLst>
                  <a:ext uri="{FF2B5EF4-FFF2-40B4-BE49-F238E27FC236}">
                    <a16:creationId xmlns:a16="http://schemas.microsoft.com/office/drawing/2014/main" id="{B44E6B0A-5D66-794E-AC76-3F54A01194FD}"/>
                  </a:ext>
                </a:extLst>
              </p:cNvPr>
              <p:cNvSpPr txBox="1">
                <a:spLocks noRot="1" noChangeAspect="1" noMove="1" noResize="1" noEditPoints="1" noAdjustHandles="1" noChangeArrowheads="1" noChangeShapeType="1" noTextEdit="1"/>
              </p:cNvSpPr>
              <p:nvPr/>
            </p:nvSpPr>
            <p:spPr>
              <a:xfrm>
                <a:off x="1418352" y="3639145"/>
                <a:ext cx="585195" cy="400110"/>
              </a:xfrm>
              <a:prstGeom prst="rect">
                <a:avLst/>
              </a:prstGeom>
              <a:blipFill>
                <a:blip r:embed="rId15"/>
                <a:stretch>
                  <a:fillRect t="-9091" r="-3125" b="-2575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9" name="TextBox 58">
                <a:extLst>
                  <a:ext uri="{FF2B5EF4-FFF2-40B4-BE49-F238E27FC236}">
                    <a16:creationId xmlns:a16="http://schemas.microsoft.com/office/drawing/2014/main" id="{B44E6B0A-5D66-794E-AC76-3F54A01194FD}"/>
                  </a:ext>
                </a:extLst>
              </p:cNvPr>
              <p:cNvSpPr txBox="1"/>
              <p:nvPr/>
            </p:nvSpPr>
            <p:spPr>
              <a:xfrm>
                <a:off x="1048829" y="3639145"/>
                <a:ext cx="585195" cy="400110"/>
              </a:xfrm>
              <a:prstGeom prst="rect">
                <a:avLst/>
              </a:prstGeom>
              <a:noFill/>
            </p:spPr>
            <p:txBody>
              <a:bodyPr wrap="square" rtlCol="0">
                <a:spAutoFit/>
              </a:bodyPr>
              <a:lstStyle/>
              <a:p>
                <a:pPr algn="ctr"/>
                <a14:m>
                  <m:oMath xmlns:m="http://schemas.openxmlformats.org/officeDocument/2006/math">
                    <m:r>
                      <a:rPr lang="en-GB" sz="2000" b="0" i="1" smtClean="0">
                        <a:latin typeface="Cambria Math" panose="02040503050406030204" pitchFamily="18" charset="0"/>
                      </a:rPr>
                      <m:t>−</m:t>
                    </m:r>
                  </m:oMath>
                </a14:m>
                <a:r>
                  <a:rPr lang="en-GB" sz="2000" dirty="0">
                    <a:latin typeface="Calibri" panose="020F0502020204030204" pitchFamily="34" charset="0"/>
                  </a:rPr>
                  <a:t>9</a:t>
                </a:r>
              </a:p>
            </p:txBody>
          </p:sp>
        </mc:Choice>
        <mc:Fallback xmlns="">
          <p:sp>
            <p:nvSpPr>
              <p:cNvPr id="59" name="TextBox 58">
                <a:extLst>
                  <a:ext uri="{FF2B5EF4-FFF2-40B4-BE49-F238E27FC236}">
                    <a16:creationId xmlns:a16="http://schemas.microsoft.com/office/drawing/2014/main" id="{B44E6B0A-5D66-794E-AC76-3F54A01194FD}"/>
                  </a:ext>
                </a:extLst>
              </p:cNvPr>
              <p:cNvSpPr txBox="1">
                <a:spLocks noRot="1" noChangeAspect="1" noMove="1" noResize="1" noEditPoints="1" noAdjustHandles="1" noChangeArrowheads="1" noChangeShapeType="1" noTextEdit="1"/>
              </p:cNvSpPr>
              <p:nvPr/>
            </p:nvSpPr>
            <p:spPr>
              <a:xfrm>
                <a:off x="1048829" y="3639145"/>
                <a:ext cx="585195" cy="400110"/>
              </a:xfrm>
              <a:prstGeom prst="rect">
                <a:avLst/>
              </a:prstGeom>
              <a:blipFill>
                <a:blip r:embed="rId16"/>
                <a:stretch>
                  <a:fillRect t="-9091" r="-4167" b="-2575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0" name="TextBox 59">
                <a:extLst>
                  <a:ext uri="{FF2B5EF4-FFF2-40B4-BE49-F238E27FC236}">
                    <a16:creationId xmlns:a16="http://schemas.microsoft.com/office/drawing/2014/main" id="{B44E6B0A-5D66-794E-AC76-3F54A01194FD}"/>
                  </a:ext>
                </a:extLst>
              </p:cNvPr>
              <p:cNvSpPr txBox="1"/>
              <p:nvPr/>
            </p:nvSpPr>
            <p:spPr>
              <a:xfrm>
                <a:off x="504030" y="3639145"/>
                <a:ext cx="749706" cy="400110"/>
              </a:xfrm>
              <a:prstGeom prst="rect">
                <a:avLst/>
              </a:prstGeom>
              <a:noFill/>
            </p:spPr>
            <p:txBody>
              <a:bodyPr wrap="square" rtlCol="0">
                <a:spAutoFit/>
              </a:bodyPr>
              <a:lstStyle/>
              <a:p>
                <a:pPr algn="ctr"/>
                <a14:m>
                  <m:oMath xmlns:m="http://schemas.openxmlformats.org/officeDocument/2006/math">
                    <m:r>
                      <a:rPr lang="en-GB" sz="2000" b="0" i="1" smtClean="0">
                        <a:latin typeface="Cambria Math" panose="02040503050406030204" pitchFamily="18" charset="0"/>
                      </a:rPr>
                      <m:t>−</m:t>
                    </m:r>
                  </m:oMath>
                </a14:m>
                <a:r>
                  <a:rPr lang="en-GB" sz="2000" dirty="0">
                    <a:latin typeface="Calibri" panose="020F0502020204030204" pitchFamily="34" charset="0"/>
                  </a:rPr>
                  <a:t>10</a:t>
                </a:r>
              </a:p>
            </p:txBody>
          </p:sp>
        </mc:Choice>
        <mc:Fallback xmlns="">
          <p:sp>
            <p:nvSpPr>
              <p:cNvPr id="60" name="TextBox 59">
                <a:extLst>
                  <a:ext uri="{FF2B5EF4-FFF2-40B4-BE49-F238E27FC236}">
                    <a16:creationId xmlns:a16="http://schemas.microsoft.com/office/drawing/2014/main" id="{B44E6B0A-5D66-794E-AC76-3F54A01194FD}"/>
                  </a:ext>
                </a:extLst>
              </p:cNvPr>
              <p:cNvSpPr txBox="1">
                <a:spLocks noRot="1" noChangeAspect="1" noMove="1" noResize="1" noEditPoints="1" noAdjustHandles="1" noChangeArrowheads="1" noChangeShapeType="1" noTextEdit="1"/>
              </p:cNvSpPr>
              <p:nvPr/>
            </p:nvSpPr>
            <p:spPr>
              <a:xfrm>
                <a:off x="504030" y="3639145"/>
                <a:ext cx="749706" cy="400110"/>
              </a:xfrm>
              <a:prstGeom prst="rect">
                <a:avLst/>
              </a:prstGeom>
              <a:blipFill>
                <a:blip r:embed="rId17"/>
                <a:stretch>
                  <a:fillRect t="-9091" b="-25758"/>
                </a:stretch>
              </a:blipFill>
            </p:spPr>
            <p:txBody>
              <a:bodyPr/>
              <a:lstStyle/>
              <a:p>
                <a:r>
                  <a:rPr lang="en-GB">
                    <a:noFill/>
                  </a:rPr>
                  <a:t> </a:t>
                </a:r>
              </a:p>
            </p:txBody>
          </p:sp>
        </mc:Fallback>
      </mc:AlternateContent>
      <p:cxnSp>
        <p:nvCxnSpPr>
          <p:cNvPr id="62" name="Straight Arrow Connector 61"/>
          <p:cNvCxnSpPr/>
          <p:nvPr/>
        </p:nvCxnSpPr>
        <p:spPr>
          <a:xfrm>
            <a:off x="3105418" y="3031114"/>
            <a:ext cx="1760548" cy="0"/>
          </a:xfrm>
          <a:prstGeom prst="straightConnector1">
            <a:avLst/>
          </a:prstGeom>
          <a:ln w="15875">
            <a:headEnd type="triangle"/>
            <a:tailEnd type="triangle"/>
          </a:ln>
        </p:spPr>
        <p:style>
          <a:lnRef idx="1">
            <a:schemeClr val="accent1"/>
          </a:lnRef>
          <a:fillRef idx="0">
            <a:schemeClr val="accent1"/>
          </a:fillRef>
          <a:effectRef idx="0">
            <a:schemeClr val="accent1"/>
          </a:effectRef>
          <a:fontRef idx="minor">
            <a:schemeClr val="tx1"/>
          </a:fontRef>
        </p:style>
      </p:cxnSp>
      <p:sp>
        <p:nvSpPr>
          <p:cNvPr id="75" name="Oval 74"/>
          <p:cNvSpPr/>
          <p:nvPr/>
        </p:nvSpPr>
        <p:spPr>
          <a:xfrm>
            <a:off x="2922693" y="3471911"/>
            <a:ext cx="396746" cy="701404"/>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7" name="Oval 76"/>
          <p:cNvSpPr/>
          <p:nvPr/>
        </p:nvSpPr>
        <p:spPr>
          <a:xfrm>
            <a:off x="4649046" y="3475736"/>
            <a:ext cx="396746" cy="701404"/>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8" name="TextBox 77"/>
          <p:cNvSpPr txBox="1"/>
          <p:nvPr/>
        </p:nvSpPr>
        <p:spPr>
          <a:xfrm>
            <a:off x="3495059" y="1435768"/>
            <a:ext cx="969218" cy="892552"/>
          </a:xfrm>
          <a:prstGeom prst="rect">
            <a:avLst/>
          </a:prstGeom>
          <a:noFill/>
        </p:spPr>
        <p:txBody>
          <a:bodyPr wrap="square" rtlCol="0">
            <a:spAutoFit/>
          </a:bodyPr>
          <a:lstStyle/>
          <a:p>
            <a:r>
              <a:rPr lang="en-GB" sz="3200" dirty="0">
                <a:solidFill>
                  <a:schemeClr val="accent1"/>
                </a:solidFill>
              </a:rPr>
              <a:t>1</a:t>
            </a:r>
          </a:p>
          <a:p>
            <a:endParaRPr lang="en-GB" sz="2000" dirty="0"/>
          </a:p>
        </p:txBody>
      </p:sp>
      <p:cxnSp>
        <p:nvCxnSpPr>
          <p:cNvPr id="79" name="Straight Arrow Connector 78"/>
          <p:cNvCxnSpPr/>
          <p:nvPr/>
        </p:nvCxnSpPr>
        <p:spPr>
          <a:xfrm flipV="1">
            <a:off x="1375645" y="3031113"/>
            <a:ext cx="1745421" cy="1"/>
          </a:xfrm>
          <a:prstGeom prst="straightConnector1">
            <a:avLst/>
          </a:prstGeom>
          <a:ln w="15875">
            <a:headEnd type="triangle"/>
            <a:tailEnd type="triangle"/>
          </a:ln>
        </p:spPr>
        <p:style>
          <a:lnRef idx="1">
            <a:schemeClr val="accent1"/>
          </a:lnRef>
          <a:fillRef idx="0">
            <a:schemeClr val="accent1"/>
          </a:fillRef>
          <a:effectRef idx="0">
            <a:schemeClr val="accent1"/>
          </a:effectRef>
          <a:fontRef idx="minor">
            <a:schemeClr val="tx1"/>
          </a:fontRef>
        </p:style>
      </p:cxnSp>
      <p:sp>
        <p:nvSpPr>
          <p:cNvPr id="84" name="Oval 83"/>
          <p:cNvSpPr/>
          <p:nvPr/>
        </p:nvSpPr>
        <p:spPr>
          <a:xfrm>
            <a:off x="1141507" y="3430428"/>
            <a:ext cx="396746" cy="701404"/>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mc:AlternateContent xmlns:mc="http://schemas.openxmlformats.org/markup-compatibility/2006" xmlns:a14="http://schemas.microsoft.com/office/drawing/2010/main">
        <mc:Choice Requires="a14">
          <p:sp>
            <p:nvSpPr>
              <p:cNvPr id="85" name="TextBox 84"/>
              <p:cNvSpPr txBox="1"/>
              <p:nvPr/>
            </p:nvSpPr>
            <p:spPr>
              <a:xfrm>
                <a:off x="6612499" y="1412314"/>
                <a:ext cx="969218" cy="892552"/>
              </a:xfrm>
              <a:prstGeom prst="rect">
                <a:avLst/>
              </a:prstGeom>
              <a:noFill/>
            </p:spPr>
            <p:txBody>
              <a:bodyPr wrap="square" rtlCol="0">
                <a:spAutoFit/>
              </a:bodyPr>
              <a:lstStyle/>
              <a:p>
                <a14:m>
                  <m:oMath xmlns:m="http://schemas.openxmlformats.org/officeDocument/2006/math">
                    <m:r>
                      <a:rPr lang="en-GB" sz="3200" b="0" i="1" smtClean="0">
                        <a:solidFill>
                          <a:schemeClr val="accent1"/>
                        </a:solidFill>
                        <a:latin typeface="Cambria Math" panose="02040503050406030204" pitchFamily="18" charset="0"/>
                      </a:rPr>
                      <m:t>−</m:t>
                    </m:r>
                  </m:oMath>
                </a14:m>
                <a:r>
                  <a:rPr lang="en-GB" sz="3200" dirty="0">
                    <a:solidFill>
                      <a:schemeClr val="accent1"/>
                    </a:solidFill>
                  </a:rPr>
                  <a:t>9</a:t>
                </a:r>
              </a:p>
              <a:p>
                <a:endParaRPr lang="en-GB" sz="2000" dirty="0"/>
              </a:p>
            </p:txBody>
          </p:sp>
        </mc:Choice>
        <mc:Fallback xmlns="">
          <p:sp>
            <p:nvSpPr>
              <p:cNvPr id="85" name="TextBox 84"/>
              <p:cNvSpPr txBox="1">
                <a:spLocks noRot="1" noChangeAspect="1" noMove="1" noResize="1" noEditPoints="1" noAdjustHandles="1" noChangeArrowheads="1" noChangeShapeType="1" noTextEdit="1"/>
              </p:cNvSpPr>
              <p:nvPr/>
            </p:nvSpPr>
            <p:spPr>
              <a:xfrm>
                <a:off x="6612499" y="1412314"/>
                <a:ext cx="969218" cy="892552"/>
              </a:xfrm>
              <a:prstGeom prst="rect">
                <a:avLst/>
              </a:prstGeom>
              <a:blipFill>
                <a:blip r:embed="rId18"/>
                <a:stretch>
                  <a:fillRect t="-8219"/>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1" name="TextBox 60"/>
              <p:cNvSpPr txBox="1"/>
              <p:nvPr/>
            </p:nvSpPr>
            <p:spPr>
              <a:xfrm>
                <a:off x="1523567" y="1963728"/>
                <a:ext cx="4142573" cy="1384995"/>
              </a:xfrm>
              <a:prstGeom prst="rect">
                <a:avLst/>
              </a:prstGeom>
              <a:noFill/>
            </p:spPr>
            <p:txBody>
              <a:bodyPr wrap="square" rtlCol="0">
                <a:spAutoFit/>
              </a:bodyPr>
              <a:lstStyle/>
              <a:p>
                <a:r>
                  <a:rPr lang="en-GB" sz="3200" dirty="0"/>
                  <a:t>5 more than </a:t>
                </a:r>
                <a14:m>
                  <m:oMath xmlns:m="http://schemas.openxmlformats.org/officeDocument/2006/math">
                    <m:r>
                      <a:rPr lang="en-GB" sz="3200" b="0" i="1" smtClean="0">
                        <a:latin typeface="Cambria Math" panose="02040503050406030204" pitchFamily="18" charset="0"/>
                      </a:rPr>
                      <m:t>−</m:t>
                    </m:r>
                  </m:oMath>
                </a14:m>
                <a:r>
                  <a:rPr lang="en-GB" sz="3200" dirty="0"/>
                  <a:t>4</a:t>
                </a:r>
              </a:p>
              <a:p>
                <a:endParaRPr lang="en-GB" sz="3200" dirty="0"/>
              </a:p>
              <a:p>
                <a:endParaRPr lang="en-GB" sz="2000" dirty="0"/>
              </a:p>
            </p:txBody>
          </p:sp>
        </mc:Choice>
        <mc:Fallback xmlns="">
          <p:sp>
            <p:nvSpPr>
              <p:cNvPr id="61" name="TextBox 60"/>
              <p:cNvSpPr txBox="1">
                <a:spLocks noRot="1" noChangeAspect="1" noMove="1" noResize="1" noEditPoints="1" noAdjustHandles="1" noChangeArrowheads="1" noChangeShapeType="1" noTextEdit="1"/>
              </p:cNvSpPr>
              <p:nvPr/>
            </p:nvSpPr>
            <p:spPr>
              <a:xfrm>
                <a:off x="1523567" y="1963728"/>
                <a:ext cx="4142573" cy="1384995"/>
              </a:xfrm>
              <a:prstGeom prst="rect">
                <a:avLst/>
              </a:prstGeom>
              <a:blipFill>
                <a:blip r:embed="rId19"/>
                <a:stretch>
                  <a:fillRect l="-3829" t="-5286"/>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3" name="TextBox 62"/>
              <p:cNvSpPr txBox="1"/>
              <p:nvPr/>
            </p:nvSpPr>
            <p:spPr>
              <a:xfrm>
                <a:off x="4862278" y="1963728"/>
                <a:ext cx="4142573" cy="1384995"/>
              </a:xfrm>
              <a:prstGeom prst="rect">
                <a:avLst/>
              </a:prstGeom>
              <a:noFill/>
            </p:spPr>
            <p:txBody>
              <a:bodyPr wrap="square" rtlCol="0">
                <a:spAutoFit/>
              </a:bodyPr>
              <a:lstStyle/>
              <a:p>
                <a:r>
                  <a:rPr lang="en-GB" sz="3200" dirty="0"/>
                  <a:t>5 less than </a:t>
                </a:r>
                <a14:m>
                  <m:oMath xmlns:m="http://schemas.openxmlformats.org/officeDocument/2006/math">
                    <m:r>
                      <a:rPr lang="en-GB" sz="3200" b="0" i="1" smtClean="0">
                        <a:latin typeface="Cambria Math" panose="02040503050406030204" pitchFamily="18" charset="0"/>
                      </a:rPr>
                      <m:t>−</m:t>
                    </m:r>
                  </m:oMath>
                </a14:m>
                <a:r>
                  <a:rPr lang="en-GB" sz="3200" dirty="0"/>
                  <a:t>4</a:t>
                </a:r>
              </a:p>
              <a:p>
                <a:endParaRPr lang="en-GB" sz="3200" dirty="0"/>
              </a:p>
              <a:p>
                <a:endParaRPr lang="en-GB" sz="2000" dirty="0"/>
              </a:p>
            </p:txBody>
          </p:sp>
        </mc:Choice>
        <mc:Fallback xmlns="">
          <p:sp>
            <p:nvSpPr>
              <p:cNvPr id="63" name="TextBox 62"/>
              <p:cNvSpPr txBox="1">
                <a:spLocks noRot="1" noChangeAspect="1" noMove="1" noResize="1" noEditPoints="1" noAdjustHandles="1" noChangeArrowheads="1" noChangeShapeType="1" noTextEdit="1"/>
              </p:cNvSpPr>
              <p:nvPr/>
            </p:nvSpPr>
            <p:spPr>
              <a:xfrm>
                <a:off x="4862278" y="1963728"/>
                <a:ext cx="4142573" cy="1384995"/>
              </a:xfrm>
              <a:prstGeom prst="rect">
                <a:avLst/>
              </a:prstGeom>
              <a:blipFill>
                <a:blip r:embed="rId20"/>
                <a:stretch>
                  <a:fillRect l="-3829" t="-5286"/>
                </a:stretch>
              </a:blipFill>
            </p:spPr>
            <p:txBody>
              <a:bodyPr/>
              <a:lstStyle/>
              <a:p>
                <a:r>
                  <a:rPr lang="en-GB">
                    <a:noFill/>
                  </a:rPr>
                  <a:t> </a:t>
                </a:r>
              </a:p>
            </p:txBody>
          </p:sp>
        </mc:Fallback>
      </mc:AlternateContent>
    </p:spTree>
    <p:custDataLst>
      <p:tags r:id="rId1"/>
    </p:custDataLst>
    <p:extLst>
      <p:ext uri="{BB962C8B-B14F-4D97-AF65-F5344CB8AC3E}">
        <p14:creationId xmlns:p14="http://schemas.microsoft.com/office/powerpoint/2010/main" val="21297927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27"/>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wipe(down)">
                                      <p:cBhvr>
                                        <p:cTn id="19" dur="500"/>
                                        <p:tgtEl>
                                          <p:spTgt spid="75"/>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nodeType="clickEffect">
                                  <p:stCondLst>
                                    <p:cond delay="0"/>
                                  </p:stCondLst>
                                  <p:childTnLst>
                                    <p:set>
                                      <p:cBhvr>
                                        <p:cTn id="23" dur="1" fill="hold">
                                          <p:stCondLst>
                                            <p:cond delay="0"/>
                                          </p:stCondLst>
                                        </p:cTn>
                                        <p:tgtEl>
                                          <p:spTgt spid="62"/>
                                        </p:tgtEl>
                                        <p:attrNameLst>
                                          <p:attrName>style.visibility</p:attrName>
                                        </p:attrNameLst>
                                      </p:cBhvr>
                                      <p:to>
                                        <p:strVal val="visible"/>
                                      </p:to>
                                    </p:set>
                                    <p:animEffect transition="in" filter="wipe(left)">
                                      <p:cBhvr>
                                        <p:cTn id="24" dur="500"/>
                                        <p:tgtEl>
                                          <p:spTgt spid="62"/>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77"/>
                                        </p:tgtEl>
                                        <p:attrNameLst>
                                          <p:attrName>style.visibility</p:attrName>
                                        </p:attrNameLst>
                                      </p:cBhvr>
                                      <p:to>
                                        <p:strVal val="visible"/>
                                      </p:to>
                                    </p:set>
                                    <p:animEffect transition="in" filter="wipe(down)">
                                      <p:cBhvr>
                                        <p:cTn id="29" dur="500"/>
                                        <p:tgtEl>
                                          <p:spTgt spid="77"/>
                                        </p:tgtEl>
                                      </p:cBhvr>
                                    </p:animEffec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nodeType="clickEffect">
                                  <p:stCondLst>
                                    <p:cond delay="0"/>
                                  </p:stCondLst>
                                  <p:childTnLst>
                                    <p:set>
                                      <p:cBhvr>
                                        <p:cTn id="33" dur="1" fill="hold">
                                          <p:stCondLst>
                                            <p:cond delay="0"/>
                                          </p:stCondLst>
                                        </p:cTn>
                                        <p:tgtEl>
                                          <p:spTgt spid="78">
                                            <p:txEl>
                                              <p:pRg st="0" end="0"/>
                                            </p:txEl>
                                          </p:spTgt>
                                        </p:tgtEl>
                                        <p:attrNameLst>
                                          <p:attrName>style.visibility</p:attrName>
                                        </p:attrNameLst>
                                      </p:cBhvr>
                                      <p:to>
                                        <p:strVal val="visible"/>
                                      </p:to>
                                    </p:set>
                                  </p:childTnLst>
                                </p:cTn>
                              </p:par>
                              <p:par>
                                <p:cTn id="34" presetID="1" presetClass="exit" presetSubtype="0" fill="hold" grpId="1" nodeType="withEffect">
                                  <p:stCondLst>
                                    <p:cond delay="0"/>
                                  </p:stCondLst>
                                  <p:childTnLst>
                                    <p:set>
                                      <p:cBhvr>
                                        <p:cTn id="35" dur="1" fill="hold">
                                          <p:stCondLst>
                                            <p:cond delay="0"/>
                                          </p:stCondLst>
                                        </p:cTn>
                                        <p:tgtEl>
                                          <p:spTgt spid="77"/>
                                        </p:tgtEl>
                                        <p:attrNameLst>
                                          <p:attrName>style.visibility</p:attrName>
                                        </p:attrNameLst>
                                      </p:cBhvr>
                                      <p:to>
                                        <p:strVal val="hidden"/>
                                      </p:to>
                                    </p:set>
                                  </p:childTnLst>
                                </p:cTn>
                              </p:par>
                              <p:par>
                                <p:cTn id="36" presetID="1" presetClass="exit" presetSubtype="0" fill="hold" nodeType="withEffect">
                                  <p:stCondLst>
                                    <p:cond delay="0"/>
                                  </p:stCondLst>
                                  <p:childTnLst>
                                    <p:set>
                                      <p:cBhvr>
                                        <p:cTn id="37" dur="1" fill="hold">
                                          <p:stCondLst>
                                            <p:cond delay="0"/>
                                          </p:stCondLst>
                                        </p:cTn>
                                        <p:tgtEl>
                                          <p:spTgt spid="62"/>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26" presetClass="emph" presetSubtype="0" fill="hold" grpId="0" nodeType="clickEffect">
                                  <p:stCondLst>
                                    <p:cond delay="0"/>
                                  </p:stCondLst>
                                  <p:childTnLst>
                                    <p:animEffect transition="out" filter="fade">
                                      <p:cBhvr>
                                        <p:cTn id="41" dur="500" tmFilter="0, 0; .2, .5; .8, .5; 1, 0"/>
                                        <p:tgtEl>
                                          <p:spTgt spid="24"/>
                                        </p:tgtEl>
                                      </p:cBhvr>
                                    </p:animEffect>
                                    <p:animScale>
                                      <p:cBhvr>
                                        <p:cTn id="42" dur="250" autoRev="1" fill="hold"/>
                                        <p:tgtEl>
                                          <p:spTgt spid="24"/>
                                        </p:tgtEl>
                                      </p:cBhvr>
                                      <p:by x="105000" y="105000"/>
                                    </p:animScale>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63"/>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22" presetClass="entr" presetSubtype="2" fill="hold" nodeType="clickEffect">
                                  <p:stCondLst>
                                    <p:cond delay="0"/>
                                  </p:stCondLst>
                                  <p:childTnLst>
                                    <p:set>
                                      <p:cBhvr>
                                        <p:cTn id="50" dur="1" fill="hold">
                                          <p:stCondLst>
                                            <p:cond delay="0"/>
                                          </p:stCondLst>
                                        </p:cTn>
                                        <p:tgtEl>
                                          <p:spTgt spid="79"/>
                                        </p:tgtEl>
                                        <p:attrNameLst>
                                          <p:attrName>style.visibility</p:attrName>
                                        </p:attrNameLst>
                                      </p:cBhvr>
                                      <p:to>
                                        <p:strVal val="visible"/>
                                      </p:to>
                                    </p:set>
                                    <p:animEffect transition="in" filter="wipe(right)">
                                      <p:cBhvr>
                                        <p:cTn id="51" dur="500"/>
                                        <p:tgtEl>
                                          <p:spTgt spid="79"/>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4" fill="hold" grpId="0" nodeType="clickEffect">
                                  <p:stCondLst>
                                    <p:cond delay="0"/>
                                  </p:stCondLst>
                                  <p:childTnLst>
                                    <p:set>
                                      <p:cBhvr>
                                        <p:cTn id="55" dur="1" fill="hold">
                                          <p:stCondLst>
                                            <p:cond delay="0"/>
                                          </p:stCondLst>
                                        </p:cTn>
                                        <p:tgtEl>
                                          <p:spTgt spid="84"/>
                                        </p:tgtEl>
                                        <p:attrNameLst>
                                          <p:attrName>style.visibility</p:attrName>
                                        </p:attrNameLst>
                                      </p:cBhvr>
                                      <p:to>
                                        <p:strVal val="visible"/>
                                      </p:to>
                                    </p:set>
                                    <p:animEffect transition="in" filter="wipe(down)">
                                      <p:cBhvr>
                                        <p:cTn id="56" dur="500"/>
                                        <p:tgtEl>
                                          <p:spTgt spid="84"/>
                                        </p:tgtEl>
                                      </p:cBhvr>
                                    </p:animEffec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nodeType="clickEffect">
                                  <p:stCondLst>
                                    <p:cond delay="0"/>
                                  </p:stCondLst>
                                  <p:childTnLst>
                                    <p:set>
                                      <p:cBhvr>
                                        <p:cTn id="60" dur="1" fill="hold">
                                          <p:stCondLst>
                                            <p:cond delay="0"/>
                                          </p:stCondLst>
                                        </p:cTn>
                                        <p:tgtEl>
                                          <p:spTgt spid="8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7" grpId="0"/>
      <p:bldP spid="27" grpId="1"/>
      <p:bldP spid="75" grpId="0" animBg="1"/>
      <p:bldP spid="77" grpId="0" animBg="1"/>
      <p:bldP spid="77" grpId="1" animBg="1"/>
      <p:bldP spid="84" grpId="0" animBg="1"/>
      <p:bldP spid="61" grpId="0"/>
      <p:bldP spid="63"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 name="Table 33"/>
          <p:cNvGraphicFramePr>
            <a:graphicFrameLocks noGrp="1"/>
          </p:cNvGraphicFramePr>
          <p:nvPr/>
        </p:nvGraphicFramePr>
        <p:xfrm>
          <a:off x="1299533" y="2475976"/>
          <a:ext cx="6252300" cy="576000"/>
        </p:xfrm>
        <a:graphic>
          <a:graphicData uri="http://schemas.openxmlformats.org/drawingml/2006/table">
            <a:tbl>
              <a:tblPr firstRow="1" bandRow="1">
                <a:tableStyleId>{5940675A-B579-460E-94D1-54222C63F5DA}</a:tableStyleId>
              </a:tblPr>
              <a:tblGrid>
                <a:gridCol w="625230">
                  <a:extLst>
                    <a:ext uri="{9D8B030D-6E8A-4147-A177-3AD203B41FA5}">
                      <a16:colId xmlns:a16="http://schemas.microsoft.com/office/drawing/2014/main" val="965214392"/>
                    </a:ext>
                  </a:extLst>
                </a:gridCol>
                <a:gridCol w="625230">
                  <a:extLst>
                    <a:ext uri="{9D8B030D-6E8A-4147-A177-3AD203B41FA5}">
                      <a16:colId xmlns:a16="http://schemas.microsoft.com/office/drawing/2014/main" val="1138395627"/>
                    </a:ext>
                  </a:extLst>
                </a:gridCol>
                <a:gridCol w="625230">
                  <a:extLst>
                    <a:ext uri="{9D8B030D-6E8A-4147-A177-3AD203B41FA5}">
                      <a16:colId xmlns:a16="http://schemas.microsoft.com/office/drawing/2014/main" val="3562248181"/>
                    </a:ext>
                  </a:extLst>
                </a:gridCol>
                <a:gridCol w="625230">
                  <a:extLst>
                    <a:ext uri="{9D8B030D-6E8A-4147-A177-3AD203B41FA5}">
                      <a16:colId xmlns:a16="http://schemas.microsoft.com/office/drawing/2014/main" val="115505409"/>
                    </a:ext>
                  </a:extLst>
                </a:gridCol>
                <a:gridCol w="625230">
                  <a:extLst>
                    <a:ext uri="{9D8B030D-6E8A-4147-A177-3AD203B41FA5}">
                      <a16:colId xmlns:a16="http://schemas.microsoft.com/office/drawing/2014/main" val="2626612694"/>
                    </a:ext>
                  </a:extLst>
                </a:gridCol>
                <a:gridCol w="625230">
                  <a:extLst>
                    <a:ext uri="{9D8B030D-6E8A-4147-A177-3AD203B41FA5}">
                      <a16:colId xmlns:a16="http://schemas.microsoft.com/office/drawing/2014/main" val="2647883041"/>
                    </a:ext>
                  </a:extLst>
                </a:gridCol>
                <a:gridCol w="625230">
                  <a:extLst>
                    <a:ext uri="{9D8B030D-6E8A-4147-A177-3AD203B41FA5}">
                      <a16:colId xmlns:a16="http://schemas.microsoft.com/office/drawing/2014/main" val="1182470552"/>
                    </a:ext>
                  </a:extLst>
                </a:gridCol>
                <a:gridCol w="625230">
                  <a:extLst>
                    <a:ext uri="{9D8B030D-6E8A-4147-A177-3AD203B41FA5}">
                      <a16:colId xmlns:a16="http://schemas.microsoft.com/office/drawing/2014/main" val="1222514290"/>
                    </a:ext>
                  </a:extLst>
                </a:gridCol>
                <a:gridCol w="625230">
                  <a:extLst>
                    <a:ext uri="{9D8B030D-6E8A-4147-A177-3AD203B41FA5}">
                      <a16:colId xmlns:a16="http://schemas.microsoft.com/office/drawing/2014/main" val="3512228322"/>
                    </a:ext>
                  </a:extLst>
                </a:gridCol>
                <a:gridCol w="625230">
                  <a:extLst>
                    <a:ext uri="{9D8B030D-6E8A-4147-A177-3AD203B41FA5}">
                      <a16:colId xmlns:a16="http://schemas.microsoft.com/office/drawing/2014/main" val="1027883608"/>
                    </a:ext>
                  </a:extLst>
                </a:gridCol>
              </a:tblGrid>
              <a:tr h="288000">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89254444"/>
                  </a:ext>
                </a:extLst>
              </a:tr>
              <a:tr h="288000">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extLst>
                  <a:ext uri="{0D108BD9-81ED-4DB2-BD59-A6C34878D82A}">
                    <a16:rowId xmlns:a16="http://schemas.microsoft.com/office/drawing/2014/main" val="3127011768"/>
                  </a:ext>
                </a:extLst>
              </a:tr>
            </a:tbl>
          </a:graphicData>
        </a:graphic>
      </p:graphicFrame>
      <p:sp>
        <p:nvSpPr>
          <p:cNvPr id="35" name="TextBox 34">
            <a:extLst>
              <a:ext uri="{FF2B5EF4-FFF2-40B4-BE49-F238E27FC236}">
                <a16:creationId xmlns:a16="http://schemas.microsoft.com/office/drawing/2014/main" id="{B44E6B0A-5D66-794E-AC76-3F54A01194FD}"/>
              </a:ext>
            </a:extLst>
          </p:cNvPr>
          <p:cNvSpPr txBox="1"/>
          <p:nvPr/>
        </p:nvSpPr>
        <p:spPr>
          <a:xfrm>
            <a:off x="4133085" y="2952194"/>
            <a:ext cx="585195" cy="461665"/>
          </a:xfrm>
          <a:prstGeom prst="rect">
            <a:avLst/>
          </a:prstGeom>
          <a:noFill/>
        </p:spPr>
        <p:txBody>
          <a:bodyPr wrap="square" rtlCol="0">
            <a:spAutoFit/>
          </a:bodyPr>
          <a:lstStyle/>
          <a:p>
            <a:pPr algn="ctr"/>
            <a:r>
              <a:rPr lang="en-GB" sz="2400" dirty="0">
                <a:latin typeface="Calibri" panose="020F0502020204030204" pitchFamily="34" charset="0"/>
              </a:rPr>
              <a:t>0</a:t>
            </a:r>
          </a:p>
        </p:txBody>
      </p:sp>
      <p:sp>
        <p:nvSpPr>
          <p:cNvPr id="36" name="TextBox 35">
            <a:extLst>
              <a:ext uri="{FF2B5EF4-FFF2-40B4-BE49-F238E27FC236}">
                <a16:creationId xmlns:a16="http://schemas.microsoft.com/office/drawing/2014/main" id="{B44E6B0A-5D66-794E-AC76-3F54A01194FD}"/>
              </a:ext>
            </a:extLst>
          </p:cNvPr>
          <p:cNvSpPr txBox="1"/>
          <p:nvPr/>
        </p:nvSpPr>
        <p:spPr>
          <a:xfrm>
            <a:off x="4743985" y="2952194"/>
            <a:ext cx="585195" cy="461665"/>
          </a:xfrm>
          <a:prstGeom prst="rect">
            <a:avLst/>
          </a:prstGeom>
          <a:noFill/>
        </p:spPr>
        <p:txBody>
          <a:bodyPr wrap="square" rtlCol="0">
            <a:spAutoFit/>
          </a:bodyPr>
          <a:lstStyle/>
          <a:p>
            <a:pPr algn="ctr"/>
            <a:r>
              <a:rPr lang="en-GB" sz="2400" dirty="0">
                <a:latin typeface="Calibri" panose="020F0502020204030204" pitchFamily="34" charset="0"/>
              </a:rPr>
              <a:t>1</a:t>
            </a:r>
          </a:p>
        </p:txBody>
      </p:sp>
      <p:sp>
        <p:nvSpPr>
          <p:cNvPr id="37" name="TextBox 36">
            <a:extLst>
              <a:ext uri="{FF2B5EF4-FFF2-40B4-BE49-F238E27FC236}">
                <a16:creationId xmlns:a16="http://schemas.microsoft.com/office/drawing/2014/main" id="{B44E6B0A-5D66-794E-AC76-3F54A01194FD}"/>
              </a:ext>
            </a:extLst>
          </p:cNvPr>
          <p:cNvSpPr txBox="1"/>
          <p:nvPr/>
        </p:nvSpPr>
        <p:spPr>
          <a:xfrm>
            <a:off x="5380591" y="2952194"/>
            <a:ext cx="585195" cy="461665"/>
          </a:xfrm>
          <a:prstGeom prst="rect">
            <a:avLst/>
          </a:prstGeom>
          <a:noFill/>
        </p:spPr>
        <p:txBody>
          <a:bodyPr wrap="square" rtlCol="0">
            <a:spAutoFit/>
          </a:bodyPr>
          <a:lstStyle/>
          <a:p>
            <a:pPr algn="ctr"/>
            <a:r>
              <a:rPr lang="en-GB" sz="2400" dirty="0">
                <a:latin typeface="Calibri" panose="020F0502020204030204" pitchFamily="34" charset="0"/>
              </a:rPr>
              <a:t>2</a:t>
            </a:r>
          </a:p>
        </p:txBody>
      </p:sp>
      <p:sp>
        <p:nvSpPr>
          <p:cNvPr id="38" name="TextBox 37">
            <a:extLst>
              <a:ext uri="{FF2B5EF4-FFF2-40B4-BE49-F238E27FC236}">
                <a16:creationId xmlns:a16="http://schemas.microsoft.com/office/drawing/2014/main" id="{B44E6B0A-5D66-794E-AC76-3F54A01194FD}"/>
              </a:ext>
            </a:extLst>
          </p:cNvPr>
          <p:cNvSpPr txBox="1"/>
          <p:nvPr/>
        </p:nvSpPr>
        <p:spPr>
          <a:xfrm>
            <a:off x="5991491" y="2952194"/>
            <a:ext cx="585195" cy="461665"/>
          </a:xfrm>
          <a:prstGeom prst="rect">
            <a:avLst/>
          </a:prstGeom>
          <a:noFill/>
        </p:spPr>
        <p:txBody>
          <a:bodyPr wrap="square" rtlCol="0">
            <a:spAutoFit/>
          </a:bodyPr>
          <a:lstStyle/>
          <a:p>
            <a:pPr algn="ctr"/>
            <a:r>
              <a:rPr lang="en-GB" sz="2400" dirty="0">
                <a:latin typeface="Calibri" panose="020F0502020204030204" pitchFamily="34" charset="0"/>
              </a:rPr>
              <a:t>3</a:t>
            </a:r>
          </a:p>
        </p:txBody>
      </p:sp>
      <p:sp>
        <p:nvSpPr>
          <p:cNvPr id="39" name="TextBox 38">
            <a:extLst>
              <a:ext uri="{FF2B5EF4-FFF2-40B4-BE49-F238E27FC236}">
                <a16:creationId xmlns:a16="http://schemas.microsoft.com/office/drawing/2014/main" id="{B44E6B0A-5D66-794E-AC76-3F54A01194FD}"/>
              </a:ext>
            </a:extLst>
          </p:cNvPr>
          <p:cNvSpPr txBox="1"/>
          <p:nvPr/>
        </p:nvSpPr>
        <p:spPr>
          <a:xfrm>
            <a:off x="6628097" y="2952194"/>
            <a:ext cx="585195" cy="461665"/>
          </a:xfrm>
          <a:prstGeom prst="rect">
            <a:avLst/>
          </a:prstGeom>
          <a:noFill/>
        </p:spPr>
        <p:txBody>
          <a:bodyPr wrap="square" rtlCol="0">
            <a:spAutoFit/>
          </a:bodyPr>
          <a:lstStyle/>
          <a:p>
            <a:pPr algn="ctr"/>
            <a:r>
              <a:rPr lang="en-GB" sz="2400" dirty="0">
                <a:latin typeface="Calibri" panose="020F0502020204030204" pitchFamily="34" charset="0"/>
              </a:rPr>
              <a:t>4</a:t>
            </a:r>
          </a:p>
        </p:txBody>
      </p:sp>
      <p:sp>
        <p:nvSpPr>
          <p:cNvPr id="40" name="TextBox 39">
            <a:extLst>
              <a:ext uri="{FF2B5EF4-FFF2-40B4-BE49-F238E27FC236}">
                <a16:creationId xmlns:a16="http://schemas.microsoft.com/office/drawing/2014/main" id="{B44E6B0A-5D66-794E-AC76-3F54A01194FD}"/>
              </a:ext>
            </a:extLst>
          </p:cNvPr>
          <p:cNvSpPr txBox="1"/>
          <p:nvPr/>
        </p:nvSpPr>
        <p:spPr>
          <a:xfrm>
            <a:off x="7240234" y="2952194"/>
            <a:ext cx="585195" cy="461665"/>
          </a:xfrm>
          <a:prstGeom prst="rect">
            <a:avLst/>
          </a:prstGeom>
          <a:noFill/>
        </p:spPr>
        <p:txBody>
          <a:bodyPr wrap="square" rtlCol="0">
            <a:spAutoFit/>
          </a:bodyPr>
          <a:lstStyle/>
          <a:p>
            <a:pPr algn="ctr"/>
            <a:r>
              <a:rPr lang="en-GB" sz="2400" dirty="0">
                <a:latin typeface="Calibri" panose="020F0502020204030204" pitchFamily="34" charset="0"/>
              </a:rPr>
              <a:t>5</a:t>
            </a:r>
          </a:p>
        </p:txBody>
      </p:sp>
      <mc:AlternateContent xmlns:mc="http://schemas.openxmlformats.org/markup-compatibility/2006" xmlns:a14="http://schemas.microsoft.com/office/drawing/2010/main">
        <mc:Choice Requires="a14">
          <p:sp>
            <p:nvSpPr>
              <p:cNvPr id="41" name="TextBox 40">
                <a:extLst>
                  <a:ext uri="{FF2B5EF4-FFF2-40B4-BE49-F238E27FC236}">
                    <a16:creationId xmlns:a16="http://schemas.microsoft.com/office/drawing/2014/main" id="{B44E6B0A-5D66-794E-AC76-3F54A01194FD}"/>
                  </a:ext>
                </a:extLst>
              </p:cNvPr>
              <p:cNvSpPr txBox="1"/>
              <p:nvPr/>
            </p:nvSpPr>
            <p:spPr>
              <a:xfrm>
                <a:off x="3522185" y="2952194"/>
                <a:ext cx="585195" cy="461665"/>
              </a:xfrm>
              <a:prstGeom prst="rect">
                <a:avLst/>
              </a:prstGeom>
              <a:noFill/>
            </p:spPr>
            <p:txBody>
              <a:bodyPr wrap="square" rtlCol="0">
                <a:spAutoFit/>
              </a:bodyPr>
              <a:lstStyle/>
              <a:p>
                <a:pPr algn="ctr"/>
                <a14:m>
                  <m:oMath xmlns:m="http://schemas.openxmlformats.org/officeDocument/2006/math">
                    <m:r>
                      <a:rPr lang="en-GB" sz="2400" b="0" i="1" smtClean="0">
                        <a:latin typeface="Cambria Math" panose="02040503050406030204" pitchFamily="18" charset="0"/>
                      </a:rPr>
                      <m:t>−</m:t>
                    </m:r>
                  </m:oMath>
                </a14:m>
                <a:r>
                  <a:rPr lang="en-GB" sz="2400" dirty="0">
                    <a:latin typeface="Calibri" panose="020F0502020204030204" pitchFamily="34" charset="0"/>
                  </a:rPr>
                  <a:t>1</a:t>
                </a:r>
              </a:p>
            </p:txBody>
          </p:sp>
        </mc:Choice>
        <mc:Fallback xmlns="">
          <p:sp>
            <p:nvSpPr>
              <p:cNvPr id="41" name="TextBox 40">
                <a:extLst>
                  <a:ext uri="{FF2B5EF4-FFF2-40B4-BE49-F238E27FC236}">
                    <a16:creationId xmlns:a16="http://schemas.microsoft.com/office/drawing/2014/main" id="{B44E6B0A-5D66-794E-AC76-3F54A01194FD}"/>
                  </a:ext>
                </a:extLst>
              </p:cNvPr>
              <p:cNvSpPr txBox="1">
                <a:spLocks noRot="1" noChangeAspect="1" noMove="1" noResize="1" noEditPoints="1" noAdjustHandles="1" noChangeArrowheads="1" noChangeShapeType="1" noTextEdit="1"/>
              </p:cNvSpPr>
              <p:nvPr/>
            </p:nvSpPr>
            <p:spPr>
              <a:xfrm>
                <a:off x="3522185" y="2952194"/>
                <a:ext cx="585195" cy="461665"/>
              </a:xfrm>
              <a:prstGeom prst="rect">
                <a:avLst/>
              </a:prstGeom>
              <a:blipFill>
                <a:blip r:embed="rId5"/>
                <a:stretch>
                  <a:fillRect t="-10526" r="-13542" b="-28947"/>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2" name="TextBox 41">
                <a:extLst>
                  <a:ext uri="{FF2B5EF4-FFF2-40B4-BE49-F238E27FC236}">
                    <a16:creationId xmlns:a16="http://schemas.microsoft.com/office/drawing/2014/main" id="{B44E6B0A-5D66-794E-AC76-3F54A01194FD}"/>
                  </a:ext>
                </a:extLst>
              </p:cNvPr>
              <p:cNvSpPr txBox="1"/>
              <p:nvPr/>
            </p:nvSpPr>
            <p:spPr>
              <a:xfrm>
                <a:off x="2834168" y="2952194"/>
                <a:ext cx="585195" cy="461665"/>
              </a:xfrm>
              <a:prstGeom prst="rect">
                <a:avLst/>
              </a:prstGeom>
              <a:noFill/>
            </p:spPr>
            <p:txBody>
              <a:bodyPr wrap="square" rtlCol="0">
                <a:spAutoFit/>
              </a:bodyPr>
              <a:lstStyle/>
              <a:p>
                <a:pPr algn="ctr"/>
                <a14:m>
                  <m:oMath xmlns:m="http://schemas.openxmlformats.org/officeDocument/2006/math">
                    <m:r>
                      <a:rPr lang="en-GB" sz="2400" b="0" i="1" smtClean="0">
                        <a:latin typeface="Cambria Math" panose="02040503050406030204" pitchFamily="18" charset="0"/>
                      </a:rPr>
                      <m:t>−</m:t>
                    </m:r>
                  </m:oMath>
                </a14:m>
                <a:r>
                  <a:rPr lang="en-GB" sz="2400" dirty="0">
                    <a:latin typeface="Calibri" panose="020F0502020204030204" pitchFamily="34" charset="0"/>
                  </a:rPr>
                  <a:t>2</a:t>
                </a:r>
              </a:p>
            </p:txBody>
          </p:sp>
        </mc:Choice>
        <mc:Fallback xmlns="">
          <p:sp>
            <p:nvSpPr>
              <p:cNvPr id="42" name="TextBox 41">
                <a:extLst>
                  <a:ext uri="{FF2B5EF4-FFF2-40B4-BE49-F238E27FC236}">
                    <a16:creationId xmlns:a16="http://schemas.microsoft.com/office/drawing/2014/main" id="{B44E6B0A-5D66-794E-AC76-3F54A01194FD}"/>
                  </a:ext>
                </a:extLst>
              </p:cNvPr>
              <p:cNvSpPr txBox="1">
                <a:spLocks noRot="1" noChangeAspect="1" noMove="1" noResize="1" noEditPoints="1" noAdjustHandles="1" noChangeArrowheads="1" noChangeShapeType="1" noTextEdit="1"/>
              </p:cNvSpPr>
              <p:nvPr/>
            </p:nvSpPr>
            <p:spPr>
              <a:xfrm>
                <a:off x="2834168" y="2952194"/>
                <a:ext cx="585195" cy="461665"/>
              </a:xfrm>
              <a:prstGeom prst="rect">
                <a:avLst/>
              </a:prstGeom>
              <a:blipFill>
                <a:blip r:embed="rId6"/>
                <a:stretch>
                  <a:fillRect t="-10526" r="-13542" b="-28947"/>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3" name="TextBox 42">
                <a:extLst>
                  <a:ext uri="{FF2B5EF4-FFF2-40B4-BE49-F238E27FC236}">
                    <a16:creationId xmlns:a16="http://schemas.microsoft.com/office/drawing/2014/main" id="{B44E6B0A-5D66-794E-AC76-3F54A01194FD}"/>
                  </a:ext>
                </a:extLst>
              </p:cNvPr>
              <p:cNvSpPr txBox="1"/>
              <p:nvPr/>
            </p:nvSpPr>
            <p:spPr>
              <a:xfrm>
                <a:off x="2235502" y="2952194"/>
                <a:ext cx="585195" cy="461665"/>
              </a:xfrm>
              <a:prstGeom prst="rect">
                <a:avLst/>
              </a:prstGeom>
              <a:noFill/>
            </p:spPr>
            <p:txBody>
              <a:bodyPr wrap="square" rtlCol="0">
                <a:spAutoFit/>
              </a:bodyPr>
              <a:lstStyle/>
              <a:p>
                <a:pPr algn="ctr"/>
                <a14:m>
                  <m:oMath xmlns:m="http://schemas.openxmlformats.org/officeDocument/2006/math">
                    <m:r>
                      <a:rPr lang="en-GB" sz="2400" b="0" i="1" smtClean="0">
                        <a:latin typeface="Cambria Math" panose="02040503050406030204" pitchFamily="18" charset="0"/>
                      </a:rPr>
                      <m:t>−</m:t>
                    </m:r>
                  </m:oMath>
                </a14:m>
                <a:r>
                  <a:rPr lang="en-GB" sz="2400" dirty="0">
                    <a:latin typeface="Calibri" panose="020F0502020204030204" pitchFamily="34" charset="0"/>
                  </a:rPr>
                  <a:t>3</a:t>
                </a:r>
              </a:p>
            </p:txBody>
          </p:sp>
        </mc:Choice>
        <mc:Fallback xmlns="">
          <p:sp>
            <p:nvSpPr>
              <p:cNvPr id="43" name="TextBox 42">
                <a:extLst>
                  <a:ext uri="{FF2B5EF4-FFF2-40B4-BE49-F238E27FC236}">
                    <a16:creationId xmlns:a16="http://schemas.microsoft.com/office/drawing/2014/main" id="{B44E6B0A-5D66-794E-AC76-3F54A01194FD}"/>
                  </a:ext>
                </a:extLst>
              </p:cNvPr>
              <p:cNvSpPr txBox="1">
                <a:spLocks noRot="1" noChangeAspect="1" noMove="1" noResize="1" noEditPoints="1" noAdjustHandles="1" noChangeArrowheads="1" noChangeShapeType="1" noTextEdit="1"/>
              </p:cNvSpPr>
              <p:nvPr/>
            </p:nvSpPr>
            <p:spPr>
              <a:xfrm>
                <a:off x="2235502" y="2952194"/>
                <a:ext cx="585195" cy="461665"/>
              </a:xfrm>
              <a:prstGeom prst="rect">
                <a:avLst/>
              </a:prstGeom>
              <a:blipFill>
                <a:blip r:embed="rId7"/>
                <a:stretch>
                  <a:fillRect t="-10526" r="-13542" b="-28947"/>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4" name="TextBox 43">
                <a:extLst>
                  <a:ext uri="{FF2B5EF4-FFF2-40B4-BE49-F238E27FC236}">
                    <a16:creationId xmlns:a16="http://schemas.microsoft.com/office/drawing/2014/main" id="{B44E6B0A-5D66-794E-AC76-3F54A01194FD}"/>
                  </a:ext>
                </a:extLst>
              </p:cNvPr>
              <p:cNvSpPr txBox="1"/>
              <p:nvPr/>
            </p:nvSpPr>
            <p:spPr>
              <a:xfrm>
                <a:off x="1617652" y="2952194"/>
                <a:ext cx="585195" cy="461665"/>
              </a:xfrm>
              <a:prstGeom prst="rect">
                <a:avLst/>
              </a:prstGeom>
              <a:noFill/>
            </p:spPr>
            <p:txBody>
              <a:bodyPr wrap="square" rtlCol="0">
                <a:spAutoFit/>
              </a:bodyPr>
              <a:lstStyle/>
              <a:p>
                <a:pPr algn="ctr"/>
                <a14:m>
                  <m:oMath xmlns:m="http://schemas.openxmlformats.org/officeDocument/2006/math">
                    <m:r>
                      <a:rPr lang="en-GB" sz="2400" b="0" i="1" smtClean="0">
                        <a:latin typeface="Cambria Math" panose="02040503050406030204" pitchFamily="18" charset="0"/>
                      </a:rPr>
                      <m:t>−</m:t>
                    </m:r>
                  </m:oMath>
                </a14:m>
                <a:r>
                  <a:rPr lang="en-GB" sz="2400" dirty="0">
                    <a:latin typeface="Calibri" panose="020F0502020204030204" pitchFamily="34" charset="0"/>
                  </a:rPr>
                  <a:t>4</a:t>
                </a:r>
              </a:p>
            </p:txBody>
          </p:sp>
        </mc:Choice>
        <mc:Fallback xmlns="">
          <p:sp>
            <p:nvSpPr>
              <p:cNvPr id="44" name="TextBox 43">
                <a:extLst>
                  <a:ext uri="{FF2B5EF4-FFF2-40B4-BE49-F238E27FC236}">
                    <a16:creationId xmlns:a16="http://schemas.microsoft.com/office/drawing/2014/main" id="{B44E6B0A-5D66-794E-AC76-3F54A01194FD}"/>
                  </a:ext>
                </a:extLst>
              </p:cNvPr>
              <p:cNvSpPr txBox="1">
                <a:spLocks noRot="1" noChangeAspect="1" noMove="1" noResize="1" noEditPoints="1" noAdjustHandles="1" noChangeArrowheads="1" noChangeShapeType="1" noTextEdit="1"/>
              </p:cNvSpPr>
              <p:nvPr/>
            </p:nvSpPr>
            <p:spPr>
              <a:xfrm>
                <a:off x="1617652" y="2952194"/>
                <a:ext cx="585195" cy="461665"/>
              </a:xfrm>
              <a:prstGeom prst="rect">
                <a:avLst/>
              </a:prstGeom>
              <a:blipFill>
                <a:blip r:embed="rId8"/>
                <a:stretch>
                  <a:fillRect t="-10526" r="-14583" b="-28947"/>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5" name="TextBox 44">
                <a:extLst>
                  <a:ext uri="{FF2B5EF4-FFF2-40B4-BE49-F238E27FC236}">
                    <a16:creationId xmlns:a16="http://schemas.microsoft.com/office/drawing/2014/main" id="{B44E6B0A-5D66-794E-AC76-3F54A01194FD}"/>
                  </a:ext>
                </a:extLst>
              </p:cNvPr>
              <p:cNvSpPr txBox="1"/>
              <p:nvPr/>
            </p:nvSpPr>
            <p:spPr>
              <a:xfrm>
                <a:off x="695222" y="2952194"/>
                <a:ext cx="957669" cy="461665"/>
              </a:xfrm>
              <a:prstGeom prst="rect">
                <a:avLst/>
              </a:prstGeom>
              <a:noFill/>
            </p:spPr>
            <p:txBody>
              <a:bodyPr wrap="square" rtlCol="0">
                <a:spAutoFit/>
              </a:bodyPr>
              <a:lstStyle/>
              <a:p>
                <a:pPr algn="ctr"/>
                <a14:m>
                  <m:oMath xmlns:m="http://schemas.openxmlformats.org/officeDocument/2006/math">
                    <m:r>
                      <a:rPr lang="en-GB" sz="2400" b="0" i="1" smtClean="0">
                        <a:latin typeface="Cambria Math" panose="02040503050406030204" pitchFamily="18" charset="0"/>
                      </a:rPr>
                      <m:t>−</m:t>
                    </m:r>
                  </m:oMath>
                </a14:m>
                <a:r>
                  <a:rPr lang="en-GB" sz="2400" dirty="0">
                    <a:latin typeface="Calibri" panose="020F0502020204030204" pitchFamily="34" charset="0"/>
                  </a:rPr>
                  <a:t>5</a:t>
                </a:r>
              </a:p>
            </p:txBody>
          </p:sp>
        </mc:Choice>
        <mc:Fallback xmlns="">
          <p:sp>
            <p:nvSpPr>
              <p:cNvPr id="45" name="TextBox 44">
                <a:extLst>
                  <a:ext uri="{FF2B5EF4-FFF2-40B4-BE49-F238E27FC236}">
                    <a16:creationId xmlns:a16="http://schemas.microsoft.com/office/drawing/2014/main" id="{B44E6B0A-5D66-794E-AC76-3F54A01194FD}"/>
                  </a:ext>
                </a:extLst>
              </p:cNvPr>
              <p:cNvSpPr txBox="1">
                <a:spLocks noRot="1" noChangeAspect="1" noMove="1" noResize="1" noEditPoints="1" noAdjustHandles="1" noChangeArrowheads="1" noChangeShapeType="1" noTextEdit="1"/>
              </p:cNvSpPr>
              <p:nvPr/>
            </p:nvSpPr>
            <p:spPr>
              <a:xfrm>
                <a:off x="695222" y="2952194"/>
                <a:ext cx="957669" cy="461665"/>
              </a:xfrm>
              <a:prstGeom prst="rect">
                <a:avLst/>
              </a:prstGeom>
              <a:blipFill>
                <a:blip r:embed="rId9"/>
                <a:stretch>
                  <a:fillRect t="-10526" b="-28947"/>
                </a:stretch>
              </a:blipFill>
            </p:spPr>
            <p:txBody>
              <a:bodyPr/>
              <a:lstStyle/>
              <a:p>
                <a:r>
                  <a:rPr lang="en-GB">
                    <a:noFill/>
                  </a:rPr>
                  <a:t> </a:t>
                </a:r>
              </a:p>
            </p:txBody>
          </p:sp>
        </mc:Fallback>
      </mc:AlternateContent>
      <p:sp>
        <p:nvSpPr>
          <p:cNvPr id="23" name="Oval 22"/>
          <p:cNvSpPr/>
          <p:nvPr/>
        </p:nvSpPr>
        <p:spPr>
          <a:xfrm>
            <a:off x="1659519" y="2418707"/>
            <a:ext cx="528499" cy="1026837"/>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5" name="Straight Arrow Connector 4"/>
          <p:cNvCxnSpPr/>
          <p:nvPr/>
        </p:nvCxnSpPr>
        <p:spPr>
          <a:xfrm>
            <a:off x="2575546" y="2610519"/>
            <a:ext cx="517243" cy="0"/>
          </a:xfrm>
          <a:prstGeom prst="straightConnector1">
            <a:avLst/>
          </a:prstGeom>
          <a:ln w="254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a:off x="1944225" y="2610519"/>
            <a:ext cx="517243" cy="0"/>
          </a:xfrm>
          <a:prstGeom prst="straightConnector1">
            <a:avLst/>
          </a:prstGeom>
          <a:ln w="254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a:off x="3232524" y="2610519"/>
            <a:ext cx="517243" cy="0"/>
          </a:xfrm>
          <a:prstGeom prst="straightConnector1">
            <a:avLst/>
          </a:prstGeom>
          <a:ln w="25400">
            <a:headEnd type="triangle"/>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2" name="TextBox 21"/>
              <p:cNvSpPr txBox="1"/>
              <p:nvPr/>
            </p:nvSpPr>
            <p:spPr>
              <a:xfrm>
                <a:off x="1832904" y="843140"/>
                <a:ext cx="2016500" cy="892552"/>
              </a:xfrm>
              <a:prstGeom prst="rect">
                <a:avLst/>
              </a:prstGeom>
              <a:noFill/>
            </p:spPr>
            <p:txBody>
              <a:bodyPr wrap="square" rtlCol="0">
                <a:spAutoFit/>
              </a:bodyPr>
              <a:lstStyle/>
              <a:p>
                <a14:m>
                  <m:oMath xmlns:m="http://schemas.openxmlformats.org/officeDocument/2006/math">
                    <m:r>
                      <a:rPr lang="en-GB" sz="3200" b="0" i="1" smtClean="0">
                        <a:latin typeface="Cambria Math" panose="02040503050406030204" pitchFamily="18" charset="0"/>
                      </a:rPr>
                      <m:t>−</m:t>
                    </m:r>
                  </m:oMath>
                </a14:m>
                <a:r>
                  <a:rPr lang="en-GB" sz="3200" dirty="0"/>
                  <a:t>4 </a:t>
                </a:r>
                <a14:m>
                  <m:oMath xmlns:m="http://schemas.openxmlformats.org/officeDocument/2006/math">
                    <m:r>
                      <a:rPr lang="en-GB" sz="3200" b="0" i="1" smtClean="0">
                        <a:latin typeface="Cambria Math" panose="02040503050406030204" pitchFamily="18" charset="0"/>
                      </a:rPr>
                      <m:t>+</m:t>
                    </m:r>
                  </m:oMath>
                </a14:m>
                <a:r>
                  <a:rPr lang="en-GB" sz="3200" dirty="0"/>
                  <a:t> 5 =</a:t>
                </a:r>
              </a:p>
              <a:p>
                <a:endParaRPr lang="en-GB" sz="2000" dirty="0"/>
              </a:p>
            </p:txBody>
          </p:sp>
        </mc:Choice>
        <mc:Fallback xmlns="">
          <p:sp>
            <p:nvSpPr>
              <p:cNvPr id="22" name="TextBox 21"/>
              <p:cNvSpPr txBox="1">
                <a:spLocks noRot="1" noChangeAspect="1" noMove="1" noResize="1" noEditPoints="1" noAdjustHandles="1" noChangeArrowheads="1" noChangeShapeType="1" noTextEdit="1"/>
              </p:cNvSpPr>
              <p:nvPr/>
            </p:nvSpPr>
            <p:spPr>
              <a:xfrm>
                <a:off x="1832904" y="843140"/>
                <a:ext cx="2016500" cy="892552"/>
              </a:xfrm>
              <a:prstGeom prst="rect">
                <a:avLst/>
              </a:prstGeom>
              <a:blipFill>
                <a:blip r:embed="rId10"/>
                <a:stretch>
                  <a:fillRect t="-8163"/>
                </a:stretch>
              </a:blipFill>
            </p:spPr>
            <p:txBody>
              <a:bodyPr/>
              <a:lstStyle/>
              <a:p>
                <a:r>
                  <a:rPr lang="en-GB">
                    <a:noFill/>
                  </a:rPr>
                  <a:t> </a:t>
                </a:r>
              </a:p>
            </p:txBody>
          </p:sp>
        </mc:Fallback>
      </mc:AlternateContent>
      <p:sp>
        <p:nvSpPr>
          <p:cNvPr id="24" name="TextBox 23"/>
          <p:cNvSpPr txBox="1"/>
          <p:nvPr/>
        </p:nvSpPr>
        <p:spPr>
          <a:xfrm>
            <a:off x="3419363" y="855667"/>
            <a:ext cx="969218" cy="892552"/>
          </a:xfrm>
          <a:prstGeom prst="rect">
            <a:avLst/>
          </a:prstGeom>
          <a:noFill/>
        </p:spPr>
        <p:txBody>
          <a:bodyPr wrap="square" rtlCol="0">
            <a:spAutoFit/>
          </a:bodyPr>
          <a:lstStyle/>
          <a:p>
            <a:r>
              <a:rPr lang="en-GB" sz="3200" dirty="0">
                <a:solidFill>
                  <a:schemeClr val="accent1"/>
                </a:solidFill>
              </a:rPr>
              <a:t>1</a:t>
            </a:r>
          </a:p>
          <a:p>
            <a:endParaRPr lang="en-GB" sz="2000" dirty="0"/>
          </a:p>
        </p:txBody>
      </p:sp>
      <p:cxnSp>
        <p:nvCxnSpPr>
          <p:cNvPr id="25" name="Straight Arrow Connector 24"/>
          <p:cNvCxnSpPr/>
          <p:nvPr/>
        </p:nvCxnSpPr>
        <p:spPr>
          <a:xfrm>
            <a:off x="3862413" y="2610519"/>
            <a:ext cx="517243" cy="0"/>
          </a:xfrm>
          <a:prstGeom prst="straightConnector1">
            <a:avLst/>
          </a:prstGeom>
          <a:ln w="254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a:off x="4459658" y="2616383"/>
            <a:ext cx="517243" cy="0"/>
          </a:xfrm>
          <a:prstGeom prst="straightConnector1">
            <a:avLst/>
          </a:prstGeom>
          <a:ln w="25400">
            <a:headEnd type="triangle"/>
            <a:tailEnd type="triangle"/>
          </a:ln>
        </p:spPr>
        <p:style>
          <a:lnRef idx="1">
            <a:schemeClr val="accent1"/>
          </a:lnRef>
          <a:fillRef idx="0">
            <a:schemeClr val="accent1"/>
          </a:fillRef>
          <a:effectRef idx="0">
            <a:schemeClr val="accent1"/>
          </a:effectRef>
          <a:fontRef idx="minor">
            <a:schemeClr val="tx1"/>
          </a:fontRef>
        </p:style>
      </p:cxnSp>
      <p:sp>
        <p:nvSpPr>
          <p:cNvPr id="28" name="Oval 27"/>
          <p:cNvSpPr/>
          <p:nvPr/>
        </p:nvSpPr>
        <p:spPr>
          <a:xfrm>
            <a:off x="4772332" y="2387022"/>
            <a:ext cx="528499" cy="1026837"/>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30" name="Straight Arrow Connector 29"/>
          <p:cNvCxnSpPr/>
          <p:nvPr/>
        </p:nvCxnSpPr>
        <p:spPr>
          <a:xfrm>
            <a:off x="1910249" y="3630817"/>
            <a:ext cx="2515433" cy="0"/>
          </a:xfrm>
          <a:prstGeom prst="straightConnector1">
            <a:avLst/>
          </a:prstGeom>
          <a:ln w="25400">
            <a:solidFill>
              <a:schemeClr val="accent6"/>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a:off x="4459658" y="3630817"/>
            <a:ext cx="576923" cy="0"/>
          </a:xfrm>
          <a:prstGeom prst="straightConnector1">
            <a:avLst/>
          </a:prstGeom>
          <a:ln w="25400">
            <a:solidFill>
              <a:schemeClr val="accent6"/>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id="{B44E6B0A-5D66-794E-AC76-3F54A01194FD}"/>
              </a:ext>
            </a:extLst>
          </p:cNvPr>
          <p:cNvSpPr txBox="1"/>
          <p:nvPr/>
        </p:nvSpPr>
        <p:spPr>
          <a:xfrm>
            <a:off x="2905950" y="3659244"/>
            <a:ext cx="585195" cy="461665"/>
          </a:xfrm>
          <a:prstGeom prst="rect">
            <a:avLst/>
          </a:prstGeom>
          <a:noFill/>
        </p:spPr>
        <p:txBody>
          <a:bodyPr wrap="square" rtlCol="0">
            <a:spAutoFit/>
          </a:bodyPr>
          <a:lstStyle/>
          <a:p>
            <a:pPr algn="ctr"/>
            <a:r>
              <a:rPr lang="en-GB" sz="2400" dirty="0">
                <a:solidFill>
                  <a:schemeClr val="accent6"/>
                </a:solidFill>
                <a:latin typeface="Calibri" panose="020F0502020204030204" pitchFamily="34" charset="0"/>
              </a:rPr>
              <a:t>4</a:t>
            </a:r>
          </a:p>
        </p:txBody>
      </p:sp>
      <p:sp>
        <p:nvSpPr>
          <p:cNvPr id="46" name="TextBox 45">
            <a:extLst>
              <a:ext uri="{FF2B5EF4-FFF2-40B4-BE49-F238E27FC236}">
                <a16:creationId xmlns:a16="http://schemas.microsoft.com/office/drawing/2014/main" id="{B44E6B0A-5D66-794E-AC76-3F54A01194FD}"/>
              </a:ext>
            </a:extLst>
          </p:cNvPr>
          <p:cNvSpPr txBox="1"/>
          <p:nvPr/>
        </p:nvSpPr>
        <p:spPr>
          <a:xfrm>
            <a:off x="4451387" y="3644672"/>
            <a:ext cx="585195" cy="461665"/>
          </a:xfrm>
          <a:prstGeom prst="rect">
            <a:avLst/>
          </a:prstGeom>
          <a:noFill/>
          <a:ln>
            <a:noFill/>
          </a:ln>
        </p:spPr>
        <p:txBody>
          <a:bodyPr wrap="square" rtlCol="0">
            <a:spAutoFit/>
          </a:bodyPr>
          <a:lstStyle/>
          <a:p>
            <a:pPr algn="ctr"/>
            <a:r>
              <a:rPr lang="en-GB" sz="2400" dirty="0">
                <a:solidFill>
                  <a:schemeClr val="accent6"/>
                </a:solidFill>
                <a:latin typeface="Calibri" panose="020F0502020204030204" pitchFamily="34" charset="0"/>
              </a:rPr>
              <a:t>1</a:t>
            </a:r>
          </a:p>
        </p:txBody>
      </p:sp>
      <p:sp>
        <p:nvSpPr>
          <p:cNvPr id="47" name="TextBox 46">
            <a:extLst>
              <a:ext uri="{FF2B5EF4-FFF2-40B4-BE49-F238E27FC236}">
                <a16:creationId xmlns:a16="http://schemas.microsoft.com/office/drawing/2014/main" id="{B44E6B0A-5D66-794E-AC76-3F54A01194FD}"/>
              </a:ext>
            </a:extLst>
          </p:cNvPr>
          <p:cNvSpPr txBox="1"/>
          <p:nvPr/>
        </p:nvSpPr>
        <p:spPr>
          <a:xfrm>
            <a:off x="2467527" y="1487727"/>
            <a:ext cx="585195" cy="461665"/>
          </a:xfrm>
          <a:prstGeom prst="rect">
            <a:avLst/>
          </a:prstGeom>
          <a:noFill/>
          <a:ln>
            <a:noFill/>
          </a:ln>
        </p:spPr>
        <p:txBody>
          <a:bodyPr wrap="square" rtlCol="0">
            <a:spAutoFit/>
          </a:bodyPr>
          <a:lstStyle/>
          <a:p>
            <a:pPr algn="ctr"/>
            <a:r>
              <a:rPr lang="en-GB" sz="2400" dirty="0">
                <a:solidFill>
                  <a:schemeClr val="accent6"/>
                </a:solidFill>
                <a:latin typeface="Calibri" panose="020F0502020204030204" pitchFamily="34" charset="0"/>
              </a:rPr>
              <a:t>4</a:t>
            </a:r>
          </a:p>
        </p:txBody>
      </p:sp>
      <p:sp>
        <p:nvSpPr>
          <p:cNvPr id="48" name="TextBox 47">
            <a:extLst>
              <a:ext uri="{FF2B5EF4-FFF2-40B4-BE49-F238E27FC236}">
                <a16:creationId xmlns:a16="http://schemas.microsoft.com/office/drawing/2014/main" id="{B44E6B0A-5D66-794E-AC76-3F54A01194FD}"/>
              </a:ext>
            </a:extLst>
          </p:cNvPr>
          <p:cNvSpPr txBox="1"/>
          <p:nvPr/>
        </p:nvSpPr>
        <p:spPr>
          <a:xfrm>
            <a:off x="2961370" y="1488085"/>
            <a:ext cx="585195" cy="461665"/>
          </a:xfrm>
          <a:prstGeom prst="rect">
            <a:avLst/>
          </a:prstGeom>
          <a:noFill/>
          <a:ln>
            <a:noFill/>
          </a:ln>
        </p:spPr>
        <p:txBody>
          <a:bodyPr wrap="square" rtlCol="0">
            <a:spAutoFit/>
          </a:bodyPr>
          <a:lstStyle/>
          <a:p>
            <a:pPr algn="ctr"/>
            <a:r>
              <a:rPr lang="en-GB" sz="2400" dirty="0">
                <a:solidFill>
                  <a:schemeClr val="accent6"/>
                </a:solidFill>
                <a:latin typeface="Calibri" panose="020F0502020204030204" pitchFamily="34" charset="0"/>
              </a:rPr>
              <a:t>1</a:t>
            </a:r>
          </a:p>
        </p:txBody>
      </p:sp>
      <p:cxnSp>
        <p:nvCxnSpPr>
          <p:cNvPr id="12" name="Straight Connector 11"/>
          <p:cNvCxnSpPr/>
          <p:nvPr/>
        </p:nvCxnSpPr>
        <p:spPr>
          <a:xfrm flipH="1">
            <a:off x="2841154" y="1301943"/>
            <a:ext cx="120216" cy="305184"/>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a:off x="3047749" y="1301943"/>
            <a:ext cx="120216" cy="305184"/>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2542606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down)">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wipe(left)">
                                      <p:cBhvr>
                                        <p:cTn id="12" dur="500"/>
                                        <p:tgtEl>
                                          <p:spTgt spid="2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wipe(left)">
                                      <p:cBhvr>
                                        <p:cTn id="22" dur="500"/>
                                        <p:tgtEl>
                                          <p:spTgt spid="29"/>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wipe(left)">
                                      <p:cBhvr>
                                        <p:cTn id="27" dur="500"/>
                                        <p:tgtEl>
                                          <p:spTgt spid="2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wipe(left)">
                                      <p:cBhvr>
                                        <p:cTn id="32" dur="500"/>
                                        <p:tgtEl>
                                          <p:spTgt spid="27"/>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wipe(down)">
                                      <p:cBhvr>
                                        <p:cTn id="37" dur="500"/>
                                        <p:tgtEl>
                                          <p:spTgt spid="28"/>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wipe(left)">
                                      <p:cBhvr>
                                        <p:cTn id="42" dur="500"/>
                                        <p:tgtEl>
                                          <p:spTgt spid="30"/>
                                        </p:tgtEl>
                                      </p:cBhvr>
                                    </p:animEffect>
                                  </p:childTnLst>
                                </p:cTn>
                              </p:par>
                            </p:childTnLst>
                          </p:cTn>
                        </p:par>
                        <p:par>
                          <p:cTn id="43" fill="hold">
                            <p:stCondLst>
                              <p:cond delay="500"/>
                            </p:stCondLst>
                            <p:childTnLst>
                              <p:par>
                                <p:cTn id="44" presetID="1" presetClass="entr" presetSubtype="0" fill="hold" grpId="0" nodeType="afterEffect">
                                  <p:stCondLst>
                                    <p:cond delay="0"/>
                                  </p:stCondLst>
                                  <p:childTnLst>
                                    <p:set>
                                      <p:cBhvr>
                                        <p:cTn id="45" dur="1" fill="hold">
                                          <p:stCondLst>
                                            <p:cond delay="0"/>
                                          </p:stCondLst>
                                        </p:cTn>
                                        <p:tgtEl>
                                          <p:spTgt spid="33"/>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22" presetClass="entr" presetSubtype="1" fill="hold" nodeType="click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up)">
                                      <p:cBhvr>
                                        <p:cTn id="50" dur="500"/>
                                        <p:tgtEl>
                                          <p:spTgt spid="12"/>
                                        </p:tgtEl>
                                      </p:cBhvr>
                                    </p:animEffect>
                                  </p:childTnLst>
                                </p:cTn>
                              </p:par>
                            </p:childTnLst>
                          </p:cTn>
                        </p:par>
                        <p:par>
                          <p:cTn id="51" fill="hold">
                            <p:stCondLst>
                              <p:cond delay="500"/>
                            </p:stCondLst>
                            <p:childTnLst>
                              <p:par>
                                <p:cTn id="52" presetID="1" presetClass="entr" presetSubtype="0" fill="hold" nodeType="afterEffect">
                                  <p:stCondLst>
                                    <p:cond delay="0"/>
                                  </p:stCondLst>
                                  <p:childTnLst>
                                    <p:set>
                                      <p:cBhvr>
                                        <p:cTn id="53" dur="1" fill="hold">
                                          <p:stCondLst>
                                            <p:cond delay="0"/>
                                          </p:stCondLst>
                                        </p:cTn>
                                        <p:tgtEl>
                                          <p:spTgt spid="47">
                                            <p:txEl>
                                              <p:pRg st="0" end="0"/>
                                            </p:txEl>
                                          </p:spTgt>
                                        </p:tgtEl>
                                        <p:attrNameLst>
                                          <p:attrName>style.visibility</p:attrName>
                                        </p:attrNameLst>
                                      </p:cBhvr>
                                      <p:to>
                                        <p:strVal val="visible"/>
                                      </p:to>
                                    </p:set>
                                  </p:childTnLst>
                                </p:cTn>
                              </p:par>
                            </p:childTnLst>
                          </p:cTn>
                        </p:par>
                      </p:childTnLst>
                    </p:cTn>
                  </p:par>
                  <p:par>
                    <p:cTn id="54" fill="hold">
                      <p:stCondLst>
                        <p:cond delay="indefinite"/>
                      </p:stCondLst>
                      <p:childTnLst>
                        <p:par>
                          <p:cTn id="55" fill="hold">
                            <p:stCondLst>
                              <p:cond delay="0"/>
                            </p:stCondLst>
                            <p:childTnLst>
                              <p:par>
                                <p:cTn id="56" presetID="22" presetClass="entr" presetSubtype="1" fill="hold" nodeType="clickEffect">
                                  <p:stCondLst>
                                    <p:cond delay="0"/>
                                  </p:stCondLst>
                                  <p:childTnLst>
                                    <p:set>
                                      <p:cBhvr>
                                        <p:cTn id="57" dur="1" fill="hold">
                                          <p:stCondLst>
                                            <p:cond delay="0"/>
                                          </p:stCondLst>
                                        </p:cTn>
                                        <p:tgtEl>
                                          <p:spTgt spid="49"/>
                                        </p:tgtEl>
                                        <p:attrNameLst>
                                          <p:attrName>style.visibility</p:attrName>
                                        </p:attrNameLst>
                                      </p:cBhvr>
                                      <p:to>
                                        <p:strVal val="visible"/>
                                      </p:to>
                                    </p:set>
                                    <p:animEffect transition="in" filter="wipe(up)">
                                      <p:cBhvr>
                                        <p:cTn id="58" dur="500"/>
                                        <p:tgtEl>
                                          <p:spTgt spid="49"/>
                                        </p:tgtEl>
                                      </p:cBhvr>
                                    </p:animEffect>
                                  </p:childTnLst>
                                </p:cTn>
                              </p:par>
                              <p:par>
                                <p:cTn id="59" presetID="1" presetClass="entr" presetSubtype="0" fill="hold" grpId="0" nodeType="withEffect">
                                  <p:stCondLst>
                                    <p:cond delay="0"/>
                                  </p:stCondLst>
                                  <p:childTnLst>
                                    <p:set>
                                      <p:cBhvr>
                                        <p:cTn id="60" dur="1" fill="hold">
                                          <p:stCondLst>
                                            <p:cond delay="0"/>
                                          </p:stCondLst>
                                        </p:cTn>
                                        <p:tgtEl>
                                          <p:spTgt spid="48"/>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22" presetClass="entr" presetSubtype="8" fill="hold" nodeType="click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wipe(left)">
                                      <p:cBhvr>
                                        <p:cTn id="65" dur="500"/>
                                        <p:tgtEl>
                                          <p:spTgt spid="31"/>
                                        </p:tgtEl>
                                      </p:cBhvr>
                                    </p:animEffect>
                                  </p:childTnLst>
                                </p:cTn>
                              </p:par>
                              <p:par>
                                <p:cTn id="66" presetID="1" presetClass="entr" presetSubtype="0" fill="hold" grpId="0" nodeType="withEffect">
                                  <p:stCondLst>
                                    <p:cond delay="0"/>
                                  </p:stCondLst>
                                  <p:childTnLst>
                                    <p:set>
                                      <p:cBhvr>
                                        <p:cTn id="67" dur="1" fill="hold">
                                          <p:stCondLst>
                                            <p:cond delay="0"/>
                                          </p:stCondLst>
                                        </p:cTn>
                                        <p:tgtEl>
                                          <p:spTgt spid="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8" grpId="0" animBg="1"/>
      <p:bldP spid="33" grpId="0"/>
      <p:bldP spid="46" grpId="0"/>
      <p:bldP spid="48"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 name="Table 33"/>
          <p:cNvGraphicFramePr>
            <a:graphicFrameLocks noGrp="1"/>
          </p:cNvGraphicFramePr>
          <p:nvPr/>
        </p:nvGraphicFramePr>
        <p:xfrm>
          <a:off x="1299533" y="2475976"/>
          <a:ext cx="6252300" cy="576000"/>
        </p:xfrm>
        <a:graphic>
          <a:graphicData uri="http://schemas.openxmlformats.org/drawingml/2006/table">
            <a:tbl>
              <a:tblPr firstRow="1" bandRow="1">
                <a:tableStyleId>{5940675A-B579-460E-94D1-54222C63F5DA}</a:tableStyleId>
              </a:tblPr>
              <a:tblGrid>
                <a:gridCol w="625230">
                  <a:extLst>
                    <a:ext uri="{9D8B030D-6E8A-4147-A177-3AD203B41FA5}">
                      <a16:colId xmlns:a16="http://schemas.microsoft.com/office/drawing/2014/main" val="965214392"/>
                    </a:ext>
                  </a:extLst>
                </a:gridCol>
                <a:gridCol w="625230">
                  <a:extLst>
                    <a:ext uri="{9D8B030D-6E8A-4147-A177-3AD203B41FA5}">
                      <a16:colId xmlns:a16="http://schemas.microsoft.com/office/drawing/2014/main" val="1138395627"/>
                    </a:ext>
                  </a:extLst>
                </a:gridCol>
                <a:gridCol w="625230">
                  <a:extLst>
                    <a:ext uri="{9D8B030D-6E8A-4147-A177-3AD203B41FA5}">
                      <a16:colId xmlns:a16="http://schemas.microsoft.com/office/drawing/2014/main" val="3562248181"/>
                    </a:ext>
                  </a:extLst>
                </a:gridCol>
                <a:gridCol w="625230">
                  <a:extLst>
                    <a:ext uri="{9D8B030D-6E8A-4147-A177-3AD203B41FA5}">
                      <a16:colId xmlns:a16="http://schemas.microsoft.com/office/drawing/2014/main" val="115505409"/>
                    </a:ext>
                  </a:extLst>
                </a:gridCol>
                <a:gridCol w="625230">
                  <a:extLst>
                    <a:ext uri="{9D8B030D-6E8A-4147-A177-3AD203B41FA5}">
                      <a16:colId xmlns:a16="http://schemas.microsoft.com/office/drawing/2014/main" val="2626612694"/>
                    </a:ext>
                  </a:extLst>
                </a:gridCol>
                <a:gridCol w="625230">
                  <a:extLst>
                    <a:ext uri="{9D8B030D-6E8A-4147-A177-3AD203B41FA5}">
                      <a16:colId xmlns:a16="http://schemas.microsoft.com/office/drawing/2014/main" val="2647883041"/>
                    </a:ext>
                  </a:extLst>
                </a:gridCol>
                <a:gridCol w="625230">
                  <a:extLst>
                    <a:ext uri="{9D8B030D-6E8A-4147-A177-3AD203B41FA5}">
                      <a16:colId xmlns:a16="http://schemas.microsoft.com/office/drawing/2014/main" val="1182470552"/>
                    </a:ext>
                  </a:extLst>
                </a:gridCol>
                <a:gridCol w="625230">
                  <a:extLst>
                    <a:ext uri="{9D8B030D-6E8A-4147-A177-3AD203B41FA5}">
                      <a16:colId xmlns:a16="http://schemas.microsoft.com/office/drawing/2014/main" val="1222514290"/>
                    </a:ext>
                  </a:extLst>
                </a:gridCol>
                <a:gridCol w="625230">
                  <a:extLst>
                    <a:ext uri="{9D8B030D-6E8A-4147-A177-3AD203B41FA5}">
                      <a16:colId xmlns:a16="http://schemas.microsoft.com/office/drawing/2014/main" val="3512228322"/>
                    </a:ext>
                  </a:extLst>
                </a:gridCol>
                <a:gridCol w="625230">
                  <a:extLst>
                    <a:ext uri="{9D8B030D-6E8A-4147-A177-3AD203B41FA5}">
                      <a16:colId xmlns:a16="http://schemas.microsoft.com/office/drawing/2014/main" val="1027883608"/>
                    </a:ext>
                  </a:extLst>
                </a:gridCol>
              </a:tblGrid>
              <a:tr h="288000">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89254444"/>
                  </a:ext>
                </a:extLst>
              </a:tr>
              <a:tr h="288000">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GB" sz="10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tcPr>
                </a:tc>
                <a:extLst>
                  <a:ext uri="{0D108BD9-81ED-4DB2-BD59-A6C34878D82A}">
                    <a16:rowId xmlns:a16="http://schemas.microsoft.com/office/drawing/2014/main" val="3127011768"/>
                  </a:ext>
                </a:extLst>
              </a:tr>
            </a:tbl>
          </a:graphicData>
        </a:graphic>
      </p:graphicFrame>
      <p:sp>
        <p:nvSpPr>
          <p:cNvPr id="35" name="TextBox 34">
            <a:extLst>
              <a:ext uri="{FF2B5EF4-FFF2-40B4-BE49-F238E27FC236}">
                <a16:creationId xmlns:a16="http://schemas.microsoft.com/office/drawing/2014/main" id="{B44E6B0A-5D66-794E-AC76-3F54A01194FD}"/>
              </a:ext>
            </a:extLst>
          </p:cNvPr>
          <p:cNvSpPr txBox="1"/>
          <p:nvPr/>
        </p:nvSpPr>
        <p:spPr>
          <a:xfrm>
            <a:off x="4133085" y="2952194"/>
            <a:ext cx="585195" cy="461665"/>
          </a:xfrm>
          <a:prstGeom prst="rect">
            <a:avLst/>
          </a:prstGeom>
          <a:noFill/>
        </p:spPr>
        <p:txBody>
          <a:bodyPr wrap="square" rtlCol="0">
            <a:spAutoFit/>
          </a:bodyPr>
          <a:lstStyle/>
          <a:p>
            <a:pPr algn="ctr"/>
            <a:r>
              <a:rPr lang="en-GB" sz="2400" dirty="0">
                <a:latin typeface="Calibri" panose="020F0502020204030204" pitchFamily="34" charset="0"/>
              </a:rPr>
              <a:t>0</a:t>
            </a:r>
          </a:p>
        </p:txBody>
      </p:sp>
      <p:sp>
        <p:nvSpPr>
          <p:cNvPr id="36" name="TextBox 35">
            <a:extLst>
              <a:ext uri="{FF2B5EF4-FFF2-40B4-BE49-F238E27FC236}">
                <a16:creationId xmlns:a16="http://schemas.microsoft.com/office/drawing/2014/main" id="{B44E6B0A-5D66-794E-AC76-3F54A01194FD}"/>
              </a:ext>
            </a:extLst>
          </p:cNvPr>
          <p:cNvSpPr txBox="1"/>
          <p:nvPr/>
        </p:nvSpPr>
        <p:spPr>
          <a:xfrm>
            <a:off x="4743985" y="2952194"/>
            <a:ext cx="585195" cy="461665"/>
          </a:xfrm>
          <a:prstGeom prst="rect">
            <a:avLst/>
          </a:prstGeom>
          <a:noFill/>
        </p:spPr>
        <p:txBody>
          <a:bodyPr wrap="square" rtlCol="0">
            <a:spAutoFit/>
          </a:bodyPr>
          <a:lstStyle/>
          <a:p>
            <a:pPr algn="ctr"/>
            <a:r>
              <a:rPr lang="en-GB" sz="2400" dirty="0">
                <a:latin typeface="Calibri" panose="020F0502020204030204" pitchFamily="34" charset="0"/>
              </a:rPr>
              <a:t>1</a:t>
            </a:r>
          </a:p>
        </p:txBody>
      </p:sp>
      <p:sp>
        <p:nvSpPr>
          <p:cNvPr id="37" name="TextBox 36">
            <a:extLst>
              <a:ext uri="{FF2B5EF4-FFF2-40B4-BE49-F238E27FC236}">
                <a16:creationId xmlns:a16="http://schemas.microsoft.com/office/drawing/2014/main" id="{B44E6B0A-5D66-794E-AC76-3F54A01194FD}"/>
              </a:ext>
            </a:extLst>
          </p:cNvPr>
          <p:cNvSpPr txBox="1"/>
          <p:nvPr/>
        </p:nvSpPr>
        <p:spPr>
          <a:xfrm>
            <a:off x="5380591" y="2952194"/>
            <a:ext cx="585195" cy="461665"/>
          </a:xfrm>
          <a:prstGeom prst="rect">
            <a:avLst/>
          </a:prstGeom>
          <a:noFill/>
        </p:spPr>
        <p:txBody>
          <a:bodyPr wrap="square" rtlCol="0">
            <a:spAutoFit/>
          </a:bodyPr>
          <a:lstStyle/>
          <a:p>
            <a:pPr algn="ctr"/>
            <a:r>
              <a:rPr lang="en-GB" sz="2400" dirty="0">
                <a:latin typeface="Calibri" panose="020F0502020204030204" pitchFamily="34" charset="0"/>
              </a:rPr>
              <a:t>2</a:t>
            </a:r>
          </a:p>
        </p:txBody>
      </p:sp>
      <p:sp>
        <p:nvSpPr>
          <p:cNvPr id="38" name="TextBox 37">
            <a:extLst>
              <a:ext uri="{FF2B5EF4-FFF2-40B4-BE49-F238E27FC236}">
                <a16:creationId xmlns:a16="http://schemas.microsoft.com/office/drawing/2014/main" id="{B44E6B0A-5D66-794E-AC76-3F54A01194FD}"/>
              </a:ext>
            </a:extLst>
          </p:cNvPr>
          <p:cNvSpPr txBox="1"/>
          <p:nvPr/>
        </p:nvSpPr>
        <p:spPr>
          <a:xfrm>
            <a:off x="5991491" y="2952194"/>
            <a:ext cx="585195" cy="461665"/>
          </a:xfrm>
          <a:prstGeom prst="rect">
            <a:avLst/>
          </a:prstGeom>
          <a:noFill/>
        </p:spPr>
        <p:txBody>
          <a:bodyPr wrap="square" rtlCol="0">
            <a:spAutoFit/>
          </a:bodyPr>
          <a:lstStyle/>
          <a:p>
            <a:pPr algn="ctr"/>
            <a:r>
              <a:rPr lang="en-GB" sz="2400" dirty="0">
                <a:latin typeface="Calibri" panose="020F0502020204030204" pitchFamily="34" charset="0"/>
              </a:rPr>
              <a:t>3</a:t>
            </a:r>
          </a:p>
        </p:txBody>
      </p:sp>
      <p:sp>
        <p:nvSpPr>
          <p:cNvPr id="39" name="TextBox 38">
            <a:extLst>
              <a:ext uri="{FF2B5EF4-FFF2-40B4-BE49-F238E27FC236}">
                <a16:creationId xmlns:a16="http://schemas.microsoft.com/office/drawing/2014/main" id="{B44E6B0A-5D66-794E-AC76-3F54A01194FD}"/>
              </a:ext>
            </a:extLst>
          </p:cNvPr>
          <p:cNvSpPr txBox="1"/>
          <p:nvPr/>
        </p:nvSpPr>
        <p:spPr>
          <a:xfrm>
            <a:off x="6628097" y="2952194"/>
            <a:ext cx="585195" cy="461665"/>
          </a:xfrm>
          <a:prstGeom prst="rect">
            <a:avLst/>
          </a:prstGeom>
          <a:noFill/>
        </p:spPr>
        <p:txBody>
          <a:bodyPr wrap="square" rtlCol="0">
            <a:spAutoFit/>
          </a:bodyPr>
          <a:lstStyle/>
          <a:p>
            <a:pPr algn="ctr"/>
            <a:r>
              <a:rPr lang="en-GB" sz="2400" dirty="0">
                <a:latin typeface="Calibri" panose="020F0502020204030204" pitchFamily="34" charset="0"/>
              </a:rPr>
              <a:t>4</a:t>
            </a:r>
          </a:p>
        </p:txBody>
      </p:sp>
      <p:sp>
        <p:nvSpPr>
          <p:cNvPr id="40" name="TextBox 39">
            <a:extLst>
              <a:ext uri="{FF2B5EF4-FFF2-40B4-BE49-F238E27FC236}">
                <a16:creationId xmlns:a16="http://schemas.microsoft.com/office/drawing/2014/main" id="{B44E6B0A-5D66-794E-AC76-3F54A01194FD}"/>
              </a:ext>
            </a:extLst>
          </p:cNvPr>
          <p:cNvSpPr txBox="1"/>
          <p:nvPr/>
        </p:nvSpPr>
        <p:spPr>
          <a:xfrm>
            <a:off x="7240234" y="2952194"/>
            <a:ext cx="585195" cy="461665"/>
          </a:xfrm>
          <a:prstGeom prst="rect">
            <a:avLst/>
          </a:prstGeom>
          <a:noFill/>
        </p:spPr>
        <p:txBody>
          <a:bodyPr wrap="square" rtlCol="0">
            <a:spAutoFit/>
          </a:bodyPr>
          <a:lstStyle/>
          <a:p>
            <a:pPr algn="ctr"/>
            <a:r>
              <a:rPr lang="en-GB" sz="2400" dirty="0">
                <a:latin typeface="Calibri" panose="020F0502020204030204" pitchFamily="34" charset="0"/>
              </a:rPr>
              <a:t>5</a:t>
            </a:r>
          </a:p>
        </p:txBody>
      </p:sp>
      <mc:AlternateContent xmlns:mc="http://schemas.openxmlformats.org/markup-compatibility/2006" xmlns:a14="http://schemas.microsoft.com/office/drawing/2010/main">
        <mc:Choice Requires="a14">
          <p:sp>
            <p:nvSpPr>
              <p:cNvPr id="41" name="TextBox 40">
                <a:extLst>
                  <a:ext uri="{FF2B5EF4-FFF2-40B4-BE49-F238E27FC236}">
                    <a16:creationId xmlns:a16="http://schemas.microsoft.com/office/drawing/2014/main" id="{B44E6B0A-5D66-794E-AC76-3F54A01194FD}"/>
                  </a:ext>
                </a:extLst>
              </p:cNvPr>
              <p:cNvSpPr txBox="1"/>
              <p:nvPr/>
            </p:nvSpPr>
            <p:spPr>
              <a:xfrm>
                <a:off x="3522185" y="2952194"/>
                <a:ext cx="585195" cy="461665"/>
              </a:xfrm>
              <a:prstGeom prst="rect">
                <a:avLst/>
              </a:prstGeom>
              <a:noFill/>
            </p:spPr>
            <p:txBody>
              <a:bodyPr wrap="square" rtlCol="0">
                <a:spAutoFit/>
              </a:bodyPr>
              <a:lstStyle/>
              <a:p>
                <a:pPr algn="ctr"/>
                <a14:m>
                  <m:oMath xmlns:m="http://schemas.openxmlformats.org/officeDocument/2006/math">
                    <m:r>
                      <a:rPr lang="en-GB" sz="2400" b="0" i="1" smtClean="0">
                        <a:latin typeface="Cambria Math" panose="02040503050406030204" pitchFamily="18" charset="0"/>
                      </a:rPr>
                      <m:t>−</m:t>
                    </m:r>
                  </m:oMath>
                </a14:m>
                <a:r>
                  <a:rPr lang="en-GB" sz="2400" dirty="0">
                    <a:latin typeface="Calibri" panose="020F0502020204030204" pitchFamily="34" charset="0"/>
                  </a:rPr>
                  <a:t>1</a:t>
                </a:r>
              </a:p>
            </p:txBody>
          </p:sp>
        </mc:Choice>
        <mc:Fallback xmlns="">
          <p:sp>
            <p:nvSpPr>
              <p:cNvPr id="41" name="TextBox 40">
                <a:extLst>
                  <a:ext uri="{FF2B5EF4-FFF2-40B4-BE49-F238E27FC236}">
                    <a16:creationId xmlns:a16="http://schemas.microsoft.com/office/drawing/2014/main" id="{B44E6B0A-5D66-794E-AC76-3F54A01194FD}"/>
                  </a:ext>
                </a:extLst>
              </p:cNvPr>
              <p:cNvSpPr txBox="1">
                <a:spLocks noRot="1" noChangeAspect="1" noMove="1" noResize="1" noEditPoints="1" noAdjustHandles="1" noChangeArrowheads="1" noChangeShapeType="1" noTextEdit="1"/>
              </p:cNvSpPr>
              <p:nvPr/>
            </p:nvSpPr>
            <p:spPr>
              <a:xfrm>
                <a:off x="3522185" y="2952194"/>
                <a:ext cx="585195" cy="461665"/>
              </a:xfrm>
              <a:prstGeom prst="rect">
                <a:avLst/>
              </a:prstGeom>
              <a:blipFill>
                <a:blip r:embed="rId5"/>
                <a:stretch>
                  <a:fillRect t="-10526" r="-13542" b="-28947"/>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2" name="TextBox 41">
                <a:extLst>
                  <a:ext uri="{FF2B5EF4-FFF2-40B4-BE49-F238E27FC236}">
                    <a16:creationId xmlns:a16="http://schemas.microsoft.com/office/drawing/2014/main" id="{B44E6B0A-5D66-794E-AC76-3F54A01194FD}"/>
                  </a:ext>
                </a:extLst>
              </p:cNvPr>
              <p:cNvSpPr txBox="1"/>
              <p:nvPr/>
            </p:nvSpPr>
            <p:spPr>
              <a:xfrm>
                <a:off x="2834168" y="2952194"/>
                <a:ext cx="585195" cy="461665"/>
              </a:xfrm>
              <a:prstGeom prst="rect">
                <a:avLst/>
              </a:prstGeom>
              <a:noFill/>
            </p:spPr>
            <p:txBody>
              <a:bodyPr wrap="square" rtlCol="0">
                <a:spAutoFit/>
              </a:bodyPr>
              <a:lstStyle/>
              <a:p>
                <a:pPr algn="ctr"/>
                <a14:m>
                  <m:oMath xmlns:m="http://schemas.openxmlformats.org/officeDocument/2006/math">
                    <m:r>
                      <a:rPr lang="en-GB" sz="2400" b="0" i="1" smtClean="0">
                        <a:latin typeface="Cambria Math" panose="02040503050406030204" pitchFamily="18" charset="0"/>
                      </a:rPr>
                      <m:t>−</m:t>
                    </m:r>
                  </m:oMath>
                </a14:m>
                <a:r>
                  <a:rPr lang="en-GB" sz="2400" dirty="0">
                    <a:latin typeface="Calibri" panose="020F0502020204030204" pitchFamily="34" charset="0"/>
                  </a:rPr>
                  <a:t>2</a:t>
                </a:r>
              </a:p>
            </p:txBody>
          </p:sp>
        </mc:Choice>
        <mc:Fallback xmlns="">
          <p:sp>
            <p:nvSpPr>
              <p:cNvPr id="42" name="TextBox 41">
                <a:extLst>
                  <a:ext uri="{FF2B5EF4-FFF2-40B4-BE49-F238E27FC236}">
                    <a16:creationId xmlns:a16="http://schemas.microsoft.com/office/drawing/2014/main" id="{B44E6B0A-5D66-794E-AC76-3F54A01194FD}"/>
                  </a:ext>
                </a:extLst>
              </p:cNvPr>
              <p:cNvSpPr txBox="1">
                <a:spLocks noRot="1" noChangeAspect="1" noMove="1" noResize="1" noEditPoints="1" noAdjustHandles="1" noChangeArrowheads="1" noChangeShapeType="1" noTextEdit="1"/>
              </p:cNvSpPr>
              <p:nvPr/>
            </p:nvSpPr>
            <p:spPr>
              <a:xfrm>
                <a:off x="2834168" y="2952194"/>
                <a:ext cx="585195" cy="461665"/>
              </a:xfrm>
              <a:prstGeom prst="rect">
                <a:avLst/>
              </a:prstGeom>
              <a:blipFill>
                <a:blip r:embed="rId6"/>
                <a:stretch>
                  <a:fillRect t="-10526" r="-13542" b="-28947"/>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3" name="TextBox 42">
                <a:extLst>
                  <a:ext uri="{FF2B5EF4-FFF2-40B4-BE49-F238E27FC236}">
                    <a16:creationId xmlns:a16="http://schemas.microsoft.com/office/drawing/2014/main" id="{B44E6B0A-5D66-794E-AC76-3F54A01194FD}"/>
                  </a:ext>
                </a:extLst>
              </p:cNvPr>
              <p:cNvSpPr txBox="1"/>
              <p:nvPr/>
            </p:nvSpPr>
            <p:spPr>
              <a:xfrm>
                <a:off x="2235502" y="2952194"/>
                <a:ext cx="585195" cy="461665"/>
              </a:xfrm>
              <a:prstGeom prst="rect">
                <a:avLst/>
              </a:prstGeom>
              <a:noFill/>
            </p:spPr>
            <p:txBody>
              <a:bodyPr wrap="square" rtlCol="0">
                <a:spAutoFit/>
              </a:bodyPr>
              <a:lstStyle/>
              <a:p>
                <a:pPr algn="ctr"/>
                <a14:m>
                  <m:oMath xmlns:m="http://schemas.openxmlformats.org/officeDocument/2006/math">
                    <m:r>
                      <a:rPr lang="en-GB" sz="2400" b="0" i="1" smtClean="0">
                        <a:latin typeface="Cambria Math" panose="02040503050406030204" pitchFamily="18" charset="0"/>
                      </a:rPr>
                      <m:t>−</m:t>
                    </m:r>
                  </m:oMath>
                </a14:m>
                <a:r>
                  <a:rPr lang="en-GB" sz="2400" dirty="0">
                    <a:latin typeface="Calibri" panose="020F0502020204030204" pitchFamily="34" charset="0"/>
                  </a:rPr>
                  <a:t>3</a:t>
                </a:r>
              </a:p>
            </p:txBody>
          </p:sp>
        </mc:Choice>
        <mc:Fallback xmlns="">
          <p:sp>
            <p:nvSpPr>
              <p:cNvPr id="43" name="TextBox 42">
                <a:extLst>
                  <a:ext uri="{FF2B5EF4-FFF2-40B4-BE49-F238E27FC236}">
                    <a16:creationId xmlns:a16="http://schemas.microsoft.com/office/drawing/2014/main" id="{B44E6B0A-5D66-794E-AC76-3F54A01194FD}"/>
                  </a:ext>
                </a:extLst>
              </p:cNvPr>
              <p:cNvSpPr txBox="1">
                <a:spLocks noRot="1" noChangeAspect="1" noMove="1" noResize="1" noEditPoints="1" noAdjustHandles="1" noChangeArrowheads="1" noChangeShapeType="1" noTextEdit="1"/>
              </p:cNvSpPr>
              <p:nvPr/>
            </p:nvSpPr>
            <p:spPr>
              <a:xfrm>
                <a:off x="2235502" y="2952194"/>
                <a:ext cx="585195" cy="461665"/>
              </a:xfrm>
              <a:prstGeom prst="rect">
                <a:avLst/>
              </a:prstGeom>
              <a:blipFill>
                <a:blip r:embed="rId7"/>
                <a:stretch>
                  <a:fillRect t="-10526" r="-13542" b="-28947"/>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4" name="TextBox 43">
                <a:extLst>
                  <a:ext uri="{FF2B5EF4-FFF2-40B4-BE49-F238E27FC236}">
                    <a16:creationId xmlns:a16="http://schemas.microsoft.com/office/drawing/2014/main" id="{B44E6B0A-5D66-794E-AC76-3F54A01194FD}"/>
                  </a:ext>
                </a:extLst>
              </p:cNvPr>
              <p:cNvSpPr txBox="1"/>
              <p:nvPr/>
            </p:nvSpPr>
            <p:spPr>
              <a:xfrm>
                <a:off x="1617652" y="2952194"/>
                <a:ext cx="585195" cy="461665"/>
              </a:xfrm>
              <a:prstGeom prst="rect">
                <a:avLst/>
              </a:prstGeom>
              <a:noFill/>
            </p:spPr>
            <p:txBody>
              <a:bodyPr wrap="square" rtlCol="0">
                <a:spAutoFit/>
              </a:bodyPr>
              <a:lstStyle/>
              <a:p>
                <a:pPr algn="ctr"/>
                <a14:m>
                  <m:oMath xmlns:m="http://schemas.openxmlformats.org/officeDocument/2006/math">
                    <m:r>
                      <a:rPr lang="en-GB" sz="2400" b="0" i="1" smtClean="0">
                        <a:latin typeface="Cambria Math" panose="02040503050406030204" pitchFamily="18" charset="0"/>
                      </a:rPr>
                      <m:t>−</m:t>
                    </m:r>
                  </m:oMath>
                </a14:m>
                <a:r>
                  <a:rPr lang="en-GB" sz="2400" dirty="0">
                    <a:latin typeface="Calibri" panose="020F0502020204030204" pitchFamily="34" charset="0"/>
                  </a:rPr>
                  <a:t>4</a:t>
                </a:r>
              </a:p>
            </p:txBody>
          </p:sp>
        </mc:Choice>
        <mc:Fallback xmlns="">
          <p:sp>
            <p:nvSpPr>
              <p:cNvPr id="44" name="TextBox 43">
                <a:extLst>
                  <a:ext uri="{FF2B5EF4-FFF2-40B4-BE49-F238E27FC236}">
                    <a16:creationId xmlns:a16="http://schemas.microsoft.com/office/drawing/2014/main" id="{B44E6B0A-5D66-794E-AC76-3F54A01194FD}"/>
                  </a:ext>
                </a:extLst>
              </p:cNvPr>
              <p:cNvSpPr txBox="1">
                <a:spLocks noRot="1" noChangeAspect="1" noMove="1" noResize="1" noEditPoints="1" noAdjustHandles="1" noChangeArrowheads="1" noChangeShapeType="1" noTextEdit="1"/>
              </p:cNvSpPr>
              <p:nvPr/>
            </p:nvSpPr>
            <p:spPr>
              <a:xfrm>
                <a:off x="1617652" y="2952194"/>
                <a:ext cx="585195" cy="461665"/>
              </a:xfrm>
              <a:prstGeom prst="rect">
                <a:avLst/>
              </a:prstGeom>
              <a:blipFill>
                <a:blip r:embed="rId8"/>
                <a:stretch>
                  <a:fillRect t="-10526" r="-14583" b="-28947"/>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5" name="TextBox 44">
                <a:extLst>
                  <a:ext uri="{FF2B5EF4-FFF2-40B4-BE49-F238E27FC236}">
                    <a16:creationId xmlns:a16="http://schemas.microsoft.com/office/drawing/2014/main" id="{B44E6B0A-5D66-794E-AC76-3F54A01194FD}"/>
                  </a:ext>
                </a:extLst>
              </p:cNvPr>
              <p:cNvSpPr txBox="1"/>
              <p:nvPr/>
            </p:nvSpPr>
            <p:spPr>
              <a:xfrm>
                <a:off x="695222" y="2952194"/>
                <a:ext cx="957669" cy="461665"/>
              </a:xfrm>
              <a:prstGeom prst="rect">
                <a:avLst/>
              </a:prstGeom>
              <a:noFill/>
            </p:spPr>
            <p:txBody>
              <a:bodyPr wrap="square" rtlCol="0">
                <a:spAutoFit/>
              </a:bodyPr>
              <a:lstStyle/>
              <a:p>
                <a:pPr algn="ctr"/>
                <a14:m>
                  <m:oMath xmlns:m="http://schemas.openxmlformats.org/officeDocument/2006/math">
                    <m:r>
                      <a:rPr lang="en-GB" sz="2400" b="0" i="1" smtClean="0">
                        <a:latin typeface="Cambria Math" panose="02040503050406030204" pitchFamily="18" charset="0"/>
                      </a:rPr>
                      <m:t>−</m:t>
                    </m:r>
                  </m:oMath>
                </a14:m>
                <a:r>
                  <a:rPr lang="en-GB" sz="2400" dirty="0">
                    <a:latin typeface="Calibri" panose="020F0502020204030204" pitchFamily="34" charset="0"/>
                  </a:rPr>
                  <a:t>5</a:t>
                </a:r>
              </a:p>
            </p:txBody>
          </p:sp>
        </mc:Choice>
        <mc:Fallback xmlns="">
          <p:sp>
            <p:nvSpPr>
              <p:cNvPr id="45" name="TextBox 44">
                <a:extLst>
                  <a:ext uri="{FF2B5EF4-FFF2-40B4-BE49-F238E27FC236}">
                    <a16:creationId xmlns:a16="http://schemas.microsoft.com/office/drawing/2014/main" id="{B44E6B0A-5D66-794E-AC76-3F54A01194FD}"/>
                  </a:ext>
                </a:extLst>
              </p:cNvPr>
              <p:cNvSpPr txBox="1">
                <a:spLocks noRot="1" noChangeAspect="1" noMove="1" noResize="1" noEditPoints="1" noAdjustHandles="1" noChangeArrowheads="1" noChangeShapeType="1" noTextEdit="1"/>
              </p:cNvSpPr>
              <p:nvPr/>
            </p:nvSpPr>
            <p:spPr>
              <a:xfrm>
                <a:off x="695222" y="2952194"/>
                <a:ext cx="957669" cy="461665"/>
              </a:xfrm>
              <a:prstGeom prst="rect">
                <a:avLst/>
              </a:prstGeom>
              <a:blipFill>
                <a:blip r:embed="rId9"/>
                <a:stretch>
                  <a:fillRect t="-10526" b="-28947"/>
                </a:stretch>
              </a:blipFill>
            </p:spPr>
            <p:txBody>
              <a:bodyPr/>
              <a:lstStyle/>
              <a:p>
                <a:r>
                  <a:rPr lang="en-GB">
                    <a:noFill/>
                  </a:rPr>
                  <a:t> </a:t>
                </a:r>
              </a:p>
            </p:txBody>
          </p:sp>
        </mc:Fallback>
      </mc:AlternateContent>
      <p:sp>
        <p:nvSpPr>
          <p:cNvPr id="23" name="Oval 22"/>
          <p:cNvSpPr/>
          <p:nvPr/>
        </p:nvSpPr>
        <p:spPr>
          <a:xfrm>
            <a:off x="6655807" y="2387022"/>
            <a:ext cx="528499" cy="1026837"/>
          </a:xfrm>
          <a:prstGeom prst="ellips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mc:AlternateContent xmlns:mc="http://schemas.openxmlformats.org/markup-compatibility/2006" xmlns:a14="http://schemas.microsoft.com/office/drawing/2010/main">
        <mc:Choice Requires="a14">
          <p:sp>
            <p:nvSpPr>
              <p:cNvPr id="22" name="TextBox 21"/>
              <p:cNvSpPr txBox="1"/>
              <p:nvPr/>
            </p:nvSpPr>
            <p:spPr>
              <a:xfrm>
                <a:off x="1832904" y="843140"/>
                <a:ext cx="2016500" cy="892552"/>
              </a:xfrm>
              <a:prstGeom prst="rect">
                <a:avLst/>
              </a:prstGeom>
              <a:noFill/>
            </p:spPr>
            <p:txBody>
              <a:bodyPr wrap="square" rtlCol="0">
                <a:spAutoFit/>
              </a:bodyPr>
              <a:lstStyle/>
              <a:p>
                <a14:m>
                  <m:oMath xmlns:m="http://schemas.openxmlformats.org/officeDocument/2006/math">
                    <m:r>
                      <a:rPr lang="en-GB" sz="3200" b="0" i="1" smtClean="0">
                        <a:latin typeface="Cambria Math" panose="02040503050406030204" pitchFamily="18" charset="0"/>
                      </a:rPr>
                      <m:t>−</m:t>
                    </m:r>
                  </m:oMath>
                </a14:m>
                <a:r>
                  <a:rPr lang="en-GB" sz="3200" dirty="0"/>
                  <a:t>4 </a:t>
                </a:r>
                <a14:m>
                  <m:oMath xmlns:m="http://schemas.openxmlformats.org/officeDocument/2006/math">
                    <m:r>
                      <a:rPr lang="en-GB" sz="3200" b="0" i="1" smtClean="0">
                        <a:latin typeface="Cambria Math" panose="02040503050406030204" pitchFamily="18" charset="0"/>
                      </a:rPr>
                      <m:t>+</m:t>
                    </m:r>
                  </m:oMath>
                </a14:m>
                <a:r>
                  <a:rPr lang="en-GB" sz="3200" dirty="0"/>
                  <a:t> 5 =</a:t>
                </a:r>
              </a:p>
              <a:p>
                <a:endParaRPr lang="en-GB" sz="2000" dirty="0"/>
              </a:p>
            </p:txBody>
          </p:sp>
        </mc:Choice>
        <mc:Fallback xmlns="">
          <p:sp>
            <p:nvSpPr>
              <p:cNvPr id="22" name="TextBox 21"/>
              <p:cNvSpPr txBox="1">
                <a:spLocks noRot="1" noChangeAspect="1" noMove="1" noResize="1" noEditPoints="1" noAdjustHandles="1" noChangeArrowheads="1" noChangeShapeType="1" noTextEdit="1"/>
              </p:cNvSpPr>
              <p:nvPr/>
            </p:nvSpPr>
            <p:spPr>
              <a:xfrm>
                <a:off x="1832904" y="843140"/>
                <a:ext cx="2016500" cy="892552"/>
              </a:xfrm>
              <a:prstGeom prst="rect">
                <a:avLst/>
              </a:prstGeom>
              <a:blipFill>
                <a:blip r:embed="rId10"/>
                <a:stretch>
                  <a:fillRect t="-8163"/>
                </a:stretch>
              </a:blipFill>
            </p:spPr>
            <p:txBody>
              <a:bodyPr/>
              <a:lstStyle/>
              <a:p>
                <a:r>
                  <a:rPr lang="en-GB">
                    <a:noFill/>
                  </a:rPr>
                  <a:t> </a:t>
                </a:r>
              </a:p>
            </p:txBody>
          </p:sp>
        </mc:Fallback>
      </mc:AlternateContent>
      <p:sp>
        <p:nvSpPr>
          <p:cNvPr id="24" name="TextBox 23"/>
          <p:cNvSpPr txBox="1"/>
          <p:nvPr/>
        </p:nvSpPr>
        <p:spPr>
          <a:xfrm>
            <a:off x="3419363" y="855667"/>
            <a:ext cx="969218" cy="892552"/>
          </a:xfrm>
          <a:prstGeom prst="rect">
            <a:avLst/>
          </a:prstGeom>
          <a:noFill/>
        </p:spPr>
        <p:txBody>
          <a:bodyPr wrap="square" rtlCol="0">
            <a:spAutoFit/>
          </a:bodyPr>
          <a:lstStyle/>
          <a:p>
            <a:r>
              <a:rPr lang="en-GB" sz="3200" dirty="0">
                <a:solidFill>
                  <a:schemeClr val="accent1"/>
                </a:solidFill>
              </a:rPr>
              <a:t>1</a:t>
            </a:r>
          </a:p>
          <a:p>
            <a:endParaRPr lang="en-GB" sz="2000" dirty="0"/>
          </a:p>
        </p:txBody>
      </p:sp>
      <p:cxnSp>
        <p:nvCxnSpPr>
          <p:cNvPr id="30" name="Straight Arrow Connector 29"/>
          <p:cNvCxnSpPr/>
          <p:nvPr/>
        </p:nvCxnSpPr>
        <p:spPr>
          <a:xfrm>
            <a:off x="3234649" y="3630817"/>
            <a:ext cx="1191033" cy="0"/>
          </a:xfrm>
          <a:prstGeom prst="straightConnector1">
            <a:avLst/>
          </a:prstGeom>
          <a:ln w="25400">
            <a:solidFill>
              <a:schemeClr val="accent2"/>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a:off x="4455522" y="3630817"/>
            <a:ext cx="2460398" cy="0"/>
          </a:xfrm>
          <a:prstGeom prst="straightConnector1">
            <a:avLst/>
          </a:prstGeom>
          <a:ln w="25400">
            <a:solidFill>
              <a:schemeClr val="accent2"/>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id="{B44E6B0A-5D66-794E-AC76-3F54A01194FD}"/>
              </a:ext>
            </a:extLst>
          </p:cNvPr>
          <p:cNvSpPr txBox="1"/>
          <p:nvPr/>
        </p:nvSpPr>
        <p:spPr>
          <a:xfrm>
            <a:off x="3537568" y="3644672"/>
            <a:ext cx="585195" cy="461665"/>
          </a:xfrm>
          <a:prstGeom prst="rect">
            <a:avLst/>
          </a:prstGeom>
          <a:noFill/>
        </p:spPr>
        <p:txBody>
          <a:bodyPr wrap="square" rtlCol="0">
            <a:spAutoFit/>
          </a:bodyPr>
          <a:lstStyle/>
          <a:p>
            <a:pPr algn="ctr"/>
            <a:r>
              <a:rPr lang="en-GB" sz="2400" dirty="0">
                <a:solidFill>
                  <a:schemeClr val="accent2"/>
                </a:solidFill>
                <a:latin typeface="Calibri" panose="020F0502020204030204" pitchFamily="34" charset="0"/>
              </a:rPr>
              <a:t>2</a:t>
            </a:r>
          </a:p>
        </p:txBody>
      </p:sp>
      <p:sp>
        <p:nvSpPr>
          <p:cNvPr id="46" name="TextBox 45">
            <a:extLst>
              <a:ext uri="{FF2B5EF4-FFF2-40B4-BE49-F238E27FC236}">
                <a16:creationId xmlns:a16="http://schemas.microsoft.com/office/drawing/2014/main" id="{B44E6B0A-5D66-794E-AC76-3F54A01194FD}"/>
              </a:ext>
            </a:extLst>
          </p:cNvPr>
          <p:cNvSpPr txBox="1"/>
          <p:nvPr/>
        </p:nvSpPr>
        <p:spPr>
          <a:xfrm>
            <a:off x="5393124" y="3644672"/>
            <a:ext cx="585195" cy="461665"/>
          </a:xfrm>
          <a:prstGeom prst="rect">
            <a:avLst/>
          </a:prstGeom>
          <a:noFill/>
          <a:ln>
            <a:noFill/>
          </a:ln>
        </p:spPr>
        <p:txBody>
          <a:bodyPr wrap="square" rtlCol="0">
            <a:spAutoFit/>
          </a:bodyPr>
          <a:lstStyle/>
          <a:p>
            <a:pPr algn="ctr"/>
            <a:r>
              <a:rPr lang="en-GB" sz="2400" dirty="0">
                <a:solidFill>
                  <a:schemeClr val="accent2"/>
                </a:solidFill>
                <a:latin typeface="Calibri" panose="020F0502020204030204" pitchFamily="34" charset="0"/>
              </a:rPr>
              <a:t>4</a:t>
            </a:r>
          </a:p>
        </p:txBody>
      </p:sp>
      <p:sp>
        <p:nvSpPr>
          <p:cNvPr id="47" name="TextBox 46">
            <a:extLst>
              <a:ext uri="{FF2B5EF4-FFF2-40B4-BE49-F238E27FC236}">
                <a16:creationId xmlns:a16="http://schemas.microsoft.com/office/drawing/2014/main" id="{B44E6B0A-5D66-794E-AC76-3F54A01194FD}"/>
              </a:ext>
            </a:extLst>
          </p:cNvPr>
          <p:cNvSpPr txBox="1"/>
          <p:nvPr/>
        </p:nvSpPr>
        <p:spPr>
          <a:xfrm>
            <a:off x="2467527" y="1487727"/>
            <a:ext cx="585195" cy="461665"/>
          </a:xfrm>
          <a:prstGeom prst="rect">
            <a:avLst/>
          </a:prstGeom>
          <a:noFill/>
          <a:ln>
            <a:noFill/>
          </a:ln>
        </p:spPr>
        <p:txBody>
          <a:bodyPr wrap="square" rtlCol="0">
            <a:spAutoFit/>
          </a:bodyPr>
          <a:lstStyle/>
          <a:p>
            <a:pPr algn="ctr"/>
            <a:r>
              <a:rPr lang="en-GB" sz="2400" dirty="0">
                <a:solidFill>
                  <a:schemeClr val="accent6"/>
                </a:solidFill>
                <a:latin typeface="Calibri" panose="020F0502020204030204" pitchFamily="34" charset="0"/>
              </a:rPr>
              <a:t>4</a:t>
            </a:r>
          </a:p>
        </p:txBody>
      </p:sp>
      <p:sp>
        <p:nvSpPr>
          <p:cNvPr id="48" name="TextBox 47">
            <a:extLst>
              <a:ext uri="{FF2B5EF4-FFF2-40B4-BE49-F238E27FC236}">
                <a16:creationId xmlns:a16="http://schemas.microsoft.com/office/drawing/2014/main" id="{B44E6B0A-5D66-794E-AC76-3F54A01194FD}"/>
              </a:ext>
            </a:extLst>
          </p:cNvPr>
          <p:cNvSpPr txBox="1"/>
          <p:nvPr/>
        </p:nvSpPr>
        <p:spPr>
          <a:xfrm>
            <a:off x="2961370" y="1488085"/>
            <a:ext cx="585195" cy="461665"/>
          </a:xfrm>
          <a:prstGeom prst="rect">
            <a:avLst/>
          </a:prstGeom>
          <a:noFill/>
          <a:ln>
            <a:noFill/>
          </a:ln>
        </p:spPr>
        <p:txBody>
          <a:bodyPr wrap="square" rtlCol="0">
            <a:spAutoFit/>
          </a:bodyPr>
          <a:lstStyle/>
          <a:p>
            <a:pPr algn="ctr"/>
            <a:r>
              <a:rPr lang="en-GB" sz="2400" dirty="0">
                <a:solidFill>
                  <a:schemeClr val="accent6"/>
                </a:solidFill>
                <a:latin typeface="Calibri" panose="020F0502020204030204" pitchFamily="34" charset="0"/>
              </a:rPr>
              <a:t>1</a:t>
            </a:r>
          </a:p>
        </p:txBody>
      </p:sp>
      <p:cxnSp>
        <p:nvCxnSpPr>
          <p:cNvPr id="12" name="Straight Connector 11"/>
          <p:cNvCxnSpPr/>
          <p:nvPr/>
        </p:nvCxnSpPr>
        <p:spPr>
          <a:xfrm flipH="1">
            <a:off x="2841154" y="1301943"/>
            <a:ext cx="120216" cy="305184"/>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a:off x="3047749" y="1301943"/>
            <a:ext cx="120216" cy="305184"/>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51" name="TextBox 50"/>
              <p:cNvSpPr txBox="1"/>
              <p:nvPr/>
            </p:nvSpPr>
            <p:spPr>
              <a:xfrm>
                <a:off x="2044472" y="4500740"/>
                <a:ext cx="2016500" cy="892552"/>
              </a:xfrm>
              <a:prstGeom prst="rect">
                <a:avLst/>
              </a:prstGeom>
              <a:noFill/>
            </p:spPr>
            <p:txBody>
              <a:bodyPr wrap="square" rtlCol="0">
                <a:spAutoFit/>
              </a:bodyPr>
              <a:lstStyle/>
              <a:p>
                <a:r>
                  <a:rPr lang="en-GB" sz="3200" dirty="0"/>
                  <a:t>4 </a:t>
                </a:r>
                <a14:m>
                  <m:oMath xmlns:m="http://schemas.openxmlformats.org/officeDocument/2006/math">
                    <m:r>
                      <a:rPr lang="en-GB" sz="3200" b="0" i="1" smtClean="0">
                        <a:latin typeface="Cambria Math" panose="02040503050406030204" pitchFamily="18" charset="0"/>
                      </a:rPr>
                      <m:t>−</m:t>
                    </m:r>
                  </m:oMath>
                </a14:m>
                <a:r>
                  <a:rPr lang="en-GB" sz="3200" dirty="0"/>
                  <a:t> 6 =</a:t>
                </a:r>
              </a:p>
              <a:p>
                <a:endParaRPr lang="en-GB" sz="2000" dirty="0"/>
              </a:p>
            </p:txBody>
          </p:sp>
        </mc:Choice>
        <mc:Fallback xmlns="">
          <p:sp>
            <p:nvSpPr>
              <p:cNvPr id="51" name="TextBox 50"/>
              <p:cNvSpPr txBox="1">
                <a:spLocks noRot="1" noChangeAspect="1" noMove="1" noResize="1" noEditPoints="1" noAdjustHandles="1" noChangeArrowheads="1" noChangeShapeType="1" noTextEdit="1"/>
              </p:cNvSpPr>
              <p:nvPr/>
            </p:nvSpPr>
            <p:spPr>
              <a:xfrm>
                <a:off x="2044472" y="4500740"/>
                <a:ext cx="2016500" cy="892552"/>
              </a:xfrm>
              <a:prstGeom prst="rect">
                <a:avLst/>
              </a:prstGeom>
              <a:blipFill>
                <a:blip r:embed="rId11"/>
                <a:stretch>
                  <a:fillRect l="-7553" t="-8163"/>
                </a:stretch>
              </a:blipFill>
            </p:spPr>
            <p:txBody>
              <a:bodyPr/>
              <a:lstStyle/>
              <a:p>
                <a:r>
                  <a:rPr lang="en-GB">
                    <a:noFill/>
                  </a:rPr>
                  <a:t> </a:t>
                </a:r>
              </a:p>
            </p:txBody>
          </p:sp>
        </mc:Fallback>
      </mc:AlternateContent>
      <p:sp>
        <p:nvSpPr>
          <p:cNvPr id="50" name="TextBox 49">
            <a:extLst>
              <a:ext uri="{FF2B5EF4-FFF2-40B4-BE49-F238E27FC236}">
                <a16:creationId xmlns:a16="http://schemas.microsoft.com/office/drawing/2014/main" id="{B44E6B0A-5D66-794E-AC76-3F54A01194FD}"/>
              </a:ext>
            </a:extLst>
          </p:cNvPr>
          <p:cNvSpPr txBox="1"/>
          <p:nvPr/>
        </p:nvSpPr>
        <p:spPr>
          <a:xfrm>
            <a:off x="2398053" y="5210375"/>
            <a:ext cx="585195" cy="461665"/>
          </a:xfrm>
          <a:prstGeom prst="rect">
            <a:avLst/>
          </a:prstGeom>
          <a:noFill/>
          <a:ln>
            <a:noFill/>
          </a:ln>
        </p:spPr>
        <p:txBody>
          <a:bodyPr wrap="square" rtlCol="0">
            <a:spAutoFit/>
          </a:bodyPr>
          <a:lstStyle/>
          <a:p>
            <a:pPr algn="ctr"/>
            <a:r>
              <a:rPr lang="en-GB" sz="2400" dirty="0">
                <a:solidFill>
                  <a:schemeClr val="accent2"/>
                </a:solidFill>
                <a:latin typeface="Calibri" panose="020F0502020204030204" pitchFamily="34" charset="0"/>
              </a:rPr>
              <a:t>4</a:t>
            </a:r>
          </a:p>
        </p:txBody>
      </p:sp>
      <p:sp>
        <p:nvSpPr>
          <p:cNvPr id="52" name="TextBox 51">
            <a:extLst>
              <a:ext uri="{FF2B5EF4-FFF2-40B4-BE49-F238E27FC236}">
                <a16:creationId xmlns:a16="http://schemas.microsoft.com/office/drawing/2014/main" id="{B44E6B0A-5D66-794E-AC76-3F54A01194FD}"/>
              </a:ext>
            </a:extLst>
          </p:cNvPr>
          <p:cNvSpPr txBox="1"/>
          <p:nvPr/>
        </p:nvSpPr>
        <p:spPr>
          <a:xfrm>
            <a:off x="2891896" y="5210733"/>
            <a:ext cx="585195" cy="461665"/>
          </a:xfrm>
          <a:prstGeom prst="rect">
            <a:avLst/>
          </a:prstGeom>
          <a:noFill/>
          <a:ln>
            <a:noFill/>
          </a:ln>
        </p:spPr>
        <p:txBody>
          <a:bodyPr wrap="square" rtlCol="0">
            <a:spAutoFit/>
          </a:bodyPr>
          <a:lstStyle/>
          <a:p>
            <a:pPr algn="ctr"/>
            <a:r>
              <a:rPr lang="en-GB" sz="2400" dirty="0">
                <a:solidFill>
                  <a:schemeClr val="accent2"/>
                </a:solidFill>
                <a:latin typeface="Calibri" panose="020F0502020204030204" pitchFamily="34" charset="0"/>
              </a:rPr>
              <a:t>2</a:t>
            </a:r>
          </a:p>
        </p:txBody>
      </p:sp>
      <p:cxnSp>
        <p:nvCxnSpPr>
          <p:cNvPr id="53" name="Straight Connector 52"/>
          <p:cNvCxnSpPr/>
          <p:nvPr/>
        </p:nvCxnSpPr>
        <p:spPr>
          <a:xfrm flipH="1">
            <a:off x="2771680" y="5010943"/>
            <a:ext cx="120216" cy="305184"/>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a:off x="2978275" y="5010943"/>
            <a:ext cx="120216" cy="305184"/>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55" name="Oval 54"/>
          <p:cNvSpPr/>
          <p:nvPr/>
        </p:nvSpPr>
        <p:spPr>
          <a:xfrm>
            <a:off x="2886950" y="2387022"/>
            <a:ext cx="528499" cy="1026837"/>
          </a:xfrm>
          <a:prstGeom prst="ellips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56" name="Straight Arrow Connector 55"/>
          <p:cNvCxnSpPr/>
          <p:nvPr/>
        </p:nvCxnSpPr>
        <p:spPr>
          <a:xfrm>
            <a:off x="6284088" y="2577871"/>
            <a:ext cx="631832" cy="0"/>
          </a:xfrm>
          <a:prstGeom prst="straightConnector1">
            <a:avLst/>
          </a:prstGeom>
          <a:ln w="25400">
            <a:solidFill>
              <a:schemeClr val="accent2"/>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57" name="Straight Arrow Connector 56"/>
          <p:cNvCxnSpPr/>
          <p:nvPr/>
        </p:nvCxnSpPr>
        <p:spPr>
          <a:xfrm>
            <a:off x="5663725" y="2577871"/>
            <a:ext cx="631832" cy="0"/>
          </a:xfrm>
          <a:prstGeom prst="straightConnector1">
            <a:avLst/>
          </a:prstGeom>
          <a:ln w="25400">
            <a:solidFill>
              <a:schemeClr val="accent2"/>
            </a:solidFill>
            <a:headEnd type="triangle"/>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58" name="TextBox 57"/>
              <p:cNvSpPr txBox="1"/>
              <p:nvPr/>
            </p:nvSpPr>
            <p:spPr>
              <a:xfrm>
                <a:off x="3378659" y="4500740"/>
                <a:ext cx="969218" cy="892552"/>
              </a:xfrm>
              <a:prstGeom prst="rect">
                <a:avLst/>
              </a:prstGeom>
              <a:noFill/>
            </p:spPr>
            <p:txBody>
              <a:bodyPr wrap="square" rtlCol="0">
                <a:spAutoFit/>
              </a:bodyPr>
              <a:lstStyle/>
              <a:p>
                <a14:m>
                  <m:oMath xmlns:m="http://schemas.openxmlformats.org/officeDocument/2006/math">
                    <m:r>
                      <a:rPr lang="en-GB" sz="3200" b="0" i="1" smtClean="0">
                        <a:solidFill>
                          <a:schemeClr val="accent1"/>
                        </a:solidFill>
                        <a:latin typeface="Cambria Math" panose="02040503050406030204" pitchFamily="18" charset="0"/>
                      </a:rPr>
                      <m:t>−</m:t>
                    </m:r>
                  </m:oMath>
                </a14:m>
                <a:r>
                  <a:rPr lang="en-GB" sz="3200" dirty="0">
                    <a:solidFill>
                      <a:schemeClr val="accent1"/>
                    </a:solidFill>
                  </a:rPr>
                  <a:t>2</a:t>
                </a:r>
              </a:p>
              <a:p>
                <a:endParaRPr lang="en-GB" sz="2000" dirty="0"/>
              </a:p>
            </p:txBody>
          </p:sp>
        </mc:Choice>
        <mc:Fallback xmlns="">
          <p:sp>
            <p:nvSpPr>
              <p:cNvPr id="58" name="TextBox 57"/>
              <p:cNvSpPr txBox="1">
                <a:spLocks noRot="1" noChangeAspect="1" noMove="1" noResize="1" noEditPoints="1" noAdjustHandles="1" noChangeArrowheads="1" noChangeShapeType="1" noTextEdit="1"/>
              </p:cNvSpPr>
              <p:nvPr/>
            </p:nvSpPr>
            <p:spPr>
              <a:xfrm>
                <a:off x="3378659" y="4500740"/>
                <a:ext cx="969218" cy="892552"/>
              </a:xfrm>
              <a:prstGeom prst="rect">
                <a:avLst/>
              </a:prstGeom>
              <a:blipFill>
                <a:blip r:embed="rId12"/>
                <a:stretch>
                  <a:fillRect t="-8163"/>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9" name="TextBox 58"/>
              <p:cNvSpPr txBox="1"/>
              <p:nvPr/>
            </p:nvSpPr>
            <p:spPr>
              <a:xfrm>
                <a:off x="4940226" y="4500740"/>
                <a:ext cx="2710662" cy="892552"/>
              </a:xfrm>
              <a:prstGeom prst="rect">
                <a:avLst/>
              </a:prstGeom>
              <a:noFill/>
            </p:spPr>
            <p:txBody>
              <a:bodyPr wrap="square" rtlCol="0">
                <a:spAutoFit/>
              </a:bodyPr>
              <a:lstStyle/>
              <a:p>
                <a14:m>
                  <m:oMath xmlns:m="http://schemas.openxmlformats.org/officeDocument/2006/math">
                    <m:r>
                      <a:rPr lang="en-GB" sz="3200" b="0" i="1" smtClean="0">
                        <a:latin typeface="Cambria Math" panose="02040503050406030204" pitchFamily="18" charset="0"/>
                      </a:rPr>
                      <m:t>−</m:t>
                    </m:r>
                  </m:oMath>
                </a14:m>
                <a:r>
                  <a:rPr lang="en-GB" sz="3200" dirty="0"/>
                  <a:t>13 </a:t>
                </a:r>
                <a14:m>
                  <m:oMath xmlns:m="http://schemas.openxmlformats.org/officeDocument/2006/math">
                    <m:r>
                      <a:rPr lang="en-GB" sz="3200" b="0" i="1" smtClean="0">
                        <a:latin typeface="Cambria Math" panose="02040503050406030204" pitchFamily="18" charset="0"/>
                      </a:rPr>
                      <m:t>+</m:t>
                    </m:r>
                  </m:oMath>
                </a14:m>
                <a:r>
                  <a:rPr lang="en-GB" sz="3200" dirty="0"/>
                  <a:t> 27 =</a:t>
                </a:r>
              </a:p>
              <a:p>
                <a:endParaRPr lang="en-GB" sz="2000" dirty="0"/>
              </a:p>
            </p:txBody>
          </p:sp>
        </mc:Choice>
        <mc:Fallback xmlns="">
          <p:sp>
            <p:nvSpPr>
              <p:cNvPr id="59" name="TextBox 58"/>
              <p:cNvSpPr txBox="1">
                <a:spLocks noRot="1" noChangeAspect="1" noMove="1" noResize="1" noEditPoints="1" noAdjustHandles="1" noChangeArrowheads="1" noChangeShapeType="1" noTextEdit="1"/>
              </p:cNvSpPr>
              <p:nvPr/>
            </p:nvSpPr>
            <p:spPr>
              <a:xfrm>
                <a:off x="4940226" y="4500740"/>
                <a:ext cx="2710662" cy="892552"/>
              </a:xfrm>
              <a:prstGeom prst="rect">
                <a:avLst/>
              </a:prstGeom>
              <a:blipFill>
                <a:blip r:embed="rId13"/>
                <a:stretch>
                  <a:fillRect t="-8163"/>
                </a:stretch>
              </a:blipFill>
            </p:spPr>
            <p:txBody>
              <a:bodyPr/>
              <a:lstStyle/>
              <a:p>
                <a:r>
                  <a:rPr lang="en-GB">
                    <a:noFill/>
                  </a:rPr>
                  <a:t> </a:t>
                </a:r>
              </a:p>
            </p:txBody>
          </p:sp>
        </mc:Fallback>
      </mc:AlternateContent>
      <p:sp>
        <p:nvSpPr>
          <p:cNvPr id="60" name="TextBox 59">
            <a:extLst>
              <a:ext uri="{FF2B5EF4-FFF2-40B4-BE49-F238E27FC236}">
                <a16:creationId xmlns:a16="http://schemas.microsoft.com/office/drawing/2014/main" id="{B44E6B0A-5D66-794E-AC76-3F54A01194FD}"/>
              </a:ext>
            </a:extLst>
          </p:cNvPr>
          <p:cNvSpPr txBox="1"/>
          <p:nvPr/>
        </p:nvSpPr>
        <p:spPr>
          <a:xfrm>
            <a:off x="5869366" y="5257400"/>
            <a:ext cx="585195" cy="461665"/>
          </a:xfrm>
          <a:prstGeom prst="rect">
            <a:avLst/>
          </a:prstGeom>
          <a:noFill/>
          <a:ln>
            <a:noFill/>
          </a:ln>
        </p:spPr>
        <p:txBody>
          <a:bodyPr wrap="square" rtlCol="0">
            <a:spAutoFit/>
          </a:bodyPr>
          <a:lstStyle/>
          <a:p>
            <a:pPr algn="ctr"/>
            <a:r>
              <a:rPr lang="en-GB" sz="2400" dirty="0">
                <a:solidFill>
                  <a:srgbClr val="7030A0"/>
                </a:solidFill>
                <a:latin typeface="Calibri" panose="020F0502020204030204" pitchFamily="34" charset="0"/>
              </a:rPr>
              <a:t>13</a:t>
            </a:r>
          </a:p>
        </p:txBody>
      </p:sp>
      <p:sp>
        <p:nvSpPr>
          <p:cNvPr id="61" name="TextBox 60">
            <a:extLst>
              <a:ext uri="{FF2B5EF4-FFF2-40B4-BE49-F238E27FC236}">
                <a16:creationId xmlns:a16="http://schemas.microsoft.com/office/drawing/2014/main" id="{B44E6B0A-5D66-794E-AC76-3F54A01194FD}"/>
              </a:ext>
            </a:extLst>
          </p:cNvPr>
          <p:cNvSpPr txBox="1"/>
          <p:nvPr/>
        </p:nvSpPr>
        <p:spPr>
          <a:xfrm>
            <a:off x="6363209" y="5257758"/>
            <a:ext cx="585195" cy="461665"/>
          </a:xfrm>
          <a:prstGeom prst="rect">
            <a:avLst/>
          </a:prstGeom>
          <a:noFill/>
          <a:ln>
            <a:noFill/>
          </a:ln>
        </p:spPr>
        <p:txBody>
          <a:bodyPr wrap="square" rtlCol="0">
            <a:spAutoFit/>
          </a:bodyPr>
          <a:lstStyle/>
          <a:p>
            <a:pPr algn="ctr"/>
            <a:r>
              <a:rPr lang="en-GB" sz="2400" dirty="0">
                <a:solidFill>
                  <a:srgbClr val="7030A0"/>
                </a:solidFill>
                <a:latin typeface="Calibri" panose="020F0502020204030204" pitchFamily="34" charset="0"/>
              </a:rPr>
              <a:t>14</a:t>
            </a:r>
          </a:p>
        </p:txBody>
      </p:sp>
      <p:cxnSp>
        <p:nvCxnSpPr>
          <p:cNvPr id="62" name="Straight Connector 61"/>
          <p:cNvCxnSpPr/>
          <p:nvPr/>
        </p:nvCxnSpPr>
        <p:spPr>
          <a:xfrm flipH="1">
            <a:off x="6242993" y="5010943"/>
            <a:ext cx="120216" cy="305184"/>
          </a:xfrm>
          <a:prstGeom prst="line">
            <a:avLst/>
          </a:prstGeom>
          <a:ln>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a:off x="6449588" y="5010943"/>
            <a:ext cx="120216" cy="305184"/>
          </a:xfrm>
          <a:prstGeom prst="line">
            <a:avLst/>
          </a:prstGeom>
          <a:ln>
            <a:solidFill>
              <a:srgbClr val="7030A0"/>
            </a:solidFill>
          </a:ln>
        </p:spPr>
        <p:style>
          <a:lnRef idx="1">
            <a:schemeClr val="accent1"/>
          </a:lnRef>
          <a:fillRef idx="0">
            <a:schemeClr val="accent1"/>
          </a:fillRef>
          <a:effectRef idx="0">
            <a:schemeClr val="accent1"/>
          </a:effectRef>
          <a:fontRef idx="minor">
            <a:schemeClr val="tx1"/>
          </a:fontRef>
        </p:style>
      </p:cxnSp>
      <p:sp>
        <p:nvSpPr>
          <p:cNvPr id="64" name="TextBox 63"/>
          <p:cNvSpPr txBox="1"/>
          <p:nvPr/>
        </p:nvSpPr>
        <p:spPr>
          <a:xfrm>
            <a:off x="6977718" y="4497531"/>
            <a:ext cx="969218" cy="892552"/>
          </a:xfrm>
          <a:prstGeom prst="rect">
            <a:avLst/>
          </a:prstGeom>
          <a:noFill/>
        </p:spPr>
        <p:txBody>
          <a:bodyPr wrap="square" rtlCol="0">
            <a:spAutoFit/>
          </a:bodyPr>
          <a:lstStyle/>
          <a:p>
            <a:r>
              <a:rPr lang="en-GB" sz="3200" dirty="0">
                <a:solidFill>
                  <a:schemeClr val="accent1"/>
                </a:solidFill>
              </a:rPr>
              <a:t>14</a:t>
            </a:r>
          </a:p>
          <a:p>
            <a:endParaRPr lang="en-GB" sz="2000" dirty="0"/>
          </a:p>
        </p:txBody>
      </p:sp>
    </p:spTree>
    <p:custDataLst>
      <p:tags r:id="rId1"/>
    </p:custDataLst>
    <p:extLst>
      <p:ext uri="{BB962C8B-B14F-4D97-AF65-F5344CB8AC3E}">
        <p14:creationId xmlns:p14="http://schemas.microsoft.com/office/powerpoint/2010/main" val="102823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grpId="0" nodeType="click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down)">
                                      <p:cBhvr>
                                        <p:cTn id="11" dur="500"/>
                                        <p:tgtEl>
                                          <p:spTgt spid="2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2" fill="hold" nodeType="clickEffect">
                                  <p:stCondLst>
                                    <p:cond delay="0"/>
                                  </p:stCondLst>
                                  <p:childTnLst>
                                    <p:set>
                                      <p:cBhvr>
                                        <p:cTn id="15" dur="1" fill="hold">
                                          <p:stCondLst>
                                            <p:cond delay="0"/>
                                          </p:stCondLst>
                                        </p:cTn>
                                        <p:tgtEl>
                                          <p:spTgt spid="56"/>
                                        </p:tgtEl>
                                        <p:attrNameLst>
                                          <p:attrName>style.visibility</p:attrName>
                                        </p:attrNameLst>
                                      </p:cBhvr>
                                      <p:to>
                                        <p:strVal val="visible"/>
                                      </p:to>
                                    </p:set>
                                    <p:animEffect transition="in" filter="wipe(right)">
                                      <p:cBhvr>
                                        <p:cTn id="16" dur="750"/>
                                        <p:tgtEl>
                                          <p:spTgt spid="56"/>
                                        </p:tgtEl>
                                      </p:cBhvr>
                                    </p:animEffect>
                                  </p:childTnLst>
                                </p:cTn>
                              </p:par>
                            </p:childTnLst>
                          </p:cTn>
                        </p:par>
                        <p:par>
                          <p:cTn id="17" fill="hold">
                            <p:stCondLst>
                              <p:cond delay="750"/>
                            </p:stCondLst>
                            <p:childTnLst>
                              <p:par>
                                <p:cTn id="18" presetID="22" presetClass="entr" presetSubtype="2" fill="hold" nodeType="afterEffect">
                                  <p:stCondLst>
                                    <p:cond delay="0"/>
                                  </p:stCondLst>
                                  <p:childTnLst>
                                    <p:set>
                                      <p:cBhvr>
                                        <p:cTn id="19" dur="1" fill="hold">
                                          <p:stCondLst>
                                            <p:cond delay="0"/>
                                          </p:stCondLst>
                                        </p:cTn>
                                        <p:tgtEl>
                                          <p:spTgt spid="57"/>
                                        </p:tgtEl>
                                        <p:attrNameLst>
                                          <p:attrName>style.visibility</p:attrName>
                                        </p:attrNameLst>
                                      </p:cBhvr>
                                      <p:to>
                                        <p:strVal val="visible"/>
                                      </p:to>
                                    </p:set>
                                    <p:animEffect transition="in" filter="wipe(right)">
                                      <p:cBhvr>
                                        <p:cTn id="20" dur="750"/>
                                        <p:tgtEl>
                                          <p:spTgt spid="57"/>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exit" presetSubtype="0" fill="hold" nodeType="clickEffect">
                                  <p:stCondLst>
                                    <p:cond delay="0"/>
                                  </p:stCondLst>
                                  <p:childTnLst>
                                    <p:set>
                                      <p:cBhvr>
                                        <p:cTn id="24" dur="1" fill="hold">
                                          <p:stCondLst>
                                            <p:cond delay="0"/>
                                          </p:stCondLst>
                                        </p:cTn>
                                        <p:tgtEl>
                                          <p:spTgt spid="56"/>
                                        </p:tgtEl>
                                        <p:attrNameLst>
                                          <p:attrName>style.visibility</p:attrName>
                                        </p:attrNameLst>
                                      </p:cBhvr>
                                      <p:to>
                                        <p:strVal val="hidden"/>
                                      </p:to>
                                    </p:set>
                                  </p:childTnLst>
                                </p:cTn>
                              </p:par>
                              <p:par>
                                <p:cTn id="25" presetID="1" presetClass="exit" presetSubtype="0" fill="hold" nodeType="withEffect">
                                  <p:stCondLst>
                                    <p:cond delay="0"/>
                                  </p:stCondLst>
                                  <p:childTnLst>
                                    <p:set>
                                      <p:cBhvr>
                                        <p:cTn id="26" dur="1" fill="hold">
                                          <p:stCondLst>
                                            <p:cond delay="0"/>
                                          </p:stCondLst>
                                        </p:cTn>
                                        <p:tgtEl>
                                          <p:spTgt spid="57"/>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22" presetClass="entr" presetSubtype="2" fill="hold" nodeType="click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wipe(right)">
                                      <p:cBhvr>
                                        <p:cTn id="31" dur="500"/>
                                        <p:tgtEl>
                                          <p:spTgt spid="31"/>
                                        </p:tgtEl>
                                      </p:cBhvr>
                                    </p:animEffect>
                                  </p:childTnLst>
                                </p:cTn>
                              </p:par>
                            </p:childTnLst>
                          </p:cTn>
                        </p:par>
                        <p:par>
                          <p:cTn id="32" fill="hold">
                            <p:stCondLst>
                              <p:cond delay="500"/>
                            </p:stCondLst>
                            <p:childTnLst>
                              <p:par>
                                <p:cTn id="33" presetID="1" presetClass="entr" presetSubtype="0" fill="hold" nodeType="afterEffect">
                                  <p:stCondLst>
                                    <p:cond delay="0"/>
                                  </p:stCondLst>
                                  <p:childTnLst>
                                    <p:set>
                                      <p:cBhvr>
                                        <p:cTn id="34" dur="1" fill="hold">
                                          <p:stCondLst>
                                            <p:cond delay="0"/>
                                          </p:stCondLst>
                                        </p:cTn>
                                        <p:tgtEl>
                                          <p:spTgt spid="46">
                                            <p:txEl>
                                              <p:pRg st="0" end="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22" presetClass="entr" presetSubtype="1" fill="hold" nodeType="clickEffect">
                                  <p:stCondLst>
                                    <p:cond delay="0"/>
                                  </p:stCondLst>
                                  <p:childTnLst>
                                    <p:set>
                                      <p:cBhvr>
                                        <p:cTn id="38" dur="1" fill="hold">
                                          <p:stCondLst>
                                            <p:cond delay="0"/>
                                          </p:stCondLst>
                                        </p:cTn>
                                        <p:tgtEl>
                                          <p:spTgt spid="53"/>
                                        </p:tgtEl>
                                        <p:attrNameLst>
                                          <p:attrName>style.visibility</p:attrName>
                                        </p:attrNameLst>
                                      </p:cBhvr>
                                      <p:to>
                                        <p:strVal val="visible"/>
                                      </p:to>
                                    </p:set>
                                    <p:animEffect transition="in" filter="wipe(up)">
                                      <p:cBhvr>
                                        <p:cTn id="39" dur="500"/>
                                        <p:tgtEl>
                                          <p:spTgt spid="53"/>
                                        </p:tgtEl>
                                      </p:cBhvr>
                                    </p:animEffect>
                                  </p:childTnLst>
                                </p:cTn>
                              </p:par>
                              <p:par>
                                <p:cTn id="40" presetID="22" presetClass="entr" presetSubtype="1" fill="hold" nodeType="withEffect">
                                  <p:stCondLst>
                                    <p:cond delay="0"/>
                                  </p:stCondLst>
                                  <p:childTnLst>
                                    <p:set>
                                      <p:cBhvr>
                                        <p:cTn id="41" dur="1" fill="hold">
                                          <p:stCondLst>
                                            <p:cond delay="0"/>
                                          </p:stCondLst>
                                        </p:cTn>
                                        <p:tgtEl>
                                          <p:spTgt spid="54"/>
                                        </p:tgtEl>
                                        <p:attrNameLst>
                                          <p:attrName>style.visibility</p:attrName>
                                        </p:attrNameLst>
                                      </p:cBhvr>
                                      <p:to>
                                        <p:strVal val="visible"/>
                                      </p:to>
                                    </p:set>
                                    <p:animEffect transition="in" filter="wipe(up)">
                                      <p:cBhvr>
                                        <p:cTn id="42" dur="500"/>
                                        <p:tgtEl>
                                          <p:spTgt spid="54"/>
                                        </p:tgtEl>
                                      </p:cBhvr>
                                    </p:animEffect>
                                  </p:childTnLst>
                                </p:cTn>
                              </p:par>
                            </p:childTnLst>
                          </p:cTn>
                        </p:par>
                        <p:par>
                          <p:cTn id="43" fill="hold">
                            <p:stCondLst>
                              <p:cond delay="500"/>
                            </p:stCondLst>
                            <p:childTnLst>
                              <p:par>
                                <p:cTn id="44" presetID="1" presetClass="entr" presetSubtype="0" fill="hold" nodeType="afterEffect">
                                  <p:stCondLst>
                                    <p:cond delay="0"/>
                                  </p:stCondLst>
                                  <p:childTnLst>
                                    <p:set>
                                      <p:cBhvr>
                                        <p:cTn id="45" dur="1" fill="hold">
                                          <p:stCondLst>
                                            <p:cond delay="0"/>
                                          </p:stCondLst>
                                        </p:cTn>
                                        <p:tgtEl>
                                          <p:spTgt spid="50">
                                            <p:txEl>
                                              <p:pRg st="0" end="0"/>
                                            </p:txEl>
                                          </p:spTgt>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grpId="0" nodeType="clickEffect">
                                  <p:stCondLst>
                                    <p:cond delay="0"/>
                                  </p:stCondLst>
                                  <p:childTnLst>
                                    <p:set>
                                      <p:cBhvr>
                                        <p:cTn id="49" dur="1" fill="hold">
                                          <p:stCondLst>
                                            <p:cond delay="0"/>
                                          </p:stCondLst>
                                        </p:cTn>
                                        <p:tgtEl>
                                          <p:spTgt spid="52"/>
                                        </p:tgtEl>
                                        <p:attrNameLst>
                                          <p:attrName>style.visibility</p:attrName>
                                        </p:attrNameLst>
                                      </p:cBhvr>
                                      <p:to>
                                        <p:strVal val="visible"/>
                                      </p:to>
                                    </p:set>
                                  </p:childTnLst>
                                </p:cTn>
                              </p:par>
                            </p:childTnLst>
                          </p:cTn>
                        </p:par>
                      </p:childTnLst>
                    </p:cTn>
                  </p:par>
                  <p:par>
                    <p:cTn id="50" fill="hold">
                      <p:stCondLst>
                        <p:cond delay="indefinite"/>
                      </p:stCondLst>
                      <p:childTnLst>
                        <p:par>
                          <p:cTn id="51" fill="hold">
                            <p:stCondLst>
                              <p:cond delay="0"/>
                            </p:stCondLst>
                            <p:childTnLst>
                              <p:par>
                                <p:cTn id="52" presetID="22" presetClass="entr" presetSubtype="2" fill="hold" nodeType="click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wipe(right)">
                                      <p:cBhvr>
                                        <p:cTn id="54" dur="500"/>
                                        <p:tgtEl>
                                          <p:spTgt spid="30"/>
                                        </p:tgtEl>
                                      </p:cBhvr>
                                    </p:animEffect>
                                  </p:childTnLst>
                                </p:cTn>
                              </p:par>
                            </p:childTnLst>
                          </p:cTn>
                        </p:par>
                        <p:par>
                          <p:cTn id="55" fill="hold">
                            <p:stCondLst>
                              <p:cond delay="500"/>
                            </p:stCondLst>
                            <p:childTnLst>
                              <p:par>
                                <p:cTn id="56" presetID="1" presetClass="entr" presetSubtype="0" fill="hold" grpId="0" nodeType="afterEffect">
                                  <p:stCondLst>
                                    <p:cond delay="0"/>
                                  </p:stCondLst>
                                  <p:childTnLst>
                                    <p:set>
                                      <p:cBhvr>
                                        <p:cTn id="57" dur="1" fill="hold">
                                          <p:stCondLst>
                                            <p:cond delay="0"/>
                                          </p:stCondLst>
                                        </p:cTn>
                                        <p:tgtEl>
                                          <p:spTgt spid="33"/>
                                        </p:tgtEl>
                                        <p:attrNameLst>
                                          <p:attrName>style.visibility</p:attrName>
                                        </p:attrNameLst>
                                      </p:cBhvr>
                                      <p:to>
                                        <p:strVal val="visible"/>
                                      </p:to>
                                    </p:se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grpId="0" nodeType="clickEffect">
                                  <p:stCondLst>
                                    <p:cond delay="0"/>
                                  </p:stCondLst>
                                  <p:childTnLst>
                                    <p:set>
                                      <p:cBhvr>
                                        <p:cTn id="61" dur="1" fill="hold">
                                          <p:stCondLst>
                                            <p:cond delay="0"/>
                                          </p:stCondLst>
                                        </p:cTn>
                                        <p:tgtEl>
                                          <p:spTgt spid="55"/>
                                        </p:tgtEl>
                                        <p:attrNameLst>
                                          <p:attrName>style.visibility</p:attrName>
                                        </p:attrNameLst>
                                      </p:cBhvr>
                                      <p:to>
                                        <p:strVal val="visible"/>
                                      </p:to>
                                    </p:set>
                                    <p:animEffect transition="in" filter="wipe(down)">
                                      <p:cBhvr>
                                        <p:cTn id="62" dur="500"/>
                                        <p:tgtEl>
                                          <p:spTgt spid="55"/>
                                        </p:tgtEl>
                                      </p:cBhvr>
                                    </p:animEffec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58"/>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59"/>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22" presetClass="entr" presetSubtype="1" fill="hold" nodeType="clickEffect">
                                  <p:stCondLst>
                                    <p:cond delay="0"/>
                                  </p:stCondLst>
                                  <p:childTnLst>
                                    <p:set>
                                      <p:cBhvr>
                                        <p:cTn id="74" dur="1" fill="hold">
                                          <p:stCondLst>
                                            <p:cond delay="0"/>
                                          </p:stCondLst>
                                        </p:cTn>
                                        <p:tgtEl>
                                          <p:spTgt spid="62"/>
                                        </p:tgtEl>
                                        <p:attrNameLst>
                                          <p:attrName>style.visibility</p:attrName>
                                        </p:attrNameLst>
                                      </p:cBhvr>
                                      <p:to>
                                        <p:strVal val="visible"/>
                                      </p:to>
                                    </p:set>
                                    <p:animEffect transition="in" filter="wipe(up)">
                                      <p:cBhvr>
                                        <p:cTn id="75" dur="500"/>
                                        <p:tgtEl>
                                          <p:spTgt spid="62"/>
                                        </p:tgtEl>
                                      </p:cBhvr>
                                    </p:animEffect>
                                  </p:childTnLst>
                                </p:cTn>
                              </p:par>
                              <p:par>
                                <p:cTn id="76" presetID="22" presetClass="entr" presetSubtype="1" fill="hold" nodeType="withEffect">
                                  <p:stCondLst>
                                    <p:cond delay="0"/>
                                  </p:stCondLst>
                                  <p:childTnLst>
                                    <p:set>
                                      <p:cBhvr>
                                        <p:cTn id="77" dur="1" fill="hold">
                                          <p:stCondLst>
                                            <p:cond delay="0"/>
                                          </p:stCondLst>
                                        </p:cTn>
                                        <p:tgtEl>
                                          <p:spTgt spid="63"/>
                                        </p:tgtEl>
                                        <p:attrNameLst>
                                          <p:attrName>style.visibility</p:attrName>
                                        </p:attrNameLst>
                                      </p:cBhvr>
                                      <p:to>
                                        <p:strVal val="visible"/>
                                      </p:to>
                                    </p:set>
                                    <p:animEffect transition="in" filter="wipe(up)">
                                      <p:cBhvr>
                                        <p:cTn id="78" dur="500"/>
                                        <p:tgtEl>
                                          <p:spTgt spid="63"/>
                                        </p:tgtEl>
                                      </p:cBhvr>
                                    </p:animEffect>
                                  </p:childTnLst>
                                </p:cTn>
                              </p:par>
                            </p:childTnLst>
                          </p:cTn>
                        </p:par>
                        <p:par>
                          <p:cTn id="79" fill="hold">
                            <p:stCondLst>
                              <p:cond delay="500"/>
                            </p:stCondLst>
                            <p:childTnLst>
                              <p:par>
                                <p:cTn id="80" presetID="1" presetClass="entr" presetSubtype="0" fill="hold" nodeType="afterEffect">
                                  <p:stCondLst>
                                    <p:cond delay="0"/>
                                  </p:stCondLst>
                                  <p:childTnLst>
                                    <p:set>
                                      <p:cBhvr>
                                        <p:cTn id="81" dur="1" fill="hold">
                                          <p:stCondLst>
                                            <p:cond delay="0"/>
                                          </p:stCondLst>
                                        </p:cTn>
                                        <p:tgtEl>
                                          <p:spTgt spid="60">
                                            <p:txEl>
                                              <p:pRg st="0" end="0"/>
                                            </p:txEl>
                                          </p:spTgt>
                                        </p:tgtEl>
                                        <p:attrNameLst>
                                          <p:attrName>style.visibility</p:attrName>
                                        </p:attrNameLst>
                                      </p:cBhvr>
                                      <p:to>
                                        <p:strVal val="visible"/>
                                      </p:to>
                                    </p:set>
                                  </p:childTnLst>
                                </p:cTn>
                              </p:par>
                            </p:childTnLst>
                          </p:cTn>
                        </p:par>
                      </p:childTnLst>
                    </p:cTn>
                  </p:par>
                  <p:par>
                    <p:cTn id="82" fill="hold">
                      <p:stCondLst>
                        <p:cond delay="indefinite"/>
                      </p:stCondLst>
                      <p:childTnLst>
                        <p:par>
                          <p:cTn id="83" fill="hold">
                            <p:stCondLst>
                              <p:cond delay="0"/>
                            </p:stCondLst>
                            <p:childTnLst>
                              <p:par>
                                <p:cTn id="84" presetID="1" presetClass="entr" presetSubtype="0" fill="hold" grpId="0" nodeType="clickEffect">
                                  <p:stCondLst>
                                    <p:cond delay="0"/>
                                  </p:stCondLst>
                                  <p:childTnLst>
                                    <p:set>
                                      <p:cBhvr>
                                        <p:cTn id="85" dur="1" fill="hold">
                                          <p:stCondLst>
                                            <p:cond delay="0"/>
                                          </p:stCondLst>
                                        </p:cTn>
                                        <p:tgtEl>
                                          <p:spTgt spid="61"/>
                                        </p:tgtEl>
                                        <p:attrNameLst>
                                          <p:attrName>style.visibility</p:attrName>
                                        </p:attrNameLst>
                                      </p:cBhvr>
                                      <p:to>
                                        <p:strVal val="visible"/>
                                      </p:to>
                                    </p:set>
                                  </p:childTnLst>
                                </p:cTn>
                              </p:par>
                            </p:childTnLst>
                          </p:cTn>
                        </p:par>
                      </p:childTnLst>
                    </p:cTn>
                  </p:par>
                  <p:par>
                    <p:cTn id="86" fill="hold">
                      <p:stCondLst>
                        <p:cond delay="indefinite"/>
                      </p:stCondLst>
                      <p:childTnLst>
                        <p:par>
                          <p:cTn id="87" fill="hold">
                            <p:stCondLst>
                              <p:cond delay="0"/>
                            </p:stCondLst>
                            <p:childTnLst>
                              <p:par>
                                <p:cTn id="88" presetID="1" presetClass="entr" presetSubtype="0" fill="hold" grpId="0" nodeType="clickEffect">
                                  <p:stCondLst>
                                    <p:cond delay="0"/>
                                  </p:stCondLst>
                                  <p:childTnLst>
                                    <p:set>
                                      <p:cBhvr>
                                        <p:cTn id="89" dur="1" fill="hold">
                                          <p:stCondLst>
                                            <p:cond delay="0"/>
                                          </p:stCondLst>
                                        </p:cTn>
                                        <p:tgtEl>
                                          <p:spTgt spid="6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33" grpId="0"/>
      <p:bldP spid="51" grpId="0"/>
      <p:bldP spid="52" grpId="0"/>
      <p:bldP spid="55" grpId="0" animBg="1"/>
      <p:bldP spid="58" grpId="0"/>
      <p:bldP spid="59" grpId="0"/>
      <p:bldP spid="61" grpId="0"/>
      <p:bldP spid="64"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8" name="TextBox 7"/>
          <p:cNvSpPr txBox="1"/>
          <p:nvPr/>
        </p:nvSpPr>
        <p:spPr>
          <a:xfrm>
            <a:off x="755650" y="1365075"/>
            <a:ext cx="7632700" cy="472025"/>
          </a:xfrm>
          <a:prstGeom prst="rect">
            <a:avLst/>
          </a:prstGeom>
          <a:noFill/>
          <a:ln w="28575">
            <a:solidFill>
              <a:srgbClr val="25B7BC"/>
            </a:solidFill>
          </a:ln>
        </p:spPr>
        <p:txBody>
          <a:bodyPr wrap="square" lIns="108000" tIns="108000" rIns="108000" bIns="108000" rtlCol="0">
            <a:spAutoFit/>
          </a:bodyPr>
          <a:lstStyle/>
          <a:p>
            <a:r>
              <a:rPr lang="en-GB" sz="1650" dirty="0"/>
              <a:t>Match the answer to these statements to the correct place on the number line.</a:t>
            </a:r>
          </a:p>
        </p:txBody>
      </p:sp>
      <p:graphicFrame>
        <p:nvGraphicFramePr>
          <p:cNvPr id="19" name="Table 18"/>
          <p:cNvGraphicFramePr>
            <a:graphicFrameLocks noGrp="1"/>
          </p:cNvGraphicFramePr>
          <p:nvPr/>
        </p:nvGraphicFramePr>
        <p:xfrm>
          <a:off x="932692" y="4500312"/>
          <a:ext cx="7293660" cy="433234"/>
        </p:xfrm>
        <a:graphic>
          <a:graphicData uri="http://schemas.openxmlformats.org/drawingml/2006/table">
            <a:tbl>
              <a:tblPr firstRow="1" bandRow="1">
                <a:tableStyleId>{5C22544A-7EE6-4342-B048-85BDC9FD1C3A}</a:tableStyleId>
              </a:tblPr>
              <a:tblGrid>
                <a:gridCol w="364683">
                  <a:extLst>
                    <a:ext uri="{9D8B030D-6E8A-4147-A177-3AD203B41FA5}">
                      <a16:colId xmlns:a16="http://schemas.microsoft.com/office/drawing/2014/main" val="20000"/>
                    </a:ext>
                  </a:extLst>
                </a:gridCol>
                <a:gridCol w="364683">
                  <a:extLst>
                    <a:ext uri="{9D8B030D-6E8A-4147-A177-3AD203B41FA5}">
                      <a16:colId xmlns:a16="http://schemas.microsoft.com/office/drawing/2014/main" val="20001"/>
                    </a:ext>
                  </a:extLst>
                </a:gridCol>
                <a:gridCol w="364683">
                  <a:extLst>
                    <a:ext uri="{9D8B030D-6E8A-4147-A177-3AD203B41FA5}">
                      <a16:colId xmlns:a16="http://schemas.microsoft.com/office/drawing/2014/main" val="20002"/>
                    </a:ext>
                  </a:extLst>
                </a:gridCol>
                <a:gridCol w="364683">
                  <a:extLst>
                    <a:ext uri="{9D8B030D-6E8A-4147-A177-3AD203B41FA5}">
                      <a16:colId xmlns:a16="http://schemas.microsoft.com/office/drawing/2014/main" val="20003"/>
                    </a:ext>
                  </a:extLst>
                </a:gridCol>
                <a:gridCol w="364683">
                  <a:extLst>
                    <a:ext uri="{9D8B030D-6E8A-4147-A177-3AD203B41FA5}">
                      <a16:colId xmlns:a16="http://schemas.microsoft.com/office/drawing/2014/main" val="20004"/>
                    </a:ext>
                  </a:extLst>
                </a:gridCol>
                <a:gridCol w="364683">
                  <a:extLst>
                    <a:ext uri="{9D8B030D-6E8A-4147-A177-3AD203B41FA5}">
                      <a16:colId xmlns:a16="http://schemas.microsoft.com/office/drawing/2014/main" val="20005"/>
                    </a:ext>
                  </a:extLst>
                </a:gridCol>
                <a:gridCol w="364683">
                  <a:extLst>
                    <a:ext uri="{9D8B030D-6E8A-4147-A177-3AD203B41FA5}">
                      <a16:colId xmlns:a16="http://schemas.microsoft.com/office/drawing/2014/main" val="20006"/>
                    </a:ext>
                  </a:extLst>
                </a:gridCol>
                <a:gridCol w="364683">
                  <a:extLst>
                    <a:ext uri="{9D8B030D-6E8A-4147-A177-3AD203B41FA5}">
                      <a16:colId xmlns:a16="http://schemas.microsoft.com/office/drawing/2014/main" val="20007"/>
                    </a:ext>
                  </a:extLst>
                </a:gridCol>
                <a:gridCol w="364683">
                  <a:extLst>
                    <a:ext uri="{9D8B030D-6E8A-4147-A177-3AD203B41FA5}">
                      <a16:colId xmlns:a16="http://schemas.microsoft.com/office/drawing/2014/main" val="20008"/>
                    </a:ext>
                  </a:extLst>
                </a:gridCol>
                <a:gridCol w="364683">
                  <a:extLst>
                    <a:ext uri="{9D8B030D-6E8A-4147-A177-3AD203B41FA5}">
                      <a16:colId xmlns:a16="http://schemas.microsoft.com/office/drawing/2014/main" val="20009"/>
                    </a:ext>
                  </a:extLst>
                </a:gridCol>
                <a:gridCol w="364683">
                  <a:extLst>
                    <a:ext uri="{9D8B030D-6E8A-4147-A177-3AD203B41FA5}">
                      <a16:colId xmlns:a16="http://schemas.microsoft.com/office/drawing/2014/main" val="20010"/>
                    </a:ext>
                  </a:extLst>
                </a:gridCol>
                <a:gridCol w="364683">
                  <a:extLst>
                    <a:ext uri="{9D8B030D-6E8A-4147-A177-3AD203B41FA5}">
                      <a16:colId xmlns:a16="http://schemas.microsoft.com/office/drawing/2014/main" val="20011"/>
                    </a:ext>
                  </a:extLst>
                </a:gridCol>
                <a:gridCol w="364683">
                  <a:extLst>
                    <a:ext uri="{9D8B030D-6E8A-4147-A177-3AD203B41FA5}">
                      <a16:colId xmlns:a16="http://schemas.microsoft.com/office/drawing/2014/main" val="20012"/>
                    </a:ext>
                  </a:extLst>
                </a:gridCol>
                <a:gridCol w="364683">
                  <a:extLst>
                    <a:ext uri="{9D8B030D-6E8A-4147-A177-3AD203B41FA5}">
                      <a16:colId xmlns:a16="http://schemas.microsoft.com/office/drawing/2014/main" val="20013"/>
                    </a:ext>
                  </a:extLst>
                </a:gridCol>
                <a:gridCol w="364683">
                  <a:extLst>
                    <a:ext uri="{9D8B030D-6E8A-4147-A177-3AD203B41FA5}">
                      <a16:colId xmlns:a16="http://schemas.microsoft.com/office/drawing/2014/main" val="20014"/>
                    </a:ext>
                  </a:extLst>
                </a:gridCol>
                <a:gridCol w="364683">
                  <a:extLst>
                    <a:ext uri="{9D8B030D-6E8A-4147-A177-3AD203B41FA5}">
                      <a16:colId xmlns:a16="http://schemas.microsoft.com/office/drawing/2014/main" val="20015"/>
                    </a:ext>
                  </a:extLst>
                </a:gridCol>
                <a:gridCol w="364683">
                  <a:extLst>
                    <a:ext uri="{9D8B030D-6E8A-4147-A177-3AD203B41FA5}">
                      <a16:colId xmlns:a16="http://schemas.microsoft.com/office/drawing/2014/main" val="20016"/>
                    </a:ext>
                  </a:extLst>
                </a:gridCol>
                <a:gridCol w="364683">
                  <a:extLst>
                    <a:ext uri="{9D8B030D-6E8A-4147-A177-3AD203B41FA5}">
                      <a16:colId xmlns:a16="http://schemas.microsoft.com/office/drawing/2014/main" val="20017"/>
                    </a:ext>
                  </a:extLst>
                </a:gridCol>
                <a:gridCol w="364683">
                  <a:extLst>
                    <a:ext uri="{9D8B030D-6E8A-4147-A177-3AD203B41FA5}">
                      <a16:colId xmlns:a16="http://schemas.microsoft.com/office/drawing/2014/main" val="20018"/>
                    </a:ext>
                  </a:extLst>
                </a:gridCol>
                <a:gridCol w="364683">
                  <a:extLst>
                    <a:ext uri="{9D8B030D-6E8A-4147-A177-3AD203B41FA5}">
                      <a16:colId xmlns:a16="http://schemas.microsoft.com/office/drawing/2014/main" val="20019"/>
                    </a:ext>
                  </a:extLst>
                </a:gridCol>
              </a:tblGrid>
              <a:tr h="0">
                <a:tc>
                  <a:txBody>
                    <a:bodyPr/>
                    <a:lstStyle/>
                    <a:p>
                      <a:endParaRPr lang="en-GB" sz="9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800" dirty="0"/>
                    </a:p>
                  </a:txBody>
                  <a:tcPr marL="158913" marR="158913" marT="79457" marB="79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1" name="TextBox 20"/>
          <p:cNvSpPr txBox="1"/>
          <p:nvPr/>
        </p:nvSpPr>
        <p:spPr>
          <a:xfrm>
            <a:off x="777068" y="4144012"/>
            <a:ext cx="8381680" cy="323165"/>
          </a:xfrm>
          <a:prstGeom prst="rect">
            <a:avLst/>
          </a:prstGeom>
          <a:noFill/>
        </p:spPr>
        <p:txBody>
          <a:bodyPr wrap="square" rtlCol="0">
            <a:spAutoFit/>
          </a:bodyPr>
          <a:lstStyle/>
          <a:p>
            <a:r>
              <a:rPr lang="en-GB" sz="1470" dirty="0"/>
              <a:t>-10   -9   -8   -7   -6   -5   -4    -3    -2   -1    0     1     2    3    4     5     6     7     8    9    10</a:t>
            </a:r>
          </a:p>
        </p:txBody>
      </p:sp>
      <p:sp>
        <p:nvSpPr>
          <p:cNvPr id="18" name="Rectangle 17"/>
          <p:cNvSpPr/>
          <p:nvPr/>
        </p:nvSpPr>
        <p:spPr>
          <a:xfrm>
            <a:off x="445574" y="702863"/>
            <a:ext cx="2141107"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Negative Numbers</a:t>
            </a:r>
            <a:endParaRPr lang="en-GB" sz="1600" b="1" dirty="0">
              <a:solidFill>
                <a:schemeClr val="bg1"/>
              </a:solidFill>
            </a:endParaRPr>
          </a:p>
        </p:txBody>
      </p:sp>
      <p:sp>
        <p:nvSpPr>
          <p:cNvPr id="20" name="Rectangle 19"/>
          <p:cNvSpPr/>
          <p:nvPr/>
        </p:nvSpPr>
        <p:spPr>
          <a:xfrm>
            <a:off x="2586681"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22" name="Straight Connector 21"/>
          <p:cNvCxnSpPr/>
          <p:nvPr/>
        </p:nvCxnSpPr>
        <p:spPr>
          <a:xfrm>
            <a:off x="2586681"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6" name="Table 5"/>
          <p:cNvGraphicFramePr>
            <a:graphicFrameLocks noGrp="1"/>
          </p:cNvGraphicFramePr>
          <p:nvPr/>
        </p:nvGraphicFramePr>
        <p:xfrm>
          <a:off x="755650" y="2252539"/>
          <a:ext cx="7632700" cy="1073355"/>
        </p:xfrm>
        <a:graphic>
          <a:graphicData uri="http://schemas.openxmlformats.org/drawingml/2006/table">
            <a:tbl>
              <a:tblPr firstRow="1" bandRow="1">
                <a:tableStyleId>{5C22544A-7EE6-4342-B048-85BDC9FD1C3A}</a:tableStyleId>
              </a:tblPr>
              <a:tblGrid>
                <a:gridCol w="1526540">
                  <a:extLst>
                    <a:ext uri="{9D8B030D-6E8A-4147-A177-3AD203B41FA5}">
                      <a16:colId xmlns:a16="http://schemas.microsoft.com/office/drawing/2014/main" val="20000"/>
                    </a:ext>
                  </a:extLst>
                </a:gridCol>
                <a:gridCol w="1526540">
                  <a:extLst>
                    <a:ext uri="{9D8B030D-6E8A-4147-A177-3AD203B41FA5}">
                      <a16:colId xmlns:a16="http://schemas.microsoft.com/office/drawing/2014/main" val="20001"/>
                    </a:ext>
                  </a:extLst>
                </a:gridCol>
                <a:gridCol w="1526540">
                  <a:extLst>
                    <a:ext uri="{9D8B030D-6E8A-4147-A177-3AD203B41FA5}">
                      <a16:colId xmlns:a16="http://schemas.microsoft.com/office/drawing/2014/main" val="20002"/>
                    </a:ext>
                  </a:extLst>
                </a:gridCol>
                <a:gridCol w="1526540">
                  <a:extLst>
                    <a:ext uri="{9D8B030D-6E8A-4147-A177-3AD203B41FA5}">
                      <a16:colId xmlns:a16="http://schemas.microsoft.com/office/drawing/2014/main" val="20003"/>
                    </a:ext>
                  </a:extLst>
                </a:gridCol>
                <a:gridCol w="1526540">
                  <a:extLst>
                    <a:ext uri="{9D8B030D-6E8A-4147-A177-3AD203B41FA5}">
                      <a16:colId xmlns:a16="http://schemas.microsoft.com/office/drawing/2014/main" val="20004"/>
                    </a:ext>
                  </a:extLst>
                </a:gridCol>
              </a:tblGrid>
              <a:tr h="1073355">
                <a:tc>
                  <a:txBody>
                    <a:bodyPr/>
                    <a:lstStyle/>
                    <a:p>
                      <a:pPr algn="ctr"/>
                      <a:r>
                        <a:rPr lang="en-GB" sz="1600" b="0" dirty="0">
                          <a:solidFill>
                            <a:schemeClr val="tx1"/>
                          </a:solidFill>
                          <a:latin typeface="+mn-lt"/>
                          <a:ea typeface="Calibri" panose="020F0502020204030204" pitchFamily="34" charset="0"/>
                          <a:cs typeface="Calibri" panose="020F0502020204030204" pitchFamily="34" charset="0"/>
                        </a:rPr>
                        <a:t>What is 12 less than 5? </a:t>
                      </a:r>
                    </a:p>
                  </a:txBody>
                  <a:tcPr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600" b="0" dirty="0">
                          <a:solidFill>
                            <a:schemeClr val="tx1"/>
                          </a:solidFill>
                          <a:latin typeface="+mn-lt"/>
                          <a:ea typeface="Calibri" panose="020F0502020204030204" pitchFamily="34" charset="0"/>
                          <a:cs typeface="Calibri" panose="020F0502020204030204" pitchFamily="34" charset="0"/>
                        </a:rPr>
                        <a:t>-10 +14 = </a:t>
                      </a:r>
                      <a:endParaRPr lang="en-GB" sz="1600" b="0" dirty="0">
                        <a:solidFill>
                          <a:schemeClr val="tx1"/>
                        </a:solidFill>
                        <a:latin typeface="+mn-lt"/>
                      </a:endParaRPr>
                    </a:p>
                  </a:txBody>
                  <a:tcPr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600" b="0" dirty="0">
                          <a:solidFill>
                            <a:schemeClr val="tx1"/>
                          </a:solidFill>
                          <a:latin typeface="+mn-lt"/>
                          <a:ea typeface="Calibri" panose="020F0502020204030204" pitchFamily="34" charset="0"/>
                          <a:cs typeface="Calibri" panose="020F0502020204030204" pitchFamily="34" charset="0"/>
                        </a:rPr>
                        <a:t>What is 17 taken from </a:t>
                      </a:r>
                      <a:r>
                        <a:rPr lang="en-GB" sz="1600" b="0">
                          <a:solidFill>
                            <a:schemeClr val="tx1"/>
                          </a:solidFill>
                          <a:latin typeface="+mn-lt"/>
                          <a:ea typeface="Calibri" panose="020F0502020204030204" pitchFamily="34" charset="0"/>
                          <a:cs typeface="Calibri" panose="020F0502020204030204" pitchFamily="34" charset="0"/>
                        </a:rPr>
                        <a:t>7?</a:t>
                      </a:r>
                      <a:endParaRPr lang="en-GB" sz="1600" b="0" dirty="0">
                        <a:solidFill>
                          <a:schemeClr val="tx1"/>
                        </a:solidFill>
                        <a:latin typeface="+mn-lt"/>
                        <a:ea typeface="Calibri" panose="020F0502020204030204" pitchFamily="34" charset="0"/>
                        <a:cs typeface="Calibri" panose="020F0502020204030204" pitchFamily="34" charset="0"/>
                      </a:endParaRPr>
                    </a:p>
                  </a:txBody>
                  <a:tcPr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600" b="0">
                          <a:solidFill>
                            <a:schemeClr val="tx1"/>
                          </a:solidFill>
                          <a:latin typeface="+mn-lt"/>
                          <a:ea typeface="Calibri" panose="020F0502020204030204" pitchFamily="34" charset="0"/>
                          <a:cs typeface="Calibri" panose="020F0502020204030204" pitchFamily="34" charset="0"/>
                        </a:rPr>
                        <a:t>Add 9 to -8 </a:t>
                      </a:r>
                      <a:r>
                        <a:rPr lang="en-GB" sz="1600" b="0" dirty="0">
                          <a:solidFill>
                            <a:schemeClr val="tx1"/>
                          </a:solidFill>
                          <a:latin typeface="+mn-lt"/>
                          <a:ea typeface="Calibri" panose="020F0502020204030204" pitchFamily="34" charset="0"/>
                          <a:cs typeface="Calibri" panose="020F0502020204030204" pitchFamily="34" charset="0"/>
                        </a:rPr>
                        <a:t>= </a:t>
                      </a:r>
                      <a:endParaRPr lang="en-GB" sz="1600" b="0" dirty="0">
                        <a:solidFill>
                          <a:schemeClr val="tx1"/>
                        </a:solidFill>
                        <a:latin typeface="+mn-lt"/>
                      </a:endParaRPr>
                    </a:p>
                  </a:txBody>
                  <a:tcPr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0" dirty="0">
                          <a:solidFill>
                            <a:schemeClr val="tx1"/>
                          </a:solidFill>
                          <a:latin typeface="Calibri" panose="020F0502020204030204" pitchFamily="34" charset="0"/>
                          <a:ea typeface="Calibri" panose="020F0502020204030204" pitchFamily="34" charset="0"/>
                          <a:cs typeface="Calibri" panose="020F0502020204030204" pitchFamily="34" charset="0"/>
                        </a:rPr>
                        <a:t>2 - 11 = </a:t>
                      </a:r>
                    </a:p>
                  </a:txBody>
                  <a:tcPr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bl>
          </a:graphicData>
        </a:graphic>
      </p:graphicFrame>
      <p:sp>
        <p:nvSpPr>
          <p:cNvPr id="24" name="Rectangle 23"/>
          <p:cNvSpPr/>
          <p:nvPr/>
        </p:nvSpPr>
        <p:spPr>
          <a:xfrm>
            <a:off x="1821427" y="2927726"/>
            <a:ext cx="470287" cy="398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87BD33"/>
                </a:solidFill>
                <a:ea typeface="Calibri" panose="020F0502020204030204" pitchFamily="34" charset="0"/>
                <a:cs typeface="Calibri" panose="020F0502020204030204" pitchFamily="34" charset="0"/>
              </a:rPr>
              <a:t>-7</a:t>
            </a:r>
          </a:p>
        </p:txBody>
      </p:sp>
      <p:sp>
        <p:nvSpPr>
          <p:cNvPr id="29" name="Rectangle 28"/>
          <p:cNvSpPr/>
          <p:nvPr/>
        </p:nvSpPr>
        <p:spPr>
          <a:xfrm>
            <a:off x="3364865" y="2960861"/>
            <a:ext cx="470287" cy="398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87BD33"/>
                </a:solidFill>
                <a:ea typeface="Calibri" panose="020F0502020204030204" pitchFamily="34" charset="0"/>
                <a:cs typeface="Calibri" panose="020F0502020204030204" pitchFamily="34" charset="0"/>
              </a:rPr>
              <a:t>4</a:t>
            </a:r>
          </a:p>
        </p:txBody>
      </p:sp>
      <p:sp>
        <p:nvSpPr>
          <p:cNvPr id="31" name="Rectangle 30"/>
          <p:cNvSpPr/>
          <p:nvPr/>
        </p:nvSpPr>
        <p:spPr>
          <a:xfrm>
            <a:off x="4638514" y="2964994"/>
            <a:ext cx="836194" cy="398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87BD33"/>
                </a:solidFill>
                <a:ea typeface="Calibri" panose="020F0502020204030204" pitchFamily="34" charset="0"/>
                <a:cs typeface="Calibri" panose="020F0502020204030204" pitchFamily="34" charset="0"/>
              </a:rPr>
              <a:t>-10</a:t>
            </a:r>
          </a:p>
        </p:txBody>
      </p:sp>
      <p:sp>
        <p:nvSpPr>
          <p:cNvPr id="32" name="Rectangle 31"/>
          <p:cNvSpPr/>
          <p:nvPr/>
        </p:nvSpPr>
        <p:spPr>
          <a:xfrm>
            <a:off x="6346869" y="2957222"/>
            <a:ext cx="836194" cy="398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87BD33"/>
                </a:solidFill>
                <a:ea typeface="Calibri" panose="020F0502020204030204" pitchFamily="34" charset="0"/>
                <a:cs typeface="Calibri" panose="020F0502020204030204" pitchFamily="34" charset="0"/>
              </a:rPr>
              <a:t>1</a:t>
            </a:r>
          </a:p>
        </p:txBody>
      </p:sp>
      <p:sp>
        <p:nvSpPr>
          <p:cNvPr id="33" name="Rectangle 32"/>
          <p:cNvSpPr/>
          <p:nvPr/>
        </p:nvSpPr>
        <p:spPr>
          <a:xfrm>
            <a:off x="7781244" y="2964596"/>
            <a:ext cx="836194" cy="398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87BD33"/>
                </a:solidFill>
                <a:ea typeface="Calibri" panose="020F0502020204030204" pitchFamily="34" charset="0"/>
                <a:cs typeface="Calibri" panose="020F0502020204030204" pitchFamily="34" charset="0"/>
              </a:rPr>
              <a:t>-9</a:t>
            </a:r>
          </a:p>
        </p:txBody>
      </p:sp>
      <p:cxnSp>
        <p:nvCxnSpPr>
          <p:cNvPr id="14" name="Straight Connector 13"/>
          <p:cNvCxnSpPr/>
          <p:nvPr/>
        </p:nvCxnSpPr>
        <p:spPr>
          <a:xfrm>
            <a:off x="1570703" y="3325894"/>
            <a:ext cx="479323" cy="818118"/>
          </a:xfrm>
          <a:prstGeom prst="line">
            <a:avLst/>
          </a:prstGeom>
          <a:ln w="12700">
            <a:solidFill>
              <a:srgbClr val="87BD33"/>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3065393" y="3329533"/>
            <a:ext cx="2870833" cy="847614"/>
          </a:xfrm>
          <a:prstGeom prst="line">
            <a:avLst/>
          </a:prstGeom>
          <a:ln w="12700">
            <a:solidFill>
              <a:srgbClr val="87BD33"/>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flipH="1">
            <a:off x="1045190" y="3330027"/>
            <a:ext cx="3565667" cy="880255"/>
          </a:xfrm>
          <a:prstGeom prst="line">
            <a:avLst/>
          </a:prstGeom>
          <a:ln w="12700">
            <a:solidFill>
              <a:srgbClr val="87BD33"/>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a:endCxn id="21" idx="0"/>
          </p:cNvCxnSpPr>
          <p:nvPr/>
        </p:nvCxnSpPr>
        <p:spPr>
          <a:xfrm flipH="1">
            <a:off x="4967908" y="3325894"/>
            <a:ext cx="1149873" cy="818118"/>
          </a:xfrm>
          <a:prstGeom prst="line">
            <a:avLst/>
          </a:prstGeom>
          <a:ln w="12700">
            <a:solidFill>
              <a:srgbClr val="87BD33"/>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flipH="1">
            <a:off x="1401930" y="3336327"/>
            <a:ext cx="6162524" cy="873955"/>
          </a:xfrm>
          <a:prstGeom prst="line">
            <a:avLst/>
          </a:prstGeom>
          <a:ln w="12700">
            <a:solidFill>
              <a:srgbClr val="87BD3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9262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500"/>
                                        <p:tgtEl>
                                          <p:spTgt spid="2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fade">
                                      <p:cBhvr>
                                        <p:cTn id="17" dur="500"/>
                                        <p:tgtEl>
                                          <p:spTgt spid="3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fade">
                                      <p:cBhvr>
                                        <p:cTn id="22" dur="500"/>
                                        <p:tgtEl>
                                          <p:spTgt spid="3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500"/>
                                        <p:tgtEl>
                                          <p:spTgt spid="34"/>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500"/>
                                        <p:tgtEl>
                                          <p:spTgt spid="35"/>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6"/>
                                        </p:tgtEl>
                                        <p:attrNameLst>
                                          <p:attrName>style.visibility</p:attrName>
                                        </p:attrNameLst>
                                      </p:cBhvr>
                                      <p:to>
                                        <p:strVal val="visible"/>
                                      </p:to>
                                    </p:set>
                                    <p:animEffect transition="in" filter="fade">
                                      <p:cBhvr>
                                        <p:cTn id="47" dur="500"/>
                                        <p:tgtEl>
                                          <p:spTgt spid="36"/>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7"/>
                                        </p:tgtEl>
                                        <p:attrNameLst>
                                          <p:attrName>style.visibility</p:attrName>
                                        </p:attrNameLst>
                                      </p:cBhvr>
                                      <p:to>
                                        <p:strVal val="visible"/>
                                      </p:to>
                                    </p:set>
                                    <p:animEffect transition="in" filter="fade">
                                      <p:cBhvr>
                                        <p:cTn id="52"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9" grpId="0"/>
      <p:bldP spid="31" grpId="0"/>
      <p:bldP spid="32" grpId="0"/>
      <p:bldP spid="33"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56820" y="4697093"/>
            <a:ext cx="1275388" cy="1287369"/>
          </a:xfrm>
          <a:prstGeom prst="rect">
            <a:avLst/>
          </a:prstGeom>
        </p:spPr>
      </p:pic>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18" name="Rectangle 17"/>
          <p:cNvSpPr/>
          <p:nvPr/>
        </p:nvSpPr>
        <p:spPr>
          <a:xfrm>
            <a:off x="445574" y="702863"/>
            <a:ext cx="2141107"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Negative Numbers</a:t>
            </a:r>
            <a:endParaRPr lang="en-GB" sz="1600" b="1" dirty="0">
              <a:solidFill>
                <a:schemeClr val="bg1"/>
              </a:solidFill>
            </a:endParaRPr>
          </a:p>
        </p:txBody>
      </p:sp>
      <p:sp>
        <p:nvSpPr>
          <p:cNvPr id="20" name="Rectangle 19"/>
          <p:cNvSpPr/>
          <p:nvPr/>
        </p:nvSpPr>
        <p:spPr>
          <a:xfrm>
            <a:off x="2586681"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22" name="Straight Connector 21"/>
          <p:cNvCxnSpPr/>
          <p:nvPr/>
        </p:nvCxnSpPr>
        <p:spPr>
          <a:xfrm>
            <a:off x="2586681"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6" name="Table 5"/>
          <p:cNvGraphicFramePr>
            <a:graphicFrameLocks noGrp="1"/>
          </p:cNvGraphicFramePr>
          <p:nvPr/>
        </p:nvGraphicFramePr>
        <p:xfrm>
          <a:off x="755650" y="1323391"/>
          <a:ext cx="7632700" cy="3220065"/>
        </p:xfrm>
        <a:graphic>
          <a:graphicData uri="http://schemas.openxmlformats.org/drawingml/2006/table">
            <a:tbl>
              <a:tblPr firstRow="1" bandRow="1">
                <a:tableStyleId>{5C22544A-7EE6-4342-B048-85BDC9FD1C3A}</a:tableStyleId>
              </a:tblPr>
              <a:tblGrid>
                <a:gridCol w="6640666">
                  <a:extLst>
                    <a:ext uri="{9D8B030D-6E8A-4147-A177-3AD203B41FA5}">
                      <a16:colId xmlns:a16="http://schemas.microsoft.com/office/drawing/2014/main" val="20000"/>
                    </a:ext>
                  </a:extLst>
                </a:gridCol>
                <a:gridCol w="992034">
                  <a:extLst>
                    <a:ext uri="{9D8B030D-6E8A-4147-A177-3AD203B41FA5}">
                      <a16:colId xmlns:a16="http://schemas.microsoft.com/office/drawing/2014/main" val="20001"/>
                    </a:ext>
                  </a:extLst>
                </a:gridCol>
              </a:tblGrid>
              <a:tr h="1073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dirty="0">
                          <a:solidFill>
                            <a:schemeClr val="tx1"/>
                          </a:solidFill>
                          <a:latin typeface="+mn-lt"/>
                          <a:ea typeface="Calibri" panose="020F0502020204030204" pitchFamily="34" charset="0"/>
                          <a:cs typeface="Calibri" panose="020F0502020204030204" pitchFamily="34" charset="0"/>
                        </a:rPr>
                        <a:t>I have -£26 in my bank account. I put £35 into my account. What is my new balance? </a:t>
                      </a:r>
                    </a:p>
                  </a:txBody>
                  <a:tcPr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600" b="0" dirty="0">
                        <a:solidFill>
                          <a:schemeClr val="tx1"/>
                        </a:solidFill>
                        <a:latin typeface="+mn-lt"/>
                      </a:endParaRPr>
                    </a:p>
                  </a:txBody>
                  <a:tcPr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1073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dirty="0">
                          <a:solidFill>
                            <a:schemeClr val="tx1"/>
                          </a:solidFill>
                          <a:latin typeface="+mn-lt"/>
                          <a:ea typeface="Calibri" panose="020F0502020204030204" pitchFamily="34" charset="0"/>
                          <a:cs typeface="Calibri" panose="020F0502020204030204" pitchFamily="34" charset="0"/>
                        </a:rPr>
                        <a:t>My bank account has £9 in it. I spend £19. What is my new bank account balance? </a:t>
                      </a:r>
                    </a:p>
                  </a:txBody>
                  <a:tcPr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600" b="0" dirty="0">
                        <a:solidFill>
                          <a:schemeClr val="tx1"/>
                        </a:solidFill>
                        <a:latin typeface="+mn-lt"/>
                      </a:endParaRPr>
                    </a:p>
                  </a:txBody>
                  <a:tcPr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1073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dirty="0">
                          <a:solidFill>
                            <a:schemeClr val="tx1"/>
                          </a:solidFill>
                          <a:latin typeface="+mn-lt"/>
                          <a:ea typeface="Calibri" panose="020F0502020204030204" pitchFamily="34" charset="0"/>
                          <a:cs typeface="Calibri" panose="020F0502020204030204" pitchFamily="34" charset="0"/>
                        </a:rPr>
                        <a:t>I spend £45 on a new game. The balance in my bank account is now -£12. How much money did I have in my account before I bought the game? </a:t>
                      </a:r>
                    </a:p>
                  </a:txBody>
                  <a:tcPr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600" b="0" dirty="0">
                        <a:solidFill>
                          <a:schemeClr val="tx1"/>
                        </a:solidFill>
                        <a:latin typeface="+mn-lt"/>
                      </a:endParaRPr>
                    </a:p>
                  </a:txBody>
                  <a:tcPr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bl>
          </a:graphicData>
        </a:graphic>
      </p:graphicFrame>
      <p:sp>
        <p:nvSpPr>
          <p:cNvPr id="24" name="Rectangle 23"/>
          <p:cNvSpPr/>
          <p:nvPr/>
        </p:nvSpPr>
        <p:spPr>
          <a:xfrm>
            <a:off x="7555643" y="1677053"/>
            <a:ext cx="696902" cy="398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87BD33"/>
                </a:solidFill>
                <a:ea typeface="Calibri" panose="020F0502020204030204" pitchFamily="34" charset="0"/>
                <a:cs typeface="Calibri" panose="020F0502020204030204" pitchFamily="34" charset="0"/>
              </a:rPr>
              <a:t>£9</a:t>
            </a:r>
          </a:p>
        </p:txBody>
      </p:sp>
      <p:sp>
        <p:nvSpPr>
          <p:cNvPr id="23" name="Rectangle 22"/>
          <p:cNvSpPr/>
          <p:nvPr/>
        </p:nvSpPr>
        <p:spPr>
          <a:xfrm>
            <a:off x="7475979" y="2738956"/>
            <a:ext cx="856229" cy="398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87BD33"/>
                </a:solidFill>
                <a:ea typeface="Calibri" panose="020F0502020204030204" pitchFamily="34" charset="0"/>
                <a:cs typeface="Calibri" panose="020F0502020204030204" pitchFamily="34" charset="0"/>
              </a:rPr>
              <a:t>-£10</a:t>
            </a:r>
          </a:p>
        </p:txBody>
      </p:sp>
      <p:sp>
        <p:nvSpPr>
          <p:cNvPr id="25" name="Rectangle 24"/>
          <p:cNvSpPr/>
          <p:nvPr/>
        </p:nvSpPr>
        <p:spPr>
          <a:xfrm>
            <a:off x="7548269" y="3800859"/>
            <a:ext cx="696902" cy="398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87BD33"/>
                </a:solidFill>
                <a:ea typeface="Calibri" panose="020F0502020204030204" pitchFamily="34" charset="0"/>
                <a:cs typeface="Calibri" panose="020F0502020204030204" pitchFamily="34" charset="0"/>
              </a:rPr>
              <a:t>£33</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13207" y="4896423"/>
            <a:ext cx="1252405" cy="1268586"/>
          </a:xfrm>
          <a:prstGeom prst="rect">
            <a:avLst/>
          </a:prstGeom>
        </p:spPr>
      </p:pic>
      <p:pic>
        <p:nvPicPr>
          <p:cNvPr id="26" name="Picture 2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67483" y="4975020"/>
            <a:ext cx="2087289" cy="1102167"/>
          </a:xfrm>
          <a:prstGeom prst="rect">
            <a:avLst/>
          </a:prstGeom>
        </p:spPr>
      </p:pic>
    </p:spTree>
    <p:extLst>
      <p:ext uri="{BB962C8B-B14F-4D97-AF65-F5344CB8AC3E}">
        <p14:creationId xmlns:p14="http://schemas.microsoft.com/office/powerpoint/2010/main" val="766379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fade">
                                      <p:cBhvr>
                                        <p:cTn id="1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3" grpId="0"/>
      <p:bldP spid="25"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18" name="Rectangle 17"/>
          <p:cNvSpPr/>
          <p:nvPr/>
        </p:nvSpPr>
        <p:spPr>
          <a:xfrm>
            <a:off x="445574" y="702863"/>
            <a:ext cx="2141107"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Negative Numbers</a:t>
            </a:r>
            <a:endParaRPr lang="en-GB" sz="1600" b="1" dirty="0">
              <a:solidFill>
                <a:schemeClr val="bg1"/>
              </a:solidFill>
            </a:endParaRPr>
          </a:p>
        </p:txBody>
      </p:sp>
      <p:sp>
        <p:nvSpPr>
          <p:cNvPr id="20" name="Rectangle 19"/>
          <p:cNvSpPr/>
          <p:nvPr/>
        </p:nvSpPr>
        <p:spPr>
          <a:xfrm>
            <a:off x="2586681"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22" name="Straight Connector 21"/>
          <p:cNvCxnSpPr/>
          <p:nvPr/>
        </p:nvCxnSpPr>
        <p:spPr>
          <a:xfrm>
            <a:off x="2586681"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755650" y="1365075"/>
            <a:ext cx="7632700" cy="1049106"/>
          </a:xfrm>
          <a:prstGeom prst="rect">
            <a:avLst/>
          </a:prstGeom>
          <a:noFill/>
          <a:ln w="28575">
            <a:solidFill>
              <a:srgbClr val="25B7BC"/>
            </a:solidFill>
          </a:ln>
        </p:spPr>
        <p:txBody>
          <a:bodyPr wrap="square" lIns="108000" tIns="108000" rIns="108000" bIns="108000" rtlCol="0">
            <a:spAutoFit/>
          </a:bodyPr>
          <a:lstStyle/>
          <a:p>
            <a:r>
              <a:rPr lang="en-GB" dirty="0"/>
              <a:t>This table shows how the temperature changed on four different streets around the world. Complete the table to show how the temperatures changed over three months. </a:t>
            </a:r>
          </a:p>
        </p:txBody>
      </p:sp>
      <p:graphicFrame>
        <p:nvGraphicFramePr>
          <p:cNvPr id="3" name="Table 2"/>
          <p:cNvGraphicFramePr>
            <a:graphicFrameLocks noGrp="1"/>
          </p:cNvGraphicFramePr>
          <p:nvPr/>
        </p:nvGraphicFramePr>
        <p:xfrm>
          <a:off x="755650" y="2598994"/>
          <a:ext cx="7632702" cy="3092348"/>
        </p:xfrm>
        <a:graphic>
          <a:graphicData uri="http://schemas.openxmlformats.org/drawingml/2006/table">
            <a:tbl>
              <a:tblPr firstRow="1" bandRow="1">
                <a:tableStyleId>{5C22544A-7EE6-4342-B048-85BDC9FD1C3A}</a:tableStyleId>
              </a:tblPr>
              <a:tblGrid>
                <a:gridCol w="1272117">
                  <a:extLst>
                    <a:ext uri="{9D8B030D-6E8A-4147-A177-3AD203B41FA5}">
                      <a16:colId xmlns:a16="http://schemas.microsoft.com/office/drawing/2014/main" val="20000"/>
                    </a:ext>
                  </a:extLst>
                </a:gridCol>
                <a:gridCol w="1272117">
                  <a:extLst>
                    <a:ext uri="{9D8B030D-6E8A-4147-A177-3AD203B41FA5}">
                      <a16:colId xmlns:a16="http://schemas.microsoft.com/office/drawing/2014/main" val="20001"/>
                    </a:ext>
                  </a:extLst>
                </a:gridCol>
                <a:gridCol w="1272117">
                  <a:extLst>
                    <a:ext uri="{9D8B030D-6E8A-4147-A177-3AD203B41FA5}">
                      <a16:colId xmlns:a16="http://schemas.microsoft.com/office/drawing/2014/main" val="20002"/>
                    </a:ext>
                  </a:extLst>
                </a:gridCol>
                <a:gridCol w="1272117">
                  <a:extLst>
                    <a:ext uri="{9D8B030D-6E8A-4147-A177-3AD203B41FA5}">
                      <a16:colId xmlns:a16="http://schemas.microsoft.com/office/drawing/2014/main" val="20003"/>
                    </a:ext>
                  </a:extLst>
                </a:gridCol>
                <a:gridCol w="1272117">
                  <a:extLst>
                    <a:ext uri="{9D8B030D-6E8A-4147-A177-3AD203B41FA5}">
                      <a16:colId xmlns:a16="http://schemas.microsoft.com/office/drawing/2014/main" val="20004"/>
                    </a:ext>
                  </a:extLst>
                </a:gridCol>
                <a:gridCol w="1272117">
                  <a:extLst>
                    <a:ext uri="{9D8B030D-6E8A-4147-A177-3AD203B41FA5}">
                      <a16:colId xmlns:a16="http://schemas.microsoft.com/office/drawing/2014/main" val="20005"/>
                    </a:ext>
                  </a:extLst>
                </a:gridCol>
              </a:tblGrid>
              <a:tr h="498167">
                <a:tc>
                  <a:txBody>
                    <a:bodyPr/>
                    <a:lstStyle/>
                    <a:p>
                      <a:pPr algn="ctr"/>
                      <a:r>
                        <a:rPr lang="en-GB" sz="1500" dirty="0">
                          <a:solidFill>
                            <a:schemeClr val="tx1"/>
                          </a:solidFill>
                        </a:rPr>
                        <a:t>Town</a:t>
                      </a:r>
                    </a:p>
                  </a:txBody>
                  <a:tcPr marL="68114" marR="68114" marT="0" marB="0" anchor="ctr">
                    <a:lnL w="28575"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28575"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algn="ctr"/>
                      <a:r>
                        <a:rPr lang="en-GB" sz="1500" dirty="0">
                          <a:solidFill>
                            <a:schemeClr val="tx1"/>
                          </a:solidFill>
                        </a:rPr>
                        <a:t>October</a:t>
                      </a:r>
                    </a:p>
                  </a:txBody>
                  <a:tcPr marL="68114" marR="68114"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28575"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algn="ctr"/>
                      <a:r>
                        <a:rPr lang="en-GB" sz="1500" dirty="0">
                          <a:solidFill>
                            <a:schemeClr val="tx1"/>
                          </a:solidFill>
                        </a:rPr>
                        <a:t>Temperature change</a:t>
                      </a:r>
                    </a:p>
                  </a:txBody>
                  <a:tcPr marL="68114" marR="68114"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28575"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algn="ctr"/>
                      <a:r>
                        <a:rPr lang="en-GB" sz="1500" dirty="0">
                          <a:solidFill>
                            <a:schemeClr val="tx1"/>
                          </a:solidFill>
                        </a:rPr>
                        <a:t>November</a:t>
                      </a:r>
                    </a:p>
                  </a:txBody>
                  <a:tcPr marL="68114" marR="68114"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28575"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algn="ctr"/>
                      <a:r>
                        <a:rPr lang="en-GB" sz="1500" dirty="0">
                          <a:solidFill>
                            <a:schemeClr val="tx1"/>
                          </a:solidFill>
                        </a:rPr>
                        <a:t>Temperature Change</a:t>
                      </a:r>
                    </a:p>
                  </a:txBody>
                  <a:tcPr marL="68114" marR="68114"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28575"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algn="ctr"/>
                      <a:r>
                        <a:rPr lang="en-GB" sz="1500" dirty="0">
                          <a:solidFill>
                            <a:schemeClr val="tx1"/>
                          </a:solidFill>
                        </a:rPr>
                        <a:t>December</a:t>
                      </a:r>
                    </a:p>
                  </a:txBody>
                  <a:tcPr marL="68114" marR="68114" marT="0" marB="0" anchor="ctr">
                    <a:lnL w="12700" cap="flat" cmpd="sng" algn="ctr">
                      <a:solidFill>
                        <a:srgbClr val="25B7BC"/>
                      </a:solidFill>
                      <a:prstDash val="solid"/>
                      <a:round/>
                      <a:headEnd type="none" w="med" len="med"/>
                      <a:tailEnd type="none" w="med" len="med"/>
                    </a:lnL>
                    <a:lnR w="28575" cap="flat" cmpd="sng" algn="ctr">
                      <a:solidFill>
                        <a:srgbClr val="25B7BC"/>
                      </a:solidFill>
                      <a:prstDash val="solid"/>
                      <a:round/>
                      <a:headEnd type="none" w="med" len="med"/>
                      <a:tailEnd type="none" w="med" len="med"/>
                    </a:lnR>
                    <a:lnT w="28575"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864727">
                <a:tc>
                  <a:txBody>
                    <a:bodyPr/>
                    <a:lstStyle/>
                    <a:p>
                      <a:pPr algn="ctr"/>
                      <a:r>
                        <a:rPr lang="en-GB" sz="1500" b="1" dirty="0">
                          <a:solidFill>
                            <a:schemeClr val="tx1"/>
                          </a:solidFill>
                        </a:rPr>
                        <a:t>Study Street</a:t>
                      </a:r>
                    </a:p>
                  </a:txBody>
                  <a:tcPr marL="68114" marR="68114" marT="0" marB="0" anchor="ctr">
                    <a:lnL w="28575"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algn="ctr"/>
                      <a:r>
                        <a:rPr lang="en-GB" sz="1600" b="1" dirty="0">
                          <a:solidFill>
                            <a:schemeClr val="tx1"/>
                          </a:solidFill>
                        </a:rPr>
                        <a:t>13°C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-10°C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algn="ctr"/>
                      <a:endParaRPr lang="en-GB" sz="1600" dirty="0">
                        <a:solidFill>
                          <a:schemeClr val="tx1"/>
                        </a:solidFill>
                      </a:endParaRP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-7°C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algn="ctr"/>
                      <a:endParaRPr lang="en-GB" sz="1600" dirty="0">
                        <a:solidFill>
                          <a:schemeClr val="tx1"/>
                        </a:solidFill>
                      </a:endParaRPr>
                    </a:p>
                  </a:txBody>
                  <a:tcPr marL="68580" marR="68580" marT="0" marB="0" anchor="ctr">
                    <a:lnL w="12700" cap="flat" cmpd="sng" algn="ctr">
                      <a:solidFill>
                        <a:srgbClr val="25B7BC"/>
                      </a:solidFill>
                      <a:prstDash val="solid"/>
                      <a:round/>
                      <a:headEnd type="none" w="med" len="med"/>
                      <a:tailEnd type="none" w="med" len="med"/>
                    </a:lnL>
                    <a:lnR w="28575"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864727">
                <a:tc>
                  <a:txBody>
                    <a:bodyPr/>
                    <a:lstStyle/>
                    <a:p>
                      <a:pPr algn="ctr"/>
                      <a:r>
                        <a:rPr lang="en-GB" sz="1500" b="1" dirty="0">
                          <a:solidFill>
                            <a:schemeClr val="tx1"/>
                          </a:solidFill>
                        </a:rPr>
                        <a:t>Reasoning Road</a:t>
                      </a:r>
                    </a:p>
                  </a:txBody>
                  <a:tcPr marL="68114" marR="68114" marT="0" marB="0" anchor="ctr">
                    <a:lnL w="28575"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-1°C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+5°C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algn="ctr"/>
                      <a:endParaRPr lang="en-GB" sz="1600" dirty="0">
                        <a:solidFill>
                          <a:schemeClr val="tx1"/>
                        </a:solidFill>
                      </a:endParaRP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-6°C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algn="ctr"/>
                      <a:endParaRPr lang="en-GB" sz="1600" dirty="0">
                        <a:solidFill>
                          <a:schemeClr val="tx1"/>
                        </a:solidFill>
                      </a:endParaRPr>
                    </a:p>
                  </a:txBody>
                  <a:tcPr marL="68580" marR="68580" marT="0" marB="0" anchor="ctr">
                    <a:lnL w="12700" cap="flat" cmpd="sng" algn="ctr">
                      <a:solidFill>
                        <a:srgbClr val="25B7BC"/>
                      </a:solidFill>
                      <a:prstDash val="solid"/>
                      <a:round/>
                      <a:headEnd type="none" w="med" len="med"/>
                      <a:tailEnd type="none" w="med" len="med"/>
                    </a:lnL>
                    <a:lnR w="28575"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864727">
                <a:tc>
                  <a:txBody>
                    <a:bodyPr/>
                    <a:lstStyle/>
                    <a:p>
                      <a:pPr algn="ctr"/>
                      <a:r>
                        <a:rPr lang="en-GB" sz="1500" b="1" dirty="0">
                          <a:solidFill>
                            <a:schemeClr val="tx1"/>
                          </a:solidFill>
                        </a:rPr>
                        <a:t>Problem-Solving</a:t>
                      </a:r>
                      <a:r>
                        <a:rPr lang="en-GB" sz="1500" b="1" baseline="0" dirty="0">
                          <a:solidFill>
                            <a:schemeClr val="tx1"/>
                          </a:solidFill>
                        </a:rPr>
                        <a:t> Place</a:t>
                      </a:r>
                      <a:endParaRPr lang="en-GB" sz="1500" b="1" dirty="0">
                        <a:solidFill>
                          <a:schemeClr val="tx1"/>
                        </a:solidFill>
                      </a:endParaRPr>
                    </a:p>
                  </a:txBody>
                  <a:tcPr marL="68114" marR="68114" marT="0" marB="0" anchor="ctr">
                    <a:lnL w="28575"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28575"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-5.5°C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28575" cap="flat" cmpd="sng" algn="ctr">
                      <a:solidFill>
                        <a:srgbClr val="25B7BC"/>
                      </a:solidFill>
                      <a:prstDash val="solid"/>
                      <a:round/>
                      <a:headEnd type="none" w="med" len="med"/>
                      <a:tailEnd type="none" w="med" len="med"/>
                    </a:lnB>
                    <a:solidFill>
                      <a:schemeClr val="bg1"/>
                    </a:solidFill>
                  </a:tcPr>
                </a:tc>
                <a:tc>
                  <a:txBody>
                    <a:bodyPr/>
                    <a:lstStyle/>
                    <a:p>
                      <a:pPr algn="ctr"/>
                      <a:endParaRPr lang="en-GB" sz="1600">
                        <a:solidFill>
                          <a:schemeClr val="tx1"/>
                        </a:solidFill>
                      </a:endParaRP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28575"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7.5°C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28575" cap="flat" cmpd="sng" algn="ctr">
                      <a:solidFill>
                        <a:srgbClr val="25B7BC"/>
                      </a:solidFill>
                      <a:prstDash val="solid"/>
                      <a:round/>
                      <a:headEnd type="none" w="med" len="med"/>
                      <a:tailEnd type="none" w="med" len="med"/>
                    </a:lnB>
                    <a:solidFill>
                      <a:schemeClr val="bg1"/>
                    </a:solidFill>
                  </a:tcPr>
                </a:tc>
                <a:tc>
                  <a:txBody>
                    <a:bodyPr/>
                    <a:lstStyle/>
                    <a:p>
                      <a:pPr algn="ctr"/>
                      <a:endParaRPr lang="en-GB" sz="1600" dirty="0">
                        <a:solidFill>
                          <a:schemeClr val="tx1"/>
                        </a:solidFill>
                      </a:endParaRP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28575"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-11.5°C</a:t>
                      </a:r>
                    </a:p>
                  </a:txBody>
                  <a:tcPr marL="68580" marR="68580" marT="0" marB="0" anchor="ctr">
                    <a:lnL w="12700" cap="flat" cmpd="sng" algn="ctr">
                      <a:solidFill>
                        <a:srgbClr val="25B7BC"/>
                      </a:solidFill>
                      <a:prstDash val="solid"/>
                      <a:round/>
                      <a:headEnd type="none" w="med" len="med"/>
                      <a:tailEnd type="none" w="med" len="med"/>
                    </a:lnL>
                    <a:lnR w="28575"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28575" cap="flat" cmpd="sng" algn="ctr">
                      <a:solidFill>
                        <a:srgbClr val="25B7BC"/>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sp>
        <p:nvSpPr>
          <p:cNvPr id="23" name="Rectangle 22"/>
          <p:cNvSpPr/>
          <p:nvPr/>
        </p:nvSpPr>
        <p:spPr>
          <a:xfrm>
            <a:off x="3563365" y="5079742"/>
            <a:ext cx="694627" cy="398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87BD33"/>
                </a:solidFill>
                <a:cs typeface="Calibri" panose="020F0502020204030204" pitchFamily="34" charset="0"/>
              </a:rPr>
              <a:t>+12</a:t>
            </a:r>
            <a:r>
              <a:rPr lang="en-GB" sz="1600" b="1" dirty="0">
                <a:solidFill>
                  <a:srgbClr val="87BD33"/>
                </a:solidFill>
              </a:rPr>
              <a:t>°C</a:t>
            </a:r>
          </a:p>
        </p:txBody>
      </p:sp>
      <p:sp>
        <p:nvSpPr>
          <p:cNvPr id="14" name="Rectangle 13"/>
          <p:cNvSpPr/>
          <p:nvPr/>
        </p:nvSpPr>
        <p:spPr>
          <a:xfrm>
            <a:off x="4873513" y="3344347"/>
            <a:ext cx="694627" cy="398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87BD33"/>
                </a:solidFill>
                <a:ea typeface="Calibri" panose="020F0502020204030204" pitchFamily="34" charset="0"/>
                <a:cs typeface="Calibri" panose="020F0502020204030204" pitchFamily="34" charset="0"/>
              </a:rPr>
              <a:t>3</a:t>
            </a:r>
            <a:r>
              <a:rPr lang="en-GB" sz="1600" b="1" dirty="0">
                <a:solidFill>
                  <a:srgbClr val="87BD33"/>
                </a:solidFill>
              </a:rPr>
              <a:t>°C</a:t>
            </a:r>
          </a:p>
        </p:txBody>
      </p:sp>
      <p:sp>
        <p:nvSpPr>
          <p:cNvPr id="15" name="Rectangle 14"/>
          <p:cNvSpPr/>
          <p:nvPr/>
        </p:nvSpPr>
        <p:spPr>
          <a:xfrm>
            <a:off x="4873513" y="4229251"/>
            <a:ext cx="694627" cy="398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87BD33"/>
                </a:solidFill>
                <a:cs typeface="Calibri" panose="020F0502020204030204" pitchFamily="34" charset="0"/>
              </a:rPr>
              <a:t>4</a:t>
            </a:r>
            <a:r>
              <a:rPr lang="en-GB" sz="1600" b="1" dirty="0">
                <a:solidFill>
                  <a:srgbClr val="87BD33"/>
                </a:solidFill>
              </a:rPr>
              <a:t>°C</a:t>
            </a:r>
          </a:p>
        </p:txBody>
      </p:sp>
      <p:sp>
        <p:nvSpPr>
          <p:cNvPr id="16" name="Rectangle 15"/>
          <p:cNvSpPr/>
          <p:nvPr/>
        </p:nvSpPr>
        <p:spPr>
          <a:xfrm>
            <a:off x="6141875" y="5079742"/>
            <a:ext cx="694627" cy="398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87BD33"/>
                </a:solidFill>
                <a:cs typeface="Calibri" panose="020F0502020204030204" pitchFamily="34" charset="0"/>
              </a:rPr>
              <a:t>-19</a:t>
            </a:r>
            <a:r>
              <a:rPr lang="en-GB" sz="1600" b="1" dirty="0">
                <a:solidFill>
                  <a:srgbClr val="87BD33"/>
                </a:solidFill>
              </a:rPr>
              <a:t>°C</a:t>
            </a:r>
          </a:p>
        </p:txBody>
      </p:sp>
      <p:sp>
        <p:nvSpPr>
          <p:cNvPr id="17" name="Rectangle 16"/>
          <p:cNvSpPr/>
          <p:nvPr/>
        </p:nvSpPr>
        <p:spPr>
          <a:xfrm>
            <a:off x="7410236" y="4229251"/>
            <a:ext cx="694627" cy="398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87BD33"/>
                </a:solidFill>
                <a:cs typeface="Calibri" panose="020F0502020204030204" pitchFamily="34" charset="0"/>
              </a:rPr>
              <a:t>-2</a:t>
            </a:r>
            <a:r>
              <a:rPr lang="en-GB" sz="1600" b="1" dirty="0">
                <a:solidFill>
                  <a:srgbClr val="87BD33"/>
                </a:solidFill>
              </a:rPr>
              <a:t>°C</a:t>
            </a:r>
          </a:p>
        </p:txBody>
      </p:sp>
      <p:sp>
        <p:nvSpPr>
          <p:cNvPr id="19" name="Rectangle 18"/>
          <p:cNvSpPr/>
          <p:nvPr/>
        </p:nvSpPr>
        <p:spPr>
          <a:xfrm>
            <a:off x="7410235" y="3344347"/>
            <a:ext cx="694627" cy="398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87BD33"/>
                </a:solidFill>
                <a:cs typeface="Calibri" panose="020F0502020204030204" pitchFamily="34" charset="0"/>
              </a:rPr>
              <a:t>-4</a:t>
            </a:r>
            <a:r>
              <a:rPr lang="en-GB" sz="1600" b="1" dirty="0">
                <a:solidFill>
                  <a:srgbClr val="87BD33"/>
                </a:solidFill>
              </a:rPr>
              <a:t>°C</a:t>
            </a:r>
          </a:p>
        </p:txBody>
      </p:sp>
    </p:spTree>
    <p:extLst>
      <p:ext uri="{BB962C8B-B14F-4D97-AF65-F5344CB8AC3E}">
        <p14:creationId xmlns:p14="http://schemas.microsoft.com/office/powerpoint/2010/main" val="2438815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4" grpId="0"/>
      <p:bldP spid="15" grpId="0"/>
      <p:bldP spid="16" grpId="0"/>
      <p:bldP spid="17" grpId="0"/>
      <p:bldP spid="19"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Table 20"/>
          <p:cNvGraphicFramePr>
            <a:graphicFrameLocks noGrp="1"/>
          </p:cNvGraphicFramePr>
          <p:nvPr/>
        </p:nvGraphicFramePr>
        <p:xfrm>
          <a:off x="755650" y="2893963"/>
          <a:ext cx="7378084" cy="3092348"/>
        </p:xfrm>
        <a:graphic>
          <a:graphicData uri="http://schemas.openxmlformats.org/drawingml/2006/table">
            <a:tbl>
              <a:tblPr firstRow="1" bandRow="1">
                <a:tableStyleId>{5C22544A-7EE6-4342-B048-85BDC9FD1C3A}</a:tableStyleId>
              </a:tblPr>
              <a:tblGrid>
                <a:gridCol w="1844521">
                  <a:extLst>
                    <a:ext uri="{9D8B030D-6E8A-4147-A177-3AD203B41FA5}">
                      <a16:colId xmlns:a16="http://schemas.microsoft.com/office/drawing/2014/main" val="20000"/>
                    </a:ext>
                  </a:extLst>
                </a:gridCol>
                <a:gridCol w="1844521">
                  <a:extLst>
                    <a:ext uri="{9D8B030D-6E8A-4147-A177-3AD203B41FA5}">
                      <a16:colId xmlns:a16="http://schemas.microsoft.com/office/drawing/2014/main" val="20001"/>
                    </a:ext>
                  </a:extLst>
                </a:gridCol>
                <a:gridCol w="1844521">
                  <a:extLst>
                    <a:ext uri="{9D8B030D-6E8A-4147-A177-3AD203B41FA5}">
                      <a16:colId xmlns:a16="http://schemas.microsoft.com/office/drawing/2014/main" val="20002"/>
                    </a:ext>
                  </a:extLst>
                </a:gridCol>
                <a:gridCol w="1844521">
                  <a:extLst>
                    <a:ext uri="{9D8B030D-6E8A-4147-A177-3AD203B41FA5}">
                      <a16:colId xmlns:a16="http://schemas.microsoft.com/office/drawing/2014/main" val="20003"/>
                    </a:ext>
                  </a:extLst>
                </a:gridCol>
              </a:tblGrid>
              <a:tr h="498167">
                <a:tc>
                  <a:txBody>
                    <a:bodyPr/>
                    <a:lstStyle/>
                    <a:p>
                      <a:pPr algn="ctr"/>
                      <a:r>
                        <a:rPr lang="en-GB" sz="1500" dirty="0">
                          <a:solidFill>
                            <a:schemeClr val="tx1"/>
                          </a:solidFill>
                        </a:rPr>
                        <a:t>Country</a:t>
                      </a:r>
                    </a:p>
                  </a:txBody>
                  <a:tcPr marL="68114" marR="68114" marT="0" marB="0" anchor="ctr">
                    <a:lnL w="28575"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28575"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algn="ctr"/>
                      <a:r>
                        <a:rPr lang="en-GB" sz="1500" dirty="0">
                          <a:solidFill>
                            <a:schemeClr val="tx1"/>
                          </a:solidFill>
                        </a:rPr>
                        <a:t>Average</a:t>
                      </a:r>
                      <a:r>
                        <a:rPr lang="en-GB" sz="1500" baseline="0" dirty="0">
                          <a:solidFill>
                            <a:schemeClr val="tx1"/>
                          </a:solidFill>
                        </a:rPr>
                        <a:t> </a:t>
                      </a:r>
                      <a:r>
                        <a:rPr lang="en-GB" sz="1500" dirty="0">
                          <a:solidFill>
                            <a:schemeClr val="tx1"/>
                          </a:solidFill>
                        </a:rPr>
                        <a:t>Minimum</a:t>
                      </a:r>
                      <a:r>
                        <a:rPr lang="en-GB" sz="1500" baseline="0" dirty="0">
                          <a:solidFill>
                            <a:schemeClr val="tx1"/>
                          </a:solidFill>
                        </a:rPr>
                        <a:t> Temperature</a:t>
                      </a:r>
                      <a:endParaRPr lang="en-GB" sz="1500" dirty="0">
                        <a:solidFill>
                          <a:schemeClr val="tx1"/>
                        </a:solidFill>
                      </a:endParaRPr>
                    </a:p>
                  </a:txBody>
                  <a:tcPr marL="68114" marR="68114"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28575"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algn="ctr"/>
                      <a:r>
                        <a:rPr lang="en-GB" sz="1500" dirty="0">
                          <a:solidFill>
                            <a:schemeClr val="tx1"/>
                          </a:solidFill>
                        </a:rPr>
                        <a:t>Average Maximum</a:t>
                      </a:r>
                      <a:r>
                        <a:rPr lang="en-GB" sz="1500" baseline="0" dirty="0">
                          <a:solidFill>
                            <a:schemeClr val="tx1"/>
                          </a:solidFill>
                        </a:rPr>
                        <a:t> Temperature</a:t>
                      </a:r>
                      <a:endParaRPr lang="en-GB" sz="1500" dirty="0">
                        <a:solidFill>
                          <a:schemeClr val="tx1"/>
                        </a:solidFill>
                      </a:endParaRPr>
                    </a:p>
                  </a:txBody>
                  <a:tcPr marL="68114" marR="68114"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28575"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500" baseline="0" dirty="0">
                          <a:solidFill>
                            <a:schemeClr val="tx1"/>
                          </a:solidFill>
                        </a:rPr>
                        <a:t>Average Temperature Range</a:t>
                      </a:r>
                      <a:endParaRPr lang="en-GB" sz="1500" dirty="0">
                        <a:solidFill>
                          <a:schemeClr val="tx1"/>
                        </a:solidFill>
                      </a:endParaRPr>
                    </a:p>
                  </a:txBody>
                  <a:tcPr marL="68114" marR="68114" marT="0" marB="0" anchor="ctr">
                    <a:lnL w="12700" cap="flat" cmpd="sng" algn="ctr">
                      <a:solidFill>
                        <a:srgbClr val="25B7BC"/>
                      </a:solidFill>
                      <a:prstDash val="solid"/>
                      <a:round/>
                      <a:headEnd type="none" w="med" len="med"/>
                      <a:tailEnd type="none" w="med" len="med"/>
                    </a:lnL>
                    <a:lnR w="28575" cap="flat" cmpd="sng" algn="ctr">
                      <a:solidFill>
                        <a:srgbClr val="25B7BC"/>
                      </a:solidFill>
                      <a:prstDash val="solid"/>
                      <a:round/>
                      <a:headEnd type="none" w="med" len="med"/>
                      <a:tailEnd type="none" w="med" len="med"/>
                    </a:lnR>
                    <a:lnT w="28575"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864727">
                <a:tc>
                  <a:txBody>
                    <a:bodyPr/>
                    <a:lstStyle/>
                    <a:p>
                      <a:pPr algn="ctr"/>
                      <a:r>
                        <a:rPr lang="en-GB" sz="1500" b="1" dirty="0">
                          <a:solidFill>
                            <a:schemeClr val="tx1"/>
                          </a:solidFill>
                        </a:rPr>
                        <a:t>Canada</a:t>
                      </a:r>
                    </a:p>
                  </a:txBody>
                  <a:tcPr marL="68114" marR="68114" marT="0" marB="0" anchor="ctr">
                    <a:lnL w="28575"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algn="ctr"/>
                      <a:r>
                        <a:rPr lang="en-GB" sz="1600" b="1" dirty="0">
                          <a:solidFill>
                            <a:schemeClr val="tx1"/>
                          </a:solidFill>
                        </a:rPr>
                        <a:t>-29°C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15°C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algn="ctr"/>
                      <a:endParaRPr lang="en-GB" sz="1600" dirty="0">
                        <a:solidFill>
                          <a:schemeClr val="tx1"/>
                        </a:solidFill>
                      </a:endParaRPr>
                    </a:p>
                  </a:txBody>
                  <a:tcPr marL="68580" marR="68580" marT="0" marB="0" anchor="ctr">
                    <a:lnL w="12700" cap="flat" cmpd="sng" algn="ctr">
                      <a:solidFill>
                        <a:srgbClr val="25B7BC"/>
                      </a:solidFill>
                      <a:prstDash val="solid"/>
                      <a:round/>
                      <a:headEnd type="none" w="med" len="med"/>
                      <a:tailEnd type="none" w="med" len="med"/>
                    </a:lnL>
                    <a:lnR w="28575"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864727">
                <a:tc>
                  <a:txBody>
                    <a:bodyPr/>
                    <a:lstStyle/>
                    <a:p>
                      <a:pPr algn="ctr"/>
                      <a:r>
                        <a:rPr lang="en-GB" sz="1500" b="1" dirty="0">
                          <a:solidFill>
                            <a:schemeClr val="tx1"/>
                          </a:solidFill>
                        </a:rPr>
                        <a:t>China</a:t>
                      </a:r>
                    </a:p>
                  </a:txBody>
                  <a:tcPr marL="68114" marR="68114" marT="0" marB="0" anchor="ctr">
                    <a:lnL w="28575"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-12°C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21°C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algn="ctr"/>
                      <a:endParaRPr lang="en-GB" sz="1600" dirty="0">
                        <a:solidFill>
                          <a:schemeClr val="tx1"/>
                        </a:solidFill>
                      </a:endParaRPr>
                    </a:p>
                  </a:txBody>
                  <a:tcPr marL="68580" marR="68580" marT="0" marB="0" anchor="ctr">
                    <a:lnL w="12700" cap="flat" cmpd="sng" algn="ctr">
                      <a:solidFill>
                        <a:srgbClr val="25B7BC"/>
                      </a:solidFill>
                      <a:prstDash val="solid"/>
                      <a:round/>
                      <a:headEnd type="none" w="med" len="med"/>
                      <a:tailEnd type="none" w="med" len="med"/>
                    </a:lnL>
                    <a:lnR w="28575"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864727">
                <a:tc>
                  <a:txBody>
                    <a:bodyPr/>
                    <a:lstStyle/>
                    <a:p>
                      <a:pPr algn="ctr"/>
                      <a:r>
                        <a:rPr lang="en-GB" sz="1500" b="1" dirty="0">
                          <a:solidFill>
                            <a:schemeClr val="tx1"/>
                          </a:solidFill>
                        </a:rPr>
                        <a:t>Sweden</a:t>
                      </a:r>
                    </a:p>
                  </a:txBody>
                  <a:tcPr marL="68114" marR="68114" marT="0" marB="0" anchor="ctr">
                    <a:lnL w="28575"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28575"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-16.6°C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28575"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17.9°C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28575"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b="1" dirty="0">
                        <a:solidFill>
                          <a:schemeClr val="tx1"/>
                        </a:solidFill>
                      </a:endParaRPr>
                    </a:p>
                  </a:txBody>
                  <a:tcPr marL="68580" marR="68580" marT="0" marB="0" anchor="ctr">
                    <a:lnL w="12700" cap="flat" cmpd="sng" algn="ctr">
                      <a:solidFill>
                        <a:srgbClr val="25B7BC"/>
                      </a:solidFill>
                      <a:prstDash val="solid"/>
                      <a:round/>
                      <a:headEnd type="none" w="med" len="med"/>
                      <a:tailEnd type="none" w="med" len="med"/>
                    </a:lnL>
                    <a:lnR w="28575"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28575" cap="flat" cmpd="sng" algn="ctr">
                      <a:solidFill>
                        <a:srgbClr val="25B7BC"/>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18" name="Rectangle 17"/>
          <p:cNvSpPr/>
          <p:nvPr/>
        </p:nvSpPr>
        <p:spPr>
          <a:xfrm>
            <a:off x="445574" y="702863"/>
            <a:ext cx="2141107"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Negative Numbers</a:t>
            </a:r>
            <a:endParaRPr lang="en-GB" sz="1600" b="1" dirty="0">
              <a:solidFill>
                <a:schemeClr val="bg1"/>
              </a:solidFill>
            </a:endParaRPr>
          </a:p>
        </p:txBody>
      </p:sp>
      <p:cxnSp>
        <p:nvCxnSpPr>
          <p:cNvPr id="22" name="Straight Connector 21"/>
          <p:cNvCxnSpPr/>
          <p:nvPr/>
        </p:nvCxnSpPr>
        <p:spPr>
          <a:xfrm>
            <a:off x="2586681"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755650" y="1365075"/>
            <a:ext cx="7632700" cy="1326105"/>
          </a:xfrm>
          <a:prstGeom prst="rect">
            <a:avLst/>
          </a:prstGeom>
          <a:noFill/>
          <a:ln w="28575">
            <a:solidFill>
              <a:srgbClr val="25B7BC"/>
            </a:solidFill>
          </a:ln>
        </p:spPr>
        <p:txBody>
          <a:bodyPr wrap="square" lIns="108000" tIns="108000" rIns="108000" bIns="108000" rtlCol="0">
            <a:spAutoFit/>
          </a:bodyPr>
          <a:lstStyle/>
          <a:p>
            <a:r>
              <a:rPr lang="en-GB" dirty="0"/>
              <a:t>Miriam has found the minimum and maximum average temperatures for four countries around the world. She has calculated the temperature range for each country.</a:t>
            </a:r>
          </a:p>
          <a:p>
            <a:r>
              <a:rPr lang="en-GB" dirty="0"/>
              <a:t>Can you identify her mistakes and correct them? </a:t>
            </a:r>
          </a:p>
        </p:txBody>
      </p:sp>
      <p:sp>
        <p:nvSpPr>
          <p:cNvPr id="27" name="Rectangle 26"/>
          <p:cNvSpPr/>
          <p:nvPr/>
        </p:nvSpPr>
        <p:spPr>
          <a:xfrm>
            <a:off x="2594919"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pic>
        <p:nvPicPr>
          <p:cNvPr id="28" name="Picture 2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93314" y="3037204"/>
            <a:ext cx="244570" cy="2840157"/>
          </a:xfrm>
          <a:prstGeom prst="rect">
            <a:avLst/>
          </a:prstGeom>
        </p:spPr>
      </p:pic>
      <p:sp>
        <p:nvSpPr>
          <p:cNvPr id="2" name="TextBox 1"/>
          <p:cNvSpPr txBox="1"/>
          <p:nvPr/>
        </p:nvSpPr>
        <p:spPr>
          <a:xfrm>
            <a:off x="6700020" y="3620937"/>
            <a:ext cx="978137" cy="369332"/>
          </a:xfrm>
          <a:prstGeom prst="rect">
            <a:avLst/>
          </a:prstGeom>
          <a:noFill/>
        </p:spPr>
        <p:txBody>
          <a:bodyPr wrap="square" rtlCol="0">
            <a:spAutoFit/>
          </a:bodyPr>
          <a:lstStyle/>
          <a:p>
            <a:pPr lvl="0" algn="ctr"/>
            <a:r>
              <a:rPr lang="en-GB" b="1" dirty="0">
                <a:latin typeface="Kalam" panose="02000000000000000000" pitchFamily="2" charset="0"/>
                <a:cs typeface="Kalam" panose="02000000000000000000" pitchFamily="2" charset="0"/>
              </a:rPr>
              <a:t>43°C</a:t>
            </a:r>
          </a:p>
        </p:txBody>
      </p:sp>
      <p:sp>
        <p:nvSpPr>
          <p:cNvPr id="13" name="TextBox 12"/>
          <p:cNvSpPr txBox="1"/>
          <p:nvPr/>
        </p:nvSpPr>
        <p:spPr>
          <a:xfrm>
            <a:off x="6700019" y="4466389"/>
            <a:ext cx="978137" cy="369332"/>
          </a:xfrm>
          <a:prstGeom prst="rect">
            <a:avLst/>
          </a:prstGeom>
          <a:noFill/>
        </p:spPr>
        <p:txBody>
          <a:bodyPr wrap="square" rtlCol="0">
            <a:spAutoFit/>
          </a:bodyPr>
          <a:lstStyle/>
          <a:p>
            <a:pPr lvl="0" algn="ctr"/>
            <a:r>
              <a:rPr lang="en-GB" b="1" dirty="0">
                <a:latin typeface="Kalam" panose="02000000000000000000" pitchFamily="2" charset="0"/>
                <a:cs typeface="Kalam" panose="02000000000000000000" pitchFamily="2" charset="0"/>
              </a:rPr>
              <a:t>33°C</a:t>
            </a:r>
          </a:p>
        </p:txBody>
      </p:sp>
      <p:sp>
        <p:nvSpPr>
          <p:cNvPr id="14" name="TextBox 13"/>
          <p:cNvSpPr txBox="1"/>
          <p:nvPr/>
        </p:nvSpPr>
        <p:spPr>
          <a:xfrm>
            <a:off x="6700018" y="5344097"/>
            <a:ext cx="978137" cy="369332"/>
          </a:xfrm>
          <a:prstGeom prst="rect">
            <a:avLst/>
          </a:prstGeom>
          <a:noFill/>
        </p:spPr>
        <p:txBody>
          <a:bodyPr wrap="square" rtlCol="0">
            <a:spAutoFit/>
          </a:bodyPr>
          <a:lstStyle/>
          <a:p>
            <a:pPr lvl="0" algn="ctr"/>
            <a:r>
              <a:rPr lang="en-GB" b="1" dirty="0">
                <a:latin typeface="Kalam" panose="02000000000000000000" pitchFamily="2" charset="0"/>
                <a:cs typeface="Kalam" panose="02000000000000000000" pitchFamily="2" charset="0"/>
              </a:rPr>
              <a:t>33.5°C</a:t>
            </a:r>
          </a:p>
        </p:txBody>
      </p:sp>
      <p:sp>
        <p:nvSpPr>
          <p:cNvPr id="3" name="Rectangle 2"/>
          <p:cNvSpPr/>
          <p:nvPr/>
        </p:nvSpPr>
        <p:spPr>
          <a:xfrm>
            <a:off x="6747178" y="3555778"/>
            <a:ext cx="883816" cy="4996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b="1" dirty="0">
                <a:solidFill>
                  <a:srgbClr val="87BD33"/>
                </a:solidFill>
              </a:rPr>
              <a:t>44°C</a:t>
            </a:r>
          </a:p>
        </p:txBody>
      </p:sp>
      <p:sp>
        <p:nvSpPr>
          <p:cNvPr id="16" name="Rectangle 15"/>
          <p:cNvSpPr/>
          <p:nvPr/>
        </p:nvSpPr>
        <p:spPr>
          <a:xfrm>
            <a:off x="6676868" y="4401230"/>
            <a:ext cx="1090558" cy="4996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b="1" dirty="0">
                <a:solidFill>
                  <a:srgbClr val="87BD33"/>
                </a:solidFill>
              </a:rPr>
              <a:t>Correct</a:t>
            </a:r>
          </a:p>
        </p:txBody>
      </p:sp>
      <p:sp>
        <p:nvSpPr>
          <p:cNvPr id="17" name="Rectangle 16"/>
          <p:cNvSpPr/>
          <p:nvPr/>
        </p:nvSpPr>
        <p:spPr>
          <a:xfrm>
            <a:off x="6747178" y="5278938"/>
            <a:ext cx="883816" cy="4996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b="1" dirty="0">
                <a:solidFill>
                  <a:srgbClr val="87BD33"/>
                </a:solidFill>
              </a:rPr>
              <a:t>34.5°C</a:t>
            </a:r>
          </a:p>
        </p:txBody>
      </p:sp>
    </p:spTree>
    <p:extLst>
      <p:ext uri="{BB962C8B-B14F-4D97-AF65-F5344CB8AC3E}">
        <p14:creationId xmlns:p14="http://schemas.microsoft.com/office/powerpoint/2010/main" val="2254432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6" grpId="0" animBg="1"/>
      <p:bldP spid="17"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647700" y="3139323"/>
            <a:ext cx="7848600" cy="1833936"/>
          </a:xfrm>
          <a:prstGeom prst="rect">
            <a:avLst/>
          </a:prstGeom>
          <a:solidFill>
            <a:schemeClr val="bg1"/>
          </a:solidFill>
          <a:ln w="28575">
            <a:solidFill>
              <a:srgbClr val="8ACBC0"/>
            </a:solidFill>
          </a:ln>
        </p:spPr>
        <p:txBody>
          <a:bodyPr wrap="square" lIns="108000" tIns="108000" rIns="108000" bIns="108000" rtlCol="0">
            <a:spAutoFit/>
          </a:bodyPr>
          <a:lstStyle/>
          <a:p>
            <a:r>
              <a:rPr lang="en-GB" sz="1650" dirty="0"/>
              <a:t>Using the table, explain whether the following statements are true or false.</a:t>
            </a:r>
          </a:p>
          <a:p>
            <a:pPr marL="342900" indent="-342900">
              <a:buAutoNum type="arabicParenR"/>
            </a:pPr>
            <a:r>
              <a:rPr lang="en-GB" dirty="0"/>
              <a:t>If you order the countries by their average minimum temperature, from coldest to warmest, they would be: Canada, Sweden and China.</a:t>
            </a:r>
          </a:p>
          <a:p>
            <a:pPr marL="342900" indent="-342900">
              <a:buAutoNum type="arabicParenR"/>
            </a:pPr>
            <a:endParaRPr lang="en-GB" dirty="0"/>
          </a:p>
          <a:p>
            <a:pPr marL="342900" indent="-342900">
              <a:buFontTx/>
              <a:buAutoNum type="arabicParenR"/>
            </a:pPr>
            <a:r>
              <a:rPr lang="en-GB" sz="1650" dirty="0"/>
              <a:t>The difference in temperature between the coldest average minimum temperature and the hottest average maximum temperature is less than 40°C.</a:t>
            </a:r>
          </a:p>
        </p:txBody>
      </p:sp>
      <p:sp>
        <p:nvSpPr>
          <p:cNvPr id="15" name="Rectangle 14"/>
          <p:cNvSpPr/>
          <p:nvPr/>
        </p:nvSpPr>
        <p:spPr>
          <a:xfrm>
            <a:off x="1017638" y="4356069"/>
            <a:ext cx="7370712" cy="4946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1" dirty="0">
                <a:solidFill>
                  <a:srgbClr val="87BD33"/>
                </a:solidFill>
                <a:cs typeface="Calibri" panose="020F0502020204030204" pitchFamily="34" charset="0"/>
              </a:rPr>
              <a:t>False. The difference between -29</a:t>
            </a:r>
            <a:r>
              <a:rPr lang="en-GB" sz="1600" b="1" dirty="0">
                <a:solidFill>
                  <a:srgbClr val="87BD33"/>
                </a:solidFill>
              </a:rPr>
              <a:t>°C</a:t>
            </a:r>
            <a:r>
              <a:rPr lang="en-GB" sz="1600" b="1" dirty="0">
                <a:solidFill>
                  <a:srgbClr val="87BD33"/>
                </a:solidFill>
                <a:cs typeface="Calibri" panose="020F0502020204030204" pitchFamily="34" charset="0"/>
              </a:rPr>
              <a:t> and 21</a:t>
            </a:r>
            <a:r>
              <a:rPr lang="en-GB" sz="1600" b="1" dirty="0">
                <a:solidFill>
                  <a:srgbClr val="87BD33"/>
                </a:solidFill>
              </a:rPr>
              <a:t>°C</a:t>
            </a:r>
            <a:r>
              <a:rPr lang="en-GB" sz="1600" b="1" dirty="0">
                <a:solidFill>
                  <a:srgbClr val="87BD33"/>
                </a:solidFill>
                <a:cs typeface="Calibri" panose="020F0502020204030204" pitchFamily="34" charset="0"/>
              </a:rPr>
              <a:t> is 50</a:t>
            </a:r>
            <a:r>
              <a:rPr lang="en-GB" sz="1600" b="1" dirty="0">
                <a:solidFill>
                  <a:srgbClr val="87BD33"/>
                </a:solidFill>
              </a:rPr>
              <a:t>°C</a:t>
            </a:r>
            <a:r>
              <a:rPr lang="en-GB" sz="1600" b="1" dirty="0">
                <a:solidFill>
                  <a:srgbClr val="87BD33"/>
                </a:solidFill>
                <a:cs typeface="Calibri" panose="020F0502020204030204" pitchFamily="34" charset="0"/>
              </a:rPr>
              <a:t>. This is greater</a:t>
            </a:r>
            <a:br>
              <a:rPr lang="en-GB" sz="1600" b="1" dirty="0">
                <a:solidFill>
                  <a:srgbClr val="87BD33"/>
                </a:solidFill>
                <a:cs typeface="Calibri" panose="020F0502020204030204" pitchFamily="34" charset="0"/>
              </a:rPr>
            </a:br>
            <a:r>
              <a:rPr lang="en-GB" sz="1600" b="1" dirty="0">
                <a:solidFill>
                  <a:srgbClr val="87BD33"/>
                </a:solidFill>
                <a:cs typeface="Calibri" panose="020F0502020204030204" pitchFamily="34" charset="0"/>
              </a:rPr>
              <a:t>than 40</a:t>
            </a:r>
            <a:r>
              <a:rPr lang="en-GB" sz="1600" b="1" dirty="0">
                <a:solidFill>
                  <a:srgbClr val="87BD33"/>
                </a:solidFill>
              </a:rPr>
              <a:t>°C</a:t>
            </a:r>
            <a:r>
              <a:rPr lang="en-GB" sz="1600" b="1" dirty="0">
                <a:solidFill>
                  <a:srgbClr val="87BD33"/>
                </a:solidFill>
                <a:cs typeface="Calibri" panose="020F0502020204030204" pitchFamily="34" charset="0"/>
              </a:rPr>
              <a:t>.</a:t>
            </a:r>
          </a:p>
          <a:p>
            <a:endParaRPr lang="en-GB" sz="1600" b="1" dirty="0">
              <a:solidFill>
                <a:srgbClr val="87BD33"/>
              </a:solidFill>
            </a:endParaRPr>
          </a:p>
        </p:txBody>
      </p:sp>
      <p:graphicFrame>
        <p:nvGraphicFramePr>
          <p:cNvPr id="21" name="Table 20"/>
          <p:cNvGraphicFramePr>
            <a:graphicFrameLocks noGrp="1"/>
          </p:cNvGraphicFramePr>
          <p:nvPr/>
        </p:nvGraphicFramePr>
        <p:xfrm>
          <a:off x="647698" y="1301138"/>
          <a:ext cx="7848604" cy="1697314"/>
        </p:xfrm>
        <a:graphic>
          <a:graphicData uri="http://schemas.openxmlformats.org/drawingml/2006/table">
            <a:tbl>
              <a:tblPr firstRow="1" bandRow="1">
                <a:tableStyleId>{5C22544A-7EE6-4342-B048-85BDC9FD1C3A}</a:tableStyleId>
              </a:tblPr>
              <a:tblGrid>
                <a:gridCol w="1962151">
                  <a:extLst>
                    <a:ext uri="{9D8B030D-6E8A-4147-A177-3AD203B41FA5}">
                      <a16:colId xmlns:a16="http://schemas.microsoft.com/office/drawing/2014/main" val="20000"/>
                    </a:ext>
                  </a:extLst>
                </a:gridCol>
                <a:gridCol w="1962151">
                  <a:extLst>
                    <a:ext uri="{9D8B030D-6E8A-4147-A177-3AD203B41FA5}">
                      <a16:colId xmlns:a16="http://schemas.microsoft.com/office/drawing/2014/main" val="20001"/>
                    </a:ext>
                  </a:extLst>
                </a:gridCol>
                <a:gridCol w="1962151">
                  <a:extLst>
                    <a:ext uri="{9D8B030D-6E8A-4147-A177-3AD203B41FA5}">
                      <a16:colId xmlns:a16="http://schemas.microsoft.com/office/drawing/2014/main" val="20002"/>
                    </a:ext>
                  </a:extLst>
                </a:gridCol>
                <a:gridCol w="1962151">
                  <a:extLst>
                    <a:ext uri="{9D8B030D-6E8A-4147-A177-3AD203B41FA5}">
                      <a16:colId xmlns:a16="http://schemas.microsoft.com/office/drawing/2014/main" val="20003"/>
                    </a:ext>
                  </a:extLst>
                </a:gridCol>
              </a:tblGrid>
              <a:tr h="542410">
                <a:tc>
                  <a:txBody>
                    <a:bodyPr/>
                    <a:lstStyle/>
                    <a:p>
                      <a:pPr algn="ctr"/>
                      <a:r>
                        <a:rPr lang="en-GB" sz="1500" dirty="0">
                          <a:solidFill>
                            <a:schemeClr val="tx1"/>
                          </a:solidFill>
                        </a:rPr>
                        <a:t>Country</a:t>
                      </a:r>
                    </a:p>
                  </a:txBody>
                  <a:tcPr marL="68114" marR="68114" marT="0" marB="0" anchor="ctr">
                    <a:lnL w="28575"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28575"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algn="ctr"/>
                      <a:r>
                        <a:rPr lang="en-GB" sz="1500" baseline="0" dirty="0">
                          <a:solidFill>
                            <a:schemeClr val="tx1"/>
                          </a:solidFill>
                        </a:rPr>
                        <a:t> </a:t>
                      </a:r>
                      <a:r>
                        <a:rPr lang="en-GB" sz="1500" dirty="0">
                          <a:solidFill>
                            <a:schemeClr val="tx1"/>
                          </a:solidFill>
                        </a:rPr>
                        <a:t>Average</a:t>
                      </a:r>
                      <a:r>
                        <a:rPr lang="en-GB" sz="1500" baseline="0" dirty="0">
                          <a:solidFill>
                            <a:schemeClr val="tx1"/>
                          </a:solidFill>
                        </a:rPr>
                        <a:t> </a:t>
                      </a:r>
                      <a:r>
                        <a:rPr lang="en-GB" sz="1500" dirty="0">
                          <a:solidFill>
                            <a:schemeClr val="tx1"/>
                          </a:solidFill>
                        </a:rPr>
                        <a:t>Minimum</a:t>
                      </a:r>
                      <a:r>
                        <a:rPr lang="en-GB" sz="1500" baseline="0" dirty="0">
                          <a:solidFill>
                            <a:schemeClr val="tx1"/>
                          </a:solidFill>
                        </a:rPr>
                        <a:t> Temperature</a:t>
                      </a:r>
                      <a:endParaRPr lang="en-GB" sz="1500" dirty="0">
                        <a:solidFill>
                          <a:schemeClr val="tx1"/>
                        </a:solidFill>
                      </a:endParaRPr>
                    </a:p>
                  </a:txBody>
                  <a:tcPr marL="68114" marR="68114"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28575"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algn="ctr"/>
                      <a:r>
                        <a:rPr lang="en-GB" sz="1500" baseline="0" dirty="0">
                          <a:solidFill>
                            <a:schemeClr val="tx1"/>
                          </a:solidFill>
                        </a:rPr>
                        <a:t> </a:t>
                      </a:r>
                      <a:r>
                        <a:rPr lang="en-GB" sz="1500" dirty="0">
                          <a:solidFill>
                            <a:schemeClr val="tx1"/>
                          </a:solidFill>
                        </a:rPr>
                        <a:t>Average</a:t>
                      </a:r>
                      <a:r>
                        <a:rPr lang="en-GB" sz="1500" baseline="0" dirty="0">
                          <a:solidFill>
                            <a:schemeClr val="tx1"/>
                          </a:solidFill>
                        </a:rPr>
                        <a:t> </a:t>
                      </a:r>
                      <a:r>
                        <a:rPr lang="en-GB" sz="1500" dirty="0">
                          <a:solidFill>
                            <a:schemeClr val="tx1"/>
                          </a:solidFill>
                        </a:rPr>
                        <a:t>Maximum</a:t>
                      </a:r>
                      <a:r>
                        <a:rPr lang="en-GB" sz="1500" baseline="0" dirty="0">
                          <a:solidFill>
                            <a:schemeClr val="tx1"/>
                          </a:solidFill>
                        </a:rPr>
                        <a:t> Temperature</a:t>
                      </a:r>
                      <a:endParaRPr lang="en-GB" sz="1500" dirty="0">
                        <a:solidFill>
                          <a:schemeClr val="tx1"/>
                        </a:solidFill>
                      </a:endParaRPr>
                    </a:p>
                  </a:txBody>
                  <a:tcPr marL="68114" marR="68114"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28575"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500" baseline="0" dirty="0">
                          <a:solidFill>
                            <a:schemeClr val="tx1"/>
                          </a:solidFill>
                        </a:rPr>
                        <a:t>Average Temperature Range</a:t>
                      </a:r>
                      <a:endParaRPr lang="en-GB" sz="1500" dirty="0">
                        <a:solidFill>
                          <a:schemeClr val="tx1"/>
                        </a:solidFill>
                      </a:endParaRPr>
                    </a:p>
                  </a:txBody>
                  <a:tcPr marL="68114" marR="68114" marT="0" marB="0" anchor="ctr">
                    <a:lnL w="12700" cap="flat" cmpd="sng" algn="ctr">
                      <a:solidFill>
                        <a:srgbClr val="25B7BC"/>
                      </a:solidFill>
                      <a:prstDash val="solid"/>
                      <a:round/>
                      <a:headEnd type="none" w="med" len="med"/>
                      <a:tailEnd type="none" w="med" len="med"/>
                    </a:lnL>
                    <a:lnR w="28575" cap="flat" cmpd="sng" algn="ctr">
                      <a:solidFill>
                        <a:srgbClr val="25B7BC"/>
                      </a:solidFill>
                      <a:prstDash val="solid"/>
                      <a:round/>
                      <a:headEnd type="none" w="med" len="med"/>
                      <a:tailEnd type="none" w="med" len="med"/>
                    </a:lnR>
                    <a:lnT w="28575"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84968">
                <a:tc>
                  <a:txBody>
                    <a:bodyPr/>
                    <a:lstStyle/>
                    <a:p>
                      <a:pPr algn="ctr"/>
                      <a:r>
                        <a:rPr lang="en-GB" sz="1500" b="1" dirty="0">
                          <a:solidFill>
                            <a:schemeClr val="tx1"/>
                          </a:solidFill>
                        </a:rPr>
                        <a:t>Canada</a:t>
                      </a:r>
                    </a:p>
                  </a:txBody>
                  <a:tcPr marL="68114" marR="68114" marT="0" marB="0" anchor="ctr">
                    <a:lnL w="28575"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algn="ctr"/>
                      <a:r>
                        <a:rPr lang="en-GB" sz="1600" b="1" dirty="0">
                          <a:solidFill>
                            <a:schemeClr val="tx1"/>
                          </a:solidFill>
                        </a:rPr>
                        <a:t>-29°C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15°C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44°C</a:t>
                      </a:r>
                    </a:p>
                  </a:txBody>
                  <a:tcPr marL="68580" marR="68580" marT="0" marB="0" anchor="ctr">
                    <a:lnL w="12700" cap="flat" cmpd="sng" algn="ctr">
                      <a:solidFill>
                        <a:srgbClr val="25B7BC"/>
                      </a:solidFill>
                      <a:prstDash val="solid"/>
                      <a:round/>
                      <a:headEnd type="none" w="med" len="med"/>
                      <a:tailEnd type="none" w="med" len="med"/>
                    </a:lnL>
                    <a:lnR w="28575"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84968">
                <a:tc>
                  <a:txBody>
                    <a:bodyPr/>
                    <a:lstStyle/>
                    <a:p>
                      <a:pPr algn="ctr"/>
                      <a:r>
                        <a:rPr lang="en-GB" sz="1500" b="1" dirty="0">
                          <a:solidFill>
                            <a:schemeClr val="tx1"/>
                          </a:solidFill>
                        </a:rPr>
                        <a:t>China</a:t>
                      </a:r>
                    </a:p>
                  </a:txBody>
                  <a:tcPr marL="68114" marR="68114" marT="0" marB="0" anchor="ctr">
                    <a:lnL w="28575"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-12°C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21°C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33°C</a:t>
                      </a:r>
                    </a:p>
                  </a:txBody>
                  <a:tcPr marL="68580" marR="68580" marT="0" marB="0" anchor="ctr">
                    <a:lnL w="12700" cap="flat" cmpd="sng" algn="ctr">
                      <a:solidFill>
                        <a:srgbClr val="25B7BC"/>
                      </a:solidFill>
                      <a:prstDash val="solid"/>
                      <a:round/>
                      <a:headEnd type="none" w="med" len="med"/>
                      <a:tailEnd type="none" w="med" len="med"/>
                    </a:lnL>
                    <a:lnR w="28575"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12700" cap="flat" cmpd="sng" algn="ctr">
                      <a:solidFill>
                        <a:srgbClr val="25B7BC"/>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84968">
                <a:tc>
                  <a:txBody>
                    <a:bodyPr/>
                    <a:lstStyle/>
                    <a:p>
                      <a:pPr algn="ctr"/>
                      <a:r>
                        <a:rPr lang="en-GB" sz="1500" b="1" dirty="0">
                          <a:solidFill>
                            <a:schemeClr val="tx1"/>
                          </a:solidFill>
                        </a:rPr>
                        <a:t>Sweden</a:t>
                      </a:r>
                    </a:p>
                  </a:txBody>
                  <a:tcPr marL="68114" marR="68114" marT="0" marB="0" anchor="ctr">
                    <a:lnL w="28575"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28575"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-16.6°C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28575"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17.9°C</a:t>
                      </a:r>
                    </a:p>
                  </a:txBody>
                  <a:tcPr marL="68580" marR="68580" marT="0" marB="0" anchor="ctr">
                    <a:lnL w="12700" cap="flat" cmpd="sng" algn="ctr">
                      <a:solidFill>
                        <a:srgbClr val="25B7BC"/>
                      </a:solidFill>
                      <a:prstDash val="solid"/>
                      <a:round/>
                      <a:headEnd type="none" w="med" len="med"/>
                      <a:tailEnd type="none" w="med" len="med"/>
                    </a:lnL>
                    <a:lnR w="12700"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28575" cap="flat" cmpd="sng" algn="ctr">
                      <a:solidFill>
                        <a:srgbClr val="25B7BC"/>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tx1"/>
                          </a:solidFill>
                        </a:rPr>
                        <a:t>34.5°C</a:t>
                      </a:r>
                    </a:p>
                  </a:txBody>
                  <a:tcPr marL="68580" marR="68580" marT="0" marB="0" anchor="ctr">
                    <a:lnL w="12700" cap="flat" cmpd="sng" algn="ctr">
                      <a:solidFill>
                        <a:srgbClr val="25B7BC"/>
                      </a:solidFill>
                      <a:prstDash val="solid"/>
                      <a:round/>
                      <a:headEnd type="none" w="med" len="med"/>
                      <a:tailEnd type="none" w="med" len="med"/>
                    </a:lnL>
                    <a:lnR w="28575" cap="flat" cmpd="sng" algn="ctr">
                      <a:solidFill>
                        <a:srgbClr val="25B7BC"/>
                      </a:solidFill>
                      <a:prstDash val="solid"/>
                      <a:round/>
                      <a:headEnd type="none" w="med" len="med"/>
                      <a:tailEnd type="none" w="med" len="med"/>
                    </a:lnR>
                    <a:lnT w="12700" cap="flat" cmpd="sng" algn="ctr">
                      <a:solidFill>
                        <a:srgbClr val="25B7BC"/>
                      </a:solidFill>
                      <a:prstDash val="solid"/>
                      <a:round/>
                      <a:headEnd type="none" w="med" len="med"/>
                      <a:tailEnd type="none" w="med" len="med"/>
                    </a:lnT>
                    <a:lnB w="28575" cap="flat" cmpd="sng" algn="ctr">
                      <a:solidFill>
                        <a:srgbClr val="25B7BC"/>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18" name="Rectangle 17"/>
          <p:cNvSpPr/>
          <p:nvPr/>
        </p:nvSpPr>
        <p:spPr>
          <a:xfrm>
            <a:off x="445574" y="702863"/>
            <a:ext cx="2141107"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Negative Numbers</a:t>
            </a:r>
            <a:endParaRPr lang="en-GB" sz="1600" b="1" dirty="0">
              <a:solidFill>
                <a:schemeClr val="bg1"/>
              </a:solidFill>
            </a:endParaRPr>
          </a:p>
        </p:txBody>
      </p:sp>
      <p:cxnSp>
        <p:nvCxnSpPr>
          <p:cNvPr id="22" name="Straight Connector 21"/>
          <p:cNvCxnSpPr/>
          <p:nvPr/>
        </p:nvCxnSpPr>
        <p:spPr>
          <a:xfrm>
            <a:off x="2586681"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2594919"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sp>
        <p:nvSpPr>
          <p:cNvPr id="14" name="Rectangle 13"/>
          <p:cNvSpPr/>
          <p:nvPr/>
        </p:nvSpPr>
        <p:spPr>
          <a:xfrm>
            <a:off x="936522" y="3561549"/>
            <a:ext cx="7451828" cy="6196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1" dirty="0">
                <a:solidFill>
                  <a:srgbClr val="87BD33"/>
                </a:solidFill>
                <a:cs typeface="Calibri" panose="020F0502020204030204" pitchFamily="34" charset="0"/>
              </a:rPr>
              <a:t>True. From the coldest to warmest temperature, the order would be: Canada (-28.7</a:t>
            </a:r>
            <a:r>
              <a:rPr lang="en-GB" sz="1600" b="1" dirty="0">
                <a:solidFill>
                  <a:srgbClr val="87BD33"/>
                </a:solidFill>
              </a:rPr>
              <a:t>°C), </a:t>
            </a:r>
            <a:r>
              <a:rPr lang="en-GB" sz="1600" b="1" dirty="0">
                <a:solidFill>
                  <a:srgbClr val="87BD33"/>
                </a:solidFill>
                <a:cs typeface="Calibri" panose="020F0502020204030204" pitchFamily="34" charset="0"/>
              </a:rPr>
              <a:t>Sweden (-16.6</a:t>
            </a:r>
            <a:r>
              <a:rPr lang="en-GB" sz="1600" b="1" dirty="0">
                <a:solidFill>
                  <a:srgbClr val="87BD33"/>
                </a:solidFill>
              </a:rPr>
              <a:t>°C</a:t>
            </a:r>
            <a:r>
              <a:rPr lang="en-GB" sz="1600" b="1" dirty="0">
                <a:solidFill>
                  <a:srgbClr val="87BD33"/>
                </a:solidFill>
                <a:cs typeface="Calibri" panose="020F0502020204030204" pitchFamily="34" charset="0"/>
              </a:rPr>
              <a:t>) and China (-11.7</a:t>
            </a:r>
            <a:r>
              <a:rPr lang="en-GB" sz="1600" b="1" dirty="0">
                <a:solidFill>
                  <a:srgbClr val="87BD33"/>
                </a:solidFill>
              </a:rPr>
              <a:t>°C</a:t>
            </a:r>
            <a:r>
              <a:rPr lang="en-GB" sz="1600" b="1" dirty="0">
                <a:solidFill>
                  <a:srgbClr val="87BD33"/>
                </a:solidFill>
                <a:cs typeface="Calibri" panose="020F0502020204030204" pitchFamily="34" charset="0"/>
              </a:rPr>
              <a:t>).</a:t>
            </a:r>
          </a:p>
          <a:p>
            <a:endParaRPr lang="en-GB" sz="1600" b="1" dirty="0">
              <a:solidFill>
                <a:srgbClr val="87BD33"/>
              </a:solidFill>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58405" y="5283844"/>
            <a:ext cx="1445431" cy="938337"/>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96576" y="5283844"/>
            <a:ext cx="1396685" cy="938337"/>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68980" y="5287573"/>
            <a:ext cx="1393722" cy="934608"/>
          </a:xfrm>
          <a:prstGeom prst="rect">
            <a:avLst/>
          </a:prstGeom>
        </p:spPr>
      </p:pic>
    </p:spTree>
    <p:extLst>
      <p:ext uri="{BB962C8B-B14F-4D97-AF65-F5344CB8AC3E}">
        <p14:creationId xmlns:p14="http://schemas.microsoft.com/office/powerpoint/2010/main" val="3129551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4"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18" name="Rectangle 17"/>
          <p:cNvSpPr/>
          <p:nvPr/>
        </p:nvSpPr>
        <p:spPr>
          <a:xfrm>
            <a:off x="445574" y="702863"/>
            <a:ext cx="2141107"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Negative Numbers</a:t>
            </a:r>
            <a:endParaRPr lang="en-GB" sz="1600" b="1" dirty="0">
              <a:solidFill>
                <a:schemeClr val="bg1"/>
              </a:solidFill>
            </a:endParaRPr>
          </a:p>
        </p:txBody>
      </p:sp>
      <p:cxnSp>
        <p:nvCxnSpPr>
          <p:cNvPr id="22" name="Straight Connector 21"/>
          <p:cNvCxnSpPr/>
          <p:nvPr/>
        </p:nvCxnSpPr>
        <p:spPr>
          <a:xfrm>
            <a:off x="2586681"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755650" y="1365075"/>
            <a:ext cx="7632700" cy="2711100"/>
          </a:xfrm>
          <a:prstGeom prst="rect">
            <a:avLst/>
          </a:prstGeom>
          <a:noFill/>
          <a:ln w="28575">
            <a:solidFill>
              <a:srgbClr val="25B7BC"/>
            </a:solidFill>
          </a:ln>
        </p:spPr>
        <p:txBody>
          <a:bodyPr wrap="square" lIns="108000" tIns="108000" rIns="108000" bIns="108000" rtlCol="0">
            <a:spAutoFit/>
          </a:bodyPr>
          <a:lstStyle/>
          <a:p>
            <a:r>
              <a:rPr lang="en-GB" dirty="0"/>
              <a:t>An explorer was investigating a deep crater.</a:t>
            </a:r>
          </a:p>
          <a:p>
            <a:r>
              <a:rPr lang="en-GB" dirty="0"/>
              <a:t>On day one, she travelled -5.6m down the crater. On day two, she travelled a further -4.8m down the crater. On day three, she travelled 6.8m back up the crater to collect some more supplies. On day four, she travelled another -9.7m back down the crater. On day five, she travelled all the way back up to the top of the crater to return to the surface.</a:t>
            </a:r>
          </a:p>
          <a:p>
            <a:endParaRPr lang="en-GB" dirty="0"/>
          </a:p>
          <a:p>
            <a:r>
              <a:rPr lang="en-GB" dirty="0"/>
              <a:t> How far did she need to travel on day five to return to the surface? </a:t>
            </a:r>
          </a:p>
          <a:p>
            <a:endParaRPr lang="en-GB" dirty="0"/>
          </a:p>
        </p:txBody>
      </p:sp>
      <p:sp>
        <p:nvSpPr>
          <p:cNvPr id="14" name="Rectangle 13"/>
          <p:cNvSpPr/>
          <p:nvPr/>
        </p:nvSpPr>
        <p:spPr>
          <a:xfrm>
            <a:off x="2586681" y="702863"/>
            <a:ext cx="1141417" cy="355276"/>
          </a:xfrm>
          <a:prstGeom prst="rect">
            <a:avLst/>
          </a:prstGeom>
          <a:solidFill>
            <a:srgbClr val="00529C"/>
          </a:solidFill>
        </p:spPr>
        <p:txBody>
          <a:bodyPr wrap="square" lIns="180000" tIns="36000" rIns="180000" bIns="72000" anchor="ctr">
            <a:spAutoFit/>
          </a:bodyPr>
          <a:lstStyle/>
          <a:p>
            <a:pPr algn="ctr"/>
            <a:r>
              <a:rPr lang="en-GB" altLang="en-US" sz="1600" b="1" dirty="0">
                <a:solidFill>
                  <a:schemeClr val="bg1"/>
                </a:solidFill>
              </a:rPr>
              <a:t>Deepest</a:t>
            </a:r>
            <a:endParaRPr lang="en-GB" sz="1600" b="1" dirty="0">
              <a:solidFill>
                <a:schemeClr val="bg1"/>
              </a:solidFill>
            </a:endParaRPr>
          </a:p>
        </p:txBody>
      </p:sp>
      <p:sp>
        <p:nvSpPr>
          <p:cNvPr id="2" name="Rectangle 1"/>
          <p:cNvSpPr/>
          <p:nvPr/>
        </p:nvSpPr>
        <p:spPr>
          <a:xfrm>
            <a:off x="852606" y="3655225"/>
            <a:ext cx="780983" cy="369332"/>
          </a:xfrm>
          <a:prstGeom prst="rect">
            <a:avLst/>
          </a:prstGeom>
        </p:spPr>
        <p:txBody>
          <a:bodyPr wrap="none">
            <a:spAutoFit/>
          </a:bodyPr>
          <a:lstStyle/>
          <a:p>
            <a:r>
              <a:rPr lang="en-GB" b="1" dirty="0">
                <a:solidFill>
                  <a:srgbClr val="87BD33"/>
                </a:solidFill>
                <a:cs typeface="Calibri" panose="020F0502020204030204" pitchFamily="34" charset="0"/>
              </a:rPr>
              <a:t>13.3m</a:t>
            </a:r>
            <a:endParaRPr lang="en-GB" dirty="0"/>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b="503"/>
          <a:stretch/>
        </p:blipFill>
        <p:spPr>
          <a:xfrm>
            <a:off x="5472017" y="3834581"/>
            <a:ext cx="2641543" cy="2566220"/>
          </a:xfrm>
          <a:prstGeom prst="rect">
            <a:avLst/>
          </a:prstGeom>
        </p:spPr>
      </p:pic>
    </p:spTree>
    <p:extLst>
      <p:ext uri="{BB962C8B-B14F-4D97-AF65-F5344CB8AC3E}">
        <p14:creationId xmlns:p14="http://schemas.microsoft.com/office/powerpoint/2010/main" val="376435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17.8|1.8|4|6.9|4.4|0.9|2.1|5.3|14.6|1.7|14.9|1.5|4.1|1.6|5.5"/>
</p:tagLst>
</file>

<file path=ppt/tags/tag2.xml><?xml version="1.0" encoding="utf-8"?>
<p:tagLst xmlns:a="http://schemas.openxmlformats.org/drawingml/2006/main" xmlns:r="http://schemas.openxmlformats.org/officeDocument/2006/relationships" xmlns:p="http://schemas.openxmlformats.org/presentationml/2006/main">
  <p:tag name="TIMING" val="|19|10.1|10.1|4.4|14.5|5.2"/>
</p:tagLst>
</file>

<file path=ppt/tags/tag3.xml><?xml version="1.0" encoding="utf-8"?>
<p:tagLst xmlns:a="http://schemas.openxmlformats.org/drawingml/2006/main" xmlns:r="http://schemas.openxmlformats.org/officeDocument/2006/relationships" xmlns:p="http://schemas.openxmlformats.org/presentationml/2006/main">
  <p:tag name="TIMING" val="|27.7|1.3|7.3|1.5|9.9|2.8|7.6|10.2|4.7|1.1|3|3.5|27.8"/>
</p:tagLst>
</file>

<file path=ppt/tags/tag4.xml><?xml version="1.0" encoding="utf-8"?>
<p:tagLst xmlns:a="http://schemas.openxmlformats.org/drawingml/2006/main" xmlns:r="http://schemas.openxmlformats.org/officeDocument/2006/relationships" xmlns:p="http://schemas.openxmlformats.org/presentationml/2006/main">
  <p:tag name="TIMING" val="|13.3|1.1|12.8|7|23.1|7.9|4.1"/>
</p:tagLst>
</file>

<file path=ppt/tags/tag5.xml><?xml version="1.0" encoding="utf-8"?>
<p:tagLst xmlns:a="http://schemas.openxmlformats.org/drawingml/2006/main" xmlns:r="http://schemas.openxmlformats.org/officeDocument/2006/relationships" xmlns:p="http://schemas.openxmlformats.org/presentationml/2006/main">
  <p:tag name="TIMING" val="|16.9|9.9|1.4|2.2|11.6|7.2|12.4|4|5|2.5"/>
</p:tagLst>
</file>

<file path=ppt/tags/tag6.xml><?xml version="1.0" encoding="utf-8"?>
<p:tagLst xmlns:a="http://schemas.openxmlformats.org/drawingml/2006/main" xmlns:r="http://schemas.openxmlformats.org/officeDocument/2006/relationships" xmlns:p="http://schemas.openxmlformats.org/presentationml/2006/main">
  <p:tag name="TIMING" val="|17.6|25.6|2.7|7|3.6|5.1|3.6|3.3|8.4"/>
</p:tagLst>
</file>

<file path=ppt/tags/tag7.xml><?xml version="1.0" encoding="utf-8"?>
<p:tagLst xmlns:a="http://schemas.openxmlformats.org/drawingml/2006/main" xmlns:r="http://schemas.openxmlformats.org/officeDocument/2006/relationships" xmlns:p="http://schemas.openxmlformats.org/presentationml/2006/main">
  <p:tag name="TIMING" val="|15.6|17.1|11.1"/>
</p:tagLst>
</file>

<file path=ppt/tags/tag8.xml><?xml version="1.0" encoding="utf-8"?>
<p:tagLst xmlns:a="http://schemas.openxmlformats.org/drawingml/2006/main" xmlns:r="http://schemas.openxmlformats.org/officeDocument/2006/relationships" xmlns:p="http://schemas.openxmlformats.org/presentationml/2006/main">
  <p:tag name="TIMING" val="|4.3|14.6|0.7|1|0.8|1.5|3.8|12.4"/>
</p:tagLst>
</file>

<file path=ppt/tags/tag9.xml><?xml version="1.0" encoding="utf-8"?>
<p:tagLst xmlns:a="http://schemas.openxmlformats.org/drawingml/2006/main" xmlns:r="http://schemas.openxmlformats.org/officeDocument/2006/relationships" xmlns:p="http://schemas.openxmlformats.org/presentationml/2006/main">
  <p:tag name="TIMING" val="|6.3|6|9.4|6.9|4.8|2.4|1|2.2|4.3|6.9|4.6"/>
</p:tagLst>
</file>

<file path=ppt/tags/tag10.xml><?xml version="1.0" encoding="utf-8"?>
<p:tagLst xmlns:a="http://schemas.openxmlformats.org/drawingml/2006/main" xmlns:r="http://schemas.openxmlformats.org/officeDocument/2006/relationships" xmlns:p="http://schemas.openxmlformats.org/presentationml/2006/main">
  <p:tag name="TIMING" val="|12.9|5.9|0.7|0.8|0.8|0.8|1.3|14.3|8.3|7.6|1.7"/>
</p:tagLst>
</file>

<file path=ppt/tags/tag11.xml><?xml version="1.0" encoding="utf-8"?>
<p:tagLst xmlns:a="http://schemas.openxmlformats.org/drawingml/2006/main" xmlns:r="http://schemas.openxmlformats.org/officeDocument/2006/relationships" xmlns:p="http://schemas.openxmlformats.org/presentationml/2006/main">
  <p:tag name="TIMING" val="|1|5.4|6.1|9.2|0.8|4.6|4.6|5.8|2.3|1|1.8|18.8|10.4|5.2"/>
</p:tagLst>
</file>

<file path=ppt/theme/theme1.xml><?xml version="1.0" encoding="utf-8"?>
<a:theme xmlns:a="http://schemas.openxmlformats.org/drawingml/2006/main" name="Title slid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Get ready titl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Get ready questions">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Let's learn titl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Let's learn slides">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Your tur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Your turn activity lesso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10DC92D10A6294EB2D3BAE7684BF2FC" ma:contentTypeVersion="7" ma:contentTypeDescription="Create a new document." ma:contentTypeScope="" ma:versionID="d1bbd0e7118b8034b1837b1a97a3e8b1">
  <xsd:schema xmlns:xsd="http://www.w3.org/2001/XMLSchema" xmlns:xs="http://www.w3.org/2001/XMLSchema" xmlns:p="http://schemas.microsoft.com/office/2006/metadata/properties" xmlns:ns3="522d4c35-b548-4432-90ae-af4376e1c4b4" targetNamespace="http://schemas.microsoft.com/office/2006/metadata/properties" ma:root="true" ma:fieldsID="6327414cb3b5f93d160f991d0b6625f7" ns3:_="">
    <xsd:import namespace="522d4c35-b548-4432-90ae-af4376e1c4b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22d4c35-b548-4432-90ae-af4376e1c4b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72645BB-C536-4612-8AE4-E740337A994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22d4c35-b548-4432-90ae-af4376e1c4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FA976BF-BA58-4DED-B6CD-0D8A580477CA}">
  <ds:schemaRefs>
    <ds:schemaRef ds:uri="http://schemas.microsoft.com/sharepoint/v3/contenttype/forms"/>
  </ds:schemaRefs>
</ds:datastoreItem>
</file>

<file path=customXml/itemProps3.xml><?xml version="1.0" encoding="utf-8"?>
<ds:datastoreItem xmlns:ds="http://schemas.openxmlformats.org/officeDocument/2006/customXml" ds:itemID="{11727757-3061-47D3-99FD-9493F136DC43}">
  <ds:schemaRefs>
    <ds:schemaRef ds:uri="http://schemas.microsoft.com/office/2006/metadata/properties"/>
    <ds:schemaRef ds:uri="http://purl.org/dc/terms/"/>
    <ds:schemaRef ds:uri="http://schemas.microsoft.com/office/infopath/2007/PartnerControls"/>
    <ds:schemaRef ds:uri="http://purl.org/dc/elements/1.1/"/>
    <ds:schemaRef ds:uri="http://schemas.microsoft.com/office/2006/documentManagement/types"/>
    <ds:schemaRef ds:uri="http://www.w3.org/XML/1998/namespace"/>
    <ds:schemaRef ds:uri="http://purl.org/dc/dcmitype/"/>
    <ds:schemaRef ds:uri="http://schemas.openxmlformats.org/package/2006/metadata/core-properties"/>
    <ds:schemaRef ds:uri="522d4c35-b548-4432-90ae-af4376e1c4b4"/>
  </ds:schemaRefs>
</ds:datastoreItem>
</file>

<file path=docProps/app.xml><?xml version="1.0" encoding="utf-8"?>
<Properties xmlns="http://schemas.openxmlformats.org/officeDocument/2006/extended-properties" xmlns:vt="http://schemas.openxmlformats.org/officeDocument/2006/docPropsVTypes">
  <TotalTime>3563</TotalTime>
  <Words>2993</Words>
  <Application>Microsoft Office PowerPoint</Application>
  <PresentationFormat>On-screen Show (4:3)</PresentationFormat>
  <Paragraphs>743</Paragraphs>
  <Slides>85</Slides>
  <Notes>13</Notes>
  <HiddenSlides>0</HiddenSlides>
  <MMClips>0</MMClips>
  <ScaleCrop>false</ScaleCrop>
  <HeadingPairs>
    <vt:vector size="6" baseType="variant">
      <vt:variant>
        <vt:lpstr>Fonts Used</vt:lpstr>
      </vt:variant>
      <vt:variant>
        <vt:i4>13</vt:i4>
      </vt:variant>
      <vt:variant>
        <vt:lpstr>Theme</vt:lpstr>
      </vt:variant>
      <vt:variant>
        <vt:i4>7</vt:i4>
      </vt:variant>
      <vt:variant>
        <vt:lpstr>Slide Titles</vt:lpstr>
      </vt:variant>
      <vt:variant>
        <vt:i4>85</vt:i4>
      </vt:variant>
    </vt:vector>
  </HeadingPairs>
  <TitlesOfParts>
    <vt:vector size="105" baseType="lpstr">
      <vt:lpstr>Arial</vt:lpstr>
      <vt:lpstr>Calibri</vt:lpstr>
      <vt:lpstr>Calibri Light</vt:lpstr>
      <vt:lpstr>Cambria Math</vt:lpstr>
      <vt:lpstr>Comic Sans MS</vt:lpstr>
      <vt:lpstr>Gill Sans MT</vt:lpstr>
      <vt:lpstr>Kalam</vt:lpstr>
      <vt:lpstr>KG Primary Penmanship</vt:lpstr>
      <vt:lpstr>Sassoon Infant Rg</vt:lpstr>
      <vt:lpstr>SassoonCRInfantMedium</vt:lpstr>
      <vt:lpstr>Twinkl</vt:lpstr>
      <vt:lpstr>Wingdings</vt:lpstr>
      <vt:lpstr>XCCW Joined 7a</vt:lpstr>
      <vt:lpstr>Title slide</vt:lpstr>
      <vt:lpstr>Get ready title</vt:lpstr>
      <vt:lpstr>Get ready questions</vt:lpstr>
      <vt:lpstr>Let's learn title</vt:lpstr>
      <vt:lpstr>Let's learn slides</vt:lpstr>
      <vt:lpstr>Your turn</vt:lpstr>
      <vt:lpstr>Your turn activity lesson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Octagons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Catherine Clarke</dc:creator>
  <cp:lastModifiedBy>Emma Cooper</cp:lastModifiedBy>
  <cp:revision>276</cp:revision>
  <cp:lastPrinted>2020-09-10T14:55:20Z</cp:lastPrinted>
  <dcterms:created xsi:type="dcterms:W3CDTF">2019-07-05T11:02:13Z</dcterms:created>
  <dcterms:modified xsi:type="dcterms:W3CDTF">2020-09-10T15:29:52Z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0x010100810DC92D10A6294EB2D3BAE7684BF2FC</vt:lpwstr>
  </property>
</Properties>
</file>