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1"/>
  </p:notesMasterIdLst>
  <p:sldIdLst>
    <p:sldId id="433" r:id="rId2"/>
    <p:sldId id="291" r:id="rId3"/>
    <p:sldId id="434" r:id="rId4"/>
    <p:sldId id="435" r:id="rId5"/>
    <p:sldId id="528" r:id="rId6"/>
    <p:sldId id="526" r:id="rId7"/>
    <p:sldId id="527" r:id="rId8"/>
    <p:sldId id="520" r:id="rId9"/>
    <p:sldId id="363" r:id="rId10"/>
    <p:sldId id="364" r:id="rId11"/>
    <p:sldId id="360" r:id="rId12"/>
    <p:sldId id="368" r:id="rId13"/>
    <p:sldId id="300" r:id="rId14"/>
    <p:sldId id="293" r:id="rId15"/>
    <p:sldId id="451" r:id="rId16"/>
    <p:sldId id="365" r:id="rId17"/>
    <p:sldId id="369" r:id="rId18"/>
    <p:sldId id="446" r:id="rId19"/>
    <p:sldId id="297" r:id="rId20"/>
    <p:sldId id="530" r:id="rId21"/>
    <p:sldId id="510" r:id="rId22"/>
    <p:sldId id="310" r:id="rId23"/>
    <p:sldId id="509" r:id="rId24"/>
    <p:sldId id="529" r:id="rId25"/>
    <p:sldId id="313" r:id="rId26"/>
    <p:sldId id="423" r:id="rId27"/>
    <p:sldId id="454" r:id="rId28"/>
    <p:sldId id="518" r:id="rId29"/>
    <p:sldId id="426" r:id="rId30"/>
    <p:sldId id="315" r:id="rId31"/>
    <p:sldId id="316" r:id="rId32"/>
    <p:sldId id="317" r:id="rId33"/>
    <p:sldId id="318" r:id="rId34"/>
    <p:sldId id="319" r:id="rId35"/>
    <p:sldId id="372" r:id="rId36"/>
    <p:sldId id="374" r:id="rId37"/>
    <p:sldId id="501" r:id="rId38"/>
    <p:sldId id="511" r:id="rId39"/>
    <p:sldId id="513" r:id="rId40"/>
    <p:sldId id="514" r:id="rId41"/>
    <p:sldId id="521" r:id="rId42"/>
    <p:sldId id="401" r:id="rId43"/>
    <p:sldId id="322" r:id="rId44"/>
    <p:sldId id="522" r:id="rId45"/>
    <p:sldId id="447" r:id="rId46"/>
    <p:sldId id="403" r:id="rId47"/>
    <p:sldId id="406" r:id="rId48"/>
    <p:sldId id="407" r:id="rId49"/>
    <p:sldId id="320" r:id="rId50"/>
    <p:sldId id="321" r:id="rId51"/>
    <p:sldId id="502" r:id="rId52"/>
    <p:sldId id="404" r:id="rId53"/>
    <p:sldId id="402" r:id="rId54"/>
    <p:sldId id="515" r:id="rId55"/>
    <p:sldId id="517" r:id="rId56"/>
    <p:sldId id="324" r:id="rId57"/>
    <p:sldId id="325" r:id="rId58"/>
    <p:sldId id="326" r:id="rId59"/>
    <p:sldId id="524" r:id="rId60"/>
    <p:sldId id="525" r:id="rId61"/>
    <p:sldId id="323" r:id="rId62"/>
    <p:sldId id="516" r:id="rId63"/>
    <p:sldId id="523" r:id="rId64"/>
    <p:sldId id="442" r:id="rId65"/>
    <p:sldId id="327" r:id="rId66"/>
    <p:sldId id="425" r:id="rId67"/>
    <p:sldId id="503" r:id="rId68"/>
    <p:sldId id="506" r:id="rId69"/>
    <p:sldId id="507" r:id="rId70"/>
    <p:sldId id="504" r:id="rId71"/>
    <p:sldId id="505" r:id="rId72"/>
    <p:sldId id="508" r:id="rId73"/>
    <p:sldId id="355" r:id="rId74"/>
    <p:sldId id="377" r:id="rId75"/>
    <p:sldId id="314" r:id="rId76"/>
    <p:sldId id="376" r:id="rId77"/>
    <p:sldId id="289" r:id="rId78"/>
    <p:sldId id="295" r:id="rId79"/>
    <p:sldId id="440" r:id="rId80"/>
    <p:sldId id="390" r:id="rId81"/>
    <p:sldId id="391" r:id="rId82"/>
    <p:sldId id="299" r:id="rId83"/>
    <p:sldId id="399" r:id="rId84"/>
    <p:sldId id="400" r:id="rId85"/>
    <p:sldId id="309" r:id="rId86"/>
    <p:sldId id="411" r:id="rId87"/>
    <p:sldId id="412" r:id="rId88"/>
    <p:sldId id="413" r:id="rId89"/>
    <p:sldId id="416" r:id="rId9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45" autoAdjust="0"/>
    <p:restoredTop sz="94660"/>
  </p:normalViewPr>
  <p:slideViewPr>
    <p:cSldViewPr snapToGrid="0">
      <p:cViewPr varScale="1">
        <p:scale>
          <a:sx n="65" d="100"/>
          <a:sy n="65" d="100"/>
        </p:scale>
        <p:origin x="90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57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tableStyles" Target="tableStyles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presProps" Target="presProps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8" tIns="45719" rIns="91438" bIns="4571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38" tIns="45719" rIns="91438" bIns="45719" rtlCol="0"/>
          <a:lstStyle>
            <a:lvl1pPr algn="r">
              <a:defRPr sz="1200"/>
            </a:lvl1pPr>
          </a:lstStyle>
          <a:p>
            <a:fld id="{E8A0A32E-90EC-424B-87F0-6B691D824D06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8" tIns="45719" rIns="91438" bIns="45719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8" tIns="45719" rIns="91438" bIns="4571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438" tIns="45719" rIns="91438" bIns="4571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38" tIns="45719" rIns="91438" bIns="45719" rtlCol="0" anchor="b"/>
          <a:lstStyle>
            <a:lvl1pPr algn="r">
              <a:defRPr sz="1200"/>
            </a:lvl1pPr>
          </a:lstStyle>
          <a:p>
            <a:fld id="{1F4B8A74-96E8-4BC3-A22E-3840C01733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562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35" indent="-285744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2977" indent="-228596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168" indent="-228596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359" indent="-228596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550" indent="-22859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741" indent="-22859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8932" indent="-22859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122" indent="-22859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0EF04A30-E3D9-4862-BE27-BBEE4C7689B8}" type="slidenum">
              <a:rPr lang="en-US" altLang="en-US" sz="1200">
                <a:solidFill>
                  <a:prstClr val="black"/>
                </a:solidFill>
              </a:rPr>
              <a:pPr/>
              <a:t>14</a:t>
            </a:fld>
            <a:endParaRPr lang="en-US" altLang="en-US" sz="1200">
              <a:solidFill>
                <a:prstClr val="black"/>
              </a:solidFill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8275" y="1463675"/>
            <a:ext cx="7016750" cy="3948113"/>
          </a:xfrm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64493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35" indent="-285744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2977" indent="-228596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168" indent="-228596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359" indent="-228596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550" indent="-22859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741" indent="-22859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8932" indent="-22859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122" indent="-228596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BC9B8A11-DE30-4177-98DA-61A1F82901EB}" type="slidenum">
              <a:rPr lang="en-US" altLang="en-US" sz="1200">
                <a:solidFill>
                  <a:prstClr val="black"/>
                </a:solidFill>
              </a:rPr>
              <a:pPr/>
              <a:t>15</a:t>
            </a:fld>
            <a:endParaRPr lang="en-US" altLang="en-US" sz="1200">
              <a:solidFill>
                <a:prstClr val="black"/>
              </a:solidFill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68275" y="1463675"/>
            <a:ext cx="7016750" cy="3948113"/>
          </a:xfrm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589911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8E42B-48BC-4EEA-BF55-7A9472145E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20D974-A881-4C9E-BBDE-5B6045B2E2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98D354-F171-4208-BF21-D8FAEEFE1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6047C-C32E-4FCC-8DE0-5E64C65EBA57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0F181C-1757-4CA4-9F8E-9C3321461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0FB289-5FBE-44A7-89D6-A40347ACD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A8627-25A5-4A3F-9959-842567228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751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668033-86BA-44F6-8040-4F4FCB763F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A1AB8D-CC34-4933-943B-969BC75755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E5A67F-EC5F-426E-BBD3-F5216371D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6047C-C32E-4FCC-8DE0-5E64C65EBA57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6A03C-5DB4-4AEB-88CB-B9DC6CE3FF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BD205D-0844-46FB-B5EA-1842E473C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A8627-25A5-4A3F-9959-842567228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455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0270C-DF47-4EA3-A554-37FFFB28C1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D85F52-2996-4773-BA99-0A9A957CDF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761DE1-7624-4463-B1A7-0732E7F1F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6047C-C32E-4FCC-8DE0-5E64C65EBA57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183095-9390-47B8-943E-0C7667D80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9884F5-4EE2-489A-984F-9A8161FCA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A8627-25A5-4A3F-9959-842567228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804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7A617-5C0C-4B86-A2A7-118A3349B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A41E6C-D5BA-4B54-8AE8-862D4606F4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DBD1F6-8B45-43C8-BF02-12FBC1702C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5E0F8D-FD20-484B-86E0-24DD6D9D0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6047C-C32E-4FCC-8DE0-5E64C65EBA57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AC33AC-531E-481E-AC23-35AE0EE26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A95AD1-C5EA-46BF-A70E-15A1D0BF4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A8627-25A5-4A3F-9959-842567228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949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2E6B2-45A4-45A6-8BAC-41603C8C50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009403-18B6-4ACE-9DA5-4568E77A00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24A6A3-9D9F-477C-9E27-4497475836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6FDD6B-8A3A-4C2D-845E-295DD832F6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717441-2449-43AC-8D51-E90B7E0D9E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FF5AE5E-DB77-4DA1-A7BF-E1C69DBB8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6047C-C32E-4FCC-8DE0-5E64C65EBA57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81F03B-FADB-452A-BD4B-EFF5951ED2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B92FC7-C84E-4D69-80E9-66CBB15795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A8627-25A5-4A3F-9959-842567228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07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CB5293-4772-427A-82A8-E726CED8F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0B31AF-ED1D-49FC-9C16-7E424108C9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6047C-C32E-4FCC-8DE0-5E64C65EBA57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DA4D34-5C51-4FF3-9B2C-A66D69F2D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755F549-EEAB-4F08-8011-9C4FE7323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A8627-25A5-4A3F-9959-842567228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953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8B93209-6467-4ED6-8D71-3B063D3B7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6047C-C32E-4FCC-8DE0-5E64C65EBA57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45D727-3C51-49EA-9224-BEB2B764B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E7C621-BF6B-4F15-8147-6A067A815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A8627-25A5-4A3F-9959-842567228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287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C8145A-4F72-498A-B407-DA22EB67E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EE4669-EE74-408E-8DB3-1B8184875C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36917F-F16F-4736-8990-26521C6B58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CC6C2-71BF-47A6-9148-2CA4C1EC4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6047C-C32E-4FCC-8DE0-5E64C65EBA57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3CCE42-6A68-48F8-A924-B58A1D886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4C983B-6FCB-41D0-AF07-2380517E8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A8627-25A5-4A3F-9959-842567228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161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3B1134-1F11-4DAF-8EE1-0428A65CB0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0F9612-BF36-4880-873F-3A2B3D44D7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F1DCFC-B1D1-4E80-8F68-C3BBC8F85F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278B1-747D-4BE9-8669-95ADF3DFD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6047C-C32E-4FCC-8DE0-5E64C65EBA57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6BC9C3-EDAF-41E6-B1D8-542F4AE41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2343A7-E5AE-4F4A-9529-5286E4A95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A8627-25A5-4A3F-9959-842567228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297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33B772-04F7-4D8A-91E4-2F352F14E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E80A79-6CAA-4394-BCA9-7C9F511483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719449-5633-47DE-A807-2E70D4035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6047C-C32E-4FCC-8DE0-5E64C65EBA57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13E53E-8425-43A3-8080-8BF0CFF1E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C9CF05-0A76-416A-8977-E771BC55F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A8627-25A5-4A3F-9959-842567228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727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297960E-2196-4D69-9932-9595B4A400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126CD4-6A89-44C2-89A5-490B82F106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6789A4-E7E1-4F83-8006-BB2F864C34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6047C-C32E-4FCC-8DE0-5E64C65EBA57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BA5B9B-17A4-4E09-BFAF-D00A71599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7C7D83-A20E-43A5-847D-5B53206D0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AA8627-25A5-4A3F-9959-842567228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302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964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14990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2803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1186BA-8C50-4D7A-8863-E5E9913AFD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62096B-2A83-4295-B6CB-E995541326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40C869-808A-466A-8170-A49A394495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C6047C-C32E-4FCC-8DE0-5E64C65EBA57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AD4E82-75A3-46B7-B74E-58E2EC5205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F9F9A-F272-4412-88DB-9F1E929D04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AA8627-25A5-4A3F-9959-842567228E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689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nwj6sg/articles/zxthnbk" TargetMode="Externa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5" Type="http://schemas.openxmlformats.org/officeDocument/2006/relationships/image" Target="../media/image80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54667428" TargetMode="Externa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s://www.theschoolrun.com/what-are-negative-numbers" TargetMode="Externa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0.png"/><Relationship Id="rId2" Type="http://schemas.openxmlformats.org/officeDocument/2006/relationships/image" Target="../media/image29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0.png"/><Relationship Id="rId2" Type="http://schemas.openxmlformats.org/officeDocument/2006/relationships/image" Target="../media/image29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3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3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3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3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DEFC27-7243-4220-8F91-B0F3EF07E965}"/>
              </a:ext>
            </a:extLst>
          </p:cNvPr>
          <p:cNvSpPr txBox="1"/>
          <p:nvPr/>
        </p:nvSpPr>
        <p:spPr>
          <a:xfrm>
            <a:off x="2093845" y="335846"/>
            <a:ext cx="756699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XCCW Joined 7a" panose="03050602040000000000" pitchFamily="66" charset="0"/>
              </a:rPr>
              <a:t>21.9.21</a:t>
            </a: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XCCW Joined 7a" panose="03050602040000000000" pitchFamily="66" charset="0"/>
              </a:rPr>
              <a:t>LO: To order and compare positive and negative numbers </a:t>
            </a:r>
          </a:p>
        </p:txBody>
      </p:sp>
      <p:pic>
        <p:nvPicPr>
          <p:cNvPr id="2050" name="Picture 2" descr="Session 1: Working with numbers: 1.2 Negative numbers - OpenLearn - Open  University - FSM_1">
            <a:extLst>
              <a:ext uri="{FF2B5EF4-FFF2-40B4-BE49-F238E27FC236}">
                <a16:creationId xmlns:a16="http://schemas.microsoft.com/office/drawing/2014/main" id="{9660C299-19CA-43CC-AF94-16182FAE15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532" y="2169888"/>
            <a:ext cx="4075958" cy="4209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C9A45DF-1198-4385-83F2-BC79C9575078}"/>
              </a:ext>
            </a:extLst>
          </p:cNvPr>
          <p:cNvSpPr/>
          <p:nvPr/>
        </p:nvSpPr>
        <p:spPr>
          <a:xfrm>
            <a:off x="207129" y="182094"/>
            <a:ext cx="23240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Week 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0FB237E-8500-4A28-AF4B-F957E6FE409B}"/>
              </a:ext>
            </a:extLst>
          </p:cNvPr>
          <p:cNvSpPr txBox="1"/>
          <p:nvPr/>
        </p:nvSpPr>
        <p:spPr>
          <a:xfrm>
            <a:off x="4784036" y="2597402"/>
            <a:ext cx="4876800" cy="120032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White boards! What do you know about negative numbers?  When might you see them being used?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B453D0-6AF4-4EB6-BDF3-1FFE4FE6E9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43837">
            <a:off x="9678903" y="1926756"/>
            <a:ext cx="1758736" cy="1341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97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CCW Cursive Writing 7" pitchFamily="66" charset="0"/>
              </a:rPr>
              <a:t>Let’s count</a:t>
            </a:r>
            <a:r>
              <a:rPr lang="en-GB" sz="2000" dirty="0">
                <a:latin typeface="CCW Cursive Writing 7" pitchFamily="66" charset="0"/>
              </a:rPr>
              <a:t>!</a:t>
            </a:r>
          </a:p>
        </p:txBody>
      </p:sp>
      <p:sp>
        <p:nvSpPr>
          <p:cNvPr id="4" name="Rectangle 3"/>
          <p:cNvSpPr/>
          <p:nvPr/>
        </p:nvSpPr>
        <p:spPr>
          <a:xfrm>
            <a:off x="2326112" y="2116010"/>
            <a:ext cx="770114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CW Cursive Writing 7" pitchFamily="66" charset="0"/>
              </a:rPr>
              <a:t>Count in 2’s backwards from 12.</a:t>
            </a:r>
          </a:p>
        </p:txBody>
      </p:sp>
      <p:sp>
        <p:nvSpPr>
          <p:cNvPr id="5" name="Rectangle 4"/>
          <p:cNvSpPr/>
          <p:nvPr/>
        </p:nvSpPr>
        <p:spPr>
          <a:xfrm>
            <a:off x="2328518" y="3198167"/>
            <a:ext cx="783419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CW Cursive Writing 7" pitchFamily="66" charset="0"/>
              </a:rPr>
              <a:t>Count backwards in 5’s from 30.</a:t>
            </a:r>
          </a:p>
        </p:txBody>
      </p:sp>
      <p:sp>
        <p:nvSpPr>
          <p:cNvPr id="6" name="Rectangle 5"/>
          <p:cNvSpPr/>
          <p:nvPr/>
        </p:nvSpPr>
        <p:spPr>
          <a:xfrm>
            <a:off x="2259588" y="4412057"/>
            <a:ext cx="797205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CW Cursive Writing 7" pitchFamily="66" charset="0"/>
              </a:rPr>
              <a:t>Count backwards in 10’s from 50.</a:t>
            </a:r>
          </a:p>
        </p:txBody>
      </p:sp>
    </p:spTree>
    <p:extLst>
      <p:ext uri="{BB962C8B-B14F-4D97-AF65-F5344CB8AC3E}">
        <p14:creationId xmlns:p14="http://schemas.microsoft.com/office/powerpoint/2010/main" val="2914617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7BE674E-859C-4167-9429-E181E174D324}"/>
              </a:ext>
            </a:extLst>
          </p:cNvPr>
          <p:cNvSpPr txBox="1"/>
          <p:nvPr/>
        </p:nvSpPr>
        <p:spPr>
          <a:xfrm>
            <a:off x="2372139" y="2794914"/>
            <a:ext cx="70369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https://www.bbc.co.uk/bitesize/topics/znwj6sg/articles/zxthnbk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ED1FB9-A7CE-42DC-99A3-2CC994398FEF}"/>
              </a:ext>
            </a:extLst>
          </p:cNvPr>
          <p:cNvSpPr/>
          <p:nvPr/>
        </p:nvSpPr>
        <p:spPr>
          <a:xfrm>
            <a:off x="1954311" y="884583"/>
            <a:ext cx="74547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Revision- Watch the clip! </a:t>
            </a:r>
          </a:p>
        </p:txBody>
      </p:sp>
    </p:spTree>
    <p:extLst>
      <p:ext uri="{BB962C8B-B14F-4D97-AF65-F5344CB8AC3E}">
        <p14:creationId xmlns:p14="http://schemas.microsoft.com/office/powerpoint/2010/main" val="64520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43BBBE3-7E4D-4FBC-BA30-98AD3A58B9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75" t="19905" r="64348" b="11785"/>
          <a:stretch/>
        </p:blipFill>
        <p:spPr>
          <a:xfrm>
            <a:off x="4214192" y="-16565"/>
            <a:ext cx="4837043" cy="693041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85236D9-7A56-46A7-A4E5-E6F27CE9315C}"/>
              </a:ext>
            </a:extLst>
          </p:cNvPr>
          <p:cNvSpPr/>
          <p:nvPr/>
        </p:nvSpPr>
        <p:spPr>
          <a:xfrm>
            <a:off x="664510" y="289481"/>
            <a:ext cx="2335896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Stick</a:t>
            </a:r>
          </a:p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in </a:t>
            </a:r>
          </a:p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books…</a:t>
            </a:r>
          </a:p>
          <a:p>
            <a:pPr algn="ctr"/>
            <a:endParaRPr lang="en-US" sz="5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487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43BBBE3-7E4D-4FBC-BA30-98AD3A58B9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75" t="19905" r="64348" b="11785"/>
          <a:stretch/>
        </p:blipFill>
        <p:spPr>
          <a:xfrm rot="16200000">
            <a:off x="2633494" y="-1365692"/>
            <a:ext cx="6760737" cy="9686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193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43BBBE3-7E4D-4FBC-BA30-98AD3A58B9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75" t="19905" r="64348" b="11785"/>
          <a:stretch/>
        </p:blipFill>
        <p:spPr>
          <a:xfrm>
            <a:off x="0" y="162111"/>
            <a:ext cx="4837043" cy="693041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3248763-7D9A-41FD-A3A0-9B10638E32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75" t="19905" r="64348" b="11785"/>
          <a:stretch/>
        </p:blipFill>
        <p:spPr>
          <a:xfrm>
            <a:off x="4837043" y="162111"/>
            <a:ext cx="4837043" cy="6930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711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43BBBE3-7E4D-4FBC-BA30-98AD3A58B9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75" t="19905" r="64348" b="11785"/>
          <a:stretch/>
        </p:blipFill>
        <p:spPr>
          <a:xfrm>
            <a:off x="0" y="162111"/>
            <a:ext cx="4837043" cy="693041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3248763-7D9A-41FD-A3A0-9B10638E32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75" t="19905" r="64348" b="11785"/>
          <a:stretch/>
        </p:blipFill>
        <p:spPr>
          <a:xfrm>
            <a:off x="4837043" y="162111"/>
            <a:ext cx="4837043" cy="6930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46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sz="4000" dirty="0">
                <a:solidFill>
                  <a:srgbClr val="7030A0"/>
                </a:solidFill>
                <a:latin typeface="CCW Cursive Writing 7" pitchFamily="66" charset="0"/>
              </a:rPr>
              <a:t>greater than</a:t>
            </a:r>
          </a:p>
          <a:p>
            <a:pPr algn="ctr"/>
            <a:r>
              <a:rPr lang="en-GB" sz="4000" dirty="0">
                <a:solidFill>
                  <a:srgbClr val="7030A0"/>
                </a:solidFill>
                <a:latin typeface="CCW Cursive Writing 7" pitchFamily="66" charset="0"/>
              </a:rPr>
              <a:t>fewer than</a:t>
            </a:r>
          </a:p>
          <a:p>
            <a:pPr algn="ctr"/>
            <a:r>
              <a:rPr lang="en-GB" sz="4000" dirty="0">
                <a:solidFill>
                  <a:srgbClr val="7030A0"/>
                </a:solidFill>
                <a:latin typeface="CCW Cursive Writing 7" pitchFamily="66" charset="0"/>
              </a:rPr>
              <a:t>minus</a:t>
            </a:r>
          </a:p>
          <a:p>
            <a:pPr algn="ctr"/>
            <a:r>
              <a:rPr lang="en-GB" sz="4000" dirty="0">
                <a:solidFill>
                  <a:srgbClr val="7030A0"/>
                </a:solidFill>
                <a:latin typeface="CCW Cursive Writing 7" pitchFamily="66" charset="0"/>
              </a:rPr>
              <a:t>positive numbers</a:t>
            </a:r>
          </a:p>
          <a:p>
            <a:pPr algn="ctr"/>
            <a:r>
              <a:rPr lang="en-GB" sz="4000" dirty="0">
                <a:solidFill>
                  <a:srgbClr val="7030A0"/>
                </a:solidFill>
                <a:latin typeface="CCW Cursive Writing 7" pitchFamily="66" charset="0"/>
              </a:rPr>
              <a:t>negative numbers</a:t>
            </a:r>
          </a:p>
          <a:p>
            <a:pPr algn="ctr"/>
            <a:r>
              <a:rPr lang="en-GB" sz="4000" dirty="0">
                <a:solidFill>
                  <a:srgbClr val="7030A0"/>
                </a:solidFill>
                <a:latin typeface="CCW Cursive Writing 7" pitchFamily="66" charset="0"/>
              </a:rPr>
              <a:t>difference between</a:t>
            </a:r>
          </a:p>
        </p:txBody>
      </p:sp>
      <p:sp>
        <p:nvSpPr>
          <p:cNvPr id="4" name="Rectangle 3"/>
          <p:cNvSpPr/>
          <p:nvPr/>
        </p:nvSpPr>
        <p:spPr>
          <a:xfrm>
            <a:off x="2617657" y="514385"/>
            <a:ext cx="717856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CW Cursive Writing 7" pitchFamily="66" charset="0"/>
              </a:rPr>
              <a:t>Key vocabulary:</a:t>
            </a:r>
          </a:p>
        </p:txBody>
      </p:sp>
    </p:spTree>
    <p:extLst>
      <p:ext uri="{BB962C8B-B14F-4D97-AF65-F5344CB8AC3E}">
        <p14:creationId xmlns:p14="http://schemas.microsoft.com/office/powerpoint/2010/main" val="5201320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80531"/>
            <a:chOff x="79697" y="6454317"/>
            <a:chExt cx="1188000" cy="480531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XCCW Joined 7a" pitchFamily="66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https://www.bbc.co.uk/bitesize/topics/znwj6sg/articles/zxthnbk</a:t>
            </a:r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2864B06-7E13-4579-9032-9161FDAFD84C}"/>
              </a:ext>
            </a:extLst>
          </p:cNvPr>
          <p:cNvGraphicFramePr>
            <a:graphicFrameLocks noGrp="1"/>
          </p:cNvGraphicFramePr>
          <p:nvPr/>
        </p:nvGraphicFramePr>
        <p:xfrm>
          <a:off x="2209800" y="2863901"/>
          <a:ext cx="7772400" cy="4185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7240">
                  <a:extLst>
                    <a:ext uri="{9D8B030D-6E8A-4147-A177-3AD203B41FA5}">
                      <a16:colId xmlns:a16="http://schemas.microsoft.com/office/drawing/2014/main" val="4897901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1170214802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4260265017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562255146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602728734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922409456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3802805160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463112176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1030858026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096054215"/>
                    </a:ext>
                  </a:extLst>
                </a:gridCol>
              </a:tblGrid>
              <a:tr h="41854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1260477"/>
                  </a:ext>
                </a:extLst>
              </a:tr>
            </a:tbl>
          </a:graphicData>
        </a:graphic>
      </p:graphicFrame>
      <p:graphicFrame>
        <p:nvGraphicFramePr>
          <p:cNvPr id="51" name="Table 50">
            <a:extLst>
              <a:ext uri="{FF2B5EF4-FFF2-40B4-BE49-F238E27FC236}">
                <a16:creationId xmlns:a16="http://schemas.microsoft.com/office/drawing/2014/main" id="{A0804819-90FC-4235-BCDC-E445C4C8E400}"/>
              </a:ext>
            </a:extLst>
          </p:cNvPr>
          <p:cNvGraphicFramePr>
            <a:graphicFrameLocks noGrp="1"/>
          </p:cNvGraphicFramePr>
          <p:nvPr/>
        </p:nvGraphicFramePr>
        <p:xfrm>
          <a:off x="1821180" y="3301010"/>
          <a:ext cx="8549640" cy="4185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7240">
                  <a:extLst>
                    <a:ext uri="{9D8B030D-6E8A-4147-A177-3AD203B41FA5}">
                      <a16:colId xmlns:a16="http://schemas.microsoft.com/office/drawing/2014/main" val="1602418971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651584662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116000809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1030858026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096054215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3115698445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3379373130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3440886447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3772107058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3882011690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001513010"/>
                    </a:ext>
                  </a:extLst>
                </a:gridCol>
              </a:tblGrid>
              <a:tr h="41854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SassoonCRInfantMedium" panose="02000603020000020003" pitchFamily="2" charset="0"/>
                        </a:rPr>
                        <a:t>-5</a:t>
                      </a:r>
                      <a:endParaRPr lang="en-US" sz="2400" dirty="0">
                        <a:solidFill>
                          <a:schemeClr val="bg2">
                            <a:lumMod val="25000"/>
                          </a:schemeClr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chemeClr val="bg2">
                            <a:lumMod val="25000"/>
                          </a:schemeClr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assoonCRInfantMedium" panose="02000603020000020003" pitchFamily="2" charset="0"/>
                        </a:rPr>
                        <a:t>5</a:t>
                      </a:r>
                      <a:endParaRPr lang="en-US" sz="2400" dirty="0">
                        <a:solidFill>
                          <a:schemeClr val="bg2">
                            <a:lumMod val="25000"/>
                          </a:schemeClr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1260477"/>
                  </a:ext>
                </a:extLst>
              </a:tr>
            </a:tbl>
          </a:graphicData>
        </a:graphic>
      </p:graphicFrame>
      <p:grpSp>
        <p:nvGrpSpPr>
          <p:cNvPr id="52" name="Group 51">
            <a:extLst>
              <a:ext uri="{FF2B5EF4-FFF2-40B4-BE49-F238E27FC236}">
                <a16:creationId xmlns:a16="http://schemas.microsoft.com/office/drawing/2014/main" id="{0D7B2B83-D7D5-4AF9-A59E-5F556309C9F5}"/>
              </a:ext>
            </a:extLst>
          </p:cNvPr>
          <p:cNvGrpSpPr/>
          <p:nvPr/>
        </p:nvGrpSpPr>
        <p:grpSpPr>
          <a:xfrm>
            <a:off x="2840198" y="2031966"/>
            <a:ext cx="291547" cy="804350"/>
            <a:chOff x="1364977" y="1878107"/>
            <a:chExt cx="291547" cy="804350"/>
          </a:xfrm>
        </p:grpSpPr>
        <p:cxnSp>
          <p:nvCxnSpPr>
            <p:cNvPr id="53" name="Straight Arrow Connector 52">
              <a:extLst>
                <a:ext uri="{FF2B5EF4-FFF2-40B4-BE49-F238E27FC236}">
                  <a16:creationId xmlns:a16="http://schemas.microsoft.com/office/drawing/2014/main" id="{68C1CCA5-BB43-42D0-9DAA-427389D4504F}"/>
                </a:ext>
              </a:extLst>
            </p:cNvPr>
            <p:cNvCxnSpPr/>
            <p:nvPr/>
          </p:nvCxnSpPr>
          <p:spPr>
            <a:xfrm>
              <a:off x="1510750" y="2245135"/>
              <a:ext cx="0" cy="43732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7DE7335D-4D0E-4470-8467-245DA0B2A054}"/>
                </a:ext>
              </a:extLst>
            </p:cNvPr>
            <p:cNvSpPr txBox="1"/>
            <p:nvPr/>
          </p:nvSpPr>
          <p:spPr>
            <a:xfrm>
              <a:off x="1364977" y="1878107"/>
              <a:ext cx="29154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2">
                      <a:lumMod val="25000"/>
                    </a:schemeClr>
                  </a:solidFill>
                  <a:latin typeface="SassoonCRInfantMedium" panose="02000603020000020003" pitchFamily="2" charset="0"/>
                </a:rPr>
                <a:t>A</a:t>
              </a:r>
              <a:endParaRPr lang="en-US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endParaRP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3C5865E8-B73C-4363-964C-721D2899985E}"/>
              </a:ext>
            </a:extLst>
          </p:cNvPr>
          <p:cNvGrpSpPr/>
          <p:nvPr/>
        </p:nvGrpSpPr>
        <p:grpSpPr>
          <a:xfrm>
            <a:off x="5171621" y="2025687"/>
            <a:ext cx="291547" cy="804350"/>
            <a:chOff x="3650977" y="1878107"/>
            <a:chExt cx="291547" cy="804350"/>
          </a:xfrm>
        </p:grpSpPr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2524D295-23D6-438E-AF53-54583C3BB15F}"/>
                </a:ext>
              </a:extLst>
            </p:cNvPr>
            <p:cNvCxnSpPr/>
            <p:nvPr/>
          </p:nvCxnSpPr>
          <p:spPr>
            <a:xfrm>
              <a:off x="3796751" y="2245135"/>
              <a:ext cx="0" cy="43732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D06D3BDB-9FA1-4805-AB46-B5FC7108A57F}"/>
                </a:ext>
              </a:extLst>
            </p:cNvPr>
            <p:cNvSpPr txBox="1"/>
            <p:nvPr/>
          </p:nvSpPr>
          <p:spPr>
            <a:xfrm>
              <a:off x="3650977" y="1878107"/>
              <a:ext cx="29154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2">
                      <a:lumMod val="25000"/>
                    </a:schemeClr>
                  </a:solidFill>
                  <a:latin typeface="SassoonCRInfantMedium" panose="02000603020000020003" pitchFamily="2" charset="0"/>
                </a:rPr>
                <a:t>B</a:t>
              </a:r>
              <a:endParaRPr lang="en-US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endParaRPr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511488DF-E637-4853-BD7D-3DECCA94E435}"/>
              </a:ext>
            </a:extLst>
          </p:cNvPr>
          <p:cNvGrpSpPr/>
          <p:nvPr/>
        </p:nvGrpSpPr>
        <p:grpSpPr>
          <a:xfrm>
            <a:off x="5949347" y="2025688"/>
            <a:ext cx="291547" cy="804349"/>
            <a:chOff x="5174975" y="1878108"/>
            <a:chExt cx="291547" cy="804349"/>
          </a:xfrm>
        </p:grpSpPr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E1F4866C-9349-4A79-90A8-3018970994EC}"/>
                </a:ext>
              </a:extLst>
            </p:cNvPr>
            <p:cNvCxnSpPr/>
            <p:nvPr/>
          </p:nvCxnSpPr>
          <p:spPr>
            <a:xfrm>
              <a:off x="5320749" y="2245135"/>
              <a:ext cx="0" cy="43732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5710501E-0A9A-4989-A092-3F70DF4CEDFD}"/>
                </a:ext>
              </a:extLst>
            </p:cNvPr>
            <p:cNvSpPr txBox="1"/>
            <p:nvPr/>
          </p:nvSpPr>
          <p:spPr>
            <a:xfrm>
              <a:off x="5174975" y="1878108"/>
              <a:ext cx="29154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2">
                      <a:lumMod val="25000"/>
                    </a:schemeClr>
                  </a:solidFill>
                  <a:latin typeface="SassoonCRInfantMedium" panose="02000603020000020003" pitchFamily="2" charset="0"/>
                </a:rPr>
                <a:t>C</a:t>
              </a:r>
              <a:endParaRPr lang="en-US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endParaRP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17E3DA58-C7F5-41FA-B353-88E63CDB4948}"/>
              </a:ext>
            </a:extLst>
          </p:cNvPr>
          <p:cNvGrpSpPr/>
          <p:nvPr/>
        </p:nvGrpSpPr>
        <p:grpSpPr>
          <a:xfrm>
            <a:off x="7504800" y="2040991"/>
            <a:ext cx="291547" cy="804350"/>
            <a:chOff x="7474225" y="1878107"/>
            <a:chExt cx="291547" cy="804350"/>
          </a:xfrm>
        </p:grpSpPr>
        <p:cxnSp>
          <p:nvCxnSpPr>
            <p:cNvPr id="62" name="Straight Arrow Connector 61">
              <a:extLst>
                <a:ext uri="{FF2B5EF4-FFF2-40B4-BE49-F238E27FC236}">
                  <a16:creationId xmlns:a16="http://schemas.microsoft.com/office/drawing/2014/main" id="{4507BB27-0959-49A5-B3A9-369A64A5653D}"/>
                </a:ext>
              </a:extLst>
            </p:cNvPr>
            <p:cNvCxnSpPr/>
            <p:nvPr/>
          </p:nvCxnSpPr>
          <p:spPr>
            <a:xfrm>
              <a:off x="7619997" y="2245135"/>
              <a:ext cx="0" cy="43732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74C378FA-3B34-41F1-8840-BF3803132419}"/>
                </a:ext>
              </a:extLst>
            </p:cNvPr>
            <p:cNvSpPr txBox="1"/>
            <p:nvPr/>
          </p:nvSpPr>
          <p:spPr>
            <a:xfrm>
              <a:off x="7474225" y="1878107"/>
              <a:ext cx="29154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2">
                      <a:lumMod val="25000"/>
                    </a:schemeClr>
                  </a:solidFill>
                  <a:latin typeface="SassoonCRInfantMedium" panose="02000603020000020003" pitchFamily="2" charset="0"/>
                </a:rPr>
                <a:t>D</a:t>
              </a:r>
              <a:endParaRPr lang="en-US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endParaRP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C51A5B66-0AD3-4C86-8114-260F424E2F85}"/>
              </a:ext>
            </a:extLst>
          </p:cNvPr>
          <p:cNvGrpSpPr/>
          <p:nvPr/>
        </p:nvGrpSpPr>
        <p:grpSpPr>
          <a:xfrm>
            <a:off x="9042764" y="2025687"/>
            <a:ext cx="291547" cy="804350"/>
            <a:chOff x="7474225" y="1878107"/>
            <a:chExt cx="291547" cy="804350"/>
          </a:xfrm>
        </p:grpSpPr>
        <p:cxnSp>
          <p:nvCxnSpPr>
            <p:cNvPr id="65" name="Straight Arrow Connector 64">
              <a:extLst>
                <a:ext uri="{FF2B5EF4-FFF2-40B4-BE49-F238E27FC236}">
                  <a16:creationId xmlns:a16="http://schemas.microsoft.com/office/drawing/2014/main" id="{253FDD1A-AD14-4A2D-85E8-606B2761B7B2}"/>
                </a:ext>
              </a:extLst>
            </p:cNvPr>
            <p:cNvCxnSpPr/>
            <p:nvPr/>
          </p:nvCxnSpPr>
          <p:spPr>
            <a:xfrm>
              <a:off x="7619997" y="2245135"/>
              <a:ext cx="0" cy="43732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1D8422E0-79D2-4C81-9BA7-18AAED56C2C0}"/>
                </a:ext>
              </a:extLst>
            </p:cNvPr>
            <p:cNvSpPr txBox="1"/>
            <p:nvPr/>
          </p:nvSpPr>
          <p:spPr>
            <a:xfrm>
              <a:off x="7474225" y="1878107"/>
              <a:ext cx="29154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2">
                      <a:lumMod val="25000"/>
                    </a:schemeClr>
                  </a:solidFill>
                  <a:latin typeface="SassoonCRInfantMedium" panose="02000603020000020003" pitchFamily="2" charset="0"/>
                </a:rPr>
                <a:t>E</a:t>
              </a:r>
              <a:endParaRPr lang="en-US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endParaRP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0C2A407B-E32C-4DC1-A219-9B85C84E38CA}"/>
              </a:ext>
            </a:extLst>
          </p:cNvPr>
          <p:cNvSpPr/>
          <p:nvPr/>
        </p:nvSpPr>
        <p:spPr>
          <a:xfrm>
            <a:off x="4943454" y="4835891"/>
            <a:ext cx="25948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Revision</a:t>
            </a:r>
          </a:p>
        </p:txBody>
      </p:sp>
    </p:spTree>
    <p:extLst>
      <p:ext uri="{BB962C8B-B14F-4D97-AF65-F5344CB8AC3E}">
        <p14:creationId xmlns:p14="http://schemas.microsoft.com/office/powerpoint/2010/main" val="34754447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80531"/>
            <a:chOff x="79697" y="6454317"/>
            <a:chExt cx="1188000" cy="480531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XCCW Joined 7a" pitchFamily="66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Introduction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XCCW Joined 7a" pitchFamily="66" charset="0"/>
              </a:rPr>
              <a:t>What number does each arrow point to?</a:t>
            </a: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2864B06-7E13-4579-9032-9161FDAFD84C}"/>
              </a:ext>
            </a:extLst>
          </p:cNvPr>
          <p:cNvGraphicFramePr>
            <a:graphicFrameLocks noGrp="1"/>
          </p:cNvGraphicFramePr>
          <p:nvPr/>
        </p:nvGraphicFramePr>
        <p:xfrm>
          <a:off x="2209800" y="2863901"/>
          <a:ext cx="7772400" cy="4185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7240">
                  <a:extLst>
                    <a:ext uri="{9D8B030D-6E8A-4147-A177-3AD203B41FA5}">
                      <a16:colId xmlns:a16="http://schemas.microsoft.com/office/drawing/2014/main" val="4897901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1170214802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4260265017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562255146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602728734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922409456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3802805160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463112176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1030858026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096054215"/>
                    </a:ext>
                  </a:extLst>
                </a:gridCol>
              </a:tblGrid>
              <a:tr h="41854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1260477"/>
                  </a:ext>
                </a:extLst>
              </a:tr>
            </a:tbl>
          </a:graphicData>
        </a:graphic>
      </p:graphicFrame>
      <p:graphicFrame>
        <p:nvGraphicFramePr>
          <p:cNvPr id="51" name="Table 50">
            <a:extLst>
              <a:ext uri="{FF2B5EF4-FFF2-40B4-BE49-F238E27FC236}">
                <a16:creationId xmlns:a16="http://schemas.microsoft.com/office/drawing/2014/main" id="{A0804819-90FC-4235-BCDC-E445C4C8E400}"/>
              </a:ext>
            </a:extLst>
          </p:cNvPr>
          <p:cNvGraphicFramePr>
            <a:graphicFrameLocks noGrp="1"/>
          </p:cNvGraphicFramePr>
          <p:nvPr/>
        </p:nvGraphicFramePr>
        <p:xfrm>
          <a:off x="1821180" y="3301010"/>
          <a:ext cx="8549640" cy="4185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77240">
                  <a:extLst>
                    <a:ext uri="{9D8B030D-6E8A-4147-A177-3AD203B41FA5}">
                      <a16:colId xmlns:a16="http://schemas.microsoft.com/office/drawing/2014/main" val="1602418971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651584662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116000809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1030858026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096054215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3115698445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3379373130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3440886447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3772107058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3882011690"/>
                    </a:ext>
                  </a:extLst>
                </a:gridCol>
                <a:gridCol w="777240">
                  <a:extLst>
                    <a:ext uri="{9D8B030D-6E8A-4147-A177-3AD203B41FA5}">
                      <a16:colId xmlns:a16="http://schemas.microsoft.com/office/drawing/2014/main" val="2001513010"/>
                    </a:ext>
                  </a:extLst>
                </a:gridCol>
              </a:tblGrid>
              <a:tr h="41854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SassoonCRInfantMedium" panose="02000603020000020003" pitchFamily="2" charset="0"/>
                        </a:rPr>
                        <a:t>-5</a:t>
                      </a:r>
                      <a:endParaRPr lang="en-US" sz="2400" dirty="0">
                        <a:solidFill>
                          <a:schemeClr val="bg2">
                            <a:lumMod val="25000"/>
                          </a:schemeClr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-4</a:t>
                      </a:r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-1</a:t>
                      </a:r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0</a:t>
                      </a:r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2</a:t>
                      </a:r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4</a:t>
                      </a:r>
                      <a:endParaRPr lang="en-US" sz="24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SassoonCRInfantMedium" panose="02000603020000020003" pitchFamily="2" charset="0"/>
                        </a:rPr>
                        <a:t>5</a:t>
                      </a:r>
                      <a:endParaRPr lang="en-US" sz="2400" dirty="0">
                        <a:solidFill>
                          <a:schemeClr val="bg2">
                            <a:lumMod val="25000"/>
                          </a:schemeClr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1260477"/>
                  </a:ext>
                </a:extLst>
              </a:tr>
            </a:tbl>
          </a:graphicData>
        </a:graphic>
      </p:graphicFrame>
      <p:grpSp>
        <p:nvGrpSpPr>
          <p:cNvPr id="52" name="Group 51">
            <a:extLst>
              <a:ext uri="{FF2B5EF4-FFF2-40B4-BE49-F238E27FC236}">
                <a16:creationId xmlns:a16="http://schemas.microsoft.com/office/drawing/2014/main" id="{0D7B2B83-D7D5-4AF9-A59E-5F556309C9F5}"/>
              </a:ext>
            </a:extLst>
          </p:cNvPr>
          <p:cNvGrpSpPr/>
          <p:nvPr/>
        </p:nvGrpSpPr>
        <p:grpSpPr>
          <a:xfrm>
            <a:off x="2840198" y="2031966"/>
            <a:ext cx="291547" cy="804350"/>
            <a:chOff x="1364977" y="1878107"/>
            <a:chExt cx="291547" cy="804350"/>
          </a:xfrm>
        </p:grpSpPr>
        <p:cxnSp>
          <p:nvCxnSpPr>
            <p:cNvPr id="53" name="Straight Arrow Connector 52">
              <a:extLst>
                <a:ext uri="{FF2B5EF4-FFF2-40B4-BE49-F238E27FC236}">
                  <a16:creationId xmlns:a16="http://schemas.microsoft.com/office/drawing/2014/main" id="{68C1CCA5-BB43-42D0-9DAA-427389D4504F}"/>
                </a:ext>
              </a:extLst>
            </p:cNvPr>
            <p:cNvCxnSpPr/>
            <p:nvPr/>
          </p:nvCxnSpPr>
          <p:spPr>
            <a:xfrm>
              <a:off x="1510750" y="2245135"/>
              <a:ext cx="0" cy="43732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7DE7335D-4D0E-4470-8467-245DA0B2A054}"/>
                </a:ext>
              </a:extLst>
            </p:cNvPr>
            <p:cNvSpPr txBox="1"/>
            <p:nvPr/>
          </p:nvSpPr>
          <p:spPr>
            <a:xfrm>
              <a:off x="1364977" y="1878107"/>
              <a:ext cx="29154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2">
                      <a:lumMod val="25000"/>
                    </a:schemeClr>
                  </a:solidFill>
                  <a:latin typeface="SassoonCRInfantMedium" panose="02000603020000020003" pitchFamily="2" charset="0"/>
                </a:rPr>
                <a:t>A</a:t>
              </a:r>
              <a:endParaRPr lang="en-US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endParaRP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3C5865E8-B73C-4363-964C-721D2899985E}"/>
              </a:ext>
            </a:extLst>
          </p:cNvPr>
          <p:cNvGrpSpPr/>
          <p:nvPr/>
        </p:nvGrpSpPr>
        <p:grpSpPr>
          <a:xfrm>
            <a:off x="5171621" y="2025687"/>
            <a:ext cx="291547" cy="804350"/>
            <a:chOff x="3650977" y="1878107"/>
            <a:chExt cx="291547" cy="804350"/>
          </a:xfrm>
        </p:grpSpPr>
        <p:cxnSp>
          <p:nvCxnSpPr>
            <p:cNvPr id="56" name="Straight Arrow Connector 55">
              <a:extLst>
                <a:ext uri="{FF2B5EF4-FFF2-40B4-BE49-F238E27FC236}">
                  <a16:creationId xmlns:a16="http://schemas.microsoft.com/office/drawing/2014/main" id="{2524D295-23D6-438E-AF53-54583C3BB15F}"/>
                </a:ext>
              </a:extLst>
            </p:cNvPr>
            <p:cNvCxnSpPr/>
            <p:nvPr/>
          </p:nvCxnSpPr>
          <p:spPr>
            <a:xfrm>
              <a:off x="3796751" y="2245135"/>
              <a:ext cx="0" cy="43732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D06D3BDB-9FA1-4805-AB46-B5FC7108A57F}"/>
                </a:ext>
              </a:extLst>
            </p:cNvPr>
            <p:cNvSpPr txBox="1"/>
            <p:nvPr/>
          </p:nvSpPr>
          <p:spPr>
            <a:xfrm>
              <a:off x="3650977" y="1878107"/>
              <a:ext cx="29154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2">
                      <a:lumMod val="25000"/>
                    </a:schemeClr>
                  </a:solidFill>
                  <a:latin typeface="SassoonCRInfantMedium" panose="02000603020000020003" pitchFamily="2" charset="0"/>
                </a:rPr>
                <a:t>B</a:t>
              </a:r>
              <a:endParaRPr lang="en-US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endParaRPr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511488DF-E637-4853-BD7D-3DECCA94E435}"/>
              </a:ext>
            </a:extLst>
          </p:cNvPr>
          <p:cNvGrpSpPr/>
          <p:nvPr/>
        </p:nvGrpSpPr>
        <p:grpSpPr>
          <a:xfrm>
            <a:off x="5949347" y="2025688"/>
            <a:ext cx="291547" cy="804349"/>
            <a:chOff x="5174975" y="1878108"/>
            <a:chExt cx="291547" cy="804349"/>
          </a:xfrm>
        </p:grpSpPr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E1F4866C-9349-4A79-90A8-3018970994EC}"/>
                </a:ext>
              </a:extLst>
            </p:cNvPr>
            <p:cNvCxnSpPr/>
            <p:nvPr/>
          </p:nvCxnSpPr>
          <p:spPr>
            <a:xfrm>
              <a:off x="5320749" y="2245135"/>
              <a:ext cx="0" cy="43732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5710501E-0A9A-4989-A092-3F70DF4CEDFD}"/>
                </a:ext>
              </a:extLst>
            </p:cNvPr>
            <p:cNvSpPr txBox="1"/>
            <p:nvPr/>
          </p:nvSpPr>
          <p:spPr>
            <a:xfrm>
              <a:off x="5174975" y="1878108"/>
              <a:ext cx="29154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2">
                      <a:lumMod val="25000"/>
                    </a:schemeClr>
                  </a:solidFill>
                  <a:latin typeface="SassoonCRInfantMedium" panose="02000603020000020003" pitchFamily="2" charset="0"/>
                </a:rPr>
                <a:t>C</a:t>
              </a:r>
              <a:endParaRPr lang="en-US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endParaRP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17E3DA58-C7F5-41FA-B353-88E63CDB4948}"/>
              </a:ext>
            </a:extLst>
          </p:cNvPr>
          <p:cNvGrpSpPr/>
          <p:nvPr/>
        </p:nvGrpSpPr>
        <p:grpSpPr>
          <a:xfrm>
            <a:off x="7504800" y="2040991"/>
            <a:ext cx="291547" cy="804350"/>
            <a:chOff x="7474225" y="1878107"/>
            <a:chExt cx="291547" cy="804350"/>
          </a:xfrm>
        </p:grpSpPr>
        <p:cxnSp>
          <p:nvCxnSpPr>
            <p:cNvPr id="62" name="Straight Arrow Connector 61">
              <a:extLst>
                <a:ext uri="{FF2B5EF4-FFF2-40B4-BE49-F238E27FC236}">
                  <a16:creationId xmlns:a16="http://schemas.microsoft.com/office/drawing/2014/main" id="{4507BB27-0959-49A5-B3A9-369A64A5653D}"/>
                </a:ext>
              </a:extLst>
            </p:cNvPr>
            <p:cNvCxnSpPr/>
            <p:nvPr/>
          </p:nvCxnSpPr>
          <p:spPr>
            <a:xfrm>
              <a:off x="7619997" y="2245135"/>
              <a:ext cx="0" cy="43732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74C378FA-3B34-41F1-8840-BF3803132419}"/>
                </a:ext>
              </a:extLst>
            </p:cNvPr>
            <p:cNvSpPr txBox="1"/>
            <p:nvPr/>
          </p:nvSpPr>
          <p:spPr>
            <a:xfrm>
              <a:off x="7474225" y="1878107"/>
              <a:ext cx="29154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2">
                      <a:lumMod val="25000"/>
                    </a:schemeClr>
                  </a:solidFill>
                  <a:latin typeface="SassoonCRInfantMedium" panose="02000603020000020003" pitchFamily="2" charset="0"/>
                </a:rPr>
                <a:t>D</a:t>
              </a:r>
              <a:endParaRPr lang="en-US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endParaRPr>
            </a:p>
          </p:txBody>
        </p:sp>
      </p:grpSp>
      <p:grpSp>
        <p:nvGrpSpPr>
          <p:cNvPr id="64" name="Group 63">
            <a:extLst>
              <a:ext uri="{FF2B5EF4-FFF2-40B4-BE49-F238E27FC236}">
                <a16:creationId xmlns:a16="http://schemas.microsoft.com/office/drawing/2014/main" id="{C51A5B66-0AD3-4C86-8114-260F424E2F85}"/>
              </a:ext>
            </a:extLst>
          </p:cNvPr>
          <p:cNvGrpSpPr/>
          <p:nvPr/>
        </p:nvGrpSpPr>
        <p:grpSpPr>
          <a:xfrm>
            <a:off x="9042764" y="2025687"/>
            <a:ext cx="291547" cy="804350"/>
            <a:chOff x="7474225" y="1878107"/>
            <a:chExt cx="291547" cy="804350"/>
          </a:xfrm>
        </p:grpSpPr>
        <p:cxnSp>
          <p:nvCxnSpPr>
            <p:cNvPr id="65" name="Straight Arrow Connector 64">
              <a:extLst>
                <a:ext uri="{FF2B5EF4-FFF2-40B4-BE49-F238E27FC236}">
                  <a16:creationId xmlns:a16="http://schemas.microsoft.com/office/drawing/2014/main" id="{253FDD1A-AD14-4A2D-85E8-606B2761B7B2}"/>
                </a:ext>
              </a:extLst>
            </p:cNvPr>
            <p:cNvCxnSpPr/>
            <p:nvPr/>
          </p:nvCxnSpPr>
          <p:spPr>
            <a:xfrm>
              <a:off x="7619997" y="2245135"/>
              <a:ext cx="0" cy="43732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1D8422E0-79D2-4C81-9BA7-18AAED56C2C0}"/>
                </a:ext>
              </a:extLst>
            </p:cNvPr>
            <p:cNvSpPr txBox="1"/>
            <p:nvPr/>
          </p:nvSpPr>
          <p:spPr>
            <a:xfrm>
              <a:off x="7474225" y="1878107"/>
              <a:ext cx="29154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GB" sz="2400" dirty="0">
                  <a:solidFill>
                    <a:schemeClr val="bg2">
                      <a:lumMod val="25000"/>
                    </a:schemeClr>
                  </a:solidFill>
                  <a:latin typeface="SassoonCRInfantMedium" panose="02000603020000020003" pitchFamily="2" charset="0"/>
                </a:rPr>
                <a:t>E</a:t>
              </a:r>
              <a:endParaRPr lang="en-US" sz="2400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388051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80531"/>
            <a:chOff x="79697" y="6454317"/>
            <a:chExt cx="1188000" cy="480531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XCCW Joined 7a" pitchFamily="66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Put the numbers below in the correct place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 on the number line.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09DB92-7179-4C5B-8216-0B18995A12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550" y="4306682"/>
            <a:ext cx="7398900" cy="860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C6B4994-D93D-4B67-8B2B-4CA9EDB4B249}"/>
              </a:ext>
            </a:extLst>
          </p:cNvPr>
          <p:cNvSpPr txBox="1"/>
          <p:nvPr/>
        </p:nvSpPr>
        <p:spPr>
          <a:xfrm>
            <a:off x="2121247" y="5166822"/>
            <a:ext cx="7852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>
                <a:latin typeface="SassoonCRInfantMedium" panose="02000603020000020003" pitchFamily="2" charset="0"/>
              </a:rPr>
              <a:t>-20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186E2F-5C16-4B34-96CD-7F9DCDE2A7A5}"/>
              </a:ext>
            </a:extLst>
          </p:cNvPr>
          <p:cNvSpPr txBox="1"/>
          <p:nvPr/>
        </p:nvSpPr>
        <p:spPr>
          <a:xfrm>
            <a:off x="9232725" y="5166822"/>
            <a:ext cx="7852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>
                <a:latin typeface="SassoonCRInfantMedium" panose="02000603020000020003" pitchFamily="2" charset="0"/>
              </a:rPr>
              <a:t>20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93BA1A9-6ACE-4F88-8310-06F9673F8D51}"/>
              </a:ext>
            </a:extLst>
          </p:cNvPr>
          <p:cNvGrpSpPr/>
          <p:nvPr/>
        </p:nvGrpSpPr>
        <p:grpSpPr>
          <a:xfrm>
            <a:off x="2964081" y="1842143"/>
            <a:ext cx="6263838" cy="1206404"/>
            <a:chOff x="866189" y="1648717"/>
            <a:chExt cx="6263838" cy="1206404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4E037365-8180-441D-8141-693E40D2544D}"/>
                </a:ext>
              </a:extLst>
            </p:cNvPr>
            <p:cNvSpPr/>
            <p:nvPr/>
          </p:nvSpPr>
          <p:spPr>
            <a:xfrm>
              <a:off x="866189" y="1651983"/>
              <a:ext cx="954183" cy="1197805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10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7AA85550-1B65-456F-A726-F0416431523B}"/>
                </a:ext>
              </a:extLst>
            </p:cNvPr>
            <p:cNvSpPr/>
            <p:nvPr/>
          </p:nvSpPr>
          <p:spPr>
            <a:xfrm>
              <a:off x="2193603" y="1648717"/>
              <a:ext cx="954183" cy="1197805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4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-13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705464D3-7677-4DBD-960E-E66B03A9E2BE}"/>
                </a:ext>
              </a:extLst>
            </p:cNvPr>
            <p:cNvSpPr/>
            <p:nvPr/>
          </p:nvSpPr>
          <p:spPr>
            <a:xfrm>
              <a:off x="3521017" y="1657316"/>
              <a:ext cx="954183" cy="1197805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4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2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B03F4F83-0738-4EE4-9FEC-3774FD403F99}"/>
                </a:ext>
              </a:extLst>
            </p:cNvPr>
            <p:cNvSpPr/>
            <p:nvPr/>
          </p:nvSpPr>
          <p:spPr>
            <a:xfrm>
              <a:off x="4848431" y="1657316"/>
              <a:ext cx="954183" cy="1197805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4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-7</a:t>
              </a: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B5FC9B10-CC96-45DB-A696-B966F80BA017}"/>
                </a:ext>
              </a:extLst>
            </p:cNvPr>
            <p:cNvSpPr/>
            <p:nvPr/>
          </p:nvSpPr>
          <p:spPr>
            <a:xfrm>
              <a:off x="6175844" y="1657316"/>
              <a:ext cx="954183" cy="1197805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4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80531"/>
            <a:chOff x="79697" y="6454317"/>
            <a:chExt cx="1188000" cy="480531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XCCW Joined 7a" pitchFamily="66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Put the numbers below in the correct place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 on the number line.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209DB92-7179-4C5B-8216-0B18995A12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550" y="4306682"/>
            <a:ext cx="7398900" cy="860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C6B4994-D93D-4B67-8B2B-4CA9EDB4B249}"/>
              </a:ext>
            </a:extLst>
          </p:cNvPr>
          <p:cNvSpPr txBox="1"/>
          <p:nvPr/>
        </p:nvSpPr>
        <p:spPr>
          <a:xfrm>
            <a:off x="2121247" y="5166822"/>
            <a:ext cx="7852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>
                <a:latin typeface="SassoonCRInfantMedium" panose="02000603020000020003" pitchFamily="2" charset="0"/>
              </a:rPr>
              <a:t>-20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186E2F-5C16-4B34-96CD-7F9DCDE2A7A5}"/>
              </a:ext>
            </a:extLst>
          </p:cNvPr>
          <p:cNvSpPr txBox="1"/>
          <p:nvPr/>
        </p:nvSpPr>
        <p:spPr>
          <a:xfrm>
            <a:off x="9232725" y="5166822"/>
            <a:ext cx="7852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>
                <a:latin typeface="SassoonCRInfantMedium" panose="02000603020000020003" pitchFamily="2" charset="0"/>
              </a:rPr>
              <a:t>20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93BA1A9-6ACE-4F88-8310-06F9673F8D51}"/>
              </a:ext>
            </a:extLst>
          </p:cNvPr>
          <p:cNvGrpSpPr/>
          <p:nvPr/>
        </p:nvGrpSpPr>
        <p:grpSpPr>
          <a:xfrm>
            <a:off x="2964081" y="1842143"/>
            <a:ext cx="6263838" cy="1206404"/>
            <a:chOff x="866189" y="1648717"/>
            <a:chExt cx="6263838" cy="1206404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4E037365-8180-441D-8141-693E40D2544D}"/>
                </a:ext>
              </a:extLst>
            </p:cNvPr>
            <p:cNvSpPr/>
            <p:nvPr/>
          </p:nvSpPr>
          <p:spPr>
            <a:xfrm>
              <a:off x="866189" y="1651983"/>
              <a:ext cx="954183" cy="1197805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10</a:t>
              </a: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7AA85550-1B65-456F-A726-F0416431523B}"/>
                </a:ext>
              </a:extLst>
            </p:cNvPr>
            <p:cNvSpPr/>
            <p:nvPr/>
          </p:nvSpPr>
          <p:spPr>
            <a:xfrm>
              <a:off x="2193603" y="1648717"/>
              <a:ext cx="954183" cy="1197805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4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-13</a:t>
              </a:r>
            </a:p>
          </p:txBody>
        </p:sp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705464D3-7677-4DBD-960E-E66B03A9E2BE}"/>
                </a:ext>
              </a:extLst>
            </p:cNvPr>
            <p:cNvSpPr/>
            <p:nvPr/>
          </p:nvSpPr>
          <p:spPr>
            <a:xfrm>
              <a:off x="3521017" y="1657316"/>
              <a:ext cx="954183" cy="1197805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4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2</a:t>
              </a:r>
            </a:p>
          </p:txBody>
        </p:sp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B03F4F83-0738-4EE4-9FEC-3774FD403F99}"/>
                </a:ext>
              </a:extLst>
            </p:cNvPr>
            <p:cNvSpPr/>
            <p:nvPr/>
          </p:nvSpPr>
          <p:spPr>
            <a:xfrm>
              <a:off x="4848431" y="1657316"/>
              <a:ext cx="954183" cy="1197805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4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-7</a:t>
              </a:r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B5FC9B10-CC96-45DB-A696-B966F80BA017}"/>
                </a:ext>
              </a:extLst>
            </p:cNvPr>
            <p:cNvSpPr/>
            <p:nvPr/>
          </p:nvSpPr>
          <p:spPr>
            <a:xfrm>
              <a:off x="6175844" y="1657316"/>
              <a:ext cx="954183" cy="1197805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GB" sz="4400" dirty="0">
                  <a:solidFill>
                    <a:schemeClr val="tx1"/>
                  </a:solidFill>
                  <a:latin typeface="SassoonCRInfantMedium" panose="02000603020000020003" pitchFamily="2" charset="0"/>
                </a:rPr>
                <a:t>18</a:t>
              </a:r>
            </a:p>
          </p:txBody>
        </p:sp>
      </p:grp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C95FB751-7014-4977-9212-4303F64D872C}"/>
              </a:ext>
            </a:extLst>
          </p:cNvPr>
          <p:cNvCxnSpPr>
            <a:cxnSpLocks/>
          </p:cNvCxnSpPr>
          <p:nvPr/>
        </p:nvCxnSpPr>
        <p:spPr>
          <a:xfrm>
            <a:off x="7846744" y="3796193"/>
            <a:ext cx="0" cy="54357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7E653D5-4436-4B2D-A4FE-010C1AB4DFEA}"/>
              </a:ext>
            </a:extLst>
          </p:cNvPr>
          <p:cNvCxnSpPr>
            <a:cxnSpLocks/>
          </p:cNvCxnSpPr>
          <p:nvPr/>
        </p:nvCxnSpPr>
        <p:spPr>
          <a:xfrm>
            <a:off x="3763205" y="3989898"/>
            <a:ext cx="0" cy="54357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E67814EF-7B34-4C7B-9778-4759A781B3CD}"/>
              </a:ext>
            </a:extLst>
          </p:cNvPr>
          <p:cNvCxnSpPr>
            <a:cxnSpLocks/>
          </p:cNvCxnSpPr>
          <p:nvPr/>
        </p:nvCxnSpPr>
        <p:spPr>
          <a:xfrm>
            <a:off x="6424344" y="3989898"/>
            <a:ext cx="0" cy="54357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73E6C8B-1345-4D56-B65D-224581CAC89C}"/>
              </a:ext>
            </a:extLst>
          </p:cNvPr>
          <p:cNvCxnSpPr>
            <a:cxnSpLocks/>
          </p:cNvCxnSpPr>
          <p:nvPr/>
        </p:nvCxnSpPr>
        <p:spPr>
          <a:xfrm>
            <a:off x="4826098" y="3989898"/>
            <a:ext cx="0" cy="54357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CB488FC1-8F9B-4885-BB53-6C13EF2C6742}"/>
              </a:ext>
            </a:extLst>
          </p:cNvPr>
          <p:cNvCxnSpPr>
            <a:cxnSpLocks/>
          </p:cNvCxnSpPr>
          <p:nvPr/>
        </p:nvCxnSpPr>
        <p:spPr>
          <a:xfrm>
            <a:off x="9077667" y="3989898"/>
            <a:ext cx="0" cy="54357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105F4952-C4E4-46D3-A340-7AEB938D4488}"/>
              </a:ext>
            </a:extLst>
          </p:cNvPr>
          <p:cNvSpPr txBox="1"/>
          <p:nvPr/>
        </p:nvSpPr>
        <p:spPr>
          <a:xfrm>
            <a:off x="3378384" y="3669809"/>
            <a:ext cx="78527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-13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CA962B6-1C12-4B9E-BE31-1B1825C7845B}"/>
              </a:ext>
            </a:extLst>
          </p:cNvPr>
          <p:cNvSpPr txBox="1"/>
          <p:nvPr/>
        </p:nvSpPr>
        <p:spPr>
          <a:xfrm>
            <a:off x="4437365" y="3669809"/>
            <a:ext cx="78527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-7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EFDB624-1042-4D37-83D1-DEB5BEACA1B7}"/>
              </a:ext>
            </a:extLst>
          </p:cNvPr>
          <p:cNvSpPr txBox="1"/>
          <p:nvPr/>
        </p:nvSpPr>
        <p:spPr>
          <a:xfrm>
            <a:off x="6033260" y="3669809"/>
            <a:ext cx="78527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2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756ADF9-7367-452B-AC57-3B89B52CE6DC}"/>
              </a:ext>
            </a:extLst>
          </p:cNvPr>
          <p:cNvSpPr txBox="1"/>
          <p:nvPr/>
        </p:nvSpPr>
        <p:spPr>
          <a:xfrm>
            <a:off x="7451147" y="3466180"/>
            <a:ext cx="78527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10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818E6CD-CD98-4B47-A3F7-94C2C9A6EB1D}"/>
              </a:ext>
            </a:extLst>
          </p:cNvPr>
          <p:cNvSpPr txBox="1"/>
          <p:nvPr/>
        </p:nvSpPr>
        <p:spPr>
          <a:xfrm>
            <a:off x="8685029" y="3669809"/>
            <a:ext cx="785276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22855143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6035" y="569226"/>
            <a:ext cx="747045" cy="74704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7258878" y="71191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5267" y="1705135"/>
            <a:ext cx="1250012" cy="875008"/>
          </a:xfrm>
          <a:prstGeom prst="rect">
            <a:avLst/>
          </a:prstGeom>
        </p:spPr>
      </p:pic>
      <p:sp>
        <p:nvSpPr>
          <p:cNvPr id="33" name="Rounded Rectangular Callout 32"/>
          <p:cNvSpPr/>
          <p:nvPr/>
        </p:nvSpPr>
        <p:spPr>
          <a:xfrm>
            <a:off x="3339152" y="1458959"/>
            <a:ext cx="3919726" cy="1086350"/>
          </a:xfrm>
          <a:prstGeom prst="wedgeRoundRectCallout">
            <a:avLst>
              <a:gd name="adj1" fmla="val 65177"/>
              <a:gd name="adj2" fmla="val 71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alibri" panose="020F0502020204030204" pitchFamily="34" charset="0"/>
              </a:rPr>
              <a:t>The number line looks correct to me!</a:t>
            </a:r>
          </a:p>
        </p:txBody>
      </p:sp>
      <p:graphicFrame>
        <p:nvGraphicFramePr>
          <p:cNvPr id="34" name="Table 33"/>
          <p:cNvGraphicFramePr>
            <a:graphicFrameLocks noGrp="1"/>
          </p:cNvGraphicFramePr>
          <p:nvPr/>
        </p:nvGraphicFramePr>
        <p:xfrm>
          <a:off x="2828118" y="3575811"/>
          <a:ext cx="625230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25230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625230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35" name="TextBox 3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661671" y="4052030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272571" y="4052030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6909177" y="4052030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7520077" y="4052030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8156683" y="4052030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8768820" y="4052030"/>
            <a:ext cx="585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alibri" panose="020F0502020204030204" pitchFamily="34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5050771" y="4052030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5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0771" y="4052030"/>
                <a:ext cx="585195" cy="461665"/>
              </a:xfrm>
              <a:prstGeom prst="rect">
                <a:avLst/>
              </a:prstGeom>
              <a:blipFill>
                <a:blip r:embed="rId5"/>
                <a:stretch>
                  <a:fillRect t="-10667" r="-13542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4362754" y="4052030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4</a:t>
                </a: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2754" y="4052030"/>
                <a:ext cx="585195" cy="461665"/>
              </a:xfrm>
              <a:prstGeom prst="rect">
                <a:avLst/>
              </a:prstGeom>
              <a:blipFill>
                <a:blip r:embed="rId6"/>
                <a:stretch>
                  <a:fillRect t="-10667" r="-13542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764088" y="4052030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3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4088" y="4052030"/>
                <a:ext cx="585195" cy="461665"/>
              </a:xfrm>
              <a:prstGeom prst="rect">
                <a:avLst/>
              </a:prstGeom>
              <a:blipFill>
                <a:blip r:embed="rId7"/>
                <a:stretch>
                  <a:fillRect t="-10667" r="-14583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3146238" y="4052030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2</a:t>
                </a: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6238" y="4052030"/>
                <a:ext cx="585195" cy="461665"/>
              </a:xfrm>
              <a:prstGeom prst="rect">
                <a:avLst/>
              </a:prstGeom>
              <a:blipFill>
                <a:blip r:embed="rId8"/>
                <a:stretch>
                  <a:fillRect t="-10667" r="-14583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/>
              <p:nvPr/>
            </p:nvSpPr>
            <p:spPr>
              <a:xfrm>
                <a:off x="2443409" y="4052030"/>
                <a:ext cx="58519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B44E6B0A-5D66-794E-AC76-3F54A0119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3409" y="4052030"/>
                <a:ext cx="585195" cy="461665"/>
              </a:xfrm>
              <a:prstGeom prst="rect">
                <a:avLst/>
              </a:prstGeom>
              <a:blipFill>
                <a:blip r:embed="rId9"/>
                <a:stretch>
                  <a:fillRect t="-10667" r="-13542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7" name="Straight Connector 46"/>
          <p:cNvCxnSpPr/>
          <p:nvPr/>
        </p:nvCxnSpPr>
        <p:spPr>
          <a:xfrm>
            <a:off x="5954267" y="3094893"/>
            <a:ext cx="0" cy="1793631"/>
          </a:xfrm>
          <a:prstGeom prst="line">
            <a:avLst/>
          </a:prstGeom>
          <a:ln w="317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peech Bubble: Rectangle with Corners Rounded 1">
            <a:extLst>
              <a:ext uri="{FF2B5EF4-FFF2-40B4-BE49-F238E27FC236}">
                <a16:creationId xmlns:a16="http://schemas.microsoft.com/office/drawing/2014/main" id="{6A44BF05-F0E5-4BF4-BAF7-A7340AB89CAC}"/>
              </a:ext>
            </a:extLst>
          </p:cNvPr>
          <p:cNvSpPr/>
          <p:nvPr/>
        </p:nvSpPr>
        <p:spPr>
          <a:xfrm rot="20981335">
            <a:off x="578069" y="493986"/>
            <a:ext cx="2250049" cy="2051323"/>
          </a:xfrm>
          <a:prstGeom prst="wedgeRoundRectCallout">
            <a:avLst>
              <a:gd name="adj1" fmla="val -53998"/>
              <a:gd name="adj2" fmla="val -6149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Talk about it!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96296E-6 L -0.07379 0.03518 C -0.08941 0.04305 -0.1125 0.04745 -0.13646 0.04745 C -0.16406 0.04745 -0.18594 0.04305 -0.20156 0.03518 L -0.27518 2.96296E-6 " pathEditMode="relative" rAng="0" ptsTypes="AAAAA">
                                      <p:cBhvr>
                                        <p:cTn id="1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67" y="2361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96296E-6 L -0.03437 0.03495 C -0.04167 0.04305 -0.05226 0.04745 -0.06354 0.04745 C -0.07639 0.04745 -0.08646 0.04305 -0.09375 0.03495 L -0.12795 2.96296E-6 " pathEditMode="relative" rAng="0" ptsTypes="AAAAA">
                                      <p:cBhvr>
                                        <p:cTn id="1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06" y="2361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7.40741E-7 L 0.07448 -0.04491 C 0.09011 -0.05486 0.11337 -0.06018 0.13768 -0.06018 C 0.16546 -0.06018 0.18768 -0.05486 0.2033 -0.04491 L 0.27796 -7.40741E-7 " pathEditMode="relative" rAng="0" ptsTypes="AAAAA">
                                      <p:cBhvr>
                                        <p:cTn id="1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89" y="-300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37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96296E-6 L 0.03368 -0.04121 C 0.04062 -0.05047 0.05122 -0.0551 0.06215 -0.0551 C 0.07483 -0.0551 0.0849 -0.05047 0.09184 -0.04121 L 0.12569 2.96296E-6 " pathEditMode="relative" rAng="0" ptsTypes="AAAAA">
                                      <p:cBhvr>
                                        <p:cTn id="1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285" y="-2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1" grpId="1"/>
      <p:bldP spid="42" grpId="0"/>
      <p:bldP spid="44" grpId="0"/>
      <p:bldP spid="4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4049" y="15"/>
            <a:ext cx="7159677" cy="1465289"/>
          </a:xfrm>
        </p:spPr>
        <p:txBody>
          <a:bodyPr/>
          <a:lstStyle/>
          <a:p>
            <a:pPr eaLnBrk="1" hangingPunct="1"/>
            <a:r>
              <a:rPr lang="en-US" altLang="en-US" sz="3200" dirty="0">
                <a:latin typeface="Jarman" pitchFamily="2" charset="0"/>
              </a:rPr>
              <a:t>Can you order this set of numbers starting with the coldest?</a:t>
            </a:r>
            <a:endParaRPr lang="en-US" altLang="en-US" sz="6600" dirty="0">
              <a:latin typeface="Jarman" pitchFamily="2" charset="0"/>
            </a:endParaRPr>
          </a:p>
        </p:txBody>
      </p:sp>
      <p:grpSp>
        <p:nvGrpSpPr>
          <p:cNvPr id="2" name="Group 40"/>
          <p:cNvGrpSpPr>
            <a:grpSpLocks/>
          </p:cNvGrpSpPr>
          <p:nvPr/>
        </p:nvGrpSpPr>
        <p:grpSpPr bwMode="auto">
          <a:xfrm>
            <a:off x="2996784" y="1295400"/>
            <a:ext cx="6149714" cy="2527092"/>
            <a:chOff x="1392" y="816"/>
            <a:chExt cx="3264" cy="1152"/>
          </a:xfrm>
        </p:grpSpPr>
        <p:sp>
          <p:nvSpPr>
            <p:cNvPr id="14351" name="Rectangle 33"/>
            <p:cNvSpPr>
              <a:spLocks noChangeArrowheads="1"/>
            </p:cNvSpPr>
            <p:nvPr/>
          </p:nvSpPr>
          <p:spPr bwMode="auto">
            <a:xfrm>
              <a:off x="1392" y="816"/>
              <a:ext cx="768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en-US" altLang="en-US" sz="6000">
                  <a:solidFill>
                    <a:srgbClr val="4A4A4A"/>
                  </a:solidFill>
                  <a:latin typeface="Jarman" pitchFamily="2" charset="0"/>
                </a:rPr>
                <a:t>20</a:t>
              </a:r>
              <a:endParaRPr lang="en-US" altLang="en-US" sz="8800">
                <a:solidFill>
                  <a:srgbClr val="4A4A4A"/>
                </a:solidFill>
                <a:latin typeface="Jarman" pitchFamily="2" charset="0"/>
              </a:endParaRPr>
            </a:p>
          </p:txBody>
        </p:sp>
        <p:sp>
          <p:nvSpPr>
            <p:cNvPr id="14352" name="Rectangle 35"/>
            <p:cNvSpPr>
              <a:spLocks noChangeArrowheads="1"/>
            </p:cNvSpPr>
            <p:nvPr/>
          </p:nvSpPr>
          <p:spPr bwMode="auto">
            <a:xfrm>
              <a:off x="2544" y="1344"/>
              <a:ext cx="768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en-US" altLang="en-US" sz="6000">
                  <a:solidFill>
                    <a:srgbClr val="4A4A4A"/>
                  </a:solidFill>
                  <a:latin typeface="Jarman" pitchFamily="2" charset="0"/>
                </a:rPr>
                <a:t>5</a:t>
              </a:r>
              <a:endParaRPr lang="en-US" altLang="en-US" sz="8800">
                <a:solidFill>
                  <a:srgbClr val="4A4A4A"/>
                </a:solidFill>
                <a:latin typeface="Jarman" pitchFamily="2" charset="0"/>
              </a:endParaRPr>
            </a:p>
          </p:txBody>
        </p:sp>
        <p:sp>
          <p:nvSpPr>
            <p:cNvPr id="14353" name="Rectangle 36"/>
            <p:cNvSpPr>
              <a:spLocks noChangeArrowheads="1"/>
            </p:cNvSpPr>
            <p:nvPr/>
          </p:nvSpPr>
          <p:spPr bwMode="auto">
            <a:xfrm>
              <a:off x="3888" y="960"/>
              <a:ext cx="768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en-US" altLang="en-US" sz="6000">
                  <a:solidFill>
                    <a:srgbClr val="4A4A4A"/>
                  </a:solidFill>
                  <a:latin typeface="Jarman" pitchFamily="2" charset="0"/>
                </a:rPr>
                <a:t>- 2</a:t>
              </a:r>
              <a:endParaRPr lang="en-US" altLang="en-US" sz="8800">
                <a:solidFill>
                  <a:srgbClr val="4A4A4A"/>
                </a:solidFill>
                <a:latin typeface="Jarman" pitchFamily="2" charset="0"/>
              </a:endParaRPr>
            </a:p>
          </p:txBody>
        </p:sp>
        <p:sp>
          <p:nvSpPr>
            <p:cNvPr id="14354" name="Rectangle 37"/>
            <p:cNvSpPr>
              <a:spLocks noChangeArrowheads="1"/>
            </p:cNvSpPr>
            <p:nvPr/>
          </p:nvSpPr>
          <p:spPr bwMode="auto">
            <a:xfrm>
              <a:off x="1488" y="1440"/>
              <a:ext cx="768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en-US" altLang="en-US" sz="6000">
                  <a:solidFill>
                    <a:srgbClr val="4A4A4A"/>
                  </a:solidFill>
                  <a:latin typeface="Jarman" pitchFamily="2" charset="0"/>
                </a:rPr>
                <a:t>- 15</a:t>
              </a:r>
              <a:endParaRPr lang="en-US" altLang="en-US" sz="8800">
                <a:solidFill>
                  <a:srgbClr val="4A4A4A"/>
                </a:solidFill>
                <a:latin typeface="Jarman" pitchFamily="2" charset="0"/>
              </a:endParaRPr>
            </a:p>
          </p:txBody>
        </p:sp>
        <p:sp>
          <p:nvSpPr>
            <p:cNvPr id="14355" name="Rectangle 38"/>
            <p:cNvSpPr>
              <a:spLocks noChangeArrowheads="1"/>
            </p:cNvSpPr>
            <p:nvPr/>
          </p:nvSpPr>
          <p:spPr bwMode="auto">
            <a:xfrm>
              <a:off x="3504" y="1488"/>
              <a:ext cx="768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en-US" altLang="en-US" sz="6000">
                  <a:solidFill>
                    <a:srgbClr val="4A4A4A"/>
                  </a:solidFill>
                  <a:latin typeface="Jarman" pitchFamily="2" charset="0"/>
                </a:rPr>
                <a:t>10</a:t>
              </a:r>
              <a:endParaRPr lang="en-US" altLang="en-US" sz="8800">
                <a:solidFill>
                  <a:srgbClr val="4A4A4A"/>
                </a:solidFill>
                <a:latin typeface="Jarman" pitchFamily="2" charset="0"/>
              </a:endParaRPr>
            </a:p>
          </p:txBody>
        </p:sp>
        <p:sp>
          <p:nvSpPr>
            <p:cNvPr id="14356" name="Rectangle 39"/>
            <p:cNvSpPr>
              <a:spLocks noChangeArrowheads="1"/>
            </p:cNvSpPr>
            <p:nvPr/>
          </p:nvSpPr>
          <p:spPr bwMode="auto">
            <a:xfrm>
              <a:off x="2592" y="816"/>
              <a:ext cx="768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/>
              <a:r>
                <a:rPr lang="en-US" altLang="en-US" sz="6000">
                  <a:solidFill>
                    <a:srgbClr val="4A4A4A"/>
                  </a:solidFill>
                  <a:latin typeface="Jarman" pitchFamily="2" charset="0"/>
                </a:rPr>
                <a:t>- 20</a:t>
              </a:r>
              <a:endParaRPr lang="en-US" altLang="en-US" sz="8800">
                <a:solidFill>
                  <a:srgbClr val="4A4A4A"/>
                </a:solidFill>
                <a:latin typeface="Jarman" pitchFamily="2" charset="0"/>
              </a:endParaRPr>
            </a:p>
          </p:txBody>
        </p:sp>
      </p:grpSp>
      <p:grpSp>
        <p:nvGrpSpPr>
          <p:cNvPr id="3" name="Group 51"/>
          <p:cNvGrpSpPr>
            <a:grpSpLocks/>
          </p:cNvGrpSpPr>
          <p:nvPr/>
        </p:nvGrpSpPr>
        <p:grpSpPr bwMode="auto">
          <a:xfrm>
            <a:off x="3067050" y="4648200"/>
            <a:ext cx="6115050" cy="457200"/>
            <a:chOff x="624" y="2928"/>
            <a:chExt cx="2688" cy="288"/>
          </a:xfrm>
        </p:grpSpPr>
        <p:sp>
          <p:nvSpPr>
            <p:cNvPr id="14341" name="Line 41"/>
            <p:cNvSpPr>
              <a:spLocks noChangeShapeType="1"/>
            </p:cNvSpPr>
            <p:nvPr/>
          </p:nvSpPr>
          <p:spPr bwMode="auto">
            <a:xfrm>
              <a:off x="624" y="3216"/>
              <a:ext cx="26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4342" name="Line 42"/>
            <p:cNvSpPr>
              <a:spLocks noChangeShapeType="1"/>
            </p:cNvSpPr>
            <p:nvPr/>
          </p:nvSpPr>
          <p:spPr bwMode="auto">
            <a:xfrm>
              <a:off x="624" y="2928"/>
              <a:ext cx="0" cy="28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4343" name="Line 43"/>
            <p:cNvSpPr>
              <a:spLocks noChangeShapeType="1"/>
            </p:cNvSpPr>
            <p:nvPr/>
          </p:nvSpPr>
          <p:spPr bwMode="auto">
            <a:xfrm>
              <a:off x="960" y="2928"/>
              <a:ext cx="0" cy="28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4344" name="Line 44"/>
            <p:cNvSpPr>
              <a:spLocks noChangeShapeType="1"/>
            </p:cNvSpPr>
            <p:nvPr/>
          </p:nvSpPr>
          <p:spPr bwMode="auto">
            <a:xfrm>
              <a:off x="1296" y="2928"/>
              <a:ext cx="0" cy="28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4345" name="Line 45"/>
            <p:cNvSpPr>
              <a:spLocks noChangeShapeType="1"/>
            </p:cNvSpPr>
            <p:nvPr/>
          </p:nvSpPr>
          <p:spPr bwMode="auto">
            <a:xfrm>
              <a:off x="1632" y="2928"/>
              <a:ext cx="0" cy="28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4346" name="Line 46"/>
            <p:cNvSpPr>
              <a:spLocks noChangeShapeType="1"/>
            </p:cNvSpPr>
            <p:nvPr/>
          </p:nvSpPr>
          <p:spPr bwMode="auto">
            <a:xfrm>
              <a:off x="1968" y="2928"/>
              <a:ext cx="0" cy="28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4347" name="Line 47"/>
            <p:cNvSpPr>
              <a:spLocks noChangeShapeType="1"/>
            </p:cNvSpPr>
            <p:nvPr/>
          </p:nvSpPr>
          <p:spPr bwMode="auto">
            <a:xfrm>
              <a:off x="2304" y="2928"/>
              <a:ext cx="0" cy="28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4348" name="Line 48"/>
            <p:cNvSpPr>
              <a:spLocks noChangeShapeType="1"/>
            </p:cNvSpPr>
            <p:nvPr/>
          </p:nvSpPr>
          <p:spPr bwMode="auto">
            <a:xfrm>
              <a:off x="2640" y="2928"/>
              <a:ext cx="0" cy="28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4349" name="Line 49"/>
            <p:cNvSpPr>
              <a:spLocks noChangeShapeType="1"/>
            </p:cNvSpPr>
            <p:nvPr/>
          </p:nvSpPr>
          <p:spPr bwMode="auto">
            <a:xfrm>
              <a:off x="2976" y="2928"/>
              <a:ext cx="0" cy="28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14350" name="Line 50"/>
            <p:cNvSpPr>
              <a:spLocks noChangeShapeType="1"/>
            </p:cNvSpPr>
            <p:nvPr/>
          </p:nvSpPr>
          <p:spPr bwMode="auto">
            <a:xfrm>
              <a:off x="3312" y="2928"/>
              <a:ext cx="0" cy="28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5656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95600" y="381000"/>
            <a:ext cx="2457450" cy="1143000"/>
          </a:xfrm>
        </p:spPr>
        <p:txBody>
          <a:bodyPr/>
          <a:lstStyle/>
          <a:p>
            <a:pPr eaLnBrk="1" hangingPunct="1"/>
            <a:r>
              <a:rPr lang="en-US" altLang="en-US" sz="2800">
                <a:latin typeface="Jarman" pitchFamily="2" charset="0"/>
              </a:rPr>
              <a:t>Negative Numbers</a:t>
            </a:r>
            <a:endParaRPr lang="en-US" altLang="en-US">
              <a:latin typeface="Jarman" pitchFamily="2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2895600" y="1752600"/>
            <a:ext cx="24574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2800">
                <a:solidFill>
                  <a:srgbClr val="4A4A4A"/>
                </a:solidFill>
                <a:latin typeface="Jarman" pitchFamily="2" charset="0"/>
              </a:rPr>
              <a:t>The temperature</a:t>
            </a:r>
            <a:br>
              <a:rPr lang="en-US" altLang="en-US" sz="2800">
                <a:solidFill>
                  <a:srgbClr val="4A4A4A"/>
                </a:solidFill>
                <a:latin typeface="Jarman" pitchFamily="2" charset="0"/>
              </a:rPr>
            </a:br>
            <a:r>
              <a:rPr lang="en-US" altLang="en-US" sz="2800">
                <a:solidFill>
                  <a:srgbClr val="4A4A4A"/>
                </a:solidFill>
                <a:latin typeface="Jarman" pitchFamily="2" charset="0"/>
              </a:rPr>
              <a:t>scale is often seen vertically.</a:t>
            </a:r>
            <a:endParaRPr lang="en-US" altLang="en-US" sz="4400">
              <a:solidFill>
                <a:srgbClr val="4A4A4A"/>
              </a:solidFill>
              <a:latin typeface="Jarman" pitchFamily="2" charset="0"/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2895600" y="4343400"/>
            <a:ext cx="24574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2800">
                <a:solidFill>
                  <a:srgbClr val="4A4A4A"/>
                </a:solidFill>
                <a:latin typeface="Jarman" pitchFamily="2" charset="0"/>
              </a:rPr>
              <a:t>As the temperature goes below freezing we use negative numbers.</a:t>
            </a:r>
            <a:endParaRPr lang="en-US" altLang="en-US" sz="4400">
              <a:solidFill>
                <a:srgbClr val="4A4A4A"/>
              </a:solidFill>
              <a:latin typeface="Jarman" pitchFamily="2" charset="0"/>
            </a:endParaRPr>
          </a:p>
        </p:txBody>
      </p:sp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6210300" y="228600"/>
            <a:ext cx="342900" cy="6421438"/>
            <a:chOff x="2976" y="192"/>
            <a:chExt cx="288" cy="4045"/>
          </a:xfrm>
        </p:grpSpPr>
        <p:sp>
          <p:nvSpPr>
            <p:cNvPr id="5142" name="Line 7"/>
            <p:cNvSpPr>
              <a:spLocks noChangeShapeType="1"/>
            </p:cNvSpPr>
            <p:nvPr/>
          </p:nvSpPr>
          <p:spPr bwMode="auto">
            <a:xfrm>
              <a:off x="2976" y="192"/>
              <a:ext cx="0" cy="4045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43" name="Line 8"/>
            <p:cNvSpPr>
              <a:spLocks noChangeShapeType="1"/>
            </p:cNvSpPr>
            <p:nvPr/>
          </p:nvSpPr>
          <p:spPr bwMode="auto">
            <a:xfrm>
              <a:off x="2976" y="192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44" name="Line 9"/>
            <p:cNvSpPr>
              <a:spLocks noChangeShapeType="1"/>
            </p:cNvSpPr>
            <p:nvPr/>
          </p:nvSpPr>
          <p:spPr bwMode="auto">
            <a:xfrm>
              <a:off x="2976" y="528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45" name="Line 10"/>
            <p:cNvSpPr>
              <a:spLocks noChangeShapeType="1"/>
            </p:cNvSpPr>
            <p:nvPr/>
          </p:nvSpPr>
          <p:spPr bwMode="auto">
            <a:xfrm>
              <a:off x="2976" y="864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46" name="Line 11"/>
            <p:cNvSpPr>
              <a:spLocks noChangeShapeType="1"/>
            </p:cNvSpPr>
            <p:nvPr/>
          </p:nvSpPr>
          <p:spPr bwMode="auto">
            <a:xfrm>
              <a:off x="2976" y="1200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47" name="Line 12"/>
            <p:cNvSpPr>
              <a:spLocks noChangeShapeType="1"/>
            </p:cNvSpPr>
            <p:nvPr/>
          </p:nvSpPr>
          <p:spPr bwMode="auto">
            <a:xfrm>
              <a:off x="2976" y="1536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48" name="Line 13"/>
            <p:cNvSpPr>
              <a:spLocks noChangeShapeType="1"/>
            </p:cNvSpPr>
            <p:nvPr/>
          </p:nvSpPr>
          <p:spPr bwMode="auto">
            <a:xfrm>
              <a:off x="2976" y="1872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49" name="Line 14"/>
            <p:cNvSpPr>
              <a:spLocks noChangeShapeType="1"/>
            </p:cNvSpPr>
            <p:nvPr/>
          </p:nvSpPr>
          <p:spPr bwMode="auto">
            <a:xfrm>
              <a:off x="2976" y="2208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50" name="Line 15"/>
            <p:cNvSpPr>
              <a:spLocks noChangeShapeType="1"/>
            </p:cNvSpPr>
            <p:nvPr/>
          </p:nvSpPr>
          <p:spPr bwMode="auto">
            <a:xfrm>
              <a:off x="2976" y="2544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51" name="Line 16"/>
            <p:cNvSpPr>
              <a:spLocks noChangeShapeType="1"/>
            </p:cNvSpPr>
            <p:nvPr/>
          </p:nvSpPr>
          <p:spPr bwMode="auto">
            <a:xfrm>
              <a:off x="2976" y="2880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52" name="Line 17"/>
            <p:cNvSpPr>
              <a:spLocks noChangeShapeType="1"/>
            </p:cNvSpPr>
            <p:nvPr/>
          </p:nvSpPr>
          <p:spPr bwMode="auto">
            <a:xfrm>
              <a:off x="2976" y="3216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53" name="Line 18"/>
            <p:cNvSpPr>
              <a:spLocks noChangeShapeType="1"/>
            </p:cNvSpPr>
            <p:nvPr/>
          </p:nvSpPr>
          <p:spPr bwMode="auto">
            <a:xfrm>
              <a:off x="2976" y="3552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54" name="Line 19"/>
            <p:cNvSpPr>
              <a:spLocks noChangeShapeType="1"/>
            </p:cNvSpPr>
            <p:nvPr/>
          </p:nvSpPr>
          <p:spPr bwMode="auto">
            <a:xfrm>
              <a:off x="2976" y="3888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  <p:sp>
          <p:nvSpPr>
            <p:cNvPr id="5155" name="Line 20"/>
            <p:cNvSpPr>
              <a:spLocks noChangeShapeType="1"/>
            </p:cNvSpPr>
            <p:nvPr/>
          </p:nvSpPr>
          <p:spPr bwMode="auto">
            <a:xfrm>
              <a:off x="2976" y="4224"/>
              <a:ext cx="288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>
                <a:solidFill>
                  <a:srgbClr val="1C1C1C"/>
                </a:solidFill>
                <a:latin typeface="Jarman" pitchFamily="2" charset="0"/>
              </a:endParaRPr>
            </a:p>
          </p:txBody>
        </p:sp>
      </p:grpSp>
      <p:sp>
        <p:nvSpPr>
          <p:cNvPr id="11285" name="Text Box 21"/>
          <p:cNvSpPr txBox="1">
            <a:spLocks noChangeArrowheads="1"/>
          </p:cNvSpPr>
          <p:nvPr/>
        </p:nvSpPr>
        <p:spPr bwMode="auto">
          <a:xfrm>
            <a:off x="6737747" y="3163903"/>
            <a:ext cx="3417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0</a:t>
            </a:r>
          </a:p>
        </p:txBody>
      </p:sp>
      <p:sp>
        <p:nvSpPr>
          <p:cNvPr id="11286" name="Text Box 22"/>
          <p:cNvSpPr txBox="1">
            <a:spLocks noChangeArrowheads="1"/>
          </p:cNvSpPr>
          <p:nvPr/>
        </p:nvSpPr>
        <p:spPr bwMode="auto">
          <a:xfrm>
            <a:off x="6737747" y="2667015"/>
            <a:ext cx="3417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1</a:t>
            </a:r>
          </a:p>
        </p:txBody>
      </p:sp>
      <p:sp>
        <p:nvSpPr>
          <p:cNvPr id="11287" name="Text Box 23"/>
          <p:cNvSpPr txBox="1">
            <a:spLocks noChangeArrowheads="1"/>
          </p:cNvSpPr>
          <p:nvPr/>
        </p:nvSpPr>
        <p:spPr bwMode="auto">
          <a:xfrm>
            <a:off x="6737747" y="2133615"/>
            <a:ext cx="3417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2</a:t>
            </a:r>
          </a:p>
        </p:txBody>
      </p:sp>
      <p:sp>
        <p:nvSpPr>
          <p:cNvPr id="11288" name="Text Box 24"/>
          <p:cNvSpPr txBox="1">
            <a:spLocks noChangeArrowheads="1"/>
          </p:cNvSpPr>
          <p:nvPr/>
        </p:nvSpPr>
        <p:spPr bwMode="auto">
          <a:xfrm>
            <a:off x="6737747" y="1600203"/>
            <a:ext cx="34015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3</a:t>
            </a:r>
          </a:p>
        </p:txBody>
      </p:sp>
      <p:sp>
        <p:nvSpPr>
          <p:cNvPr id="11289" name="Text Box 25"/>
          <p:cNvSpPr txBox="1">
            <a:spLocks noChangeArrowheads="1"/>
          </p:cNvSpPr>
          <p:nvPr/>
        </p:nvSpPr>
        <p:spPr bwMode="auto">
          <a:xfrm>
            <a:off x="6737747" y="1066815"/>
            <a:ext cx="3417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4</a:t>
            </a:r>
          </a:p>
        </p:txBody>
      </p:sp>
      <p:sp>
        <p:nvSpPr>
          <p:cNvPr id="11290" name="Text Box 26"/>
          <p:cNvSpPr txBox="1">
            <a:spLocks noChangeArrowheads="1"/>
          </p:cNvSpPr>
          <p:nvPr/>
        </p:nvSpPr>
        <p:spPr bwMode="auto">
          <a:xfrm>
            <a:off x="6737747" y="533414"/>
            <a:ext cx="3417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5</a:t>
            </a:r>
          </a:p>
        </p:txBody>
      </p:sp>
      <p:sp>
        <p:nvSpPr>
          <p:cNvPr id="11291" name="Text Box 27"/>
          <p:cNvSpPr txBox="1">
            <a:spLocks noChangeArrowheads="1"/>
          </p:cNvSpPr>
          <p:nvPr/>
        </p:nvSpPr>
        <p:spPr bwMode="auto">
          <a:xfrm>
            <a:off x="6737747" y="3"/>
            <a:ext cx="3417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6</a:t>
            </a:r>
          </a:p>
        </p:txBody>
      </p:sp>
      <p:sp>
        <p:nvSpPr>
          <p:cNvPr id="11292" name="Text Box 28"/>
          <p:cNvSpPr txBox="1">
            <a:spLocks noChangeArrowheads="1"/>
          </p:cNvSpPr>
          <p:nvPr/>
        </p:nvSpPr>
        <p:spPr bwMode="auto">
          <a:xfrm>
            <a:off x="6667507" y="3733801"/>
            <a:ext cx="5036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- 1</a:t>
            </a:r>
          </a:p>
        </p:txBody>
      </p:sp>
      <p:sp>
        <p:nvSpPr>
          <p:cNvPr id="11293" name="Text Box 29"/>
          <p:cNvSpPr txBox="1">
            <a:spLocks noChangeArrowheads="1"/>
          </p:cNvSpPr>
          <p:nvPr/>
        </p:nvSpPr>
        <p:spPr bwMode="auto">
          <a:xfrm>
            <a:off x="6667507" y="4267215"/>
            <a:ext cx="5036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- 2</a:t>
            </a:r>
          </a:p>
        </p:txBody>
      </p:sp>
      <p:sp>
        <p:nvSpPr>
          <p:cNvPr id="11294" name="Text Box 30"/>
          <p:cNvSpPr txBox="1">
            <a:spLocks noChangeArrowheads="1"/>
          </p:cNvSpPr>
          <p:nvPr/>
        </p:nvSpPr>
        <p:spPr bwMode="auto">
          <a:xfrm>
            <a:off x="6668692" y="4800615"/>
            <a:ext cx="5036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- 3</a:t>
            </a:r>
          </a:p>
        </p:txBody>
      </p:sp>
      <p:sp>
        <p:nvSpPr>
          <p:cNvPr id="11295" name="Text Box 31"/>
          <p:cNvSpPr txBox="1">
            <a:spLocks noChangeArrowheads="1"/>
          </p:cNvSpPr>
          <p:nvPr/>
        </p:nvSpPr>
        <p:spPr bwMode="auto">
          <a:xfrm>
            <a:off x="6668697" y="5334015"/>
            <a:ext cx="5036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- 4</a:t>
            </a:r>
          </a:p>
        </p:txBody>
      </p:sp>
      <p:sp>
        <p:nvSpPr>
          <p:cNvPr id="11296" name="Text Box 32"/>
          <p:cNvSpPr txBox="1">
            <a:spLocks noChangeArrowheads="1"/>
          </p:cNvSpPr>
          <p:nvPr/>
        </p:nvSpPr>
        <p:spPr bwMode="auto">
          <a:xfrm>
            <a:off x="6668696" y="5867415"/>
            <a:ext cx="5036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- 5</a:t>
            </a:r>
          </a:p>
        </p:txBody>
      </p:sp>
      <p:sp>
        <p:nvSpPr>
          <p:cNvPr id="11297" name="Text Box 33"/>
          <p:cNvSpPr txBox="1">
            <a:spLocks noChangeArrowheads="1"/>
          </p:cNvSpPr>
          <p:nvPr/>
        </p:nvSpPr>
        <p:spPr bwMode="auto">
          <a:xfrm>
            <a:off x="6667506" y="6400815"/>
            <a:ext cx="50366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US" altLang="en-US">
                <a:solidFill>
                  <a:srgbClr val="1C1C1C"/>
                </a:solidFill>
                <a:latin typeface="Jarman" pitchFamily="2" charset="0"/>
              </a:rPr>
              <a:t>- 6</a:t>
            </a:r>
          </a:p>
        </p:txBody>
      </p:sp>
      <p:sp>
        <p:nvSpPr>
          <p:cNvPr id="11298" name="Rectangle 34"/>
          <p:cNvSpPr>
            <a:spLocks noChangeArrowheads="1"/>
          </p:cNvSpPr>
          <p:nvPr/>
        </p:nvSpPr>
        <p:spPr bwMode="auto">
          <a:xfrm>
            <a:off x="7067550" y="2819400"/>
            <a:ext cx="24574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2800">
                <a:solidFill>
                  <a:srgbClr val="4A4A4A"/>
                </a:solidFill>
                <a:latin typeface="Jarman" pitchFamily="2" charset="0"/>
              </a:rPr>
              <a:t>Water freezing</a:t>
            </a:r>
            <a:endParaRPr lang="en-US" altLang="en-US" sz="4400">
              <a:solidFill>
                <a:srgbClr val="4A4A4A"/>
              </a:solidFill>
              <a:latin typeface="Jarman" pitchFamily="2" charset="0"/>
            </a:endParaRPr>
          </a:p>
        </p:txBody>
      </p:sp>
      <p:sp>
        <p:nvSpPr>
          <p:cNvPr id="11299" name="Rectangle 35"/>
          <p:cNvSpPr>
            <a:spLocks noChangeArrowheads="1"/>
          </p:cNvSpPr>
          <p:nvPr/>
        </p:nvSpPr>
        <p:spPr bwMode="auto">
          <a:xfrm>
            <a:off x="7067550" y="1219200"/>
            <a:ext cx="24574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2800">
                <a:solidFill>
                  <a:srgbClr val="FF0000"/>
                </a:solidFill>
                <a:latin typeface="Jarman" pitchFamily="2" charset="0"/>
              </a:rPr>
              <a:t>Getting warmer</a:t>
            </a:r>
            <a:endParaRPr lang="en-US" altLang="en-US" sz="4400">
              <a:solidFill>
                <a:srgbClr val="4A4A4A"/>
              </a:solidFill>
              <a:latin typeface="Jarman" pitchFamily="2" charset="0"/>
            </a:endParaRPr>
          </a:p>
        </p:txBody>
      </p:sp>
      <p:sp>
        <p:nvSpPr>
          <p:cNvPr id="11300" name="Rectangle 36"/>
          <p:cNvSpPr>
            <a:spLocks noChangeArrowheads="1"/>
          </p:cNvSpPr>
          <p:nvPr/>
        </p:nvSpPr>
        <p:spPr bwMode="auto">
          <a:xfrm>
            <a:off x="7067550" y="4572000"/>
            <a:ext cx="24574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US" altLang="en-US" sz="2800">
                <a:solidFill>
                  <a:srgbClr val="EB8634"/>
                </a:solidFill>
                <a:latin typeface="Jarman" pitchFamily="2" charset="0"/>
              </a:rPr>
              <a:t>Getting colder</a:t>
            </a:r>
            <a:endParaRPr lang="en-US" altLang="en-US" sz="4400">
              <a:solidFill>
                <a:srgbClr val="4A4A4A"/>
              </a:solidFill>
              <a:latin typeface="Jarm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375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1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1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1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1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1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11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11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500"/>
                                        <p:tgtEl>
                                          <p:spTgt spid="11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2" dur="500"/>
                                        <p:tgtEl>
                                          <p:spTgt spid="11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"/>
                                        <p:tgtEl>
                                          <p:spTgt spid="11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500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7" dur="500"/>
                                        <p:tgtEl>
                                          <p:spTgt spid="11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2" dur="500"/>
                                        <p:tgtEl>
                                          <p:spTgt spid="11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7" dur="500"/>
                                        <p:tgtEl>
                                          <p:spTgt spid="11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2" dur="500"/>
                                        <p:tgtEl>
                                          <p:spTgt spid="11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11268" grpId="0"/>
      <p:bldP spid="11269" grpId="0"/>
      <p:bldP spid="11285" grpId="0" autoUpdateAnimBg="0"/>
      <p:bldP spid="11286" grpId="0" autoUpdateAnimBg="0"/>
      <p:bldP spid="11287" grpId="0" autoUpdateAnimBg="0"/>
      <p:bldP spid="11288" grpId="0" autoUpdateAnimBg="0"/>
      <p:bldP spid="11289" grpId="0" autoUpdateAnimBg="0"/>
      <p:bldP spid="11290" grpId="0" autoUpdateAnimBg="0"/>
      <p:bldP spid="11291" grpId="0" autoUpdateAnimBg="0"/>
      <p:bldP spid="11292" grpId="0" autoUpdateAnimBg="0"/>
      <p:bldP spid="11293" grpId="0" autoUpdateAnimBg="0"/>
      <p:bldP spid="11294" grpId="0" autoUpdateAnimBg="0"/>
      <p:bldP spid="11295" grpId="0" autoUpdateAnimBg="0"/>
      <p:bldP spid="11296" grpId="0" autoUpdateAnimBg="0"/>
      <p:bldP spid="11297" grpId="0" autoUpdateAnimBg="0"/>
      <p:bldP spid="11298" grpId="0"/>
      <p:bldP spid="11299" grpId="0"/>
      <p:bldP spid="1130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80531"/>
            <a:chOff x="79697" y="6454317"/>
            <a:chExt cx="1188000" cy="480531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XCCW Joined 7a" pitchFamily="66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If the temperature in London is 23°C and the temperature in Greenland is -12°C, the difference between the two temperatures is 35°C. 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True or False? </a:t>
            </a:r>
            <a:endParaRPr lang="en-GB" sz="2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3D17FC8-4B6D-48F6-9FD4-6298E43D2351}"/>
              </a:ext>
            </a:extLst>
          </p:cNvPr>
          <p:cNvSpPr/>
          <p:nvPr/>
        </p:nvSpPr>
        <p:spPr>
          <a:xfrm>
            <a:off x="1910991" y="272388"/>
            <a:ext cx="289954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Talk task…</a:t>
            </a:r>
          </a:p>
        </p:txBody>
      </p:sp>
    </p:spTree>
    <p:extLst>
      <p:ext uri="{BB962C8B-B14F-4D97-AF65-F5344CB8AC3E}">
        <p14:creationId xmlns:p14="http://schemas.microsoft.com/office/powerpoint/2010/main" val="39871533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80531"/>
            <a:chOff x="79697" y="6454317"/>
            <a:chExt cx="1188000" cy="480531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XCCW Joined 7a" pitchFamily="66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If the temperature in London is 23°C and the temperature in Greenland is -12°C, the difference between the two temperatures is 35°C. 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True or False?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32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True</a:t>
            </a:r>
            <a:endParaRPr lang="en-GB" sz="3200" u="sng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86060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F5F5BD-0B42-4EBF-8AAE-13EDCCD2D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3754821" cy="748972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/>
              <a:t>Over to you….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165F0DD-9B1D-4926-BEB5-ABE056B87428}"/>
              </a:ext>
            </a:extLst>
          </p:cNvPr>
          <p:cNvSpPr/>
          <p:nvPr/>
        </p:nvSpPr>
        <p:spPr>
          <a:xfrm>
            <a:off x="241739" y="1270983"/>
            <a:ext cx="1089242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hlinkClick r:id="rId2"/>
              </a:rPr>
              <a:t>https://vimeo.com/454667428</a:t>
            </a:r>
            <a:r>
              <a:rPr lang="en-GB" sz="3200" dirty="0"/>
              <a:t>    </a:t>
            </a:r>
          </a:p>
          <a:p>
            <a:pPr algn="ctr"/>
            <a:r>
              <a:rPr lang="en-GB" sz="3200" dirty="0"/>
              <a:t>Triangles -Work through video.  Then ordering negative numbers sheet independently . </a:t>
            </a:r>
          </a:p>
          <a:p>
            <a:endParaRPr lang="en-GB" sz="32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ED36A51-B6E5-4EBF-9575-4EB7F6A1B4E3}"/>
              </a:ext>
            </a:extLst>
          </p:cNvPr>
          <p:cNvSpPr/>
          <p:nvPr/>
        </p:nvSpPr>
        <p:spPr>
          <a:xfrm>
            <a:off x="6589988" y="4641351"/>
            <a:ext cx="4256688" cy="107721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3200"/>
              <a:t>Octagons slide 22/ </a:t>
            </a:r>
            <a:r>
              <a:rPr lang="en-GB" sz="3200" dirty="0"/>
              <a:t>Hexagons- </a:t>
            </a:r>
            <a:r>
              <a:rPr lang="en-GB" sz="3200"/>
              <a:t>slide 21 </a:t>
            </a:r>
            <a:endParaRPr lang="en-GB" sz="32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9636ED-3937-4B9F-A340-C472F06B1E97}"/>
              </a:ext>
            </a:extLst>
          </p:cNvPr>
          <p:cNvSpPr/>
          <p:nvPr/>
        </p:nvSpPr>
        <p:spPr>
          <a:xfrm>
            <a:off x="241739" y="3694831"/>
            <a:ext cx="6484881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3200" dirty="0"/>
              <a:t>Squares- </a:t>
            </a:r>
            <a:r>
              <a:rPr lang="en-GB" sz="3200" dirty="0" err="1"/>
              <a:t>Whiterose</a:t>
            </a:r>
            <a:r>
              <a:rPr lang="en-GB" sz="3200" dirty="0"/>
              <a:t> sheet – Mrs Lund</a:t>
            </a:r>
          </a:p>
        </p:txBody>
      </p:sp>
    </p:spTree>
    <p:extLst>
      <p:ext uri="{BB962C8B-B14F-4D97-AF65-F5344CB8AC3E}">
        <p14:creationId xmlns:p14="http://schemas.microsoft.com/office/powerpoint/2010/main" val="5155885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740" b="11992"/>
          <a:stretch>
            <a:fillRect/>
          </a:stretch>
        </p:blipFill>
        <p:spPr bwMode="auto">
          <a:xfrm>
            <a:off x="9962409" y="2082749"/>
            <a:ext cx="1945482" cy="409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442452" y="357981"/>
            <a:ext cx="10899058" cy="4762500"/>
          </a:xfrm>
        </p:spPr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600" dirty="0">
                <a:latin typeface="Jarman" pitchFamily="2" charset="0"/>
                <a:cs typeface="Twinkl"/>
              </a:rPr>
              <a:t>Order the following numbers from smallest to largest:</a:t>
            </a:r>
          </a:p>
          <a:p>
            <a:pPr marL="742950" indent="-742950" algn="ctr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4000" dirty="0">
                <a:latin typeface="Jarman" pitchFamily="2" charset="0"/>
                <a:cs typeface="Twinkl"/>
              </a:rPr>
              <a:t>34, -23, 14, -12, 41, -2, -24, 13</a:t>
            </a:r>
          </a:p>
          <a:p>
            <a:pPr marL="514350" indent="-514350" eaLnBrk="1" fontAlgn="auto" hangingPunct="1">
              <a:lnSpc>
                <a:spcPct val="300000"/>
              </a:lnSpc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en-US" sz="4000" dirty="0">
                <a:latin typeface="Jarman" pitchFamily="2" charset="0"/>
                <a:cs typeface="Twinkl"/>
              </a:rPr>
              <a:t>9</a:t>
            </a:r>
            <a:r>
              <a:rPr lang="en-US" sz="4000" baseline="30000" dirty="0">
                <a:latin typeface="Jarman" pitchFamily="2" charset="0"/>
                <a:cs typeface="Twinkl"/>
              </a:rPr>
              <a:t>0</a:t>
            </a:r>
            <a:r>
              <a:rPr lang="en-US" sz="4000" dirty="0">
                <a:latin typeface="Jarman" pitchFamily="2" charset="0"/>
                <a:cs typeface="Twinkl"/>
              </a:rPr>
              <a:t>C, -7</a:t>
            </a:r>
            <a:r>
              <a:rPr lang="en-US" sz="4000" baseline="30000" dirty="0">
                <a:latin typeface="Jarman" pitchFamily="2" charset="0"/>
                <a:cs typeface="Twinkl"/>
              </a:rPr>
              <a:t>0</a:t>
            </a:r>
            <a:r>
              <a:rPr lang="en-US" sz="4000" dirty="0">
                <a:latin typeface="Jarman" pitchFamily="2" charset="0"/>
                <a:cs typeface="Twinkl"/>
              </a:rPr>
              <a:t>C, -9</a:t>
            </a:r>
            <a:r>
              <a:rPr lang="en-US" sz="4000" baseline="30000" dirty="0">
                <a:latin typeface="Jarman" pitchFamily="2" charset="0"/>
                <a:cs typeface="Twinkl"/>
              </a:rPr>
              <a:t>0</a:t>
            </a:r>
            <a:r>
              <a:rPr lang="en-US" sz="4000" dirty="0">
                <a:latin typeface="Jarman" pitchFamily="2" charset="0"/>
                <a:cs typeface="Twinkl"/>
              </a:rPr>
              <a:t>C, 3</a:t>
            </a:r>
            <a:r>
              <a:rPr lang="en-US" sz="4000" baseline="30000" dirty="0">
                <a:latin typeface="Jarman" pitchFamily="2" charset="0"/>
                <a:cs typeface="Twinkl"/>
              </a:rPr>
              <a:t>0</a:t>
            </a:r>
            <a:r>
              <a:rPr lang="en-US" sz="4000" dirty="0">
                <a:latin typeface="Jarman" pitchFamily="2" charset="0"/>
                <a:cs typeface="Twinkl"/>
              </a:rPr>
              <a:t>C, -5</a:t>
            </a:r>
            <a:r>
              <a:rPr lang="en-US" sz="4000" baseline="30000" dirty="0">
                <a:latin typeface="Jarman" pitchFamily="2" charset="0"/>
                <a:cs typeface="Twinkl"/>
              </a:rPr>
              <a:t>0</a:t>
            </a:r>
            <a:r>
              <a:rPr lang="en-US" sz="4000" dirty="0">
                <a:latin typeface="Jarman" pitchFamily="2" charset="0"/>
                <a:cs typeface="Twinkl"/>
              </a:rPr>
              <a:t>C, 0</a:t>
            </a:r>
            <a:r>
              <a:rPr lang="en-US" sz="4000" baseline="30000" dirty="0">
                <a:latin typeface="Jarman" pitchFamily="2" charset="0"/>
                <a:cs typeface="Twinkl"/>
              </a:rPr>
              <a:t>0</a:t>
            </a:r>
            <a:r>
              <a:rPr lang="en-US" sz="4000" dirty="0">
                <a:latin typeface="Jarman" pitchFamily="2" charset="0"/>
                <a:cs typeface="Twinkl"/>
              </a:rPr>
              <a:t>C, -12</a:t>
            </a:r>
            <a:r>
              <a:rPr lang="en-US" sz="4000" baseline="30000" dirty="0">
                <a:latin typeface="Jarman" pitchFamily="2" charset="0"/>
                <a:cs typeface="Twinkl"/>
              </a:rPr>
              <a:t>0</a:t>
            </a:r>
            <a:r>
              <a:rPr lang="en-US" sz="4000" dirty="0">
                <a:latin typeface="Jarman" pitchFamily="2" charset="0"/>
                <a:cs typeface="Twinkl"/>
              </a:rPr>
              <a:t>C</a:t>
            </a:r>
          </a:p>
          <a:p>
            <a:pPr marL="514350" indent="-514350" eaLnBrk="1" fontAlgn="auto" hangingPunct="1">
              <a:lnSpc>
                <a:spcPct val="300000"/>
              </a:lnSpc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en-US" sz="4000" dirty="0">
                <a:latin typeface="Jarman" pitchFamily="2" charset="0"/>
                <a:cs typeface="Twinkl"/>
              </a:rPr>
              <a:t>45, 67, -23, 28, -12, 78, -59, -1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DF2C545-EAA6-4D37-8A09-5A53AE208406}"/>
              </a:ext>
            </a:extLst>
          </p:cNvPr>
          <p:cNvSpPr/>
          <p:nvPr/>
        </p:nvSpPr>
        <p:spPr>
          <a:xfrm>
            <a:off x="295627" y="0"/>
            <a:ext cx="110972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Triangles</a:t>
            </a:r>
          </a:p>
        </p:txBody>
      </p:sp>
    </p:spTree>
    <p:extLst>
      <p:ext uri="{BB962C8B-B14F-4D97-AF65-F5344CB8AC3E}">
        <p14:creationId xmlns:p14="http://schemas.microsoft.com/office/powerpoint/2010/main" val="11597734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740" b="11992"/>
          <a:stretch>
            <a:fillRect/>
          </a:stretch>
        </p:blipFill>
        <p:spPr bwMode="auto">
          <a:xfrm>
            <a:off x="9962409" y="2082749"/>
            <a:ext cx="1945482" cy="409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Content Placeholder 21"/>
          <p:cNvSpPr>
            <a:spLocks noGrp="1"/>
          </p:cNvSpPr>
          <p:nvPr>
            <p:ph idx="1"/>
          </p:nvPr>
        </p:nvSpPr>
        <p:spPr>
          <a:xfrm>
            <a:off x="442452" y="357981"/>
            <a:ext cx="10899058" cy="4762500"/>
          </a:xfrm>
        </p:spPr>
        <p:txBody>
          <a:bodyPr vert="horz" wrap="square" lIns="108000" tIns="108000" rIns="108000" bIns="10800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600" dirty="0">
                <a:latin typeface="Jarman" pitchFamily="2" charset="0"/>
                <a:cs typeface="Twinkl"/>
              </a:rPr>
              <a:t>Order the following numbers from smallest to largest:</a:t>
            </a:r>
          </a:p>
          <a:p>
            <a:pPr marL="742950" indent="-742950" algn="ctr" eaLnBrk="1" fontAlgn="auto" hangingPunct="1">
              <a:spcAft>
                <a:spcPts val="0"/>
              </a:spcAft>
              <a:buFont typeface="+mj-lt"/>
              <a:buAutoNum type="arabicPeriod"/>
              <a:defRPr/>
            </a:pPr>
            <a:r>
              <a:rPr lang="en-US" sz="4000" dirty="0">
                <a:latin typeface="Jarman" pitchFamily="2" charset="0"/>
                <a:cs typeface="Twinkl"/>
              </a:rPr>
              <a:t>34, -23, 14, -12, 41, -2, -24, 13</a:t>
            </a:r>
          </a:p>
          <a:p>
            <a:pPr marL="514350" indent="-514350" eaLnBrk="1" fontAlgn="auto" hangingPunct="1">
              <a:lnSpc>
                <a:spcPct val="300000"/>
              </a:lnSpc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en-US" sz="4000" dirty="0">
                <a:latin typeface="Jarman" pitchFamily="2" charset="0"/>
                <a:cs typeface="Twinkl"/>
              </a:rPr>
              <a:t>9</a:t>
            </a:r>
            <a:r>
              <a:rPr lang="en-US" sz="4000" baseline="30000" dirty="0">
                <a:latin typeface="Jarman" pitchFamily="2" charset="0"/>
                <a:cs typeface="Twinkl"/>
              </a:rPr>
              <a:t>0</a:t>
            </a:r>
            <a:r>
              <a:rPr lang="en-US" sz="4000" dirty="0">
                <a:latin typeface="Jarman" pitchFamily="2" charset="0"/>
                <a:cs typeface="Twinkl"/>
              </a:rPr>
              <a:t>C, -7</a:t>
            </a:r>
            <a:r>
              <a:rPr lang="en-US" sz="4000" baseline="30000" dirty="0">
                <a:latin typeface="Jarman" pitchFamily="2" charset="0"/>
                <a:cs typeface="Twinkl"/>
              </a:rPr>
              <a:t>0</a:t>
            </a:r>
            <a:r>
              <a:rPr lang="en-US" sz="4000" dirty="0">
                <a:latin typeface="Jarman" pitchFamily="2" charset="0"/>
                <a:cs typeface="Twinkl"/>
              </a:rPr>
              <a:t>C, -9</a:t>
            </a:r>
            <a:r>
              <a:rPr lang="en-US" sz="4000" baseline="30000" dirty="0">
                <a:latin typeface="Jarman" pitchFamily="2" charset="0"/>
                <a:cs typeface="Twinkl"/>
              </a:rPr>
              <a:t>0</a:t>
            </a:r>
            <a:r>
              <a:rPr lang="en-US" sz="4000" dirty="0">
                <a:latin typeface="Jarman" pitchFamily="2" charset="0"/>
                <a:cs typeface="Twinkl"/>
              </a:rPr>
              <a:t>C, 3</a:t>
            </a:r>
            <a:r>
              <a:rPr lang="en-US" sz="4000" baseline="30000" dirty="0">
                <a:latin typeface="Jarman" pitchFamily="2" charset="0"/>
                <a:cs typeface="Twinkl"/>
              </a:rPr>
              <a:t>0</a:t>
            </a:r>
            <a:r>
              <a:rPr lang="en-US" sz="4000" dirty="0">
                <a:latin typeface="Jarman" pitchFamily="2" charset="0"/>
                <a:cs typeface="Twinkl"/>
              </a:rPr>
              <a:t>C, -5</a:t>
            </a:r>
            <a:r>
              <a:rPr lang="en-US" sz="4000" baseline="30000" dirty="0">
                <a:latin typeface="Jarman" pitchFamily="2" charset="0"/>
                <a:cs typeface="Twinkl"/>
              </a:rPr>
              <a:t>0</a:t>
            </a:r>
            <a:r>
              <a:rPr lang="en-US" sz="4000" dirty="0">
                <a:latin typeface="Jarman" pitchFamily="2" charset="0"/>
                <a:cs typeface="Twinkl"/>
              </a:rPr>
              <a:t>C, 0</a:t>
            </a:r>
            <a:r>
              <a:rPr lang="en-US" sz="4000" baseline="30000" dirty="0">
                <a:latin typeface="Jarman" pitchFamily="2" charset="0"/>
                <a:cs typeface="Twinkl"/>
              </a:rPr>
              <a:t>0</a:t>
            </a:r>
            <a:r>
              <a:rPr lang="en-US" sz="4000" dirty="0">
                <a:latin typeface="Jarman" pitchFamily="2" charset="0"/>
                <a:cs typeface="Twinkl"/>
              </a:rPr>
              <a:t>C, -12</a:t>
            </a:r>
            <a:r>
              <a:rPr lang="en-US" sz="4000" baseline="30000" dirty="0">
                <a:latin typeface="Jarman" pitchFamily="2" charset="0"/>
                <a:cs typeface="Twinkl"/>
              </a:rPr>
              <a:t>0</a:t>
            </a:r>
            <a:r>
              <a:rPr lang="en-US" sz="4000" dirty="0">
                <a:latin typeface="Jarman" pitchFamily="2" charset="0"/>
                <a:cs typeface="Twinkl"/>
              </a:rPr>
              <a:t>C</a:t>
            </a:r>
          </a:p>
          <a:p>
            <a:pPr marL="514350" indent="-514350" eaLnBrk="1" fontAlgn="auto" hangingPunct="1">
              <a:lnSpc>
                <a:spcPct val="300000"/>
              </a:lnSpc>
              <a:spcAft>
                <a:spcPts val="0"/>
              </a:spcAft>
              <a:buFont typeface="Arial" panose="020B0604020202020204" pitchFamily="34" charset="0"/>
              <a:buAutoNum type="arabicPeriod"/>
              <a:defRPr/>
            </a:pPr>
            <a:r>
              <a:rPr lang="en-US" sz="4000" dirty="0">
                <a:latin typeface="Jarman" pitchFamily="2" charset="0"/>
                <a:cs typeface="Twinkl"/>
              </a:rPr>
              <a:t>45, 67, -23, 28, -12, 78, -59, -1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DF2C545-EAA6-4D37-8A09-5A53AE208406}"/>
              </a:ext>
            </a:extLst>
          </p:cNvPr>
          <p:cNvSpPr/>
          <p:nvPr/>
        </p:nvSpPr>
        <p:spPr>
          <a:xfrm>
            <a:off x="295627" y="0"/>
            <a:ext cx="110972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0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Triangles</a:t>
            </a:r>
          </a:p>
        </p:txBody>
      </p:sp>
    </p:spTree>
    <p:extLst>
      <p:ext uri="{BB962C8B-B14F-4D97-AF65-F5344CB8AC3E}">
        <p14:creationId xmlns:p14="http://schemas.microsoft.com/office/powerpoint/2010/main" val="24476596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3028BE4-3160-4C1F-95D8-CF5726FF515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07" t="7816" r="3707" b="9579"/>
          <a:stretch/>
        </p:blipFill>
        <p:spPr>
          <a:xfrm>
            <a:off x="299545" y="956442"/>
            <a:ext cx="11592910" cy="566507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CB66F86-E959-436F-8FF2-556977E817BD}"/>
              </a:ext>
            </a:extLst>
          </p:cNvPr>
          <p:cNvSpPr/>
          <p:nvPr/>
        </p:nvSpPr>
        <p:spPr>
          <a:xfrm>
            <a:off x="2753711" y="236483"/>
            <a:ext cx="6484881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3200" dirty="0"/>
              <a:t>Squares- </a:t>
            </a:r>
            <a:r>
              <a:rPr lang="en-GB" sz="3200" dirty="0" err="1"/>
              <a:t>Whiterose</a:t>
            </a:r>
            <a:r>
              <a:rPr lang="en-GB" sz="3200" dirty="0"/>
              <a:t> sheet </a:t>
            </a:r>
          </a:p>
        </p:txBody>
      </p:sp>
    </p:spTree>
    <p:extLst>
      <p:ext uri="{BB962C8B-B14F-4D97-AF65-F5344CB8AC3E}">
        <p14:creationId xmlns:p14="http://schemas.microsoft.com/office/powerpoint/2010/main" val="33480166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544" y="0"/>
            <a:ext cx="8239660" cy="994306"/>
          </a:xfrm>
        </p:spPr>
        <p:txBody>
          <a:bodyPr/>
          <a:lstStyle/>
          <a:p>
            <a:r>
              <a:rPr lang="en-GB" dirty="0">
                <a:latin typeface="Jarman" pitchFamily="2" charset="0"/>
              </a:rPr>
              <a:t>Hexagons: Over to you…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0106" y="774364"/>
            <a:ext cx="3538273" cy="6083643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/>
          <a:p>
            <a:r>
              <a:rPr lang="en-GB" sz="2400" b="1" dirty="0">
                <a:solidFill>
                  <a:schemeClr val="tx1"/>
                </a:solidFill>
                <a:latin typeface="Jarman" pitchFamily="2" charset="0"/>
              </a:rPr>
              <a:t>Order smallest to biggest: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solidFill>
                  <a:schemeClr val="tx1"/>
                </a:solidFill>
                <a:latin typeface="Jarman" pitchFamily="2" charset="0"/>
              </a:rPr>
              <a:t>-56, -87, 42, 5, -21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solidFill>
                  <a:schemeClr val="tx1"/>
                </a:solidFill>
                <a:latin typeface="Jarman" pitchFamily="2" charset="0"/>
              </a:rPr>
              <a:t>55, -68, -94, 4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solidFill>
                  <a:schemeClr val="tx1"/>
                </a:solidFill>
                <a:latin typeface="Jarman" pitchFamily="2" charset="0"/>
              </a:rPr>
              <a:t>-100 60, -77, 36, -46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solidFill>
                  <a:schemeClr val="tx1"/>
                </a:solidFill>
                <a:latin typeface="Jarman" pitchFamily="2" charset="0"/>
              </a:rPr>
              <a:t>59, -82, -5, 7, -10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solidFill>
                  <a:schemeClr val="tx1"/>
                </a:solidFill>
                <a:latin typeface="Jarman" pitchFamily="2" charset="0"/>
              </a:rPr>
              <a:t>-45, 52, 31, 6, -93</a:t>
            </a:r>
          </a:p>
          <a:p>
            <a:r>
              <a:rPr lang="en-GB" sz="2400" b="1" dirty="0">
                <a:solidFill>
                  <a:schemeClr val="tx1"/>
                </a:solidFill>
                <a:latin typeface="Jarman" pitchFamily="2" charset="0"/>
              </a:rPr>
              <a:t>Compare: </a:t>
            </a:r>
          </a:p>
          <a:p>
            <a:r>
              <a:rPr lang="en-GB" sz="2400" b="1" dirty="0">
                <a:solidFill>
                  <a:schemeClr val="tx1"/>
                </a:solidFill>
                <a:latin typeface="Jarman" pitchFamily="2" charset="0"/>
              </a:rPr>
              <a:t>6. 34 &lt; or &gt; -17</a:t>
            </a:r>
          </a:p>
          <a:p>
            <a:r>
              <a:rPr lang="en-GB" sz="2400" b="1" dirty="0">
                <a:solidFill>
                  <a:schemeClr val="tx1"/>
                </a:solidFill>
                <a:latin typeface="Jarman" pitchFamily="2" charset="0"/>
              </a:rPr>
              <a:t>7. -45 &lt; or &gt; 5</a:t>
            </a:r>
          </a:p>
          <a:p>
            <a:r>
              <a:rPr lang="en-GB" sz="2400" b="1" dirty="0">
                <a:solidFill>
                  <a:schemeClr val="tx1"/>
                </a:solidFill>
                <a:latin typeface="Jarman" pitchFamily="2" charset="0"/>
              </a:rPr>
              <a:t>8. 65 &lt; or &gt; -3</a:t>
            </a:r>
          </a:p>
          <a:p>
            <a:r>
              <a:rPr lang="en-GB" sz="2400" b="1" dirty="0">
                <a:solidFill>
                  <a:schemeClr val="tx1"/>
                </a:solidFill>
                <a:latin typeface="Jarman" pitchFamily="2" charset="0"/>
              </a:rPr>
              <a:t>9. -37 &lt; or &gt; 20</a:t>
            </a:r>
          </a:p>
          <a:p>
            <a:r>
              <a:rPr lang="en-GB" sz="2400" b="1" dirty="0">
                <a:solidFill>
                  <a:schemeClr val="tx1"/>
                </a:solidFill>
                <a:latin typeface="Jarman" pitchFamily="2" charset="0"/>
              </a:rPr>
              <a:t>10. 18 &lt; or &gt; -3</a:t>
            </a:r>
          </a:p>
          <a:p>
            <a:pPr algn="ctr"/>
            <a:endParaRPr lang="en-GB" dirty="0">
              <a:solidFill>
                <a:schemeClr val="tx1"/>
              </a:solidFill>
              <a:latin typeface="Jarman" pitchFamily="2" charset="0"/>
            </a:endParaRPr>
          </a:p>
          <a:p>
            <a:pPr algn="ctr"/>
            <a:endParaRPr lang="en-GB" dirty="0">
              <a:solidFill>
                <a:schemeClr val="tx1"/>
              </a:solidFill>
              <a:latin typeface="Jarman" pitchFamily="2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6221047" y="774364"/>
            <a:ext cx="3989919" cy="6076171"/>
          </a:xfrm>
          <a:prstGeom prst="roundRect">
            <a:avLst>
              <a:gd name="adj" fmla="val 2583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18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29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41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52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63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5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6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98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dirty="0">
                <a:latin typeface="Jarman" pitchFamily="2" charset="0"/>
              </a:rPr>
              <a:t>Extension- Compare: </a:t>
            </a:r>
          </a:p>
          <a:p>
            <a:pPr algn="ctr"/>
            <a:r>
              <a:rPr lang="en-GB" sz="2400" b="1" dirty="0">
                <a:latin typeface="Jarman" pitchFamily="2" charset="0"/>
              </a:rPr>
              <a:t>1. 64 &lt; or &gt; -87</a:t>
            </a:r>
          </a:p>
          <a:p>
            <a:pPr algn="ctr"/>
            <a:r>
              <a:rPr lang="en-GB" sz="2400" b="1" dirty="0">
                <a:latin typeface="Jarman" pitchFamily="2" charset="0"/>
              </a:rPr>
              <a:t>2. -85 &lt; or &gt; 95</a:t>
            </a:r>
          </a:p>
          <a:p>
            <a:pPr algn="ctr"/>
            <a:r>
              <a:rPr lang="en-GB" sz="2400" b="1" dirty="0">
                <a:latin typeface="Jarman" pitchFamily="2" charset="0"/>
              </a:rPr>
              <a:t>3. 75 &lt; or &gt; -13</a:t>
            </a:r>
          </a:p>
          <a:p>
            <a:pPr algn="ctr"/>
            <a:r>
              <a:rPr lang="en-GB" sz="2400" b="1" dirty="0">
                <a:latin typeface="Jarman" pitchFamily="2" charset="0"/>
              </a:rPr>
              <a:t>4. -67 &lt; or &gt; 20</a:t>
            </a:r>
          </a:p>
          <a:p>
            <a:pPr algn="ctr"/>
            <a:r>
              <a:rPr lang="en-GB" sz="2400" b="1" dirty="0">
                <a:latin typeface="Jarman" pitchFamily="2" charset="0"/>
              </a:rPr>
              <a:t>5. 108 &lt; or &gt; -93</a:t>
            </a:r>
          </a:p>
          <a:p>
            <a:pPr algn="ctr"/>
            <a:r>
              <a:rPr lang="en-GB" sz="2400" b="1" dirty="0">
                <a:latin typeface="Jarman" pitchFamily="2" charset="0"/>
              </a:rPr>
              <a:t>Spot the mistake: </a:t>
            </a:r>
          </a:p>
          <a:p>
            <a:pPr algn="ctr"/>
            <a:r>
              <a:rPr lang="en-GB" sz="2400" b="1" dirty="0">
                <a:latin typeface="Jarman" pitchFamily="2" charset="0"/>
              </a:rPr>
              <a:t>6. -5, 5, 15, 25, 30</a:t>
            </a:r>
          </a:p>
          <a:p>
            <a:pPr algn="ctr"/>
            <a:r>
              <a:rPr lang="en-GB" sz="2400" b="1" dirty="0">
                <a:latin typeface="Jarman" pitchFamily="2" charset="0"/>
              </a:rPr>
              <a:t>7. -18, -12, -6, 6</a:t>
            </a:r>
          </a:p>
          <a:p>
            <a:pPr algn="ctr"/>
            <a:r>
              <a:rPr lang="en-GB" sz="2400" b="1" dirty="0">
                <a:latin typeface="Jarman" pitchFamily="2" charset="0"/>
              </a:rPr>
              <a:t>8. -9, -6, -3, 3, 6,</a:t>
            </a:r>
          </a:p>
          <a:p>
            <a:pPr algn="ctr"/>
            <a:r>
              <a:rPr lang="en-GB" sz="2400" b="1" dirty="0">
                <a:latin typeface="Jarman" pitchFamily="2" charset="0"/>
              </a:rPr>
              <a:t>9. 30, 15, 0, -15, -20</a:t>
            </a:r>
          </a:p>
          <a:p>
            <a:pPr algn="ctr"/>
            <a:r>
              <a:rPr lang="en-GB" sz="2400" b="1" dirty="0">
                <a:latin typeface="Jarman" pitchFamily="2" charset="0"/>
              </a:rPr>
              <a:t>10. -65, -25, -25, -65</a:t>
            </a:r>
          </a:p>
          <a:p>
            <a:pPr marL="514350" indent="-514350" algn="ctr">
              <a:buFont typeface="+mj-lt"/>
              <a:buAutoNum type="arabicPeriod"/>
            </a:pPr>
            <a:endParaRPr lang="en-GB" dirty="0">
              <a:latin typeface="Jarm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336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 rot="16200000">
            <a:off x="1525181" y="1575657"/>
            <a:ext cx="3057994" cy="6083643"/>
          </a:xfrm>
          <a:prstGeom prst="roundRect">
            <a:avLst>
              <a:gd name="adj" fmla="val 2583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Order smallest to biggest: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-56, -87, 42, 5, -21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55, -68, -94, 4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-100 60, -77, 36, -46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59, -82, -5, 7, -10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-45, 52, 31, 6, -93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Compare: 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6. 34 &lt; or &gt; -17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7. -45 &lt; or &gt; 5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8. 65 &lt; or &gt; -3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9. -37 &lt; or &gt; 20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10. 18 &lt; or &gt; -3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endParaRPr lang="en-GB" sz="2000" dirty="0">
              <a:solidFill>
                <a:srgbClr val="1C1C1C"/>
              </a:solidFill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endParaRPr lang="en-GB" sz="2000" dirty="0">
              <a:solidFill>
                <a:srgbClr val="1C1C1C"/>
              </a:solidFill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 rot="16200000">
            <a:off x="1512825" y="-1512824"/>
            <a:ext cx="3057994" cy="6083643"/>
          </a:xfrm>
          <a:prstGeom prst="roundRect">
            <a:avLst>
              <a:gd name="adj" fmla="val 2583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Order smallest to biggest: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-56, -87, 42, 5, -21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55, -68, -94, 4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-100 60, -77, 36, -46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59, -82, -5, 7, -10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-45, 52, 31, 6, -93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Compare: 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6. 34 &lt; or &gt; -17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7. -45 &lt; or &gt; 5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8. 65 &lt; or &gt; -3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9. -37 &lt; or &gt; 20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10. 18 &lt; or &gt; -3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endParaRPr lang="en-GB" sz="2000" dirty="0">
              <a:solidFill>
                <a:srgbClr val="1C1C1C"/>
              </a:solidFill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endParaRPr lang="en-GB" sz="2000" dirty="0">
              <a:solidFill>
                <a:srgbClr val="1C1C1C"/>
              </a:solidFill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 rot="16200000">
            <a:off x="7284719" y="-1497581"/>
            <a:ext cx="3057994" cy="6083643"/>
          </a:xfrm>
          <a:prstGeom prst="roundRect">
            <a:avLst>
              <a:gd name="adj" fmla="val 2583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Order smallest to biggest: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-56, -87, 42, 5, -21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55, -68, -94, 4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-100 60, -77, 36, -46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59, -82, -5, 7, -10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-45, 52, 31, 6, -93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Compare: 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6. 34 &lt; or &gt; -17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7. -45 &lt; or &gt; 5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8. 65 &lt; or &gt; -3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9. -37 &lt; or &gt; 20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10. 18 &lt; or &gt; -3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endParaRPr lang="en-GB" sz="2000" dirty="0">
              <a:solidFill>
                <a:srgbClr val="1C1C1C"/>
              </a:solidFill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endParaRPr lang="en-GB" sz="2000" dirty="0">
              <a:solidFill>
                <a:srgbClr val="1C1C1C"/>
              </a:solidFill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7A3BCB7-DC68-4BA9-92E2-DAEA1D0ABC22}"/>
              </a:ext>
            </a:extLst>
          </p:cNvPr>
          <p:cNvSpPr/>
          <p:nvPr/>
        </p:nvSpPr>
        <p:spPr>
          <a:xfrm>
            <a:off x="5379" y="6176963"/>
            <a:ext cx="303724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To print </a:t>
            </a:r>
            <a:r>
              <a:rPr lang="en-US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Hex/ </a:t>
            </a:r>
            <a:r>
              <a:rPr lang="en-US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Octagons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1A2ED09-437D-4D8E-8510-7A99D98923EF}"/>
              </a:ext>
            </a:extLst>
          </p:cNvPr>
          <p:cNvSpPr txBox="1">
            <a:spLocks/>
          </p:cNvSpPr>
          <p:nvPr/>
        </p:nvSpPr>
        <p:spPr bwMode="auto">
          <a:xfrm rot="16200000">
            <a:off x="7297075" y="1545170"/>
            <a:ext cx="3057994" cy="6083643"/>
          </a:xfrm>
          <a:prstGeom prst="roundRect">
            <a:avLst>
              <a:gd name="adj" fmla="val 2583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Order smallest to biggest: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-56, -87, 42, 5, -21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55, -68, -94, 4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-100 60, -77, 36, -46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59, -82, -5, 7, -10</a:t>
            </a:r>
          </a:p>
          <a:p>
            <a:pPr marL="457200" indent="-457200"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-45, 52, 31, 6, -93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Compare: 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6. 34 &lt; or &gt; -17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7. -45 &lt; or &gt; 5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8. 65 &lt; or &gt; -3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9. -37 &lt; or &gt; 20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r>
              <a:rPr lang="en-GB" sz="2000" b="1" dirty="0">
                <a:solidFill>
                  <a:srgbClr val="1C1C1C"/>
                </a:solidFill>
                <a:latin typeface="Jarman" pitchFamily="2" charset="0"/>
                <a:ea typeface="Sassoon Infant Rg" panose="02000503030000020003" pitchFamily="50" charset="0"/>
                <a:cs typeface="Sassoon Infant Rg" panose="02000503030000020003" pitchFamily="50" charset="0"/>
              </a:rPr>
              <a:t>10. 18 &lt; or &gt; -3</a:t>
            </a: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endParaRPr lang="en-GB" sz="2000" dirty="0">
              <a:solidFill>
                <a:srgbClr val="1C1C1C"/>
              </a:solidFill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  <a:p>
            <a:pPr algn="ctr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defRPr/>
            </a:pPr>
            <a:endParaRPr lang="en-GB" sz="2000" dirty="0">
              <a:solidFill>
                <a:srgbClr val="1C1C1C"/>
              </a:solidFill>
              <a:latin typeface="Jarman" pitchFamily="2" charset="0"/>
              <a:ea typeface="Sassoon Infant Rg" panose="02000503030000020003" pitchFamily="50" charset="0"/>
              <a:cs typeface="Sassoon Infant Rg" panose="0200050303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8953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16D187-96E9-4814-A18B-3BEBFF66F1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2497F4-5F30-4088-8CEE-68F8E0C12E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D2AD8A-D557-4B43-B3F3-05C81EC3A6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819504" y="-905384"/>
            <a:ext cx="3289563" cy="510033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1B4BBDC-8E83-4C63-BDB2-34C62D7A3A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819503" y="2297927"/>
            <a:ext cx="3289563" cy="510033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60A212E-E698-4B20-847A-79855E58A9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5779880" y="-905384"/>
            <a:ext cx="3289563" cy="51003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3B0E223-8437-41AE-940F-FABAE9A586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5779879" y="2252022"/>
            <a:ext cx="3289563" cy="5100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9938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08822" y="449733"/>
            <a:ext cx="4231194" cy="994306"/>
          </a:xfrm>
        </p:spPr>
        <p:txBody>
          <a:bodyPr/>
          <a:lstStyle/>
          <a:p>
            <a:r>
              <a:rPr lang="en-GB" sz="4800" u="sng" dirty="0">
                <a:latin typeface="CCW Cursive Writing 7" pitchFamily="66" charset="0"/>
              </a:rPr>
              <a:t>23.09.21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1437650"/>
            <a:ext cx="11676993" cy="4578880"/>
          </a:xfrm>
        </p:spPr>
        <p:txBody>
          <a:bodyPr/>
          <a:lstStyle/>
          <a:p>
            <a:pPr algn="ctr"/>
            <a:r>
              <a:rPr lang="en-GB" sz="3200" u="sng" dirty="0">
                <a:latin typeface="CCW Cursive Writing 7" pitchFamily="66" charset="0"/>
              </a:rPr>
              <a:t>L.O. To find the difference between positive and negative numbers.</a:t>
            </a:r>
          </a:p>
        </p:txBody>
      </p:sp>
      <p:pic>
        <p:nvPicPr>
          <p:cNvPr id="4" name="Picture 2" descr="Session 1: Working with numbers: 1.2 Negative numbers - OpenLearn - Open  University - FSM_1">
            <a:extLst>
              <a:ext uri="{FF2B5EF4-FFF2-40B4-BE49-F238E27FC236}">
                <a16:creationId xmlns:a16="http://schemas.microsoft.com/office/drawing/2014/main" id="{57768635-D739-40C7-A7B0-056ECFCAC1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989" y="2753711"/>
            <a:ext cx="3457926" cy="2370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AF83431-7513-4494-A9D1-3C7737831C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73265" y="2753711"/>
            <a:ext cx="7119006" cy="4004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0559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86344" y="367254"/>
            <a:ext cx="921932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dirty="0">
                <a:ln w="0"/>
                <a:solidFill>
                  <a:srgbClr val="92D05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Jarman" pitchFamily="2" charset="0"/>
              </a:rPr>
              <a:t>Warm up! True</a:t>
            </a:r>
            <a:r>
              <a:rPr lang="en-US" sz="720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Jarman" pitchFamily="2" charset="0"/>
              </a:rPr>
              <a:t> or </a:t>
            </a:r>
            <a:r>
              <a:rPr lang="en-US" sz="72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Jarman" pitchFamily="2" charset="0"/>
              </a:rPr>
              <a:t>false</a:t>
            </a:r>
            <a:r>
              <a:rPr lang="en-US" sz="720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Jarman" pitchFamily="2" charset="0"/>
              </a:rPr>
              <a:t>?</a:t>
            </a:r>
          </a:p>
        </p:txBody>
      </p:sp>
      <p:sp>
        <p:nvSpPr>
          <p:cNvPr id="5" name="Oval Callout 4"/>
          <p:cNvSpPr/>
          <p:nvPr/>
        </p:nvSpPr>
        <p:spPr>
          <a:xfrm>
            <a:off x="1486344" y="1930399"/>
            <a:ext cx="8689064" cy="4081517"/>
          </a:xfrm>
          <a:prstGeom prst="wedgeEllipseCallout">
            <a:avLst>
              <a:gd name="adj1" fmla="val -55144"/>
              <a:gd name="adj2" fmla="val 3710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solidFill>
                <a:prstClr val="white"/>
              </a:solidFill>
              <a:latin typeface="Jarman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51474" y="2967334"/>
            <a:ext cx="8689064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Jarman" pitchFamily="2" charset="0"/>
              </a:rPr>
              <a:t>When I count backwards in 1000s from</a:t>
            </a:r>
          </a:p>
          <a:p>
            <a:pPr algn="ctr"/>
            <a:r>
              <a:rPr lang="en-US" sz="44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Jarman" pitchFamily="2" charset="0"/>
              </a:rPr>
              <a:t>10,034, I will say 6340.</a:t>
            </a:r>
          </a:p>
        </p:txBody>
      </p:sp>
    </p:spTree>
    <p:extLst>
      <p:ext uri="{BB962C8B-B14F-4D97-AF65-F5344CB8AC3E}">
        <p14:creationId xmlns:p14="http://schemas.microsoft.com/office/powerpoint/2010/main" val="38849512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sz="4000" dirty="0">
                <a:solidFill>
                  <a:srgbClr val="7030A0"/>
                </a:solidFill>
                <a:latin typeface="CCW Cursive Writing 7" pitchFamily="66" charset="0"/>
              </a:rPr>
              <a:t>greater than</a:t>
            </a:r>
          </a:p>
          <a:p>
            <a:pPr algn="ctr"/>
            <a:r>
              <a:rPr lang="en-GB" sz="4000" dirty="0">
                <a:solidFill>
                  <a:srgbClr val="7030A0"/>
                </a:solidFill>
                <a:latin typeface="CCW Cursive Writing 7" pitchFamily="66" charset="0"/>
              </a:rPr>
              <a:t>fewer than</a:t>
            </a:r>
          </a:p>
          <a:p>
            <a:pPr algn="ctr"/>
            <a:r>
              <a:rPr lang="en-GB" sz="4000" dirty="0">
                <a:solidFill>
                  <a:srgbClr val="7030A0"/>
                </a:solidFill>
                <a:latin typeface="CCW Cursive Writing 7" pitchFamily="66" charset="0"/>
              </a:rPr>
              <a:t>minus</a:t>
            </a:r>
          </a:p>
          <a:p>
            <a:pPr algn="ctr"/>
            <a:r>
              <a:rPr lang="en-GB" sz="4000" dirty="0">
                <a:solidFill>
                  <a:srgbClr val="7030A0"/>
                </a:solidFill>
                <a:latin typeface="CCW Cursive Writing 7" pitchFamily="66" charset="0"/>
              </a:rPr>
              <a:t>positive numbers</a:t>
            </a:r>
          </a:p>
          <a:p>
            <a:pPr algn="ctr"/>
            <a:r>
              <a:rPr lang="en-GB" sz="4000" dirty="0">
                <a:solidFill>
                  <a:srgbClr val="7030A0"/>
                </a:solidFill>
                <a:latin typeface="CCW Cursive Writing 7" pitchFamily="66" charset="0"/>
              </a:rPr>
              <a:t>negative numbers</a:t>
            </a:r>
          </a:p>
          <a:p>
            <a:pPr algn="ctr"/>
            <a:r>
              <a:rPr lang="en-GB" sz="4000" dirty="0">
                <a:solidFill>
                  <a:srgbClr val="7030A0"/>
                </a:solidFill>
                <a:latin typeface="CCW Cursive Writing 7" pitchFamily="66" charset="0"/>
              </a:rPr>
              <a:t>difference between</a:t>
            </a:r>
          </a:p>
        </p:txBody>
      </p:sp>
      <p:sp>
        <p:nvSpPr>
          <p:cNvPr id="4" name="Rectangle 3"/>
          <p:cNvSpPr/>
          <p:nvPr/>
        </p:nvSpPr>
        <p:spPr>
          <a:xfrm>
            <a:off x="2617657" y="514385"/>
            <a:ext cx="717856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CCW Cursive Writing 7" pitchFamily="66" charset="0"/>
              </a:rPr>
              <a:t>Key vocabulary:</a:t>
            </a:r>
          </a:p>
        </p:txBody>
      </p:sp>
    </p:spTree>
    <p:extLst>
      <p:ext uri="{BB962C8B-B14F-4D97-AF65-F5344CB8AC3E}">
        <p14:creationId xmlns:p14="http://schemas.microsoft.com/office/powerpoint/2010/main" val="27904902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6A6D375-9BF0-49E8-A6C3-80E3CA1DE0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155" t="11954" r="36983" b="10192"/>
          <a:stretch/>
        </p:blipFill>
        <p:spPr>
          <a:xfrm>
            <a:off x="641131" y="1093076"/>
            <a:ext cx="4981903" cy="533925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718D4FA-B0F0-4807-B1E1-5C7A731D1366}"/>
              </a:ext>
            </a:extLst>
          </p:cNvPr>
          <p:cNvSpPr/>
          <p:nvPr/>
        </p:nvSpPr>
        <p:spPr>
          <a:xfrm>
            <a:off x="5779379" y="991390"/>
            <a:ext cx="51526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Triangles in input </a:t>
            </a:r>
          </a:p>
        </p:txBody>
      </p:sp>
    </p:spTree>
    <p:extLst>
      <p:ext uri="{BB962C8B-B14F-4D97-AF65-F5344CB8AC3E}">
        <p14:creationId xmlns:p14="http://schemas.microsoft.com/office/powerpoint/2010/main" val="14593497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88" t="4637" r="14533" b="1923"/>
          <a:stretch/>
        </p:blipFill>
        <p:spPr bwMode="auto">
          <a:xfrm>
            <a:off x="1524001" y="-21882"/>
            <a:ext cx="9235213" cy="6835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50552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3586643" y="201596"/>
            <a:ext cx="6165056" cy="993775"/>
          </a:xfrm>
        </p:spPr>
        <p:txBody>
          <a:bodyPr/>
          <a:lstStyle/>
          <a:p>
            <a:pPr eaLnBrk="1" hangingPunct="1"/>
            <a:r>
              <a:rPr lang="en-US" altLang="en-US" sz="3600">
                <a:latin typeface="Jarman" pitchFamily="2" charset="0"/>
                <a:ea typeface="Twinkl" pitchFamily="2" charset="0"/>
                <a:cs typeface="Twinkl" pitchFamily="2" charset="0"/>
              </a:rPr>
              <a:t>True or False</a:t>
            </a:r>
            <a:endParaRPr lang="en-GB" altLang="en-US" sz="3600">
              <a:latin typeface="Jarman" pitchFamily="2" charset="0"/>
            </a:endParaRPr>
          </a:p>
        </p:txBody>
      </p:sp>
      <p:sp>
        <p:nvSpPr>
          <p:cNvPr id="10243" name="Content Placeholder 21"/>
          <p:cNvSpPr>
            <a:spLocks noGrp="1"/>
          </p:cNvSpPr>
          <p:nvPr>
            <p:ph idx="1"/>
          </p:nvPr>
        </p:nvSpPr>
        <p:spPr>
          <a:xfrm>
            <a:off x="798785" y="1185069"/>
            <a:ext cx="9660292" cy="487363"/>
          </a:xfrm>
        </p:spPr>
        <p:txBody>
          <a:bodyPr vert="horz" wrap="square" lIns="108000" tIns="108000" rIns="108000" bIns="108000" numCol="1" anchor="t" anchorCtr="0" compatLnSpc="1">
            <a:prstTxWarp prst="textNoShape">
              <a:avLst/>
            </a:prstTxWarp>
            <a:normAutofit fontScale="25000" lnSpcReduction="20000"/>
          </a:bodyPr>
          <a:lstStyle/>
          <a:p>
            <a:pPr algn="ctr" eaLnBrk="1" hangingPunct="1"/>
            <a:r>
              <a:rPr lang="en-US" altLang="en-US" sz="11200" dirty="0">
                <a:latin typeface="Jarman" pitchFamily="2" charset="0"/>
                <a:ea typeface="Twinkl" pitchFamily="2" charset="0"/>
                <a:cs typeface="Twinkl" pitchFamily="2" charset="0"/>
              </a:rPr>
              <a:t>Giving reasons, explain whether the following are true or false</a:t>
            </a:r>
            <a:r>
              <a:rPr lang="en-US" altLang="en-US" dirty="0">
                <a:latin typeface="Jarman" pitchFamily="2" charset="0"/>
                <a:ea typeface="Twinkl" pitchFamily="2" charset="0"/>
                <a:cs typeface="Twinkl" pitchFamily="2" charset="0"/>
              </a:rPr>
              <a:t>: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3071665" y="2001838"/>
            <a:ext cx="2792175" cy="1689100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solidFill>
                  <a:prstClr val="white"/>
                </a:solidFill>
                <a:latin typeface="Jarman" pitchFamily="2" charset="0"/>
                <a:cs typeface="Twinkl"/>
              </a:rPr>
              <a:t>Seven less than four is minus three.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331754" y="2005013"/>
            <a:ext cx="3235228" cy="1689100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solidFill>
                  <a:prstClr val="white"/>
                </a:solidFill>
                <a:latin typeface="Jarman" pitchFamily="2" charset="0"/>
                <a:cs typeface="Twinkl"/>
              </a:rPr>
              <a:t>-7 + 12 = -19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705237" y="3879874"/>
            <a:ext cx="2158603" cy="1687513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solidFill>
                  <a:prstClr val="white"/>
                </a:solidFill>
                <a:latin typeface="Jarman" pitchFamily="2" charset="0"/>
                <a:cs typeface="Twinkl"/>
              </a:rPr>
              <a:t>16 more than -4 is -12.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331744" y="3879874"/>
            <a:ext cx="3419955" cy="1687513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solidFill>
                  <a:prstClr val="white"/>
                </a:solidFill>
                <a:latin typeface="Jarman" pitchFamily="2" charset="0"/>
                <a:cs typeface="Twinkl"/>
              </a:rPr>
              <a:t>The temperature is -7</a:t>
            </a:r>
            <a:r>
              <a:rPr lang="en-US" sz="2400" baseline="30000" dirty="0">
                <a:solidFill>
                  <a:prstClr val="white"/>
                </a:solidFill>
                <a:latin typeface="Jarman" pitchFamily="2" charset="0"/>
                <a:cs typeface="Twinkl"/>
              </a:rPr>
              <a:t>0</a:t>
            </a:r>
            <a:r>
              <a:rPr lang="en-US" sz="2400" dirty="0">
                <a:solidFill>
                  <a:prstClr val="white"/>
                </a:solidFill>
                <a:latin typeface="Jarman" pitchFamily="2" charset="0"/>
                <a:cs typeface="Twinkl"/>
              </a:rPr>
              <a:t>C outside and 17</a:t>
            </a:r>
            <a:r>
              <a:rPr lang="en-US" sz="2400" baseline="30000" dirty="0">
                <a:solidFill>
                  <a:prstClr val="white"/>
                </a:solidFill>
                <a:latin typeface="Jarman" pitchFamily="2" charset="0"/>
                <a:cs typeface="Twinkl"/>
              </a:rPr>
              <a:t>0</a:t>
            </a:r>
            <a:r>
              <a:rPr lang="en-US" sz="2400" dirty="0">
                <a:solidFill>
                  <a:prstClr val="white"/>
                </a:solidFill>
                <a:latin typeface="Jarman" pitchFamily="2" charset="0"/>
                <a:cs typeface="Twinkl"/>
              </a:rPr>
              <a:t>C inside. The difference is 10</a:t>
            </a:r>
            <a:r>
              <a:rPr lang="en-US" sz="2400" baseline="30000" dirty="0">
                <a:solidFill>
                  <a:prstClr val="white"/>
                </a:solidFill>
                <a:latin typeface="Jarman" pitchFamily="2" charset="0"/>
                <a:cs typeface="Twinkl"/>
              </a:rPr>
              <a:t>0</a:t>
            </a:r>
            <a:r>
              <a:rPr lang="en-US" sz="2400" dirty="0">
                <a:solidFill>
                  <a:prstClr val="white"/>
                </a:solidFill>
                <a:latin typeface="Jarman" pitchFamily="2" charset="0"/>
                <a:cs typeface="Twinkl"/>
              </a:rPr>
              <a:t>C.</a:t>
            </a:r>
          </a:p>
        </p:txBody>
      </p:sp>
      <p:sp>
        <p:nvSpPr>
          <p:cNvPr id="10248" name="Content Placeholder 21"/>
          <p:cNvSpPr>
            <a:spLocks/>
          </p:cNvSpPr>
          <p:nvPr/>
        </p:nvSpPr>
        <p:spPr bwMode="auto">
          <a:xfrm>
            <a:off x="1524001" y="6370659"/>
            <a:ext cx="7422205" cy="48736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US" altLang="en-US" sz="2400" dirty="0">
                <a:solidFill>
                  <a:srgbClr val="FF0000"/>
                </a:solidFill>
                <a:latin typeface="Jarman" pitchFamily="2" charset="0"/>
                <a:ea typeface="Twinkl" pitchFamily="2" charset="0"/>
                <a:cs typeface="Twinkl" pitchFamily="2" charset="0"/>
              </a:rPr>
              <a:t>Create your own similar questions for a partner.</a:t>
            </a: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2906172" y="2001840"/>
            <a:ext cx="6961466" cy="3565526"/>
            <a:chOff x="1017149" y="2001791"/>
            <a:chExt cx="9282227" cy="3566078"/>
          </a:xfrm>
        </p:grpSpPr>
        <p:sp>
          <p:nvSpPr>
            <p:cNvPr id="9" name="Rounded Rectangle 8"/>
            <p:cNvSpPr/>
            <p:nvPr/>
          </p:nvSpPr>
          <p:spPr>
            <a:xfrm>
              <a:off x="1237811" y="2015344"/>
              <a:ext cx="3757462" cy="1689361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2000" dirty="0">
                  <a:solidFill>
                    <a:prstClr val="white"/>
                  </a:solidFill>
                  <a:latin typeface="Jarman" pitchFamily="2" charset="0"/>
                  <a:cs typeface="Twinkl"/>
                </a:rPr>
                <a:t>True</a:t>
              </a: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5583125" y="2001791"/>
              <a:ext cx="4315364" cy="1689361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2000" dirty="0">
                  <a:solidFill>
                    <a:prstClr val="white"/>
                  </a:solidFill>
                  <a:latin typeface="Jarman" pitchFamily="2" charset="0"/>
                  <a:cs typeface="Twinkl"/>
                </a:rPr>
                <a:t>False - the answer is 5. The answer goes through 0, so +7 to 0, and +5 more to 5.</a:t>
              </a: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1017149" y="3869353"/>
              <a:ext cx="4164332" cy="1689361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2000" dirty="0">
                  <a:solidFill>
                    <a:prstClr val="white"/>
                  </a:solidFill>
                  <a:latin typeface="Jarman" pitchFamily="2" charset="0"/>
                  <a:cs typeface="Twinkl"/>
                </a:rPr>
                <a:t>False - the answer is 12. The answer goes through 0, so +4 to 0, and +12 more to 12.</a:t>
              </a:r>
            </a:p>
          </p:txBody>
        </p:sp>
        <p:sp>
          <p:nvSpPr>
            <p:cNvPr id="12" name="Rounded Rectangle 11"/>
            <p:cNvSpPr/>
            <p:nvPr/>
          </p:nvSpPr>
          <p:spPr>
            <a:xfrm>
              <a:off x="5430118" y="3878508"/>
              <a:ext cx="4869258" cy="1689361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2000" dirty="0">
                  <a:solidFill>
                    <a:prstClr val="white"/>
                  </a:solidFill>
                  <a:latin typeface="Jarman" pitchFamily="2" charset="0"/>
                  <a:cs typeface="Twinkl"/>
                </a:rPr>
                <a:t>False - the answer is 24</a:t>
              </a:r>
              <a:r>
                <a:rPr lang="en-US" sz="2000" baseline="30000" dirty="0">
                  <a:solidFill>
                    <a:prstClr val="white"/>
                  </a:solidFill>
                  <a:latin typeface="Jarman" pitchFamily="2" charset="0"/>
                  <a:cs typeface="Twinkl"/>
                </a:rPr>
                <a:t>0</a:t>
              </a:r>
              <a:r>
                <a:rPr lang="en-US" sz="2000" dirty="0">
                  <a:solidFill>
                    <a:prstClr val="white"/>
                  </a:solidFill>
                  <a:latin typeface="Jarman" pitchFamily="2" charset="0"/>
                  <a:cs typeface="Twinkl"/>
                </a:rPr>
                <a:t>C. The answer goes through 0, so -7 to 0 is 7, and 0 to 17 is 17. 7 + 17 = 24.</a:t>
              </a:r>
            </a:p>
          </p:txBody>
        </p:sp>
      </p:grpSp>
      <p:sp>
        <p:nvSpPr>
          <p:cNvPr id="14" name="Rounded Rectangle 13"/>
          <p:cNvSpPr/>
          <p:nvPr/>
        </p:nvSpPr>
        <p:spPr>
          <a:xfrm>
            <a:off x="9566983" y="6315097"/>
            <a:ext cx="1101029" cy="54292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rgbClr val="1C1C1C"/>
                </a:solidFill>
                <a:latin typeface="Jarman" pitchFamily="2" charset="0"/>
              </a:rPr>
              <a:t>Show Answers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9422287" y="6315097"/>
            <a:ext cx="1245725" cy="54292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solidFill>
                  <a:srgbClr val="1C1C1C"/>
                </a:solidFill>
                <a:latin typeface="Jarman" pitchFamily="2" charset="0"/>
              </a:rPr>
              <a:t>Hide</a:t>
            </a:r>
          </a:p>
          <a:p>
            <a:pPr algn="ctr">
              <a:defRPr/>
            </a:pPr>
            <a:r>
              <a:rPr lang="en-GB" sz="1600" dirty="0">
                <a:solidFill>
                  <a:srgbClr val="1C1C1C"/>
                </a:solidFill>
                <a:latin typeface="Jarman" pitchFamily="2" charset="0"/>
              </a:rPr>
              <a:t>Answers</a:t>
            </a:r>
          </a:p>
        </p:txBody>
      </p:sp>
      <p:pic>
        <p:nvPicPr>
          <p:cNvPr id="16" name="Picture 2" descr="http://socialpronow.com/images/guides/conversation-bubbles-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9077" y="-11112"/>
            <a:ext cx="1414798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 cstate="print"/>
          <a:srcRect l="1597" t="41728" r="4974" b="46139"/>
          <a:stretch/>
        </p:blipFill>
        <p:spPr>
          <a:xfrm>
            <a:off x="1827180" y="5607040"/>
            <a:ext cx="8840831" cy="860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197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Jarman" pitchFamily="2" charset="0"/>
              </a:rPr>
              <a:t>True or false?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>
              <a:latin typeface="Jarman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92668" y="1895772"/>
            <a:ext cx="10983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Jarman" pitchFamily="2" charset="0"/>
              </a:rPr>
              <a:t>-34</a:t>
            </a:r>
          </a:p>
        </p:txBody>
      </p:sp>
      <p:sp>
        <p:nvSpPr>
          <p:cNvPr id="5" name="Rectangle 4"/>
          <p:cNvSpPr/>
          <p:nvPr/>
        </p:nvSpPr>
        <p:spPr>
          <a:xfrm>
            <a:off x="6799797" y="1895772"/>
            <a:ext cx="10983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Jarman" pitchFamily="2" charset="0"/>
              </a:rPr>
              <a:t>-60</a:t>
            </a:r>
          </a:p>
        </p:txBody>
      </p:sp>
      <p:sp>
        <p:nvSpPr>
          <p:cNvPr id="6" name="Rectangle 5"/>
          <p:cNvSpPr/>
          <p:nvPr/>
        </p:nvSpPr>
        <p:spPr>
          <a:xfrm>
            <a:off x="5664209" y="1767185"/>
            <a:ext cx="76014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Jarman" pitchFamily="2" charset="0"/>
              </a:rPr>
              <a:t>&lt;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4007775" y="3213748"/>
            <a:ext cx="5023565" cy="2687003"/>
          </a:xfrm>
          <a:prstGeom prst="wedgeRoundRectCallout">
            <a:avLst>
              <a:gd name="adj1" fmla="val -61423"/>
              <a:gd name="adj2" fmla="val 42826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rgbClr val="002060"/>
                </a:solidFill>
                <a:latin typeface="Jarman" pitchFamily="2" charset="0"/>
              </a:rPr>
              <a:t>I know that -34 is _______than -60 because___________________________________________________.</a:t>
            </a:r>
          </a:p>
        </p:txBody>
      </p:sp>
    </p:spTree>
    <p:extLst>
      <p:ext uri="{BB962C8B-B14F-4D97-AF65-F5344CB8AC3E}">
        <p14:creationId xmlns:p14="http://schemas.microsoft.com/office/powerpoint/2010/main" val="38706910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48196" y="398947"/>
            <a:ext cx="59157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Jarman" pitchFamily="2" charset="0"/>
              </a:rPr>
              <a:t>Difference between:</a:t>
            </a:r>
          </a:p>
        </p:txBody>
      </p:sp>
      <p:sp>
        <p:nvSpPr>
          <p:cNvPr id="3" name="Rectangle 2"/>
          <p:cNvSpPr/>
          <p:nvPr/>
        </p:nvSpPr>
        <p:spPr>
          <a:xfrm>
            <a:off x="4600979" y="1515053"/>
            <a:ext cx="28488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dirty="0">
                <a:ln/>
                <a:solidFill>
                  <a:srgbClr val="79AD42"/>
                </a:solidFill>
                <a:latin typeface="Jarman" pitchFamily="2" charset="0"/>
              </a:rPr>
              <a:t>-2 and 15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1597" t="41728" r="4974" b="46139"/>
          <a:stretch/>
        </p:blipFill>
        <p:spPr>
          <a:xfrm>
            <a:off x="368710" y="2843402"/>
            <a:ext cx="11665973" cy="92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4412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48196" y="398947"/>
            <a:ext cx="59157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Jarman" pitchFamily="2" charset="0"/>
              </a:rPr>
              <a:t>Difference between:</a:t>
            </a:r>
          </a:p>
        </p:txBody>
      </p:sp>
      <p:sp>
        <p:nvSpPr>
          <p:cNvPr id="3" name="Rectangle 2"/>
          <p:cNvSpPr/>
          <p:nvPr/>
        </p:nvSpPr>
        <p:spPr>
          <a:xfrm>
            <a:off x="4425453" y="1515053"/>
            <a:ext cx="31999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dirty="0">
                <a:ln/>
                <a:solidFill>
                  <a:srgbClr val="79AD42"/>
                </a:solidFill>
                <a:latin typeface="Jarman" pitchFamily="2" charset="0"/>
              </a:rPr>
              <a:t>-18 and 22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2381257" y="3496237"/>
            <a:ext cx="7584141" cy="40341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14591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48197" y="398947"/>
            <a:ext cx="59157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Difference between:</a:t>
            </a:r>
          </a:p>
        </p:txBody>
      </p:sp>
      <p:sp>
        <p:nvSpPr>
          <p:cNvPr id="3" name="Rectangle 2"/>
          <p:cNvSpPr/>
          <p:nvPr/>
        </p:nvSpPr>
        <p:spPr>
          <a:xfrm>
            <a:off x="4425448" y="1515053"/>
            <a:ext cx="31999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dirty="0">
                <a:ln/>
                <a:solidFill>
                  <a:srgbClr val="79AD42"/>
                </a:solidFill>
              </a:rPr>
              <a:t>-27 and 38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2381257" y="3496237"/>
            <a:ext cx="7584141" cy="40341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81411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80531"/>
            <a:chOff x="79697" y="6454317"/>
            <a:chExt cx="1188000" cy="480531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XCCW Joined 7a" pitchFamily="66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Reasoning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Which is the odd one out? Explain why.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9C235FC9-0CE0-41D8-B65C-F2AAD5CF3558}"/>
              </a:ext>
            </a:extLst>
          </p:cNvPr>
          <p:cNvSpPr/>
          <p:nvPr/>
        </p:nvSpPr>
        <p:spPr>
          <a:xfrm>
            <a:off x="3094329" y="2381180"/>
            <a:ext cx="6003345" cy="71254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SassoonCRInfantMedium" panose="02000603020000020003" pitchFamily="2" charset="0"/>
              </a:rPr>
              <a:t>9 more than -2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7CF3D0FB-A6F7-495C-9833-F59E433FAEFF}"/>
              </a:ext>
            </a:extLst>
          </p:cNvPr>
          <p:cNvSpPr/>
          <p:nvPr/>
        </p:nvSpPr>
        <p:spPr>
          <a:xfrm>
            <a:off x="3094329" y="1468643"/>
            <a:ext cx="6003345" cy="71254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SassoonCRInfantMedium" panose="02000603020000020003" pitchFamily="2" charset="0"/>
              </a:rPr>
              <a:t>the difference between 3 and -4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7A74EBE2-3AFA-4563-AFFD-D8807E245626}"/>
              </a:ext>
            </a:extLst>
          </p:cNvPr>
          <p:cNvSpPr/>
          <p:nvPr/>
        </p:nvSpPr>
        <p:spPr>
          <a:xfrm>
            <a:off x="3094329" y="3293716"/>
            <a:ext cx="6003345" cy="71254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SassoonCRInfantMedium" panose="02000603020000020003" pitchFamily="2" charset="0"/>
              </a:rPr>
              <a:t>the difference between -5 and 2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8D1F5F51-BFA9-418D-8D94-A108A3A8CE73}"/>
              </a:ext>
            </a:extLst>
          </p:cNvPr>
          <p:cNvSpPr/>
          <p:nvPr/>
        </p:nvSpPr>
        <p:spPr>
          <a:xfrm>
            <a:off x="3094329" y="4202366"/>
            <a:ext cx="6003345" cy="712545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10 more than -4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A8596E7-F5A9-4C93-916D-18F5CFBC35CC}"/>
              </a:ext>
            </a:extLst>
          </p:cNvPr>
          <p:cNvSpPr txBox="1"/>
          <p:nvPr/>
        </p:nvSpPr>
        <p:spPr>
          <a:xfrm>
            <a:off x="2397910" y="1560264"/>
            <a:ext cx="775779" cy="5847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SassoonCRInfantMedium" panose="02000603020000020003" pitchFamily="2" charset="0"/>
              </a:rPr>
              <a:t>a</a:t>
            </a:r>
            <a:endParaRPr lang="en-US" sz="3200" dirty="0">
              <a:latin typeface="SassoonCRInfantMedium" panose="02000603020000020003" pitchFamily="2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E022948-6F87-462A-85EE-C3ED0CFAD798}"/>
              </a:ext>
            </a:extLst>
          </p:cNvPr>
          <p:cNvSpPr txBox="1"/>
          <p:nvPr/>
        </p:nvSpPr>
        <p:spPr>
          <a:xfrm>
            <a:off x="2397910" y="2472801"/>
            <a:ext cx="775779" cy="5847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SassoonCRInfantMedium" panose="02000603020000020003" pitchFamily="2" charset="0"/>
              </a:rPr>
              <a:t>b</a:t>
            </a:r>
            <a:endParaRPr lang="en-US" sz="3200" dirty="0">
              <a:latin typeface="SassoonCRInfantMedium" panose="02000603020000020003" pitchFamily="2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444E645-0A1B-4636-B4F3-A0966CB1D0DB}"/>
              </a:ext>
            </a:extLst>
          </p:cNvPr>
          <p:cNvSpPr txBox="1"/>
          <p:nvPr/>
        </p:nvSpPr>
        <p:spPr>
          <a:xfrm>
            <a:off x="2397910" y="3385337"/>
            <a:ext cx="775779" cy="5847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SassoonCRInfantMedium" panose="02000603020000020003" pitchFamily="2" charset="0"/>
              </a:rPr>
              <a:t>c</a:t>
            </a:r>
            <a:endParaRPr lang="en-US" sz="3200" dirty="0">
              <a:latin typeface="SassoonCRInfantMedium" panose="02000603020000020003" pitchFamily="2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E7FED13-967E-48E9-892F-E598E1D11912}"/>
              </a:ext>
            </a:extLst>
          </p:cNvPr>
          <p:cNvSpPr txBox="1"/>
          <p:nvPr/>
        </p:nvSpPr>
        <p:spPr>
          <a:xfrm>
            <a:off x="2397910" y="4293987"/>
            <a:ext cx="775779" cy="5847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SassoonCRInfantMedium" panose="02000603020000020003" pitchFamily="2" charset="0"/>
              </a:rPr>
              <a:t>d</a:t>
            </a:r>
            <a:endParaRPr lang="en-US" sz="3200" dirty="0">
              <a:latin typeface="SassoonCRInfantMedium" panose="02000603020000020003" pitchFamily="2" charset="0"/>
            </a:endParaRPr>
          </a:p>
        </p:txBody>
      </p: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FCFB246C-7A38-4A34-8DD3-EDA67DB7076E}"/>
              </a:ext>
            </a:extLst>
          </p:cNvPr>
          <p:cNvSpPr/>
          <p:nvPr/>
        </p:nvSpPr>
        <p:spPr>
          <a:xfrm rot="20981335">
            <a:off x="578069" y="493986"/>
            <a:ext cx="2250049" cy="2051323"/>
          </a:xfrm>
          <a:prstGeom prst="wedgeRoundRectCallout">
            <a:avLst>
              <a:gd name="adj1" fmla="val -53998"/>
              <a:gd name="adj2" fmla="val -61493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Talk about it! </a:t>
            </a:r>
          </a:p>
        </p:txBody>
      </p:sp>
    </p:spTree>
    <p:extLst>
      <p:ext uri="{BB962C8B-B14F-4D97-AF65-F5344CB8AC3E}">
        <p14:creationId xmlns:p14="http://schemas.microsoft.com/office/powerpoint/2010/main" val="29706376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80531"/>
            <a:chOff x="79697" y="6454317"/>
            <a:chExt cx="1188000" cy="480531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XCCW Joined 7a" pitchFamily="66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Reasoning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Which is the odd one out? Explain why.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The odd one out is ‘d’ because the answer is 6, the other answers are 7.</a:t>
            </a: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9C235FC9-0CE0-41D8-B65C-F2AAD5CF3558}"/>
              </a:ext>
            </a:extLst>
          </p:cNvPr>
          <p:cNvSpPr/>
          <p:nvPr/>
        </p:nvSpPr>
        <p:spPr>
          <a:xfrm>
            <a:off x="3094329" y="2381180"/>
            <a:ext cx="6003345" cy="71254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SassoonCRInfantMedium" panose="02000603020000020003" pitchFamily="2" charset="0"/>
              </a:rPr>
              <a:t>9 more than -2</a:t>
            </a: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7CF3D0FB-A6F7-495C-9833-F59E433FAEFF}"/>
              </a:ext>
            </a:extLst>
          </p:cNvPr>
          <p:cNvSpPr/>
          <p:nvPr/>
        </p:nvSpPr>
        <p:spPr>
          <a:xfrm>
            <a:off x="3094329" y="1468643"/>
            <a:ext cx="6003345" cy="71254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SassoonCRInfantMedium" panose="02000603020000020003" pitchFamily="2" charset="0"/>
              </a:rPr>
              <a:t>the difference between 3 and -4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7A74EBE2-3AFA-4563-AFFD-D8807E245626}"/>
              </a:ext>
            </a:extLst>
          </p:cNvPr>
          <p:cNvSpPr/>
          <p:nvPr/>
        </p:nvSpPr>
        <p:spPr>
          <a:xfrm>
            <a:off x="3094329" y="3293716"/>
            <a:ext cx="6003345" cy="71254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SassoonCRInfantMedium" panose="02000603020000020003" pitchFamily="2" charset="0"/>
              </a:rPr>
              <a:t>the difference between -5 and 2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8D1F5F51-BFA9-418D-8D94-A108A3A8CE73}"/>
              </a:ext>
            </a:extLst>
          </p:cNvPr>
          <p:cNvSpPr/>
          <p:nvPr/>
        </p:nvSpPr>
        <p:spPr>
          <a:xfrm>
            <a:off x="3094329" y="4202366"/>
            <a:ext cx="6003345" cy="712545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SassoonCRInfantMedium" panose="02000603020000020003" pitchFamily="2" charset="0"/>
              </a:rPr>
              <a:t>10 more than -4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A8596E7-F5A9-4C93-916D-18F5CFBC35CC}"/>
              </a:ext>
            </a:extLst>
          </p:cNvPr>
          <p:cNvSpPr txBox="1"/>
          <p:nvPr/>
        </p:nvSpPr>
        <p:spPr>
          <a:xfrm>
            <a:off x="2397910" y="1560264"/>
            <a:ext cx="775779" cy="5847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SassoonCRInfantMedium" panose="02000603020000020003" pitchFamily="2" charset="0"/>
              </a:rPr>
              <a:t>a</a:t>
            </a:r>
            <a:endParaRPr lang="en-US" sz="3200" dirty="0">
              <a:latin typeface="SassoonCRInfantMedium" panose="02000603020000020003" pitchFamily="2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7E022948-6F87-462A-85EE-C3ED0CFAD798}"/>
              </a:ext>
            </a:extLst>
          </p:cNvPr>
          <p:cNvSpPr txBox="1"/>
          <p:nvPr/>
        </p:nvSpPr>
        <p:spPr>
          <a:xfrm>
            <a:off x="2397910" y="2472801"/>
            <a:ext cx="775779" cy="5847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SassoonCRInfantMedium" panose="02000603020000020003" pitchFamily="2" charset="0"/>
              </a:rPr>
              <a:t>b</a:t>
            </a:r>
            <a:endParaRPr lang="en-US" sz="3200" dirty="0">
              <a:latin typeface="SassoonCRInfantMedium" panose="02000603020000020003" pitchFamily="2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A444E645-0A1B-4636-B4F3-A0966CB1D0DB}"/>
              </a:ext>
            </a:extLst>
          </p:cNvPr>
          <p:cNvSpPr txBox="1"/>
          <p:nvPr/>
        </p:nvSpPr>
        <p:spPr>
          <a:xfrm>
            <a:off x="2397910" y="3385337"/>
            <a:ext cx="775779" cy="5847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SassoonCRInfantMedium" panose="02000603020000020003" pitchFamily="2" charset="0"/>
              </a:rPr>
              <a:t>c</a:t>
            </a:r>
            <a:endParaRPr lang="en-US" sz="3200" dirty="0">
              <a:latin typeface="SassoonCRInfantMedium" panose="02000603020000020003" pitchFamily="2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E7FED13-967E-48E9-892F-E598E1D11912}"/>
              </a:ext>
            </a:extLst>
          </p:cNvPr>
          <p:cNvSpPr txBox="1"/>
          <p:nvPr/>
        </p:nvSpPr>
        <p:spPr>
          <a:xfrm>
            <a:off x="2397910" y="4293987"/>
            <a:ext cx="775779" cy="584775"/>
          </a:xfrm>
          <a:prstGeom prst="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SassoonCRInfantMedium" panose="02000603020000020003" pitchFamily="2" charset="0"/>
              </a:rPr>
              <a:t>d</a:t>
            </a:r>
            <a:endParaRPr lang="en-US" sz="3200" dirty="0"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761259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54FA69-233E-460D-A8ED-01A795808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16FC58-6C38-4EDF-9496-4286989F2C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22D607-B43D-4678-99BD-D313EF3400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796" t="54274" r="13063" b="24683"/>
          <a:stretch/>
        </p:blipFill>
        <p:spPr>
          <a:xfrm>
            <a:off x="109625" y="442891"/>
            <a:ext cx="11972750" cy="352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41968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F5F5BD-0B42-4EBF-8AAE-13EDCCD2D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5002161" cy="74897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dirty="0"/>
              <a:t>Thurs- Over to you….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165F0DD-9B1D-4926-BEB5-ABE056B87428}"/>
              </a:ext>
            </a:extLst>
          </p:cNvPr>
          <p:cNvSpPr/>
          <p:nvPr/>
        </p:nvSpPr>
        <p:spPr>
          <a:xfrm>
            <a:off x="241739" y="1270983"/>
            <a:ext cx="7157543" cy="123110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2800" dirty="0"/>
              <a:t>Triangles- Negative number line worksheet</a:t>
            </a:r>
          </a:p>
          <a:p>
            <a:r>
              <a:rPr lang="en-GB" sz="2800" dirty="0"/>
              <a:t>Revise using IPADs then complete </a:t>
            </a:r>
            <a:r>
              <a:rPr lang="en-GB" dirty="0">
                <a:hlinkClick r:id="rId2"/>
              </a:rPr>
              <a:t>https://www.theschoolrun.com/what-are-negative-numbers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12AE75-641F-4948-96C8-A64B9E76410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983" t="14100" r="30604" b="5324"/>
          <a:stretch/>
        </p:blipFill>
        <p:spPr>
          <a:xfrm>
            <a:off x="7399283" y="0"/>
            <a:ext cx="4382814" cy="378998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ED36A51-B6E5-4EBF-9575-4EB7F6A1B4E3}"/>
              </a:ext>
            </a:extLst>
          </p:cNvPr>
          <p:cNvSpPr/>
          <p:nvPr/>
        </p:nvSpPr>
        <p:spPr>
          <a:xfrm>
            <a:off x="315313" y="5695153"/>
            <a:ext cx="6863255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3200" dirty="0"/>
              <a:t>Octagons- independent- temp sheet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9636ED-3937-4B9F-A340-C472F06B1E97}"/>
              </a:ext>
            </a:extLst>
          </p:cNvPr>
          <p:cNvSpPr/>
          <p:nvPr/>
        </p:nvSpPr>
        <p:spPr>
          <a:xfrm>
            <a:off x="315313" y="3347886"/>
            <a:ext cx="4905702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3200" dirty="0"/>
              <a:t>Squares-Mrs Cooper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2A03C4B-0DE6-4345-A417-4D32DCB97D9B}"/>
              </a:ext>
            </a:extLst>
          </p:cNvPr>
          <p:cNvSpPr/>
          <p:nvPr/>
        </p:nvSpPr>
        <p:spPr>
          <a:xfrm>
            <a:off x="241739" y="4203959"/>
            <a:ext cx="7451835" cy="107721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3200" dirty="0"/>
              <a:t>Hexagons- Negative number differences- temp - Mrs Lund </a:t>
            </a:r>
          </a:p>
        </p:txBody>
      </p:sp>
    </p:spTree>
    <p:extLst>
      <p:ext uri="{BB962C8B-B14F-4D97-AF65-F5344CB8AC3E}">
        <p14:creationId xmlns:p14="http://schemas.microsoft.com/office/powerpoint/2010/main" val="29463488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E73FCE-28E5-4B2A-AA0B-A8EB9A4F1EA8}"/>
              </a:ext>
            </a:extLst>
          </p:cNvPr>
          <p:cNvSpPr/>
          <p:nvPr/>
        </p:nvSpPr>
        <p:spPr>
          <a:xfrm>
            <a:off x="1040522" y="83904"/>
            <a:ext cx="10110951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3200" dirty="0"/>
              <a:t>Hexagons- Negative number differences- temp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2E6A63-5EA9-4756-B531-C69CDFFE88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72" t="10728" r="17673" b="6820"/>
          <a:stretch/>
        </p:blipFill>
        <p:spPr>
          <a:xfrm>
            <a:off x="388883" y="767255"/>
            <a:ext cx="11467502" cy="6006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42306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270D171-2FF1-4F64-BFD4-5F6E8B85A1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689" t="9656" r="25345" b="5747"/>
          <a:stretch/>
        </p:blipFill>
        <p:spPr>
          <a:xfrm>
            <a:off x="3518592" y="268861"/>
            <a:ext cx="8495735" cy="632027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734D454-10EF-4843-BC12-94AB622CD6B6}"/>
              </a:ext>
            </a:extLst>
          </p:cNvPr>
          <p:cNvSpPr/>
          <p:nvPr/>
        </p:nvSpPr>
        <p:spPr>
          <a:xfrm>
            <a:off x="354161" y="539445"/>
            <a:ext cx="29703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Octagons 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814848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270D171-2FF1-4F64-BFD4-5F6E8B85A1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689" t="9656" r="25345" b="5747"/>
          <a:stretch/>
        </p:blipFill>
        <p:spPr>
          <a:xfrm>
            <a:off x="3518592" y="268861"/>
            <a:ext cx="8495735" cy="632027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734D454-10EF-4843-BC12-94AB622CD6B6}"/>
              </a:ext>
            </a:extLst>
          </p:cNvPr>
          <p:cNvSpPr/>
          <p:nvPr/>
        </p:nvSpPr>
        <p:spPr>
          <a:xfrm>
            <a:off x="354161" y="539445"/>
            <a:ext cx="29703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Octagons 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587061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On the surface of Jupiter, the temperature can be as low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 as -160°C. At the top of Jupiter’s atmosphere, the temperature can increase by 885°C.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What is the temperature at the top of Jupiter’s atmosphere?</a:t>
            </a:r>
          </a:p>
        </p:txBody>
      </p:sp>
    </p:spTree>
    <p:extLst>
      <p:ext uri="{BB962C8B-B14F-4D97-AF65-F5344CB8AC3E}">
        <p14:creationId xmlns:p14="http://schemas.microsoft.com/office/powerpoint/2010/main" val="175598172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9368" y="116632"/>
            <a:ext cx="3223915" cy="994306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Jarman" pitchFamily="2" charset="0"/>
              </a:rPr>
              <a:t>Find the difference: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63068" y="0"/>
            <a:ext cx="3788729" cy="6858000"/>
          </a:xfrm>
          <a:solidFill>
            <a:srgbClr val="7030A0"/>
          </a:solidFill>
        </p:spPr>
        <p:txBody>
          <a:bodyPr/>
          <a:lstStyle/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-15 and 8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4 and -2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20 and -3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-9 and 32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16 and -4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32 and -5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-18 and 4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-12 and 23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-4 and 37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56 and – 12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9 and – 27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-65 and 33</a:t>
            </a:r>
          </a:p>
          <a:p>
            <a:pPr algn="ctr"/>
            <a:endParaRPr lang="en-GB" sz="3200" dirty="0">
              <a:solidFill>
                <a:schemeClr val="bg1"/>
              </a:solidFill>
              <a:latin typeface="Jarman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F33147-F622-4564-B327-05F5D4A3F7E3}"/>
              </a:ext>
            </a:extLst>
          </p:cNvPr>
          <p:cNvSpPr/>
          <p:nvPr/>
        </p:nvSpPr>
        <p:spPr>
          <a:xfrm>
            <a:off x="0" y="1438339"/>
            <a:ext cx="24595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Squares</a:t>
            </a:r>
          </a:p>
        </p:txBody>
      </p:sp>
    </p:spTree>
    <p:extLst>
      <p:ext uri="{BB962C8B-B14F-4D97-AF65-F5344CB8AC3E}">
        <p14:creationId xmlns:p14="http://schemas.microsoft.com/office/powerpoint/2010/main" val="202052699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9368" y="116632"/>
            <a:ext cx="3223915" cy="994306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Jarman" pitchFamily="2" charset="0"/>
              </a:rPr>
              <a:t>Find the difference: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63068" y="0"/>
            <a:ext cx="3788729" cy="6858000"/>
          </a:xfrm>
          <a:solidFill>
            <a:srgbClr val="7030A0"/>
          </a:solidFill>
        </p:spPr>
        <p:txBody>
          <a:bodyPr/>
          <a:lstStyle/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-15 and 8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4 and -2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20 and -3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-9 and 32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16 and -4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32 and -5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-18 and 4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-12 and 23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-4 and 37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56 and – 12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9 and – 27</a:t>
            </a:r>
          </a:p>
          <a:p>
            <a:pPr marL="514350" indent="-514350" algn="ctr">
              <a:buFont typeface="+mj-lt"/>
              <a:buAutoNum type="arabicPeriod"/>
            </a:pPr>
            <a:r>
              <a:rPr lang="en-GB" sz="3200" dirty="0">
                <a:solidFill>
                  <a:schemeClr val="bg1"/>
                </a:solidFill>
                <a:latin typeface="Jarman" pitchFamily="2" charset="0"/>
              </a:rPr>
              <a:t>  -65 and 33</a:t>
            </a:r>
          </a:p>
          <a:p>
            <a:pPr algn="ctr"/>
            <a:endParaRPr lang="en-GB" sz="3200" dirty="0">
              <a:solidFill>
                <a:schemeClr val="bg1"/>
              </a:solidFill>
              <a:latin typeface="Jarman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F33147-F622-4564-B327-05F5D4A3F7E3}"/>
              </a:ext>
            </a:extLst>
          </p:cNvPr>
          <p:cNvSpPr/>
          <p:nvPr/>
        </p:nvSpPr>
        <p:spPr>
          <a:xfrm>
            <a:off x="0" y="1438339"/>
            <a:ext cx="24595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Squares</a:t>
            </a:r>
          </a:p>
        </p:txBody>
      </p:sp>
    </p:spTree>
    <p:extLst>
      <p:ext uri="{BB962C8B-B14F-4D97-AF65-F5344CB8AC3E}">
        <p14:creationId xmlns:p14="http://schemas.microsoft.com/office/powerpoint/2010/main" val="254697381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DEFC27-7243-4220-8F91-B0F3EF07E965}"/>
              </a:ext>
            </a:extLst>
          </p:cNvPr>
          <p:cNvSpPr txBox="1"/>
          <p:nvPr/>
        </p:nvSpPr>
        <p:spPr>
          <a:xfrm>
            <a:off x="2093845" y="335846"/>
            <a:ext cx="756699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XCCW Joined 7a" panose="03050602040000000000" pitchFamily="66" charset="0"/>
              </a:rPr>
              <a:t>Monday 27th September</a:t>
            </a:r>
          </a:p>
          <a:p>
            <a:pPr algn="ctr"/>
            <a:endParaRPr lang="en-GB" sz="2800" dirty="0">
              <a:latin typeface="XCCW Joined 7a" panose="03050602040000000000" pitchFamily="66" charset="0"/>
            </a:endParaRP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XCCW Joined 7a" panose="03050602040000000000" pitchFamily="66" charset="0"/>
              </a:rPr>
              <a:t>LO: To understand and use negative numbers (problem solving) </a:t>
            </a:r>
          </a:p>
        </p:txBody>
      </p:sp>
      <p:pic>
        <p:nvPicPr>
          <p:cNvPr id="2050" name="Picture 2" descr="Session 1: Working with numbers: 1.2 Negative numbers - OpenLearn - Open  University - FSM_1">
            <a:extLst>
              <a:ext uri="{FF2B5EF4-FFF2-40B4-BE49-F238E27FC236}">
                <a16:creationId xmlns:a16="http://schemas.microsoft.com/office/drawing/2014/main" id="{9660C299-19CA-43CC-AF94-16182FAE15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8939" y="3178881"/>
            <a:ext cx="4876800" cy="334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C9A45DF-1198-4385-83F2-BC79C9575078}"/>
              </a:ext>
            </a:extLst>
          </p:cNvPr>
          <p:cNvSpPr/>
          <p:nvPr/>
        </p:nvSpPr>
        <p:spPr>
          <a:xfrm>
            <a:off x="207129" y="182094"/>
            <a:ext cx="23240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Week 3</a:t>
            </a:r>
          </a:p>
        </p:txBody>
      </p:sp>
    </p:spTree>
    <p:extLst>
      <p:ext uri="{BB962C8B-B14F-4D97-AF65-F5344CB8AC3E}">
        <p14:creationId xmlns:p14="http://schemas.microsoft.com/office/powerpoint/2010/main" val="1473121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07929" y="425841"/>
            <a:ext cx="75156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rgbClr val="E34192">
                    <a:lumMod val="75000"/>
                  </a:srgbClr>
                </a:solidFill>
                <a:effectLst>
                  <a:reflection blurRad="6350" stA="53000" endA="300" endPos="35500" dir="5400000" sy="-90000" algn="bl" rotWithShape="0"/>
                </a:effectLst>
              </a:rPr>
              <a:t>Let’s count! True or False?</a:t>
            </a:r>
          </a:p>
        </p:txBody>
      </p:sp>
      <p:sp>
        <p:nvSpPr>
          <p:cNvPr id="3" name="Rounded Rectangular Callout 2"/>
          <p:cNvSpPr/>
          <p:nvPr/>
        </p:nvSpPr>
        <p:spPr>
          <a:xfrm>
            <a:off x="2039007" y="1629103"/>
            <a:ext cx="8113986" cy="3830403"/>
          </a:xfrm>
          <a:prstGeom prst="wedgeRoundRectCallout">
            <a:avLst>
              <a:gd name="adj1" fmla="val -43010"/>
              <a:gd name="adj2" fmla="val 71591"/>
              <a:gd name="adj3" fmla="val 16667"/>
            </a:avLst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17538" y="2362218"/>
            <a:ext cx="795711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8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Jarman" pitchFamily="2" charset="0"/>
              </a:rPr>
              <a:t>When I count backwards in 50s</a:t>
            </a:r>
          </a:p>
          <a:p>
            <a:pPr algn="ctr"/>
            <a:r>
              <a:rPr lang="en-US" sz="48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Jarman" pitchFamily="2" charset="0"/>
              </a:rPr>
              <a:t>from 10 I will say -150. </a:t>
            </a:r>
          </a:p>
          <a:p>
            <a:pPr algn="ctr"/>
            <a:r>
              <a:rPr lang="en-US" sz="48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Jarman" pitchFamily="2" charset="0"/>
              </a:rPr>
              <a:t>Explain how you know.</a:t>
            </a:r>
          </a:p>
        </p:txBody>
      </p:sp>
    </p:spTree>
    <p:extLst>
      <p:ext uri="{BB962C8B-B14F-4D97-AF65-F5344CB8AC3E}">
        <p14:creationId xmlns:p14="http://schemas.microsoft.com/office/powerpoint/2010/main" val="123044757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4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Complete the part-whole model.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809BE7E-17CA-40E4-9F3A-420C67B053D2}"/>
              </a:ext>
            </a:extLst>
          </p:cNvPr>
          <p:cNvGrpSpPr/>
          <p:nvPr/>
        </p:nvGrpSpPr>
        <p:grpSpPr>
          <a:xfrm>
            <a:off x="4082236" y="1990346"/>
            <a:ext cx="4027528" cy="3018061"/>
            <a:chOff x="588866" y="7472197"/>
            <a:chExt cx="2273434" cy="1703616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31426A6-A652-4076-A314-65ADFD5AEE62}"/>
                </a:ext>
              </a:extLst>
            </p:cNvPr>
            <p:cNvGrpSpPr/>
            <p:nvPr/>
          </p:nvGrpSpPr>
          <p:grpSpPr>
            <a:xfrm rot="5400000">
              <a:off x="873775" y="7187288"/>
              <a:ext cx="1703616" cy="2273434"/>
              <a:chOff x="571253" y="3929846"/>
              <a:chExt cx="1703616" cy="2273434"/>
            </a:xfrm>
          </p:grpSpPr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9C549CB5-255D-4B84-BF1C-B07350BD5932}"/>
                  </a:ext>
                </a:extLst>
              </p:cNvPr>
              <p:cNvSpPr/>
              <p:nvPr/>
            </p:nvSpPr>
            <p:spPr>
              <a:xfrm rot="16200000">
                <a:off x="965861" y="5288880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r>
                  <a:rPr lang="en-US" sz="4000" dirty="0">
                    <a:solidFill>
                      <a:prstClr val="black"/>
                    </a:solidFill>
                    <a:latin typeface="SassoonCRInfantMedium" panose="02000603020000020003" pitchFamily="2" charset="77"/>
                  </a:rPr>
                  <a:t>-91</a:t>
                </a:r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E18869B9-C386-4FE5-A8EB-96223774CE6C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6200000">
                <a:off x="571253" y="3929846"/>
                <a:ext cx="792000" cy="7920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dirty="0">
                    <a:solidFill>
                      <a:prstClr val="black"/>
                    </a:solidFill>
                    <a:latin typeface="SassoonCRInfantMedium" panose="02000603020000020003" pitchFamily="2" charset="77"/>
                  </a:rPr>
                  <a:t>49</a:t>
                </a: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B768084E-8A9C-4043-BB7D-C7A01DCBDD5A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6200000">
                <a:off x="1482869" y="3929846"/>
                <a:ext cx="792000" cy="7920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 sz="4000" dirty="0">
                  <a:solidFill>
                    <a:prstClr val="black"/>
                  </a:solidFill>
                  <a:latin typeface="SassoonCRInfantMedium" panose="02000603020000020003" pitchFamily="2" charset="77"/>
                </a:endParaRPr>
              </a:p>
            </p:txBody>
          </p:sp>
        </p:grp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93E05723-B822-45B0-BEDF-505CFF221094}"/>
                </a:ext>
              </a:extLst>
            </p:cNvPr>
            <p:cNvCxnSpPr>
              <a:cxnSpLocks/>
              <a:stCxn id="13" idx="2"/>
              <a:endCxn id="12" idx="7"/>
            </p:cNvCxnSpPr>
            <p:nvPr/>
          </p:nvCxnSpPr>
          <p:spPr>
            <a:xfrm flipH="1">
              <a:off x="1369355" y="7868197"/>
              <a:ext cx="700945" cy="132519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F9F709-6EED-4F95-974B-3C7B3CF00E79}"/>
                </a:ext>
              </a:extLst>
            </p:cNvPr>
            <p:cNvCxnSpPr>
              <a:cxnSpLocks/>
              <a:stCxn id="14" idx="2"/>
              <a:endCxn id="12" idx="5"/>
            </p:cNvCxnSpPr>
            <p:nvPr/>
          </p:nvCxnSpPr>
          <p:spPr>
            <a:xfrm flipH="1" flipV="1">
              <a:off x="1369355" y="8647294"/>
              <a:ext cx="700945" cy="132519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2795596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4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Complete the part-whole model.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809BE7E-17CA-40E4-9F3A-420C67B053D2}"/>
              </a:ext>
            </a:extLst>
          </p:cNvPr>
          <p:cNvGrpSpPr/>
          <p:nvPr/>
        </p:nvGrpSpPr>
        <p:grpSpPr>
          <a:xfrm>
            <a:off x="4082236" y="1990346"/>
            <a:ext cx="4027528" cy="3018061"/>
            <a:chOff x="588866" y="7472197"/>
            <a:chExt cx="2273434" cy="1703616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F31426A6-A652-4076-A314-65ADFD5AEE62}"/>
                </a:ext>
              </a:extLst>
            </p:cNvPr>
            <p:cNvGrpSpPr/>
            <p:nvPr/>
          </p:nvGrpSpPr>
          <p:grpSpPr>
            <a:xfrm rot="5400000">
              <a:off x="873775" y="7187288"/>
              <a:ext cx="1703616" cy="2273434"/>
              <a:chOff x="571253" y="3929846"/>
              <a:chExt cx="1703616" cy="2273434"/>
            </a:xfrm>
          </p:grpSpPr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9C549CB5-255D-4B84-BF1C-B07350BD5932}"/>
                  </a:ext>
                </a:extLst>
              </p:cNvPr>
              <p:cNvSpPr/>
              <p:nvPr/>
            </p:nvSpPr>
            <p:spPr>
              <a:xfrm rot="16200000">
                <a:off x="965861" y="5288880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r>
                  <a:rPr lang="en-US" sz="4000" dirty="0">
                    <a:solidFill>
                      <a:prstClr val="black"/>
                    </a:solidFill>
                    <a:latin typeface="SassoonCRInfantMedium" panose="02000603020000020003" pitchFamily="2" charset="77"/>
                  </a:rPr>
                  <a:t>-91</a:t>
                </a:r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E18869B9-C386-4FE5-A8EB-96223774CE6C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6200000">
                <a:off x="571253" y="3929846"/>
                <a:ext cx="792000" cy="7920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000" dirty="0">
                    <a:solidFill>
                      <a:prstClr val="black"/>
                    </a:solidFill>
                    <a:latin typeface="SassoonCRInfantMedium" panose="02000603020000020003" pitchFamily="2" charset="77"/>
                  </a:rPr>
                  <a:t>49</a:t>
                </a: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B768084E-8A9C-4043-BB7D-C7A01DCBDD5A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6200000">
                <a:off x="1482869" y="3929846"/>
                <a:ext cx="792000" cy="792000"/>
              </a:xfrm>
              <a:prstGeom prst="ellipse">
                <a:avLst/>
              </a:prstGeom>
              <a:solidFill>
                <a:schemeClr val="bg1"/>
              </a:solidFill>
              <a:ln w="28575"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rIns="0" rtlCol="0" anchor="ctr"/>
              <a:lstStyle/>
              <a:p>
                <a:pPr lvl="0" algn="ctr"/>
                <a:r>
                  <a:rPr lang="en-US" sz="4000" dirty="0">
                    <a:solidFill>
                      <a:srgbClr val="FF0000"/>
                    </a:solidFill>
                    <a:latin typeface="SassoonCRInfantMedium" panose="02000603020000020003" pitchFamily="2" charset="77"/>
                  </a:rPr>
                  <a:t>-140</a:t>
                </a:r>
              </a:p>
            </p:txBody>
          </p:sp>
        </p:grp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93E05723-B822-45B0-BEDF-505CFF221094}"/>
                </a:ext>
              </a:extLst>
            </p:cNvPr>
            <p:cNvCxnSpPr>
              <a:cxnSpLocks/>
              <a:stCxn id="13" idx="2"/>
              <a:endCxn id="12" idx="7"/>
            </p:cNvCxnSpPr>
            <p:nvPr/>
          </p:nvCxnSpPr>
          <p:spPr>
            <a:xfrm flipH="1">
              <a:off x="1369355" y="7868197"/>
              <a:ext cx="700945" cy="132519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1DF9F709-6EED-4F95-974B-3C7B3CF00E79}"/>
                </a:ext>
              </a:extLst>
            </p:cNvPr>
            <p:cNvCxnSpPr>
              <a:cxnSpLocks/>
              <a:stCxn id="14" idx="2"/>
              <a:endCxn id="12" idx="5"/>
            </p:cNvCxnSpPr>
            <p:nvPr/>
          </p:nvCxnSpPr>
          <p:spPr>
            <a:xfrm flipH="1" flipV="1">
              <a:off x="1369355" y="8647294"/>
              <a:ext cx="700945" cy="132519"/>
            </a:xfrm>
            <a:prstGeom prst="line">
              <a:avLst/>
            </a:prstGeom>
            <a:ln w="28575"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9537053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CCW Cursive Writing 7" pitchFamily="66" charset="0"/>
              </a:rPr>
              <a:t>True or false?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CW Cursive Writing 7" pitchFamily="66" charset="0"/>
              </a:rPr>
              <a:t>4 less than -5 is -9</a:t>
            </a:r>
          </a:p>
        </p:txBody>
      </p:sp>
    </p:spTree>
    <p:extLst>
      <p:ext uri="{BB962C8B-B14F-4D97-AF65-F5344CB8AC3E}">
        <p14:creationId xmlns:p14="http://schemas.microsoft.com/office/powerpoint/2010/main" val="276639068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CW Cursive Writing 7" pitchFamily="66" charset="0"/>
              </a:rPr>
              <a:t>True or false?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sz="4800" dirty="0">
                <a:solidFill>
                  <a:srgbClr val="FF0000"/>
                </a:solidFill>
                <a:latin typeface="CCW Cursive Writing 7" pitchFamily="66" charset="0"/>
              </a:rPr>
              <a:t>8 more than -7 is -15</a:t>
            </a:r>
          </a:p>
        </p:txBody>
      </p:sp>
    </p:spTree>
    <p:extLst>
      <p:ext uri="{BB962C8B-B14F-4D97-AF65-F5344CB8AC3E}">
        <p14:creationId xmlns:p14="http://schemas.microsoft.com/office/powerpoint/2010/main" val="419720615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CEABD8-8A61-401E-A7A4-7CF2D1A44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Talk about it….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3521DD-7A84-4774-8338-74D85EDBB4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C17C27D-5AAE-4E4F-9AB4-D20EE8687F0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901" t="74566" r="12430" b="15288"/>
          <a:stretch/>
        </p:blipFill>
        <p:spPr>
          <a:xfrm>
            <a:off x="0" y="1270653"/>
            <a:ext cx="12192000" cy="1996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20419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Jarman" pitchFamily="2" charset="0"/>
              </a:rPr>
              <a:t>True or false?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>
              <a:latin typeface="Jarman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92668" y="1895772"/>
            <a:ext cx="10983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Jarman" pitchFamily="2" charset="0"/>
              </a:rPr>
              <a:t>-34</a:t>
            </a:r>
          </a:p>
        </p:txBody>
      </p:sp>
      <p:sp>
        <p:nvSpPr>
          <p:cNvPr id="5" name="Rectangle 4"/>
          <p:cNvSpPr/>
          <p:nvPr/>
        </p:nvSpPr>
        <p:spPr>
          <a:xfrm>
            <a:off x="6799797" y="1895772"/>
            <a:ext cx="10983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Jarman" pitchFamily="2" charset="0"/>
              </a:rPr>
              <a:t>-60</a:t>
            </a:r>
          </a:p>
        </p:txBody>
      </p:sp>
      <p:sp>
        <p:nvSpPr>
          <p:cNvPr id="6" name="Rectangle 5"/>
          <p:cNvSpPr/>
          <p:nvPr/>
        </p:nvSpPr>
        <p:spPr>
          <a:xfrm>
            <a:off x="5664209" y="1767185"/>
            <a:ext cx="76014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Jarman" pitchFamily="2" charset="0"/>
              </a:rPr>
              <a:t>&lt;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4007775" y="3213748"/>
            <a:ext cx="5023565" cy="2687003"/>
          </a:xfrm>
          <a:prstGeom prst="wedgeRoundRectCallout">
            <a:avLst>
              <a:gd name="adj1" fmla="val -61423"/>
              <a:gd name="adj2" fmla="val 42826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rgbClr val="002060"/>
                </a:solidFill>
                <a:latin typeface="Jarman" pitchFamily="2" charset="0"/>
              </a:rPr>
              <a:t>I know that -34 is _______than -60 because___________________________________________________.</a:t>
            </a:r>
          </a:p>
        </p:txBody>
      </p:sp>
    </p:spTree>
    <p:extLst>
      <p:ext uri="{BB962C8B-B14F-4D97-AF65-F5344CB8AC3E}">
        <p14:creationId xmlns:p14="http://schemas.microsoft.com/office/powerpoint/2010/main" val="238534433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On the surface of Jupiter, the temperature can be as low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 as -160°C. At the top of Jupiter’s atmosphere, the temperature can increase by 885°C.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What is the temperature at the top of Jupiter’s atmosphere?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40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-160 + 885 = 725°C</a:t>
            </a:r>
          </a:p>
        </p:txBody>
      </p:sp>
    </p:spTree>
    <p:extLst>
      <p:ext uri="{BB962C8B-B14F-4D97-AF65-F5344CB8AC3E}">
        <p14:creationId xmlns:p14="http://schemas.microsoft.com/office/powerpoint/2010/main" val="58933050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F5F5BD-0B42-4EBF-8AAE-13EDCCD2D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5068614" cy="74897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GB" dirty="0"/>
              <a:t>Weds - Over to you….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165F0DD-9B1D-4926-BEB5-ABE056B87428}"/>
              </a:ext>
            </a:extLst>
          </p:cNvPr>
          <p:cNvSpPr/>
          <p:nvPr/>
        </p:nvSpPr>
        <p:spPr>
          <a:xfrm>
            <a:off x="241739" y="1407749"/>
            <a:ext cx="821908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2800" dirty="0"/>
              <a:t>Triangles- Negative number problems – Mrs Lund  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ED36A51-B6E5-4EBF-9575-4EB7F6A1B4E3}"/>
              </a:ext>
            </a:extLst>
          </p:cNvPr>
          <p:cNvSpPr/>
          <p:nvPr/>
        </p:nvSpPr>
        <p:spPr>
          <a:xfrm>
            <a:off x="315312" y="5861863"/>
            <a:ext cx="6863255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3200" dirty="0"/>
              <a:t>Octagons-Mrs Day (out room) 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9636ED-3937-4B9F-A340-C472F06B1E97}"/>
              </a:ext>
            </a:extLst>
          </p:cNvPr>
          <p:cNvSpPr/>
          <p:nvPr/>
        </p:nvSpPr>
        <p:spPr>
          <a:xfrm>
            <a:off x="315312" y="2530262"/>
            <a:ext cx="7241625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3200" dirty="0"/>
              <a:t>Squares/Hexagons-Mrs Cooper-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2A03C4B-0DE6-4345-A417-4D32DCB97D9B}"/>
              </a:ext>
            </a:extLst>
          </p:cNvPr>
          <p:cNvSpPr/>
          <p:nvPr/>
        </p:nvSpPr>
        <p:spPr>
          <a:xfrm>
            <a:off x="1019506" y="3849814"/>
            <a:ext cx="6537432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3200" dirty="0"/>
              <a:t>Hexagons - Mrs </a:t>
            </a:r>
            <a:r>
              <a:rPr lang="en-GB" sz="3200" dirty="0" err="1"/>
              <a:t>Warham</a:t>
            </a:r>
            <a:r>
              <a:rPr lang="en-GB" sz="3200" dirty="0"/>
              <a:t> (grp) Rest in class</a:t>
            </a:r>
          </a:p>
          <a:p>
            <a:r>
              <a:rPr lang="en-GB" sz="3200" dirty="0"/>
              <a:t>Problem solving- slides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D219C96-3B82-48FF-891A-DA78613069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276" t="10268" r="39138" b="7433"/>
          <a:stretch/>
        </p:blipFill>
        <p:spPr>
          <a:xfrm>
            <a:off x="7462345" y="2111634"/>
            <a:ext cx="3037490" cy="3741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41019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2AED6F-24A0-4BB0-9B7D-D0D171529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Squares/Hex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28BA26-DD61-40AD-9055-53CAF64AD3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276" t="10268" r="39138" b="7433"/>
          <a:stretch/>
        </p:blipFill>
        <p:spPr>
          <a:xfrm>
            <a:off x="4109546" y="0"/>
            <a:ext cx="5468384" cy="6735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87329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38915" t="30700" r="15102" b="9374"/>
          <a:stretch/>
        </p:blipFill>
        <p:spPr>
          <a:xfrm>
            <a:off x="1524001" y="0"/>
            <a:ext cx="4319913" cy="3429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/>
          <a:srcRect l="38650" t="30700" r="15102" b="9374"/>
          <a:stretch/>
        </p:blipFill>
        <p:spPr>
          <a:xfrm>
            <a:off x="1524000" y="3429000"/>
            <a:ext cx="4344738" cy="3429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/>
          <a:srcRect l="38962" t="30700" r="15102" b="9374"/>
          <a:stretch/>
        </p:blipFill>
        <p:spPr>
          <a:xfrm>
            <a:off x="5988120" y="0"/>
            <a:ext cx="4679881" cy="3429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/>
          <a:srcRect l="35083" t="30700" r="15102" b="9374"/>
          <a:stretch/>
        </p:blipFill>
        <p:spPr>
          <a:xfrm>
            <a:off x="5988120" y="3429000"/>
            <a:ext cx="4679881" cy="3429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2D3D5D97-1973-4632-A063-FC2E2518ECFA}"/>
              </a:ext>
            </a:extLst>
          </p:cNvPr>
          <p:cNvSpPr txBox="1">
            <a:spLocks/>
          </p:cNvSpPr>
          <p:nvPr/>
        </p:nvSpPr>
        <p:spPr>
          <a:xfrm>
            <a:off x="160283" y="5993414"/>
            <a:ext cx="301384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000" dirty="0"/>
              <a:t>Squares/Hex</a:t>
            </a:r>
          </a:p>
        </p:txBody>
      </p:sp>
    </p:spTree>
    <p:extLst>
      <p:ext uri="{BB962C8B-B14F-4D97-AF65-F5344CB8AC3E}">
        <p14:creationId xmlns:p14="http://schemas.microsoft.com/office/powerpoint/2010/main" val="337594176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1524000" y="304109"/>
            <a:ext cx="4568114" cy="5086043"/>
            <a:chOff x="0" y="304095"/>
            <a:chExt cx="4948790" cy="5086043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 cstate="print"/>
            <a:srcRect l="23508" t="24448" r="34945" b="15808"/>
            <a:stretch/>
          </p:blipFill>
          <p:spPr>
            <a:xfrm>
              <a:off x="0" y="304095"/>
              <a:ext cx="4746812" cy="3837598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3" cstate="print"/>
            <a:srcRect l="26091" t="71875" r="28434" b="7721"/>
            <a:stretch/>
          </p:blipFill>
          <p:spPr>
            <a:xfrm>
              <a:off x="0" y="4141693"/>
              <a:ext cx="4948790" cy="1248445"/>
            </a:xfrm>
            <a:prstGeom prst="rect">
              <a:avLst/>
            </a:prstGeom>
          </p:spPr>
        </p:pic>
      </p:grp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/>
          <a:srcRect l="23508" t="24448" r="34945" b="15808"/>
          <a:stretch/>
        </p:blipFill>
        <p:spPr>
          <a:xfrm>
            <a:off x="6091241" y="304095"/>
            <a:ext cx="4381673" cy="383759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/>
          <a:srcRect l="26091" t="71875" r="28434" b="7721"/>
          <a:stretch/>
        </p:blipFill>
        <p:spPr>
          <a:xfrm>
            <a:off x="6046349" y="4100962"/>
            <a:ext cx="4568114" cy="1248445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51E3C8EF-E120-481D-887E-435E5A939396}"/>
              </a:ext>
            </a:extLst>
          </p:cNvPr>
          <p:cNvSpPr txBox="1">
            <a:spLocks/>
          </p:cNvSpPr>
          <p:nvPr/>
        </p:nvSpPr>
        <p:spPr>
          <a:xfrm>
            <a:off x="1011620" y="513221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Squares/Hex</a:t>
            </a:r>
          </a:p>
        </p:txBody>
      </p:sp>
    </p:spTree>
    <p:extLst>
      <p:ext uri="{BB962C8B-B14F-4D97-AF65-F5344CB8AC3E}">
        <p14:creationId xmlns:p14="http://schemas.microsoft.com/office/powerpoint/2010/main" val="162475793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37770" t="34007" r="20993" b="28125"/>
          <a:stretch/>
        </p:blipFill>
        <p:spPr>
          <a:xfrm>
            <a:off x="1524002" y="1"/>
            <a:ext cx="3059831" cy="19530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/>
          <a:srcRect l="37770" t="34007" r="20993" b="28125"/>
          <a:stretch/>
        </p:blipFill>
        <p:spPr>
          <a:xfrm>
            <a:off x="4586432" y="-1"/>
            <a:ext cx="3059831" cy="195306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/>
          <a:srcRect l="37770" t="34007" r="20993" b="28125"/>
          <a:stretch/>
        </p:blipFill>
        <p:spPr>
          <a:xfrm>
            <a:off x="7608170" y="-2"/>
            <a:ext cx="3059831" cy="195306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/>
          <a:srcRect l="37770" t="34007" r="20993" b="28125"/>
          <a:stretch/>
        </p:blipFill>
        <p:spPr>
          <a:xfrm>
            <a:off x="1523506" y="2136262"/>
            <a:ext cx="3059831" cy="195306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/>
          <a:srcRect l="37770" t="34007" r="20993" b="28125"/>
          <a:stretch/>
        </p:blipFill>
        <p:spPr>
          <a:xfrm>
            <a:off x="4586431" y="2136264"/>
            <a:ext cx="3059831" cy="195306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print"/>
          <a:srcRect l="37770" t="34007" r="20993" b="28125"/>
          <a:stretch/>
        </p:blipFill>
        <p:spPr>
          <a:xfrm>
            <a:off x="7579044" y="2348882"/>
            <a:ext cx="3059831" cy="195306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 cstate="print"/>
          <a:srcRect l="37770" t="34007" r="20993" b="28125"/>
          <a:stretch/>
        </p:blipFill>
        <p:spPr>
          <a:xfrm>
            <a:off x="1523507" y="4904940"/>
            <a:ext cx="3059831" cy="195306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 cstate="print"/>
          <a:srcRect l="37770" t="34007" r="20993" b="28125"/>
          <a:stretch/>
        </p:blipFill>
        <p:spPr>
          <a:xfrm>
            <a:off x="4585937" y="4904939"/>
            <a:ext cx="3059831" cy="195306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 cstate="print"/>
          <a:srcRect l="37770" t="34007" r="20993" b="28125"/>
          <a:stretch/>
        </p:blipFill>
        <p:spPr>
          <a:xfrm>
            <a:off x="7607675" y="4904938"/>
            <a:ext cx="3059831" cy="195306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2" cstate="print"/>
          <a:srcRect l="37770" t="34007" r="20993" b="28125"/>
          <a:stretch/>
        </p:blipFill>
        <p:spPr>
          <a:xfrm>
            <a:off x="1517292" y="2348881"/>
            <a:ext cx="3059831" cy="195306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2" cstate="print"/>
          <a:srcRect l="37770" t="34007" r="20993" b="28125"/>
          <a:stretch/>
        </p:blipFill>
        <p:spPr>
          <a:xfrm>
            <a:off x="4580217" y="2348883"/>
            <a:ext cx="3059831" cy="1953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21993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941321" y="304349"/>
                <a:ext cx="8544782" cy="58169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The temperature in Cardiff is 3</a:t>
                </a:r>
                <a14:m>
                  <m:oMath xmlns:m="http://schemas.openxmlformats.org/officeDocument/2006/math">
                    <m:r>
                      <a:rPr lang="en-GB" sz="26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℃</m:t>
                    </m:r>
                  </m:oMath>
                </a14:m>
                <a:r>
                  <a:rPr lang="en-GB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. It falls by 4</a:t>
                </a:r>
                <a14:m>
                  <m:oMath xmlns:m="http://schemas.openxmlformats.org/officeDocument/2006/math">
                    <m:r>
                      <a:rPr lang="en-GB" sz="26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℃</m:t>
                    </m:r>
                  </m:oMath>
                </a14:m>
                <a:r>
                  <a:rPr lang="en-GB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. What is the temperature now?</a:t>
                </a:r>
              </a:p>
              <a:p>
                <a:endParaRPr lang="en-GB" sz="2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What is 3 more than </a:t>
                </a:r>
                <a14:m>
                  <m:oMath xmlns:m="http://schemas.openxmlformats.org/officeDocument/2006/math">
                    <m:r>
                      <a:rPr lang="en-GB" sz="26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1?</a:t>
                </a:r>
              </a:p>
              <a:p>
                <a:endParaRPr lang="en-GB" sz="2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The temperature in Glasgow is </a:t>
                </a:r>
                <a14:m>
                  <m:oMath xmlns:m="http://schemas.openxmlformats.org/officeDocument/2006/math">
                    <m:r>
                      <a:rPr lang="en-GB" sz="26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GB" sz="26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℃</m:t>
                    </m:r>
                  </m:oMath>
                </a14:m>
                <a:r>
                  <a:rPr lang="en-GB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. It increases by 6</a:t>
                </a:r>
                <a14:m>
                  <m:oMath xmlns:m="http://schemas.openxmlformats.org/officeDocument/2006/math">
                    <m:r>
                      <a:rPr lang="en-GB" sz="26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℃</m:t>
                    </m:r>
                  </m:oMath>
                </a14:m>
                <a:r>
                  <a:rPr lang="en-GB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. What is the temperature now?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1321" y="304349"/>
                <a:ext cx="8544782" cy="5816977"/>
              </a:xfrm>
              <a:prstGeom prst="rect">
                <a:avLst/>
              </a:prstGeom>
              <a:blipFill>
                <a:blip r:embed="rId2"/>
                <a:stretch>
                  <a:fillRect l="-1427" t="-839" r="-149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Straight Connector 11"/>
          <p:cNvCxnSpPr/>
          <p:nvPr/>
        </p:nvCxnSpPr>
        <p:spPr>
          <a:xfrm>
            <a:off x="3840917" y="1953877"/>
            <a:ext cx="398294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833024" y="162267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163304" y="162267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498164" y="162267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828444" y="162267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493584" y="162267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158724" y="162267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7823864" y="162267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690058" y="2260650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993562" y="2260650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4818665" y="2260650"/>
                <a:ext cx="6515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>
                  <a:defRPr/>
                </a:pPr>
                <a14:m>
                  <m:oMath xmlns:m="http://schemas.openxmlformats.org/officeDocument/2006/math">
                    <m:r>
                      <a:rPr lang="en-GB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alibri" panose="020F0502020204030204"/>
                  </a:rPr>
                  <a:t>1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8665" y="2260650"/>
                <a:ext cx="651510" cy="461665"/>
              </a:xfrm>
              <a:prstGeom prst="rect">
                <a:avLst/>
              </a:prstGeom>
              <a:blipFill>
                <a:blip r:embed="rId3"/>
                <a:stretch>
                  <a:fillRect t="-10526" r="-93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7645072" y="2260650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323664" y="2260650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174042" y="2260650"/>
                <a:ext cx="6515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>
                  <a:defRPr/>
                </a:pPr>
                <a14:m>
                  <m:oMath xmlns:m="http://schemas.openxmlformats.org/officeDocument/2006/math">
                    <m:r>
                      <a:rPr lang="en-GB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alibri" panose="020F0502020204030204"/>
                  </a:rPr>
                  <a:t>2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4042" y="2260650"/>
                <a:ext cx="651510" cy="461665"/>
              </a:xfrm>
              <a:prstGeom prst="rect">
                <a:avLst/>
              </a:prstGeom>
              <a:blipFill>
                <a:blip r:embed="rId4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3453340" y="2260650"/>
                <a:ext cx="6515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>
                  <a:defRPr/>
                </a:pPr>
                <a14:m>
                  <m:oMath xmlns:m="http://schemas.openxmlformats.org/officeDocument/2006/math">
                    <m:r>
                      <a:rPr lang="en-GB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alibri" panose="020F0502020204030204"/>
                  </a:rPr>
                  <a:t>3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3340" y="2260650"/>
                <a:ext cx="651510" cy="461665"/>
              </a:xfrm>
              <a:prstGeom prst="rect">
                <a:avLst/>
              </a:prstGeom>
              <a:blipFill>
                <a:blip r:embed="rId5"/>
                <a:stretch>
                  <a:fillRect t="-10526" r="-93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>
            <a:extLst>
              <a:ext uri="{FF2B5EF4-FFF2-40B4-BE49-F238E27FC236}">
                <a16:creationId xmlns:a16="http://schemas.microsoft.com/office/drawing/2014/main" id="{AEEEACBB-6581-471C-9A6F-07C3FFB69E30}"/>
              </a:ext>
            </a:extLst>
          </p:cNvPr>
          <p:cNvSpPr/>
          <p:nvPr/>
        </p:nvSpPr>
        <p:spPr>
          <a:xfrm>
            <a:off x="354272" y="377906"/>
            <a:ext cx="1015150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Triangles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0E54836-792B-4315-9637-B9B73DDC1F3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/>
          <a:srcRect l="20098" t="56059" r="21905" b="6801"/>
          <a:stretch/>
        </p:blipFill>
        <p:spPr>
          <a:xfrm>
            <a:off x="1941321" y="4618937"/>
            <a:ext cx="8005622" cy="213459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AA64638-DF18-4724-817B-849F383A7165}"/>
              </a:ext>
            </a:extLst>
          </p:cNvPr>
          <p:cNvSpPr txBox="1"/>
          <p:nvPr/>
        </p:nvSpPr>
        <p:spPr>
          <a:xfrm>
            <a:off x="1814052" y="4618937"/>
            <a:ext cx="43100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4.</a:t>
            </a:r>
          </a:p>
        </p:txBody>
      </p:sp>
    </p:spTree>
    <p:extLst>
      <p:ext uri="{BB962C8B-B14F-4D97-AF65-F5344CB8AC3E}">
        <p14:creationId xmlns:p14="http://schemas.microsoft.com/office/powerpoint/2010/main" val="1328150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941321" y="304349"/>
                <a:ext cx="8544782" cy="58169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The temperature in Cardiff is 3</a:t>
                </a:r>
                <a14:m>
                  <m:oMath xmlns:m="http://schemas.openxmlformats.org/officeDocument/2006/math">
                    <m:r>
                      <a:rPr lang="en-GB" sz="26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℃</m:t>
                    </m:r>
                  </m:oMath>
                </a14:m>
                <a:r>
                  <a:rPr lang="en-GB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. It falls by 4</a:t>
                </a:r>
                <a14:m>
                  <m:oMath xmlns:m="http://schemas.openxmlformats.org/officeDocument/2006/math">
                    <m:r>
                      <a:rPr lang="en-GB" sz="26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℃</m:t>
                    </m:r>
                  </m:oMath>
                </a14:m>
                <a:r>
                  <a:rPr lang="en-GB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. What is the temperature now?</a:t>
                </a:r>
              </a:p>
              <a:p>
                <a:endParaRPr lang="en-GB" sz="2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What is 3 more than </a:t>
                </a:r>
                <a14:m>
                  <m:oMath xmlns:m="http://schemas.openxmlformats.org/officeDocument/2006/math">
                    <m:r>
                      <a:rPr lang="en-GB" sz="26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1?</a:t>
                </a:r>
              </a:p>
              <a:p>
                <a:endParaRPr lang="en-GB" sz="2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The temperature in Glasgow is </a:t>
                </a:r>
                <a14:m>
                  <m:oMath xmlns:m="http://schemas.openxmlformats.org/officeDocument/2006/math">
                    <m:r>
                      <a:rPr lang="en-GB" sz="26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n-GB" sz="26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℃</m:t>
                    </m:r>
                  </m:oMath>
                </a14:m>
                <a:r>
                  <a:rPr lang="en-GB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. It increases by 6</a:t>
                </a:r>
                <a14:m>
                  <m:oMath xmlns:m="http://schemas.openxmlformats.org/officeDocument/2006/math">
                    <m:r>
                      <a:rPr lang="en-GB" sz="26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℃</m:t>
                    </m:r>
                  </m:oMath>
                </a14:m>
                <a:r>
                  <a:rPr lang="en-GB" sz="2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. What is the temperature now?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1321" y="304349"/>
                <a:ext cx="8544782" cy="5816977"/>
              </a:xfrm>
              <a:prstGeom prst="rect">
                <a:avLst/>
              </a:prstGeom>
              <a:blipFill>
                <a:blip r:embed="rId2"/>
                <a:stretch>
                  <a:fillRect l="-1427" t="-839" r="-149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Straight Connector 11"/>
          <p:cNvCxnSpPr/>
          <p:nvPr/>
        </p:nvCxnSpPr>
        <p:spPr>
          <a:xfrm>
            <a:off x="3840917" y="1953877"/>
            <a:ext cx="3982947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833024" y="162267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163304" y="162267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498164" y="162267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828444" y="162267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493584" y="162267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158724" y="162267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7823864" y="1622670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5690058" y="2260650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993562" y="2260650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4818665" y="2260650"/>
                <a:ext cx="6515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>
                  <a:defRPr/>
                </a:pPr>
                <a14:m>
                  <m:oMath xmlns:m="http://schemas.openxmlformats.org/officeDocument/2006/math">
                    <m:r>
                      <a:rPr lang="en-GB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alibri" panose="020F0502020204030204"/>
                  </a:rPr>
                  <a:t>1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8665" y="2260650"/>
                <a:ext cx="651510" cy="461665"/>
              </a:xfrm>
              <a:prstGeom prst="rect">
                <a:avLst/>
              </a:prstGeom>
              <a:blipFill>
                <a:blip r:embed="rId3"/>
                <a:stretch>
                  <a:fillRect t="-10526" r="-93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7645072" y="2260650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3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323664" y="2260650"/>
            <a:ext cx="651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4174042" y="2260650"/>
                <a:ext cx="6515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>
                  <a:defRPr/>
                </a:pPr>
                <a14:m>
                  <m:oMath xmlns:m="http://schemas.openxmlformats.org/officeDocument/2006/math">
                    <m:r>
                      <a:rPr lang="en-GB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alibri" panose="020F0502020204030204"/>
                  </a:rPr>
                  <a:t>2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4042" y="2260650"/>
                <a:ext cx="651510" cy="461665"/>
              </a:xfrm>
              <a:prstGeom prst="rect">
                <a:avLst/>
              </a:prstGeom>
              <a:blipFill>
                <a:blip r:embed="rId4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3453340" y="2260650"/>
                <a:ext cx="6515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457200">
                  <a:defRPr/>
                </a:pPr>
                <a14:m>
                  <m:oMath xmlns:m="http://schemas.openxmlformats.org/officeDocument/2006/math">
                    <m:r>
                      <a:rPr lang="en-GB" sz="24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prstClr val="black"/>
                    </a:solidFill>
                    <a:latin typeface="Calibri" panose="020F0502020204030204"/>
                  </a:rPr>
                  <a:t>3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3340" y="2260650"/>
                <a:ext cx="651510" cy="461665"/>
              </a:xfrm>
              <a:prstGeom prst="rect">
                <a:avLst/>
              </a:prstGeom>
              <a:blipFill>
                <a:blip r:embed="rId5"/>
                <a:stretch>
                  <a:fillRect t="-10526" r="-93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>
            <a:extLst>
              <a:ext uri="{FF2B5EF4-FFF2-40B4-BE49-F238E27FC236}">
                <a16:creationId xmlns:a16="http://schemas.microsoft.com/office/drawing/2014/main" id="{AEEEACBB-6581-471C-9A6F-07C3FFB69E30}"/>
              </a:ext>
            </a:extLst>
          </p:cNvPr>
          <p:cNvSpPr/>
          <p:nvPr/>
        </p:nvSpPr>
        <p:spPr>
          <a:xfrm>
            <a:off x="354272" y="377906"/>
            <a:ext cx="1015150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Triangles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0E54836-792B-4315-9637-B9B73DDC1F3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/>
          <a:srcRect l="20098" t="56059" r="21905" b="6801"/>
          <a:stretch/>
        </p:blipFill>
        <p:spPr>
          <a:xfrm>
            <a:off x="1941321" y="4618937"/>
            <a:ext cx="8005622" cy="213459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AA64638-DF18-4724-817B-849F383A7165}"/>
              </a:ext>
            </a:extLst>
          </p:cNvPr>
          <p:cNvSpPr txBox="1"/>
          <p:nvPr/>
        </p:nvSpPr>
        <p:spPr>
          <a:xfrm>
            <a:off x="1814052" y="4618937"/>
            <a:ext cx="431005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4.</a:t>
            </a:r>
          </a:p>
        </p:txBody>
      </p:sp>
    </p:spTree>
    <p:extLst>
      <p:ext uri="{BB962C8B-B14F-4D97-AF65-F5344CB8AC3E}">
        <p14:creationId xmlns:p14="http://schemas.microsoft.com/office/powerpoint/2010/main" val="3883226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15757" t="30882" r="18616" b="23530"/>
          <a:stretch/>
        </p:blipFill>
        <p:spPr>
          <a:xfrm>
            <a:off x="1685365" y="2"/>
            <a:ext cx="8703610" cy="35840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/>
          <a:srcRect l="16170" t="37316" r="18203" b="17830"/>
          <a:stretch/>
        </p:blipFill>
        <p:spPr>
          <a:xfrm>
            <a:off x="1685365" y="3482802"/>
            <a:ext cx="8703610" cy="328108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2214678-7477-4895-B2CC-96D8BAA7230C}"/>
              </a:ext>
            </a:extLst>
          </p:cNvPr>
          <p:cNvSpPr/>
          <p:nvPr/>
        </p:nvSpPr>
        <p:spPr>
          <a:xfrm>
            <a:off x="354272" y="377906"/>
            <a:ext cx="1015150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Triangles</a:t>
            </a:r>
          </a:p>
        </p:txBody>
      </p:sp>
    </p:spTree>
    <p:extLst>
      <p:ext uri="{BB962C8B-B14F-4D97-AF65-F5344CB8AC3E}">
        <p14:creationId xmlns:p14="http://schemas.microsoft.com/office/powerpoint/2010/main" val="192019992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E0755-00BB-4C7C-9B83-B08605FDD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3303" y="186451"/>
            <a:ext cx="10515600" cy="672662"/>
          </a:xfrm>
        </p:spPr>
        <p:txBody>
          <a:bodyPr>
            <a:normAutofit fontScale="90000"/>
          </a:bodyPr>
          <a:lstStyle/>
          <a:p>
            <a:r>
              <a:rPr lang="en-GB" dirty="0"/>
              <a:t>Octagons- problem solving Mrs Day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C37D22-C1DF-4726-B6D4-B4C225C0F5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431" t="9809" r="25518" b="5325"/>
          <a:stretch/>
        </p:blipFill>
        <p:spPr>
          <a:xfrm>
            <a:off x="1996966" y="859113"/>
            <a:ext cx="7809186" cy="582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99078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FA854-A3E0-4AAA-8E4B-E7D1900353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5F7643-8407-475C-A667-CD8F56BB89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75" t="12258" r="1506" b="15699"/>
          <a:stretch/>
        </p:blipFill>
        <p:spPr>
          <a:xfrm>
            <a:off x="242722" y="0"/>
            <a:ext cx="11706555" cy="649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2472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8094" y="532799"/>
            <a:ext cx="700156" cy="700156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1969575" y="702863"/>
            <a:ext cx="2141107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4110681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279650" y="1365075"/>
            <a:ext cx="7632700" cy="2711100"/>
          </a:xfrm>
          <a:prstGeom prst="rect">
            <a:avLst/>
          </a:prstGeom>
          <a:noFill/>
          <a:ln w="28575">
            <a:solidFill>
              <a:srgbClr val="25B7BC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An explorer was investigating a deep crater.</a:t>
            </a:r>
          </a:p>
          <a:p>
            <a:r>
              <a:rPr lang="en-GB" dirty="0"/>
              <a:t>On day one, she travelled -5.6m down the crater. On day two, she travelled a further -4.8m down the crater. On day three, she travelled 6.8m back up the crater to collect some more supplies. On day four, she travelled another -9.7m back down the crater. On day five, she travelled all the way back up to the top of the crater to return to the surface.</a:t>
            </a:r>
          </a:p>
          <a:p>
            <a:endParaRPr lang="en-GB" dirty="0"/>
          </a:p>
          <a:p>
            <a:r>
              <a:rPr lang="en-GB" dirty="0"/>
              <a:t> How far did she need to travel on day five to return to the surface? </a:t>
            </a:r>
          </a:p>
          <a:p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4110682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376607" y="3655225"/>
            <a:ext cx="7809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87BD33"/>
                </a:solidFill>
                <a:cs typeface="Calibri" panose="020F0502020204030204" pitchFamily="34" charset="0"/>
              </a:rPr>
              <a:t>13.3m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3"/>
          <a:stretch/>
        </p:blipFill>
        <p:spPr>
          <a:xfrm>
            <a:off x="6996018" y="3834581"/>
            <a:ext cx="2641543" cy="256622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144382B-ECD1-48BD-B68A-591F8FD035C0}"/>
              </a:ext>
            </a:extLst>
          </p:cNvPr>
          <p:cNvSpPr/>
          <p:nvPr/>
        </p:nvSpPr>
        <p:spPr>
          <a:xfrm rot="20632889">
            <a:off x="396201" y="5083304"/>
            <a:ext cx="29703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Octagons </a:t>
            </a:r>
            <a:endParaRPr 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6435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20097" t="17463" r="20993" b="6801"/>
          <a:stretch/>
        </p:blipFill>
        <p:spPr>
          <a:xfrm>
            <a:off x="135488" y="0"/>
            <a:ext cx="12056512" cy="6453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47098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20097" t="17463" r="20993" b="6801"/>
          <a:stretch/>
        </p:blipFill>
        <p:spPr>
          <a:xfrm>
            <a:off x="0" y="175568"/>
            <a:ext cx="12192000" cy="6453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8420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766D2E-9E5F-4140-AC10-0BEABF0EF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72E7CD-F5D4-4CCE-94DD-C8AEC14CC9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86FF24-FFE4-4CF9-B15D-0803A5C451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59" t="22063" r="63451" b="33888"/>
          <a:stretch/>
        </p:blipFill>
        <p:spPr>
          <a:xfrm>
            <a:off x="0" y="4237"/>
            <a:ext cx="2949262" cy="30194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BB1614F-1DCB-4BB6-887E-D8025B2E3B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59" t="22063" r="63451" b="33888"/>
          <a:stretch/>
        </p:blipFill>
        <p:spPr>
          <a:xfrm>
            <a:off x="28737" y="3838583"/>
            <a:ext cx="2949262" cy="301941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053465F-3B3C-4A69-9976-8C5FA20093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59" t="22063" r="63451" b="33888"/>
          <a:stretch/>
        </p:blipFill>
        <p:spPr>
          <a:xfrm>
            <a:off x="2949262" y="4237"/>
            <a:ext cx="2949262" cy="301941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5F2CA79-5AF6-4D54-A0D0-ECB04B0935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59" t="22063" r="63451" b="33888"/>
          <a:stretch/>
        </p:blipFill>
        <p:spPr>
          <a:xfrm>
            <a:off x="2977999" y="3838583"/>
            <a:ext cx="2949262" cy="301941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3C7ADC5-25EB-48F6-A042-F4657276E2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59" t="22063" r="63451" b="33888"/>
          <a:stretch/>
        </p:blipFill>
        <p:spPr>
          <a:xfrm>
            <a:off x="6293478" y="9557"/>
            <a:ext cx="2949262" cy="301941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430B410-39BD-4198-A0A0-4089BD8776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59" t="22063" r="63451" b="33888"/>
          <a:stretch/>
        </p:blipFill>
        <p:spPr>
          <a:xfrm>
            <a:off x="9242740" y="9557"/>
            <a:ext cx="2949262" cy="301941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2738C78-2511-43EC-A07A-AAC8519E49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59" t="22063" r="63451" b="33888"/>
          <a:stretch/>
        </p:blipFill>
        <p:spPr>
          <a:xfrm>
            <a:off x="9271477" y="3843903"/>
            <a:ext cx="2949262" cy="301941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4CF71FE-001C-429D-B99B-6542A9DA53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59" t="22063" r="63451" b="33888"/>
          <a:stretch/>
        </p:blipFill>
        <p:spPr>
          <a:xfrm>
            <a:off x="6264739" y="3919195"/>
            <a:ext cx="2949262" cy="3019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36853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A67F4-3B3B-48A8-AF39-317D82EAE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42FE5E-7DC4-4DB0-965B-C0934870D0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A96BC2-7B00-443B-A399-4202F6D627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71" t="20079" r="63024" b="13121"/>
          <a:stretch/>
        </p:blipFill>
        <p:spPr>
          <a:xfrm>
            <a:off x="0" y="0"/>
            <a:ext cx="3559835" cy="54780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B808096-A5ED-4380-B736-8B1836DBC2E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71" t="20079" r="63024" b="13121"/>
          <a:stretch/>
        </p:blipFill>
        <p:spPr>
          <a:xfrm>
            <a:off x="4004931" y="0"/>
            <a:ext cx="3559835" cy="54780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0DBDE59-2515-4BB4-BFAD-F3A7B5E5B9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71" t="20079" r="63024" b="13121"/>
          <a:stretch/>
        </p:blipFill>
        <p:spPr>
          <a:xfrm>
            <a:off x="8632167" y="-1"/>
            <a:ext cx="3559835" cy="547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62193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9C4B2-273B-4923-90AE-370AEFC65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5D6981-9E05-4D9A-B5C3-7730353317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B90618-5480-43F8-B1E4-0ECE13D2A3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713" t="20079" r="24881" b="13121"/>
          <a:stretch/>
        </p:blipFill>
        <p:spPr>
          <a:xfrm>
            <a:off x="8632167" y="0"/>
            <a:ext cx="3559835" cy="54780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D4B049-4FFC-4E6E-9197-CFFFA034CAB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713" t="20079" r="24881" b="13121"/>
          <a:stretch/>
        </p:blipFill>
        <p:spPr>
          <a:xfrm>
            <a:off x="4629426" y="0"/>
            <a:ext cx="3559835" cy="54780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96268C1-843B-45D8-8D64-CF2F3B5EF7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713" t="20079" r="24881" b="13121"/>
          <a:stretch/>
        </p:blipFill>
        <p:spPr>
          <a:xfrm>
            <a:off x="646755" y="-1"/>
            <a:ext cx="3559835" cy="547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35046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24443-BB46-4FA6-9B72-A4FDECFE9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4F5CF7-8BDD-4478-BD44-711416DEFC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A477AE-0420-41C1-9C08-37DE2D7E8E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76" t="22062" r="51831" b="30131"/>
          <a:stretch/>
        </p:blipFill>
        <p:spPr>
          <a:xfrm>
            <a:off x="1931830" y="376322"/>
            <a:ext cx="8062175" cy="6105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23109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AB5282-3D6D-4CEB-A8A0-47B53FC34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42FFF4-4113-4807-88CC-231DC87755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2B5BF1-A9CE-40FA-AF35-50B1795888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71" t="20079" r="13274" b="13121"/>
          <a:stretch/>
        </p:blipFill>
        <p:spPr>
          <a:xfrm>
            <a:off x="877694" y="478895"/>
            <a:ext cx="10816323" cy="547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16710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20550" t="25545" r="21554" b="14534"/>
          <a:stretch/>
        </p:blipFill>
        <p:spPr>
          <a:xfrm>
            <a:off x="0" y="-24611"/>
            <a:ext cx="3960357" cy="30726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/>
          <a:srcRect l="20550" t="25545" r="21554" b="14534"/>
          <a:stretch/>
        </p:blipFill>
        <p:spPr>
          <a:xfrm>
            <a:off x="8231645" y="-77082"/>
            <a:ext cx="3960357" cy="30726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/>
          <a:srcRect l="20550" t="25545" r="21554" b="14534"/>
          <a:stretch/>
        </p:blipFill>
        <p:spPr>
          <a:xfrm>
            <a:off x="0" y="3809964"/>
            <a:ext cx="3960357" cy="30726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/>
          <a:srcRect l="20550" t="25545" r="21554" b="14534"/>
          <a:stretch/>
        </p:blipFill>
        <p:spPr>
          <a:xfrm>
            <a:off x="8231643" y="3785352"/>
            <a:ext cx="3960357" cy="30726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C810BB8-1A80-45AC-A177-8F4C6DB500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20550" t="25545" r="21554" b="14534"/>
          <a:stretch/>
        </p:blipFill>
        <p:spPr>
          <a:xfrm>
            <a:off x="4115821" y="0"/>
            <a:ext cx="3960357" cy="30726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68A6E96-5136-4311-B830-2314B040F0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20550" t="25545" r="21554" b="14534"/>
          <a:stretch/>
        </p:blipFill>
        <p:spPr>
          <a:xfrm>
            <a:off x="4115821" y="3834575"/>
            <a:ext cx="3960357" cy="307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426505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80531"/>
            <a:chOff x="79697" y="6454317"/>
            <a:chExt cx="1188000" cy="480531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XCCW Joined 7a" pitchFamily="66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DB5A554D-9726-431D-810D-50F1BEFBAE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4862"/>
            <a:ext cx="8913124" cy="632210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48493FD3-2E55-48B1-A52E-DCA311BA9E79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Work out the answers to the children’s questions, then order them from smallest to largest. 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5" name="Speech Bubble: Rectangle with Corners Rounded 24">
            <a:extLst>
              <a:ext uri="{FF2B5EF4-FFF2-40B4-BE49-F238E27FC236}">
                <a16:creationId xmlns:a16="http://schemas.microsoft.com/office/drawing/2014/main" id="{E92EEF76-18DA-47C0-B78D-D3458FA93BE6}"/>
              </a:ext>
            </a:extLst>
          </p:cNvPr>
          <p:cNvSpPr/>
          <p:nvPr/>
        </p:nvSpPr>
        <p:spPr>
          <a:xfrm>
            <a:off x="3425395" y="1953829"/>
            <a:ext cx="3123344" cy="859001"/>
          </a:xfrm>
          <a:prstGeom prst="wedgeRoundRectCallout">
            <a:avLst>
              <a:gd name="adj1" fmla="val -61967"/>
              <a:gd name="adj2" fmla="val 1902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000" dirty="0">
                <a:solidFill>
                  <a:prstClr val="black"/>
                </a:solidFill>
                <a:latin typeface="SassoonCRInfantMedium" panose="02000603020000020003" pitchFamily="2" charset="0"/>
              </a:rPr>
              <a:t>What is the difference between 21°C and -32°C?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1C737CB-1EE0-4879-9794-9E840EDCBA5E}"/>
              </a:ext>
            </a:extLst>
          </p:cNvPr>
          <p:cNvSpPr txBox="1"/>
          <p:nvPr/>
        </p:nvSpPr>
        <p:spPr>
          <a:xfrm>
            <a:off x="2168499" y="2744223"/>
            <a:ext cx="893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1600" dirty="0">
                <a:solidFill>
                  <a:prstClr val="black"/>
                </a:solidFill>
                <a:latin typeface="SassoonCRInfantMedium" panose="02000603020000020003" pitchFamily="2" charset="0"/>
              </a:rPr>
              <a:t>Hafsa</a:t>
            </a:r>
          </a:p>
        </p:txBody>
      </p:sp>
      <p:sp>
        <p:nvSpPr>
          <p:cNvPr id="27" name="Speech Bubble: Rectangle with Corners Rounded 26">
            <a:extLst>
              <a:ext uri="{FF2B5EF4-FFF2-40B4-BE49-F238E27FC236}">
                <a16:creationId xmlns:a16="http://schemas.microsoft.com/office/drawing/2014/main" id="{BFD79024-3449-4003-BDA8-A5B3E04C3B9A}"/>
              </a:ext>
            </a:extLst>
          </p:cNvPr>
          <p:cNvSpPr/>
          <p:nvPr/>
        </p:nvSpPr>
        <p:spPr>
          <a:xfrm>
            <a:off x="3425395" y="4608747"/>
            <a:ext cx="3123344" cy="830091"/>
          </a:xfrm>
          <a:prstGeom prst="wedgeRoundRectCallout">
            <a:avLst>
              <a:gd name="adj1" fmla="val -61967"/>
              <a:gd name="adj2" fmla="val 1902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000" dirty="0">
                <a:solidFill>
                  <a:prstClr val="black"/>
                </a:solidFill>
                <a:latin typeface="SassoonCRInfantMedium" panose="02000603020000020003" pitchFamily="2" charset="0"/>
              </a:rPr>
              <a:t>What is 27 greater than </a:t>
            </a:r>
          </a:p>
          <a:p>
            <a:pPr algn="ctr">
              <a:defRPr/>
            </a:pPr>
            <a:r>
              <a:rPr lang="en-GB" sz="2000" dirty="0">
                <a:solidFill>
                  <a:prstClr val="black"/>
                </a:solidFill>
                <a:latin typeface="SassoonCRInfantMedium" panose="02000603020000020003" pitchFamily="2" charset="0"/>
              </a:rPr>
              <a:t>-28?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BB93971-A600-4A64-9621-F8342352D69F}"/>
              </a:ext>
            </a:extLst>
          </p:cNvPr>
          <p:cNvSpPr txBox="1"/>
          <p:nvPr/>
        </p:nvSpPr>
        <p:spPr>
          <a:xfrm>
            <a:off x="2256571" y="5443548"/>
            <a:ext cx="893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1600" dirty="0">
                <a:solidFill>
                  <a:prstClr val="black"/>
                </a:solidFill>
                <a:latin typeface="SassoonCRInfantMedium" panose="02000603020000020003" pitchFamily="2" charset="0"/>
              </a:rPr>
              <a:t>Isabel</a:t>
            </a:r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E8D3ABCE-253E-48AD-90A7-29A89223D3E7}"/>
              </a:ext>
            </a:extLst>
          </p:cNvPr>
          <p:cNvSpPr/>
          <p:nvPr/>
        </p:nvSpPr>
        <p:spPr>
          <a:xfrm>
            <a:off x="5658069" y="3252101"/>
            <a:ext cx="3123344" cy="844056"/>
          </a:xfrm>
          <a:prstGeom prst="wedgeRoundRectCallout">
            <a:avLst>
              <a:gd name="adj1" fmla="val 61103"/>
              <a:gd name="adj2" fmla="val 1770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000" dirty="0">
                <a:solidFill>
                  <a:prstClr val="black"/>
                </a:solidFill>
                <a:latin typeface="SassoonCRInfantMedium" panose="02000603020000020003" pitchFamily="2" charset="0"/>
              </a:rPr>
              <a:t>Which number is halfway between -6 and 48?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4AA3AFC-4839-4A81-8CBE-3C4026C00D5D}"/>
              </a:ext>
            </a:extLst>
          </p:cNvPr>
          <p:cNvSpPr txBox="1"/>
          <p:nvPr/>
        </p:nvSpPr>
        <p:spPr>
          <a:xfrm>
            <a:off x="9109310" y="4195329"/>
            <a:ext cx="893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1600" dirty="0">
                <a:solidFill>
                  <a:prstClr val="black"/>
                </a:solidFill>
                <a:latin typeface="SassoonCRInfantMedium" panose="02000603020000020003" pitchFamily="2" charset="0"/>
              </a:rPr>
              <a:t>Josh</a:t>
            </a:r>
          </a:p>
        </p:txBody>
      </p:sp>
    </p:spTree>
    <p:extLst>
      <p:ext uri="{BB962C8B-B14F-4D97-AF65-F5344CB8AC3E}">
        <p14:creationId xmlns:p14="http://schemas.microsoft.com/office/powerpoint/2010/main" val="1071900124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80531"/>
            <a:chOff x="79697" y="6454317"/>
            <a:chExt cx="1188000" cy="480531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XCCW Joined 7a" pitchFamily="66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DB5A554D-9726-431D-810D-50F1BEFBAE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9438" y="144862"/>
            <a:ext cx="8913124" cy="6322100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48493FD3-2E55-48B1-A52E-DCA311BA9E79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Work out the answers to the children’s questions, then order them from smallest to largest. 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  <a:sym typeface="Wingdings" panose="05000000000000000000" pitchFamily="2" charset="2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  <a:sym typeface="Wingdings" panose="05000000000000000000" pitchFamily="2" charset="2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  <a:sym typeface="Wingdings" panose="05000000000000000000" pitchFamily="2" charset="2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  <a:sym typeface="Wingdings" panose="05000000000000000000" pitchFamily="2" charset="2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  <a:sym typeface="Wingdings" panose="05000000000000000000" pitchFamily="2" charset="2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  <a:sym typeface="Wingdings" panose="05000000000000000000" pitchFamily="2" charset="2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  <a:sym typeface="Wingdings" panose="05000000000000000000" pitchFamily="2" charset="2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  <a:sym typeface="Wingdings" panose="05000000000000000000" pitchFamily="2" charset="2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  <a:sym typeface="Wingdings" panose="05000000000000000000" pitchFamily="2" charset="2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  <a:sym typeface="Wingdings" panose="05000000000000000000" pitchFamily="2" charset="2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  <a:sym typeface="Wingdings" panose="05000000000000000000" pitchFamily="2" charset="2"/>
            </a:endParaRPr>
          </a:p>
          <a:p>
            <a:pPr algn="ctr"/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  <a:sym typeface="Wingdings" panose="05000000000000000000" pitchFamily="2" charset="2"/>
              </a:rPr>
              <a:t>Order: -1, 21, 53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 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5" name="Speech Bubble: Rectangle with Corners Rounded 24">
            <a:extLst>
              <a:ext uri="{FF2B5EF4-FFF2-40B4-BE49-F238E27FC236}">
                <a16:creationId xmlns:a16="http://schemas.microsoft.com/office/drawing/2014/main" id="{E92EEF76-18DA-47C0-B78D-D3458FA93BE6}"/>
              </a:ext>
            </a:extLst>
          </p:cNvPr>
          <p:cNvSpPr/>
          <p:nvPr/>
        </p:nvSpPr>
        <p:spPr>
          <a:xfrm>
            <a:off x="3425395" y="1953829"/>
            <a:ext cx="3123344" cy="859001"/>
          </a:xfrm>
          <a:prstGeom prst="wedgeRoundRectCallout">
            <a:avLst>
              <a:gd name="adj1" fmla="val -61967"/>
              <a:gd name="adj2" fmla="val 1902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000" dirty="0">
                <a:solidFill>
                  <a:prstClr val="black"/>
                </a:solidFill>
                <a:latin typeface="SassoonCRInfantMedium" panose="02000603020000020003" pitchFamily="2" charset="0"/>
              </a:rPr>
              <a:t>What is the difference between 21°C and -32°C?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1C737CB-1EE0-4879-9794-9E840EDCBA5E}"/>
              </a:ext>
            </a:extLst>
          </p:cNvPr>
          <p:cNvSpPr txBox="1"/>
          <p:nvPr/>
        </p:nvSpPr>
        <p:spPr>
          <a:xfrm>
            <a:off x="2168499" y="2744223"/>
            <a:ext cx="893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1600" dirty="0">
                <a:solidFill>
                  <a:prstClr val="black"/>
                </a:solidFill>
                <a:latin typeface="SassoonCRInfantMedium" panose="02000603020000020003" pitchFamily="2" charset="0"/>
              </a:rPr>
              <a:t>Hafsa</a:t>
            </a:r>
          </a:p>
        </p:txBody>
      </p:sp>
      <p:sp>
        <p:nvSpPr>
          <p:cNvPr id="27" name="Speech Bubble: Rectangle with Corners Rounded 26">
            <a:extLst>
              <a:ext uri="{FF2B5EF4-FFF2-40B4-BE49-F238E27FC236}">
                <a16:creationId xmlns:a16="http://schemas.microsoft.com/office/drawing/2014/main" id="{BFD79024-3449-4003-BDA8-A5B3E04C3B9A}"/>
              </a:ext>
            </a:extLst>
          </p:cNvPr>
          <p:cNvSpPr/>
          <p:nvPr/>
        </p:nvSpPr>
        <p:spPr>
          <a:xfrm>
            <a:off x="3425395" y="4608747"/>
            <a:ext cx="3123344" cy="830091"/>
          </a:xfrm>
          <a:prstGeom prst="wedgeRoundRectCallout">
            <a:avLst>
              <a:gd name="adj1" fmla="val -61967"/>
              <a:gd name="adj2" fmla="val 1902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000" dirty="0">
                <a:solidFill>
                  <a:prstClr val="black"/>
                </a:solidFill>
                <a:latin typeface="SassoonCRInfantMedium" panose="02000603020000020003" pitchFamily="2" charset="0"/>
              </a:rPr>
              <a:t>What is 27 greater than </a:t>
            </a:r>
          </a:p>
          <a:p>
            <a:pPr algn="ctr">
              <a:defRPr/>
            </a:pPr>
            <a:r>
              <a:rPr lang="en-GB" sz="2000" dirty="0">
                <a:solidFill>
                  <a:prstClr val="black"/>
                </a:solidFill>
                <a:latin typeface="SassoonCRInfantMedium" panose="02000603020000020003" pitchFamily="2" charset="0"/>
              </a:rPr>
              <a:t>-28?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BB93971-A600-4A64-9621-F8342352D69F}"/>
              </a:ext>
            </a:extLst>
          </p:cNvPr>
          <p:cNvSpPr txBox="1"/>
          <p:nvPr/>
        </p:nvSpPr>
        <p:spPr>
          <a:xfrm>
            <a:off x="2256571" y="5443548"/>
            <a:ext cx="893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1600" dirty="0">
                <a:solidFill>
                  <a:prstClr val="black"/>
                </a:solidFill>
                <a:latin typeface="SassoonCRInfantMedium" panose="02000603020000020003" pitchFamily="2" charset="0"/>
              </a:rPr>
              <a:t>Isabel</a:t>
            </a:r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E8D3ABCE-253E-48AD-90A7-29A89223D3E7}"/>
              </a:ext>
            </a:extLst>
          </p:cNvPr>
          <p:cNvSpPr/>
          <p:nvPr/>
        </p:nvSpPr>
        <p:spPr>
          <a:xfrm>
            <a:off x="5658069" y="3252101"/>
            <a:ext cx="3123344" cy="844056"/>
          </a:xfrm>
          <a:prstGeom prst="wedgeRoundRectCallout">
            <a:avLst>
              <a:gd name="adj1" fmla="val 61103"/>
              <a:gd name="adj2" fmla="val 1770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2000" dirty="0">
                <a:solidFill>
                  <a:prstClr val="black"/>
                </a:solidFill>
                <a:latin typeface="SassoonCRInfantMedium" panose="02000603020000020003" pitchFamily="2" charset="0"/>
              </a:rPr>
              <a:t>Which number is halfway between -6 and 48?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4AA3AFC-4839-4A81-8CBE-3C4026C00D5D}"/>
              </a:ext>
            </a:extLst>
          </p:cNvPr>
          <p:cNvSpPr txBox="1"/>
          <p:nvPr/>
        </p:nvSpPr>
        <p:spPr>
          <a:xfrm>
            <a:off x="9109310" y="4195329"/>
            <a:ext cx="893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1600" dirty="0">
                <a:solidFill>
                  <a:prstClr val="black"/>
                </a:solidFill>
                <a:latin typeface="SassoonCRInfantMedium" panose="02000603020000020003" pitchFamily="2" charset="0"/>
              </a:rPr>
              <a:t>Josh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749E31E-FFDD-4210-9B34-94BB87B2535E}"/>
              </a:ext>
            </a:extLst>
          </p:cNvPr>
          <p:cNvSpPr txBox="1"/>
          <p:nvPr/>
        </p:nvSpPr>
        <p:spPr>
          <a:xfrm>
            <a:off x="6548739" y="2121718"/>
            <a:ext cx="747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53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ADFAC5E-A215-49AA-A1DB-65DF1A5B347E}"/>
              </a:ext>
            </a:extLst>
          </p:cNvPr>
          <p:cNvSpPr txBox="1"/>
          <p:nvPr/>
        </p:nvSpPr>
        <p:spPr>
          <a:xfrm>
            <a:off x="4910279" y="3406346"/>
            <a:ext cx="747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21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DF7BF2F-3879-48DB-81C2-63B76D243D70}"/>
              </a:ext>
            </a:extLst>
          </p:cNvPr>
          <p:cNvSpPr txBox="1"/>
          <p:nvPr/>
        </p:nvSpPr>
        <p:spPr>
          <a:xfrm>
            <a:off x="6548739" y="4762181"/>
            <a:ext cx="747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-1</a:t>
            </a:r>
          </a:p>
        </p:txBody>
      </p:sp>
    </p:spTree>
    <p:extLst>
      <p:ext uri="{BB962C8B-B14F-4D97-AF65-F5344CB8AC3E}">
        <p14:creationId xmlns:p14="http://schemas.microsoft.com/office/powerpoint/2010/main" val="256519801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80531"/>
            <a:chOff x="79697" y="6454317"/>
            <a:chExt cx="1188000" cy="480531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XCCW Joined 7a" pitchFamily="66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1221070"/>
            <a:ext cx="8593393" cy="5108563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Problem Solving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Ben had £23 in his bank account. On Monday, he paid his phone bill and bought a t-shirt. His account is now overdrawn by £42. If the phone bill was £39, how much was Ben’s t-shirt? 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C2877E-D7E4-433A-AF48-6830A7973582}"/>
              </a:ext>
            </a:extLst>
          </p:cNvPr>
          <p:cNvSpPr/>
          <p:nvPr/>
        </p:nvSpPr>
        <p:spPr>
          <a:xfrm>
            <a:off x="2053811" y="297739"/>
            <a:ext cx="25714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Talk task</a:t>
            </a:r>
          </a:p>
        </p:txBody>
      </p: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80531"/>
            <a:chOff x="79697" y="6454317"/>
            <a:chExt cx="1188000" cy="480531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XCCW Joined 7a" pitchFamily="66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Problem Solving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Ben had £23 in his bank account. On Monday, he paid his phone bill and bought a t-shirt. His account is now overdrawn by £42. If the phone bill was £39, how much was Ben’s t-shirt?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-42 + 39 = -3</a:t>
            </a:r>
          </a:p>
          <a:p>
            <a:pPr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The difference between -3 and 23 is 26.</a:t>
            </a:r>
          </a:p>
          <a:p>
            <a:pPr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32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£26</a:t>
            </a: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392417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8094" y="532799"/>
            <a:ext cx="700156" cy="70015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79650" y="1365076"/>
            <a:ext cx="7632700" cy="472025"/>
          </a:xfrm>
          <a:prstGeom prst="rect">
            <a:avLst/>
          </a:prstGeom>
          <a:noFill/>
          <a:ln w="28575">
            <a:solidFill>
              <a:srgbClr val="25B7BC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sz="1650" dirty="0"/>
              <a:t>Match the answer to these statements to the correct place on the number line.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2456692" y="4500312"/>
          <a:ext cx="7293660" cy="433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46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364683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158913" marR="158913" marT="79457" marB="7945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2301068" y="4144013"/>
            <a:ext cx="838168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70" dirty="0"/>
              <a:t>-10   -9   -8   -7   -6   -5   -4    -3    -2   -1    0     1     2    3    4     5     6     7     8    9    10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969575" y="702863"/>
            <a:ext cx="2141107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110681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4110681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279650" y="2252540"/>
          <a:ext cx="7632700" cy="10733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65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265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73355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What is 12 less than 5? 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-10 +14 = 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What is 17 taken from </a:t>
                      </a:r>
                      <a:r>
                        <a:rPr lang="en-GB" sz="1600" b="0">
                          <a:solidFill>
                            <a:schemeClr val="tx1"/>
                          </a:solidFill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7?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+mn-lt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>
                          <a:solidFill>
                            <a:schemeClr val="tx1"/>
                          </a:solidFill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Add 9 to -8 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+mn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= </a:t>
                      </a:r>
                      <a:endParaRPr lang="en-GB" sz="1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2 - 11 = 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4" name="Rectangle 23"/>
          <p:cNvSpPr/>
          <p:nvPr/>
        </p:nvSpPr>
        <p:spPr>
          <a:xfrm>
            <a:off x="3345428" y="2927726"/>
            <a:ext cx="470287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87BD33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-7</a:t>
            </a:r>
          </a:p>
        </p:txBody>
      </p:sp>
      <p:sp>
        <p:nvSpPr>
          <p:cNvPr id="29" name="Rectangle 28"/>
          <p:cNvSpPr/>
          <p:nvPr/>
        </p:nvSpPr>
        <p:spPr>
          <a:xfrm>
            <a:off x="4888866" y="2960861"/>
            <a:ext cx="470287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87BD33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31" name="Rectangle 30"/>
          <p:cNvSpPr/>
          <p:nvPr/>
        </p:nvSpPr>
        <p:spPr>
          <a:xfrm>
            <a:off x="6162514" y="2964994"/>
            <a:ext cx="836194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87BD33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-10</a:t>
            </a:r>
          </a:p>
        </p:txBody>
      </p:sp>
      <p:sp>
        <p:nvSpPr>
          <p:cNvPr id="32" name="Rectangle 31"/>
          <p:cNvSpPr/>
          <p:nvPr/>
        </p:nvSpPr>
        <p:spPr>
          <a:xfrm>
            <a:off x="7870869" y="2957222"/>
            <a:ext cx="836194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87BD33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33" name="Rectangle 32"/>
          <p:cNvSpPr/>
          <p:nvPr/>
        </p:nvSpPr>
        <p:spPr>
          <a:xfrm>
            <a:off x="9305244" y="2964596"/>
            <a:ext cx="836194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87BD33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-9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3094704" y="3325894"/>
            <a:ext cx="479323" cy="818118"/>
          </a:xfrm>
          <a:prstGeom prst="line">
            <a:avLst/>
          </a:prstGeom>
          <a:ln w="12700">
            <a:solidFill>
              <a:srgbClr val="87BD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4589394" y="3329533"/>
            <a:ext cx="2870833" cy="847614"/>
          </a:xfrm>
          <a:prstGeom prst="line">
            <a:avLst/>
          </a:prstGeom>
          <a:ln w="12700">
            <a:solidFill>
              <a:srgbClr val="87BD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2569191" y="3330028"/>
            <a:ext cx="3565667" cy="880255"/>
          </a:xfrm>
          <a:prstGeom prst="line">
            <a:avLst/>
          </a:prstGeom>
          <a:ln w="12700">
            <a:solidFill>
              <a:srgbClr val="87BD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endCxn id="21" idx="0"/>
          </p:cNvCxnSpPr>
          <p:nvPr/>
        </p:nvCxnSpPr>
        <p:spPr>
          <a:xfrm flipH="1">
            <a:off x="6491909" y="3325894"/>
            <a:ext cx="1149873" cy="818118"/>
          </a:xfrm>
          <a:prstGeom prst="line">
            <a:avLst/>
          </a:prstGeom>
          <a:ln w="12700">
            <a:solidFill>
              <a:srgbClr val="87BD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2925930" y="3336328"/>
            <a:ext cx="6162524" cy="873955"/>
          </a:xfrm>
          <a:prstGeom prst="line">
            <a:avLst/>
          </a:prstGeom>
          <a:ln w="12700">
            <a:solidFill>
              <a:srgbClr val="87BD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9262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9" grpId="0"/>
      <p:bldP spid="31" grpId="0"/>
      <p:bldP spid="32" grpId="0"/>
      <p:bldP spid="33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8094" y="532799"/>
            <a:ext cx="700156" cy="700156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1969575" y="702863"/>
            <a:ext cx="2141107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110681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4110681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279650" y="1365075"/>
            <a:ext cx="7632700" cy="1049106"/>
          </a:xfrm>
          <a:prstGeom prst="rect">
            <a:avLst/>
          </a:prstGeom>
          <a:noFill/>
          <a:ln w="28575">
            <a:solidFill>
              <a:srgbClr val="25B7BC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This table shows how the temperature changed on four different streets around the world. Complete the table to show how the temperatures changed over three months.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279650" y="2598994"/>
          <a:ext cx="7632702" cy="30923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21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21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21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7211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7211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721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98167"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Town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October</a:t>
                      </a: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Temperature change</a:t>
                      </a: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November</a:t>
                      </a: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Temperature Change</a:t>
                      </a: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December</a:t>
                      </a: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4727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Study Street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13°C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-10°C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-7°C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4727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Reasoning Road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-1°C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+5°C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-6°C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4727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Problem-Solving</a:t>
                      </a:r>
                      <a:r>
                        <a:rPr lang="en-GB" sz="1500" b="1" baseline="0" dirty="0">
                          <a:solidFill>
                            <a:schemeClr val="tx1"/>
                          </a:solidFill>
                        </a:rPr>
                        <a:t> Place</a:t>
                      </a:r>
                      <a:endParaRPr lang="en-GB" sz="1500" b="1" dirty="0">
                        <a:solidFill>
                          <a:schemeClr val="tx1"/>
                        </a:solidFill>
                      </a:endParaRP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-5.5°C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7.5°C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-11.5°C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3" name="Rectangle 22"/>
          <p:cNvSpPr/>
          <p:nvPr/>
        </p:nvSpPr>
        <p:spPr>
          <a:xfrm>
            <a:off x="5087366" y="5079742"/>
            <a:ext cx="694627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+12</a:t>
            </a:r>
            <a:r>
              <a:rPr lang="en-GB" sz="1600" b="1" dirty="0">
                <a:solidFill>
                  <a:srgbClr val="87BD33"/>
                </a:solidFill>
              </a:rPr>
              <a:t>°C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397514" y="3344347"/>
            <a:ext cx="694627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87BD33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1600" b="1" dirty="0">
                <a:solidFill>
                  <a:srgbClr val="87BD33"/>
                </a:solidFill>
              </a:rPr>
              <a:t>°C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397514" y="4229251"/>
            <a:ext cx="694627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4</a:t>
            </a:r>
            <a:r>
              <a:rPr lang="en-GB" sz="1600" b="1" dirty="0">
                <a:solidFill>
                  <a:srgbClr val="87BD33"/>
                </a:solidFill>
              </a:rPr>
              <a:t>°C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665876" y="5079742"/>
            <a:ext cx="694627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-19</a:t>
            </a:r>
            <a:r>
              <a:rPr lang="en-GB" sz="1600" b="1" dirty="0">
                <a:solidFill>
                  <a:srgbClr val="87BD33"/>
                </a:solidFill>
              </a:rPr>
              <a:t>°C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934237" y="4229251"/>
            <a:ext cx="694627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-2</a:t>
            </a:r>
            <a:r>
              <a:rPr lang="en-GB" sz="1600" b="1" dirty="0">
                <a:solidFill>
                  <a:srgbClr val="87BD33"/>
                </a:solidFill>
              </a:rPr>
              <a:t>°C</a:t>
            </a:r>
          </a:p>
        </p:txBody>
      </p:sp>
      <p:sp>
        <p:nvSpPr>
          <p:cNvPr id="19" name="Rectangle 18"/>
          <p:cNvSpPr/>
          <p:nvPr/>
        </p:nvSpPr>
        <p:spPr>
          <a:xfrm>
            <a:off x="8934236" y="3344347"/>
            <a:ext cx="694627" cy="398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rgbClr val="87BD33"/>
                </a:solidFill>
                <a:cs typeface="Calibri" panose="020F0502020204030204" pitchFamily="34" charset="0"/>
              </a:rPr>
              <a:t>-4</a:t>
            </a:r>
            <a:r>
              <a:rPr lang="en-GB" sz="1600" b="1" dirty="0">
                <a:solidFill>
                  <a:srgbClr val="87BD33"/>
                </a:solidFill>
              </a:rPr>
              <a:t>°C</a:t>
            </a:r>
          </a:p>
        </p:txBody>
      </p:sp>
    </p:spTree>
    <p:extLst>
      <p:ext uri="{BB962C8B-B14F-4D97-AF65-F5344CB8AC3E}">
        <p14:creationId xmlns:p14="http://schemas.microsoft.com/office/powerpoint/2010/main" val="2438815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4" grpId="0"/>
      <p:bldP spid="15" grpId="0"/>
      <p:bldP spid="16" grpId="0"/>
      <p:bldP spid="17" grpId="0"/>
      <p:bldP spid="19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Table 20"/>
          <p:cNvGraphicFramePr>
            <a:graphicFrameLocks noGrp="1"/>
          </p:cNvGraphicFramePr>
          <p:nvPr/>
        </p:nvGraphicFramePr>
        <p:xfrm>
          <a:off x="2279650" y="2893963"/>
          <a:ext cx="7378084" cy="30923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45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45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4452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445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98167"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Country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Average</a:t>
                      </a:r>
                      <a:r>
                        <a:rPr lang="en-GB" sz="150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Minimum</a:t>
                      </a:r>
                      <a:r>
                        <a:rPr lang="en-GB" sz="1500" baseline="0" dirty="0">
                          <a:solidFill>
                            <a:schemeClr val="tx1"/>
                          </a:solidFill>
                        </a:rPr>
                        <a:t> Temperature</a:t>
                      </a:r>
                      <a:endParaRPr lang="en-GB" sz="1500" dirty="0">
                        <a:solidFill>
                          <a:schemeClr val="tx1"/>
                        </a:solidFill>
                      </a:endParaRP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500" dirty="0">
                          <a:solidFill>
                            <a:schemeClr val="tx1"/>
                          </a:solidFill>
                        </a:rPr>
                        <a:t>Average Maximum</a:t>
                      </a:r>
                      <a:r>
                        <a:rPr lang="en-GB" sz="1500" baseline="0" dirty="0">
                          <a:solidFill>
                            <a:schemeClr val="tx1"/>
                          </a:solidFill>
                        </a:rPr>
                        <a:t> Temperature</a:t>
                      </a:r>
                      <a:endParaRPr lang="en-GB" sz="1500" dirty="0">
                        <a:solidFill>
                          <a:schemeClr val="tx1"/>
                        </a:solidFill>
                      </a:endParaRP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aseline="0" dirty="0">
                          <a:solidFill>
                            <a:schemeClr val="tx1"/>
                          </a:solidFill>
                        </a:rPr>
                        <a:t>Average Temperature Range</a:t>
                      </a:r>
                      <a:endParaRPr lang="en-GB" sz="1500" dirty="0">
                        <a:solidFill>
                          <a:schemeClr val="tx1"/>
                        </a:solidFill>
                      </a:endParaRPr>
                    </a:p>
                  </a:txBody>
                  <a:tcPr marL="68114" marR="68114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4727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Canada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-29°C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15°C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4727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China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-12°C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21°C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4727">
                <a:tc>
                  <a:txBody>
                    <a:bodyPr/>
                    <a:lstStyle/>
                    <a:p>
                      <a:pPr algn="ctr"/>
                      <a:r>
                        <a:rPr lang="en-GB" sz="1500" b="1" dirty="0">
                          <a:solidFill>
                            <a:schemeClr val="tx1"/>
                          </a:solidFill>
                        </a:rPr>
                        <a:t>Sweden</a:t>
                      </a:r>
                    </a:p>
                  </a:txBody>
                  <a:tcPr marL="68114" marR="68114" marT="0" marB="0" anchor="ctr">
                    <a:lnL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-16.6°C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</a:rPr>
                        <a:t>17.9°C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solidFill>
                          <a:schemeClr val="tx1"/>
                        </a:solidFill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25B7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8094" y="532799"/>
            <a:ext cx="700156" cy="700156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1969575" y="702863"/>
            <a:ext cx="2141107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Negative Numbers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>
            <a:off x="4110681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279650" y="1365076"/>
            <a:ext cx="7632700" cy="1326105"/>
          </a:xfrm>
          <a:prstGeom prst="rect">
            <a:avLst/>
          </a:prstGeom>
          <a:noFill/>
          <a:ln w="28575">
            <a:solidFill>
              <a:srgbClr val="25B7BC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Miriam has found the minimum and maximum average temperatures for four countries around the world. She has calculated the temperature range for each country.</a:t>
            </a:r>
          </a:p>
          <a:p>
            <a:r>
              <a:rPr lang="en-GB" dirty="0"/>
              <a:t>Can you identify her mistakes and correct them? 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118920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7314" y="3037205"/>
            <a:ext cx="244570" cy="284015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224021" y="3620937"/>
            <a:ext cx="978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>
                <a:latin typeface="Kalam" panose="02000000000000000000" pitchFamily="2" charset="0"/>
                <a:cs typeface="Kalam" panose="02000000000000000000" pitchFamily="2" charset="0"/>
              </a:rPr>
              <a:t>43°C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4020" y="4466389"/>
            <a:ext cx="978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>
                <a:latin typeface="Kalam" panose="02000000000000000000" pitchFamily="2" charset="0"/>
                <a:cs typeface="Kalam" panose="02000000000000000000" pitchFamily="2" charset="0"/>
              </a:rPr>
              <a:t>33°C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24019" y="5344097"/>
            <a:ext cx="9781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>
                <a:latin typeface="Kalam" panose="02000000000000000000" pitchFamily="2" charset="0"/>
                <a:cs typeface="Kalam" panose="02000000000000000000" pitchFamily="2" charset="0"/>
              </a:rPr>
              <a:t>33.5°C</a:t>
            </a:r>
          </a:p>
        </p:txBody>
      </p:sp>
      <p:sp>
        <p:nvSpPr>
          <p:cNvPr id="3" name="Rectangle 2"/>
          <p:cNvSpPr/>
          <p:nvPr/>
        </p:nvSpPr>
        <p:spPr>
          <a:xfrm>
            <a:off x="8271178" y="3555778"/>
            <a:ext cx="883816" cy="4996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b="1" dirty="0">
                <a:solidFill>
                  <a:srgbClr val="87BD33"/>
                </a:solidFill>
              </a:rPr>
              <a:t>44°C</a:t>
            </a:r>
          </a:p>
        </p:txBody>
      </p:sp>
      <p:sp>
        <p:nvSpPr>
          <p:cNvPr id="16" name="Rectangle 15"/>
          <p:cNvSpPr/>
          <p:nvPr/>
        </p:nvSpPr>
        <p:spPr>
          <a:xfrm>
            <a:off x="8200868" y="4401230"/>
            <a:ext cx="1090558" cy="4996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b="1" dirty="0">
                <a:solidFill>
                  <a:srgbClr val="87BD33"/>
                </a:solidFill>
              </a:rPr>
              <a:t>Correct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271178" y="5278938"/>
            <a:ext cx="883816" cy="4996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GB" b="1" dirty="0">
                <a:solidFill>
                  <a:srgbClr val="87BD33"/>
                </a:solidFill>
              </a:rPr>
              <a:t>34.5°C</a:t>
            </a:r>
          </a:p>
        </p:txBody>
      </p:sp>
    </p:spTree>
    <p:extLst>
      <p:ext uri="{BB962C8B-B14F-4D97-AF65-F5344CB8AC3E}">
        <p14:creationId xmlns:p14="http://schemas.microsoft.com/office/powerpoint/2010/main" val="2254432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6" grpId="0" animBg="1"/>
      <p:bldP spid="17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Complete the number line.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677E414-C1CC-4708-8D81-5AFAFB58AF5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376855" y="2497015"/>
          <a:ext cx="7438290" cy="6748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3829">
                  <a:extLst>
                    <a:ext uri="{9D8B030D-6E8A-4147-A177-3AD203B41FA5}">
                      <a16:colId xmlns:a16="http://schemas.microsoft.com/office/drawing/2014/main" val="3095562432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3038793158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3044588802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1088121652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3543908439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974481069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2041010362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2976336723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1704868027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2950884126"/>
                    </a:ext>
                  </a:extLst>
                </a:gridCol>
              </a:tblGrid>
              <a:tr h="33744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0898330"/>
                  </a:ext>
                </a:extLst>
              </a:tr>
              <a:tr h="33744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0858603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50D6C68D-A6F6-45C8-9732-AEC1BFA9EBA8}"/>
              </a:ext>
            </a:extLst>
          </p:cNvPr>
          <p:cNvSpPr txBox="1"/>
          <p:nvPr/>
        </p:nvSpPr>
        <p:spPr>
          <a:xfrm>
            <a:off x="3597536" y="3171899"/>
            <a:ext cx="536331" cy="67488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en-US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553C028-F9CF-44E3-9CB9-7109A262A592}"/>
              </a:ext>
            </a:extLst>
          </p:cNvPr>
          <p:cNvSpPr txBox="1"/>
          <p:nvPr/>
        </p:nvSpPr>
        <p:spPr>
          <a:xfrm>
            <a:off x="4340159" y="3171899"/>
            <a:ext cx="536331" cy="67488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en-US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C9294AC-0230-4A49-89E3-E2A632166C63}"/>
              </a:ext>
            </a:extLst>
          </p:cNvPr>
          <p:cNvSpPr txBox="1"/>
          <p:nvPr/>
        </p:nvSpPr>
        <p:spPr>
          <a:xfrm>
            <a:off x="5086852" y="3171899"/>
            <a:ext cx="536331" cy="67488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en-US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8D6FF7D-FD40-4476-B1E8-245FCBE8CFFF}"/>
              </a:ext>
            </a:extLst>
          </p:cNvPr>
          <p:cNvSpPr txBox="1"/>
          <p:nvPr/>
        </p:nvSpPr>
        <p:spPr>
          <a:xfrm>
            <a:off x="7318783" y="3171899"/>
            <a:ext cx="536331" cy="67488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en-US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2202649-883C-45AB-9FB3-5FA3882A930C}"/>
              </a:ext>
            </a:extLst>
          </p:cNvPr>
          <p:cNvSpPr txBox="1"/>
          <p:nvPr/>
        </p:nvSpPr>
        <p:spPr>
          <a:xfrm>
            <a:off x="8056684" y="3171899"/>
            <a:ext cx="536331" cy="67488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en-US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B4CE2E7-E51C-42E4-A3F0-E9F5F829C66A}"/>
              </a:ext>
            </a:extLst>
          </p:cNvPr>
          <p:cNvSpPr txBox="1"/>
          <p:nvPr/>
        </p:nvSpPr>
        <p:spPr>
          <a:xfrm>
            <a:off x="2857125" y="2096905"/>
            <a:ext cx="5341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Medium" panose="02000603020000020003" pitchFamily="2" charset="0"/>
              </a:rPr>
              <a:t>-56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F02A8D0-60AD-4A08-B9A9-B35FB96DF66A}"/>
              </a:ext>
            </a:extLst>
          </p:cNvPr>
          <p:cNvSpPr txBox="1"/>
          <p:nvPr/>
        </p:nvSpPr>
        <p:spPr>
          <a:xfrm>
            <a:off x="5828940" y="2096905"/>
            <a:ext cx="5341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Medium" panose="02000603020000020003" pitchFamily="2" charset="0"/>
              </a:rPr>
              <a:t>-52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8500B43-0AE6-4689-9C4F-FB1D144C2752}"/>
              </a:ext>
            </a:extLst>
          </p:cNvPr>
          <p:cNvSpPr txBox="1"/>
          <p:nvPr/>
        </p:nvSpPr>
        <p:spPr>
          <a:xfrm>
            <a:off x="6568029" y="2093615"/>
            <a:ext cx="5341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Medium" panose="02000603020000020003" pitchFamily="2" charset="0"/>
              </a:rPr>
              <a:t>-51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AAD91F5-7D00-4560-BCED-91D76EB6F7C2}"/>
              </a:ext>
            </a:extLst>
          </p:cNvPr>
          <p:cNvSpPr txBox="1"/>
          <p:nvPr/>
        </p:nvSpPr>
        <p:spPr>
          <a:xfrm>
            <a:off x="8806775" y="3171899"/>
            <a:ext cx="536331" cy="67488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 anchor="ctr">
            <a:noAutofit/>
          </a:bodyPr>
          <a:lstStyle/>
          <a:p>
            <a:pPr algn="ctr"/>
            <a:endParaRPr lang="en-US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596587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Complete the number line.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677E414-C1CC-4708-8D81-5AFAFB58AF5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376855" y="2497015"/>
          <a:ext cx="7438290" cy="6748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3829">
                  <a:extLst>
                    <a:ext uri="{9D8B030D-6E8A-4147-A177-3AD203B41FA5}">
                      <a16:colId xmlns:a16="http://schemas.microsoft.com/office/drawing/2014/main" val="3095562432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3038793158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3044588802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1088121652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3543908439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974481069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2041010362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2976336723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1704868027"/>
                    </a:ext>
                  </a:extLst>
                </a:gridCol>
                <a:gridCol w="743829">
                  <a:extLst>
                    <a:ext uri="{9D8B030D-6E8A-4147-A177-3AD203B41FA5}">
                      <a16:colId xmlns:a16="http://schemas.microsoft.com/office/drawing/2014/main" val="2950884126"/>
                    </a:ext>
                  </a:extLst>
                </a:gridCol>
              </a:tblGrid>
              <a:tr h="33744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0898330"/>
                  </a:ext>
                </a:extLst>
              </a:tr>
              <a:tr h="33744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marL="0" marR="0" marT="0" marB="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0858603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50D6C68D-A6F6-45C8-9732-AEC1BFA9EBA8}"/>
              </a:ext>
            </a:extLst>
          </p:cNvPr>
          <p:cNvSpPr txBox="1"/>
          <p:nvPr/>
        </p:nvSpPr>
        <p:spPr>
          <a:xfrm>
            <a:off x="3597536" y="3171899"/>
            <a:ext cx="536331" cy="67488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-55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553C028-F9CF-44E3-9CB9-7109A262A592}"/>
              </a:ext>
            </a:extLst>
          </p:cNvPr>
          <p:cNvSpPr txBox="1"/>
          <p:nvPr/>
        </p:nvSpPr>
        <p:spPr>
          <a:xfrm>
            <a:off x="4340159" y="3171899"/>
            <a:ext cx="536331" cy="67488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-54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C9294AC-0230-4A49-89E3-E2A632166C63}"/>
              </a:ext>
            </a:extLst>
          </p:cNvPr>
          <p:cNvSpPr txBox="1"/>
          <p:nvPr/>
        </p:nvSpPr>
        <p:spPr>
          <a:xfrm>
            <a:off x="5086852" y="3171899"/>
            <a:ext cx="536331" cy="67488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-53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8D6FF7D-FD40-4476-B1E8-245FCBE8CFFF}"/>
              </a:ext>
            </a:extLst>
          </p:cNvPr>
          <p:cNvSpPr txBox="1"/>
          <p:nvPr/>
        </p:nvSpPr>
        <p:spPr>
          <a:xfrm>
            <a:off x="7318783" y="3171899"/>
            <a:ext cx="536331" cy="67488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-50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2202649-883C-45AB-9FB3-5FA3882A930C}"/>
              </a:ext>
            </a:extLst>
          </p:cNvPr>
          <p:cNvSpPr txBox="1"/>
          <p:nvPr/>
        </p:nvSpPr>
        <p:spPr>
          <a:xfrm>
            <a:off x="8056684" y="3171899"/>
            <a:ext cx="536331" cy="67488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-49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B4CE2E7-E51C-42E4-A3F0-E9F5F829C66A}"/>
              </a:ext>
            </a:extLst>
          </p:cNvPr>
          <p:cNvSpPr txBox="1"/>
          <p:nvPr/>
        </p:nvSpPr>
        <p:spPr>
          <a:xfrm>
            <a:off x="2857125" y="2096905"/>
            <a:ext cx="5341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Medium" panose="02000603020000020003" pitchFamily="2" charset="0"/>
              </a:rPr>
              <a:t>-56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F02A8D0-60AD-4A08-B9A9-B35FB96DF66A}"/>
              </a:ext>
            </a:extLst>
          </p:cNvPr>
          <p:cNvSpPr txBox="1"/>
          <p:nvPr/>
        </p:nvSpPr>
        <p:spPr>
          <a:xfrm>
            <a:off x="5828940" y="2096905"/>
            <a:ext cx="5341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Medium" panose="02000603020000020003" pitchFamily="2" charset="0"/>
              </a:rPr>
              <a:t>-52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8500B43-0AE6-4689-9C4F-FB1D144C2752}"/>
              </a:ext>
            </a:extLst>
          </p:cNvPr>
          <p:cNvSpPr txBox="1"/>
          <p:nvPr/>
        </p:nvSpPr>
        <p:spPr>
          <a:xfrm>
            <a:off x="6568029" y="2093615"/>
            <a:ext cx="5341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Medium" panose="02000603020000020003" pitchFamily="2" charset="0"/>
              </a:rPr>
              <a:t>-51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AAD91F5-7D00-4560-BCED-91D76EB6F7C2}"/>
              </a:ext>
            </a:extLst>
          </p:cNvPr>
          <p:cNvSpPr txBox="1"/>
          <p:nvPr/>
        </p:nvSpPr>
        <p:spPr>
          <a:xfrm>
            <a:off x="8806775" y="3171899"/>
            <a:ext cx="536331" cy="67488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none" rtlCol="0" anchor="ctr">
            <a:noAutofit/>
          </a:bodyPr>
          <a:lstStyle/>
          <a:p>
            <a:pPr algn="ctr"/>
            <a:r>
              <a:rPr lang="en-US" sz="20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-48</a:t>
            </a:r>
          </a:p>
        </p:txBody>
      </p:sp>
    </p:spTree>
    <p:extLst>
      <p:ext uri="{BB962C8B-B14F-4D97-AF65-F5344CB8AC3E}">
        <p14:creationId xmlns:p14="http://schemas.microsoft.com/office/powerpoint/2010/main" val="2677972254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19537" y="295859"/>
            <a:ext cx="3919710" cy="60511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>
              <a:solidFill>
                <a:prstClr val="white"/>
              </a:solidFill>
              <a:latin typeface="CCW Cursive Writing 7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19542" y="214361"/>
            <a:ext cx="4062919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Spot the mistake:</a:t>
            </a:r>
          </a:p>
          <a:p>
            <a:pPr algn="ctr"/>
            <a:endParaRPr lang="en-US" sz="2000" dirty="0">
              <a:ln w="0"/>
              <a:solidFill>
                <a:srgbClr val="1C1C1C"/>
              </a:solidFill>
              <a:effectLst>
                <a:outerShdw blurRad="38100" dist="19050" dir="2700000" algn="tl" rotWithShape="0">
                  <a:srgbClr val="1C1C1C">
                    <a:alpha val="40000"/>
                  </a:srgbClr>
                </a:outerShdw>
              </a:effectLst>
              <a:latin typeface="CCW Cursive Writing 7" pitchFamily="66" charset="0"/>
            </a:endParaRPr>
          </a:p>
          <a:p>
            <a:pPr algn="ctr"/>
            <a:r>
              <a:rPr lang="en-US" sz="2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-80, -60, -30, -20</a:t>
            </a:r>
          </a:p>
          <a:p>
            <a:pPr algn="ctr"/>
            <a:endParaRPr lang="en-US" sz="2000" dirty="0">
              <a:ln w="0"/>
              <a:solidFill>
                <a:srgbClr val="1C1C1C"/>
              </a:solidFill>
              <a:effectLst>
                <a:outerShdw blurRad="38100" dist="19050" dir="2700000" algn="tl" rotWithShape="0">
                  <a:srgbClr val="1C1C1C">
                    <a:alpha val="40000"/>
                  </a:srgbClr>
                </a:outerShdw>
              </a:effectLst>
              <a:latin typeface="CCW Cursive Writing 7" pitchFamily="66" charset="0"/>
            </a:endParaRPr>
          </a:p>
          <a:p>
            <a:pPr algn="ctr"/>
            <a:r>
              <a:rPr lang="en-US" sz="16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What is wrong with </a:t>
            </a:r>
          </a:p>
          <a:p>
            <a:pPr algn="ctr"/>
            <a:r>
              <a:rPr lang="en-US" sz="16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this sequence of</a:t>
            </a:r>
          </a:p>
          <a:p>
            <a:pPr algn="ctr"/>
            <a:r>
              <a:rPr lang="en-US" sz="16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numbers?</a:t>
            </a:r>
          </a:p>
        </p:txBody>
      </p:sp>
      <p:sp>
        <p:nvSpPr>
          <p:cNvPr id="8" name="Rectangle 7"/>
          <p:cNvSpPr/>
          <p:nvPr/>
        </p:nvSpPr>
        <p:spPr>
          <a:xfrm>
            <a:off x="6177948" y="295859"/>
            <a:ext cx="4426380" cy="60511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100">
              <a:solidFill>
                <a:prstClr val="white"/>
              </a:solidFill>
              <a:latin typeface="CCW Cursive Writing 7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816481" y="295849"/>
            <a:ext cx="4787853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Spot the mistake:</a:t>
            </a:r>
          </a:p>
          <a:p>
            <a:pPr algn="ctr"/>
            <a:endParaRPr lang="en-US" sz="2000" dirty="0">
              <a:ln w="0"/>
              <a:solidFill>
                <a:srgbClr val="1C1C1C"/>
              </a:solidFill>
              <a:effectLst>
                <a:outerShdw blurRad="38100" dist="19050" dir="2700000" algn="tl" rotWithShape="0">
                  <a:srgbClr val="1C1C1C">
                    <a:alpha val="40000"/>
                  </a:srgbClr>
                </a:outerShdw>
              </a:effectLst>
              <a:latin typeface="CCW Cursive Writing 7" pitchFamily="66" charset="0"/>
            </a:endParaRPr>
          </a:p>
          <a:p>
            <a:pPr algn="ctr"/>
            <a:r>
              <a:rPr lang="en-US" sz="20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60, 45, 30, 15, 0, -5</a:t>
            </a:r>
          </a:p>
          <a:p>
            <a:pPr algn="ctr"/>
            <a:endParaRPr lang="en-US" sz="2000" dirty="0">
              <a:ln w="0"/>
              <a:solidFill>
                <a:srgbClr val="1C1C1C"/>
              </a:solidFill>
              <a:effectLst>
                <a:outerShdw blurRad="38100" dist="19050" dir="2700000" algn="tl" rotWithShape="0">
                  <a:srgbClr val="1C1C1C">
                    <a:alpha val="40000"/>
                  </a:srgbClr>
                </a:outerShdw>
              </a:effectLst>
              <a:latin typeface="CCW Cursive Writing 7" pitchFamily="66" charset="0"/>
            </a:endParaRPr>
          </a:p>
          <a:p>
            <a:pPr algn="ctr"/>
            <a:r>
              <a:rPr lang="en-US" sz="16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What is wrong with </a:t>
            </a:r>
          </a:p>
          <a:p>
            <a:pPr algn="ctr"/>
            <a:r>
              <a:rPr lang="en-US" sz="16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this sequence of</a:t>
            </a:r>
          </a:p>
          <a:p>
            <a:pPr algn="ctr"/>
            <a:r>
              <a:rPr lang="en-US" sz="160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latin typeface="CCW Cursive Writing 7" pitchFamily="66" charset="0"/>
              </a:rPr>
              <a:t>numbers?</a:t>
            </a:r>
          </a:p>
        </p:txBody>
      </p:sp>
      <p:sp>
        <p:nvSpPr>
          <p:cNvPr id="6" name="Title 20"/>
          <p:cNvSpPr>
            <a:spLocks noGrp="1"/>
          </p:cNvSpPr>
          <p:nvPr>
            <p:ph type="title"/>
          </p:nvPr>
        </p:nvSpPr>
        <p:spPr>
          <a:xfrm>
            <a:off x="3095415" y="5544415"/>
            <a:ext cx="6165056" cy="993775"/>
          </a:xfrm>
        </p:spPr>
        <p:txBody>
          <a:bodyPr/>
          <a:lstStyle/>
          <a:p>
            <a:pPr eaLnBrk="1" hangingPunct="1"/>
            <a:r>
              <a:rPr lang="en-US" altLang="en-US" sz="4800" dirty="0">
                <a:solidFill>
                  <a:srgbClr val="7030A0"/>
                </a:solidFill>
                <a:latin typeface="CCW Cursive Writing 7" pitchFamily="66" charset="0"/>
                <a:ea typeface="Twinkl" pitchFamily="2" charset="0"/>
                <a:cs typeface="Twinkl" pitchFamily="2" charset="0"/>
              </a:rPr>
              <a:t>Talk task </a:t>
            </a:r>
            <a:endParaRPr lang="en-GB" altLang="en-US" sz="4800" dirty="0">
              <a:solidFill>
                <a:srgbClr val="7030A0"/>
              </a:solidFill>
              <a:latin typeface="CCW Cursive Writing 7" pitchFamily="66" charset="0"/>
            </a:endParaRPr>
          </a:p>
        </p:txBody>
      </p:sp>
      <p:pic>
        <p:nvPicPr>
          <p:cNvPr id="10" name="Picture 2" descr="http://socialpronow.com/images/guides/conversation-bubbles-2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9530" y="4000500"/>
            <a:ext cx="1414798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5844522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3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Fill in the blanks to make the statements correct.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105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A02ECFC-B122-4E9E-9C37-E9EA3E599E5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320052" y="2047363"/>
          <a:ext cx="5551896" cy="73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3128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3627736494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738000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12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36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56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&gt;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36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50</a:t>
                      </a:r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64181CF-42A4-4D6F-8AD4-E61035D2C9E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320052" y="3870533"/>
          <a:ext cx="5551896" cy="7366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3128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3627736494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736635"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36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43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&lt;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41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36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89</a:t>
                      </a:r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02097111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Varied Fluency 3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Fill in the blanks to make the statements correct.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any number &lt; 6</a:t>
            </a:r>
            <a:endParaRPr lang="en-GB" sz="28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105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any number &gt; -5 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A02ECFC-B122-4E9E-9C37-E9EA3E599E5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320052" y="2047363"/>
          <a:ext cx="5551896" cy="73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3128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3627736494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738000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12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36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56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&gt;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36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50</a:t>
                      </a:r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64181CF-42A4-4D6F-8AD4-E61035D2C9E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320052" y="3870533"/>
          <a:ext cx="5551896" cy="7366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3128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3627736494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793128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736635"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36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43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&lt;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41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36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ctr">
                    <a:lnL w="12700" cmpd="sng"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latin typeface="SassoonCRInfantMedium" panose="02000603020000020003" pitchFamily="2" charset="77"/>
                        </a:rPr>
                        <a:t>89</a:t>
                      </a:r>
                    </a:p>
                  </a:txBody>
                  <a:tcPr marL="0" marR="0" marT="0" marB="0"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4844701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CW Cursive Writing 7" pitchFamily="66" charset="0"/>
              </a:rPr>
              <a:t>True or false?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>
              <a:latin typeface="CCW Cursive Writing 7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781693" y="1895772"/>
            <a:ext cx="17203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CW Cursive Writing 7" pitchFamily="66" charset="0"/>
              </a:rPr>
              <a:t>-54</a:t>
            </a:r>
          </a:p>
        </p:txBody>
      </p:sp>
      <p:sp>
        <p:nvSpPr>
          <p:cNvPr id="5" name="Rectangle 4"/>
          <p:cNvSpPr/>
          <p:nvPr/>
        </p:nvSpPr>
        <p:spPr>
          <a:xfrm>
            <a:off x="6502442" y="1895772"/>
            <a:ext cx="16930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CW Cursive Writing 7" pitchFamily="66" charset="0"/>
              </a:rPr>
              <a:t>-20</a:t>
            </a:r>
          </a:p>
        </p:txBody>
      </p:sp>
      <p:sp>
        <p:nvSpPr>
          <p:cNvPr id="6" name="Rectangle 5"/>
          <p:cNvSpPr/>
          <p:nvPr/>
        </p:nvSpPr>
        <p:spPr>
          <a:xfrm>
            <a:off x="5606501" y="1767185"/>
            <a:ext cx="87556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CCW Cursive Writing 7" pitchFamily="66" charset="0"/>
              </a:rPr>
              <a:t>&lt;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3038430" y="3213764"/>
            <a:ext cx="6657970" cy="2687003"/>
          </a:xfrm>
          <a:prstGeom prst="wedgeRoundRectCallout">
            <a:avLst>
              <a:gd name="adj1" fmla="val -61423"/>
              <a:gd name="adj2" fmla="val 42826"/>
              <a:gd name="adj3" fmla="val 16667"/>
            </a:avLst>
          </a:prstGeom>
          <a:solidFill>
            <a:schemeClr val="accent5">
              <a:lumMod val="20000"/>
              <a:lumOff val="80000"/>
            </a:schemeClr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rgbClr val="002060"/>
                </a:solidFill>
                <a:latin typeface="CCW Cursive Writing 7" pitchFamily="66" charset="0"/>
              </a:rPr>
              <a:t>I know that -54 is ________than -20 because___________________________________________________.</a:t>
            </a:r>
          </a:p>
        </p:txBody>
      </p:sp>
    </p:spTree>
    <p:extLst>
      <p:ext uri="{BB962C8B-B14F-4D97-AF65-F5344CB8AC3E}">
        <p14:creationId xmlns:p14="http://schemas.microsoft.com/office/powerpoint/2010/main" val="2577796732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Reasoning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Which is the odd one out?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Explain why.</a:t>
            </a: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7776028-FB1A-4E2C-A78A-E70C3387D2E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96000" y="1557205"/>
          <a:ext cx="7200000" cy="67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917774189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02585981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434140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solidFill>
                            <a:srgbClr val="7030A0"/>
                          </a:solidFill>
                          <a:latin typeface="SassoonCRInfantMedium" panose="02000603020000020003" pitchFamily="2" charset="77"/>
                        </a:rPr>
                        <a:t>A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50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75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=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25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525EF49-49E9-42D8-8BDA-EC54C2DDD65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96000" y="2580005"/>
          <a:ext cx="7200000" cy="67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2700526047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02585981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434140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solidFill>
                            <a:srgbClr val="7030A0"/>
                          </a:solidFill>
                          <a:latin typeface="SassoonCRInfantMedium" panose="02000603020000020003" pitchFamily="2" charset="77"/>
                        </a:rPr>
                        <a:t>B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30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80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=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40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90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633128A-612B-439E-BF5F-C38C2D7E449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96002" y="3602804"/>
          <a:ext cx="7199999" cy="67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062960502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608184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1376106">
                  <a:extLst>
                    <a:ext uri="{9D8B030D-6E8A-4147-A177-3AD203B41FA5}">
                      <a16:colId xmlns:a16="http://schemas.microsoft.com/office/drawing/2014/main" val="3025859816"/>
                    </a:ext>
                  </a:extLst>
                </a:gridCol>
                <a:gridCol w="715709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1004425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516041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1179534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434140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solidFill>
                            <a:srgbClr val="7030A0"/>
                          </a:solidFill>
                          <a:latin typeface="SassoonCRInfantMedium" panose="02000603020000020003" pitchFamily="2" charset="77"/>
                        </a:rPr>
                        <a:t>C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35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60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=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63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88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4222211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Reasoning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Which is the odd one out?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Explain why.</a:t>
            </a: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B is the odd one out because…</a:t>
            </a: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7776028-FB1A-4E2C-A78A-E70C3387D2E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96000" y="1557205"/>
          <a:ext cx="7200000" cy="67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917774189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02585981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434140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solidFill>
                            <a:srgbClr val="7030A0"/>
                          </a:solidFill>
                          <a:latin typeface="SassoonCRInfantMedium" panose="02000603020000020003" pitchFamily="2" charset="77"/>
                        </a:rPr>
                        <a:t>A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50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75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=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25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525EF49-49E9-42D8-8BDA-EC54C2DDD65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96000" y="2580005"/>
          <a:ext cx="7200000" cy="67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2700526047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02585981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434140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solidFill>
                            <a:srgbClr val="7030A0"/>
                          </a:solidFill>
                          <a:latin typeface="SassoonCRInfantMedium" panose="02000603020000020003" pitchFamily="2" charset="77"/>
                        </a:rPr>
                        <a:t>B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30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80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=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40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90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633128A-612B-439E-BF5F-C38C2D7E449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96002" y="3602804"/>
          <a:ext cx="7199999" cy="67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062960502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608184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1376106">
                  <a:extLst>
                    <a:ext uri="{9D8B030D-6E8A-4147-A177-3AD203B41FA5}">
                      <a16:colId xmlns:a16="http://schemas.microsoft.com/office/drawing/2014/main" val="3025859816"/>
                    </a:ext>
                  </a:extLst>
                </a:gridCol>
                <a:gridCol w="715709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1004425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516041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1179534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434140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solidFill>
                            <a:srgbClr val="7030A0"/>
                          </a:solidFill>
                          <a:latin typeface="SassoonCRInfantMedium" panose="02000603020000020003" pitchFamily="2" charset="77"/>
                        </a:rPr>
                        <a:t>C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35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60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=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63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88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3636167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1595151" y="6454318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2000" u="sng" dirty="0">
                <a:solidFill>
                  <a:schemeClr val="bg2">
                    <a:lumMod val="50000"/>
                  </a:schemeClr>
                </a:solidFill>
                <a:latin typeface="SassoonCRInfantMedium" panose="02000603020000020003" pitchFamily="2" charset="0"/>
              </a:rPr>
              <a:t>Reasoning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Which is the odd one out?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Explain why.</a:t>
            </a:r>
          </a:p>
          <a:p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r>
              <a:rPr lang="en-GB" sz="2400" dirty="0">
                <a:solidFill>
                  <a:srgbClr val="FF0000"/>
                </a:solidFill>
                <a:latin typeface="SassoonCRInfantMedium" panose="02000603020000020003" pitchFamily="2" charset="0"/>
              </a:rPr>
              <a:t>B is the odd one out because A and C both equal -25 whereas B equals -50.</a:t>
            </a:r>
          </a:p>
          <a:p>
            <a:pPr lvl="0"/>
            <a:endParaRPr lang="en-GB" sz="2800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7776028-FB1A-4E2C-A78A-E70C3387D2E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96000" y="1557205"/>
          <a:ext cx="7200000" cy="67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917774189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02585981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434140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solidFill>
                            <a:srgbClr val="7030A0"/>
                          </a:solidFill>
                          <a:latin typeface="SassoonCRInfantMedium" panose="02000603020000020003" pitchFamily="2" charset="77"/>
                        </a:rPr>
                        <a:t>A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50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75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=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25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525EF49-49E9-42D8-8BDA-EC54C2DDD65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96000" y="2580005"/>
          <a:ext cx="7200000" cy="67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2700526047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02585981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434140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solidFill>
                            <a:srgbClr val="7030A0"/>
                          </a:solidFill>
                          <a:latin typeface="SassoonCRInfantMedium" panose="02000603020000020003" pitchFamily="2" charset="77"/>
                        </a:rPr>
                        <a:t>B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30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80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=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40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90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633128A-612B-439E-BF5F-C38C2D7E449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496002" y="3602804"/>
          <a:ext cx="7199999" cy="670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00000">
                  <a:extLst>
                    <a:ext uri="{9D8B030D-6E8A-4147-A177-3AD203B41FA5}">
                      <a16:colId xmlns:a16="http://schemas.microsoft.com/office/drawing/2014/main" val="1062960502"/>
                    </a:ext>
                  </a:extLst>
                </a:gridCol>
                <a:gridCol w="900000">
                  <a:extLst>
                    <a:ext uri="{9D8B030D-6E8A-4147-A177-3AD203B41FA5}">
                      <a16:colId xmlns:a16="http://schemas.microsoft.com/office/drawing/2014/main" val="2831197554"/>
                    </a:ext>
                  </a:extLst>
                </a:gridCol>
                <a:gridCol w="608184">
                  <a:extLst>
                    <a:ext uri="{9D8B030D-6E8A-4147-A177-3AD203B41FA5}">
                      <a16:colId xmlns:a16="http://schemas.microsoft.com/office/drawing/2014/main" val="483916960"/>
                    </a:ext>
                  </a:extLst>
                </a:gridCol>
                <a:gridCol w="1376106">
                  <a:extLst>
                    <a:ext uri="{9D8B030D-6E8A-4147-A177-3AD203B41FA5}">
                      <a16:colId xmlns:a16="http://schemas.microsoft.com/office/drawing/2014/main" val="3025859816"/>
                    </a:ext>
                  </a:extLst>
                </a:gridCol>
                <a:gridCol w="715709">
                  <a:extLst>
                    <a:ext uri="{9D8B030D-6E8A-4147-A177-3AD203B41FA5}">
                      <a16:colId xmlns:a16="http://schemas.microsoft.com/office/drawing/2014/main" val="2520786206"/>
                    </a:ext>
                  </a:extLst>
                </a:gridCol>
                <a:gridCol w="1004425">
                  <a:extLst>
                    <a:ext uri="{9D8B030D-6E8A-4147-A177-3AD203B41FA5}">
                      <a16:colId xmlns:a16="http://schemas.microsoft.com/office/drawing/2014/main" val="1465203541"/>
                    </a:ext>
                  </a:extLst>
                </a:gridCol>
                <a:gridCol w="516041">
                  <a:extLst>
                    <a:ext uri="{9D8B030D-6E8A-4147-A177-3AD203B41FA5}">
                      <a16:colId xmlns:a16="http://schemas.microsoft.com/office/drawing/2014/main" val="3205353308"/>
                    </a:ext>
                  </a:extLst>
                </a:gridCol>
                <a:gridCol w="1179534">
                  <a:extLst>
                    <a:ext uri="{9D8B030D-6E8A-4147-A177-3AD203B41FA5}">
                      <a16:colId xmlns:a16="http://schemas.microsoft.com/office/drawing/2014/main" val="3954578082"/>
                    </a:ext>
                  </a:extLst>
                </a:gridCol>
              </a:tblGrid>
              <a:tr h="434140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solidFill>
                            <a:srgbClr val="7030A0"/>
                          </a:solidFill>
                          <a:latin typeface="SassoonCRInfantMedium" panose="02000603020000020003" pitchFamily="2" charset="77"/>
                        </a:rPr>
                        <a:t>C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35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60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=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63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4400" b="1" kern="1200" dirty="0">
                          <a:solidFill>
                            <a:schemeClr val="tx1"/>
                          </a:solidFill>
                          <a:effectLst/>
                          <a:latin typeface="SassoonCRInfantMedium" panose="02000603020000020003" pitchFamily="2" charset="77"/>
                          <a:ea typeface="+mn-ea"/>
                          <a:cs typeface="+mn-cs"/>
                        </a:rPr>
                        <a:t>–</a:t>
                      </a:r>
                      <a:endParaRPr lang="en-US" sz="4400" dirty="0">
                        <a:latin typeface="SassoonCRInfantMedium" panose="02000603020000020003" pitchFamily="2" charset="77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>
                          <a:latin typeface="SassoonCRInfantMedium" panose="02000603020000020003" pitchFamily="2" charset="77"/>
                        </a:rPr>
                        <a:t>88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804060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630111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26" t="27016" r="48992" b="41533"/>
          <a:stretch/>
        </p:blipFill>
        <p:spPr bwMode="auto">
          <a:xfrm>
            <a:off x="89043" y="166335"/>
            <a:ext cx="3504933" cy="6218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26" t="27016" r="48992" b="41533"/>
          <a:stretch/>
        </p:blipFill>
        <p:spPr bwMode="auto">
          <a:xfrm>
            <a:off x="3790908" y="146731"/>
            <a:ext cx="3504933" cy="6218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B9040BE5-78C1-461A-9387-ACF39E3543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26" t="27016" r="48992" b="41533"/>
          <a:stretch/>
        </p:blipFill>
        <p:spPr bwMode="auto">
          <a:xfrm>
            <a:off x="7600908" y="166335"/>
            <a:ext cx="3504933" cy="6218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076756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17.1|11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757</TotalTime>
  <Words>3177</Words>
  <Application>Microsoft Office PowerPoint</Application>
  <PresentationFormat>Widescreen</PresentationFormat>
  <Paragraphs>784</Paragraphs>
  <Slides>89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89</vt:i4>
      </vt:variant>
    </vt:vector>
  </HeadingPairs>
  <TitlesOfParts>
    <vt:vector size="103" baseType="lpstr">
      <vt:lpstr>ＭＳ Ｐゴシック</vt:lpstr>
      <vt:lpstr>Arial</vt:lpstr>
      <vt:lpstr>Calibri</vt:lpstr>
      <vt:lpstr>Calibri Light</vt:lpstr>
      <vt:lpstr>Cambria Math</vt:lpstr>
      <vt:lpstr>CCW Cursive Writing 7</vt:lpstr>
      <vt:lpstr>Jarman</vt:lpstr>
      <vt:lpstr>Kalam</vt:lpstr>
      <vt:lpstr>Sassoon Infant Rg</vt:lpstr>
      <vt:lpstr>SassoonCRInfantMedium</vt:lpstr>
      <vt:lpstr>Twinkl</vt:lpstr>
      <vt:lpstr>Wingdings</vt:lpstr>
      <vt:lpstr>XCCW Joined 7a</vt:lpstr>
      <vt:lpstr>Office Theme</vt:lpstr>
      <vt:lpstr>PowerPoint Presentation</vt:lpstr>
      <vt:lpstr>Let’s count!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order this set of numbers starting with the coldest?</vt:lpstr>
      <vt:lpstr>Negative Numbers</vt:lpstr>
      <vt:lpstr>PowerPoint Presentation</vt:lpstr>
      <vt:lpstr>PowerPoint Presentation</vt:lpstr>
      <vt:lpstr>Over to you….</vt:lpstr>
      <vt:lpstr>PowerPoint Presentation</vt:lpstr>
      <vt:lpstr>PowerPoint Presentation</vt:lpstr>
      <vt:lpstr>PowerPoint Presentation</vt:lpstr>
      <vt:lpstr>Hexagons: Over to you…</vt:lpstr>
      <vt:lpstr>PowerPoint Presentation</vt:lpstr>
      <vt:lpstr>PowerPoint Presentation</vt:lpstr>
      <vt:lpstr>23.09.21</vt:lpstr>
      <vt:lpstr>PowerPoint Presentation</vt:lpstr>
      <vt:lpstr>PowerPoint Presentation</vt:lpstr>
      <vt:lpstr>PowerPoint Presentation</vt:lpstr>
      <vt:lpstr>PowerPoint Presentation</vt:lpstr>
      <vt:lpstr>True or False</vt:lpstr>
      <vt:lpstr>True or false?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Thurs- Over to you….</vt:lpstr>
      <vt:lpstr>PowerPoint Presentation</vt:lpstr>
      <vt:lpstr>PowerPoint Presentation</vt:lpstr>
      <vt:lpstr>PowerPoint Presentation</vt:lpstr>
      <vt:lpstr>PowerPoint Presentation</vt:lpstr>
      <vt:lpstr>Find the difference:</vt:lpstr>
      <vt:lpstr>Find the difference:</vt:lpstr>
      <vt:lpstr>PowerPoint Presentation</vt:lpstr>
      <vt:lpstr>PowerPoint Presentation</vt:lpstr>
      <vt:lpstr>PowerPoint Presentation</vt:lpstr>
      <vt:lpstr>PowerPoint Presentation</vt:lpstr>
      <vt:lpstr>True or false?</vt:lpstr>
      <vt:lpstr>True or false?</vt:lpstr>
      <vt:lpstr>Talk about it….</vt:lpstr>
      <vt:lpstr>True or false?</vt:lpstr>
      <vt:lpstr>PowerPoint Presentation</vt:lpstr>
      <vt:lpstr>Weds - Over to you….</vt:lpstr>
      <vt:lpstr>Squares/Hex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Octagons- problem solving Mrs Day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Talk task </vt:lpstr>
      <vt:lpstr>PowerPoint Presentation</vt:lpstr>
      <vt:lpstr>PowerPoint Presentation</vt:lpstr>
      <vt:lpstr>True or false?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Emma Cooper</cp:lastModifiedBy>
  <cp:revision>59</cp:revision>
  <cp:lastPrinted>2021-09-20T07:46:40Z</cp:lastPrinted>
  <dcterms:created xsi:type="dcterms:W3CDTF">2020-09-15T12:36:41Z</dcterms:created>
  <dcterms:modified xsi:type="dcterms:W3CDTF">2021-09-20T07:48:13Z</dcterms:modified>
</cp:coreProperties>
</file>