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61" r:id="rId3"/>
    <p:sldId id="258" r:id="rId4"/>
    <p:sldId id="259" r:id="rId5"/>
  </p:sldIdLst>
  <p:sldSz cx="12192000" cy="6858000"/>
  <p:notesSz cx="6797675" cy="9926638"/>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16" autoAdjust="0"/>
    <p:restoredTop sz="94660"/>
  </p:normalViewPr>
  <p:slideViewPr>
    <p:cSldViewPr snapToGrid="0">
      <p:cViewPr varScale="1">
        <p:scale>
          <a:sx n="76" d="100"/>
          <a:sy n="76" d="100"/>
        </p:scale>
        <p:origin x="126" y="77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48A87A34-81AB-432B-8DAE-1953F412C126}" type="datetimeFigureOut">
              <a:rPr lang="en-US" dirty="0"/>
              <a:t>11/1/2021</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11/1/2021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11/1/2021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8A87A34-81AB-432B-8DAE-1953F412C126}" type="datetimeFigureOut">
              <a:rPr lang="en-US" dirty="0"/>
              <a:t>11/1/2021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11/1/2021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11/1/2021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11/1/2021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11/1/2021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48A87A34-81AB-432B-8DAE-1953F412C126}" type="datetimeFigureOut">
              <a:rPr lang="en-US" dirty="0"/>
              <a:pPr/>
              <a:t>11/1/2021</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92CDF0-2B8A-4E51-8212-E56FB74770F5}"/>
              </a:ext>
            </a:extLst>
          </p:cNvPr>
          <p:cNvSpPr>
            <a:spLocks noGrp="1"/>
          </p:cNvSpPr>
          <p:nvPr>
            <p:ph type="ctrTitle"/>
          </p:nvPr>
        </p:nvSpPr>
        <p:spPr/>
        <p:txBody>
          <a:bodyPr/>
          <a:lstStyle/>
          <a:p>
            <a:r>
              <a:rPr lang="en-GB" dirty="0"/>
              <a:t>Computing</a:t>
            </a:r>
          </a:p>
        </p:txBody>
      </p:sp>
      <p:sp>
        <p:nvSpPr>
          <p:cNvPr id="3" name="Subtitle 2">
            <a:extLst>
              <a:ext uri="{FF2B5EF4-FFF2-40B4-BE49-F238E27FC236}">
                <a16:creationId xmlns:a16="http://schemas.microsoft.com/office/drawing/2014/main" id="{85770970-64AB-4984-9BC1-A101B67138AE}"/>
              </a:ext>
            </a:extLst>
          </p:cNvPr>
          <p:cNvSpPr>
            <a:spLocks noGrp="1"/>
          </p:cNvSpPr>
          <p:nvPr>
            <p:ph type="subTitle" idx="1"/>
          </p:nvPr>
        </p:nvSpPr>
        <p:spPr>
          <a:xfrm>
            <a:off x="1876424" y="3602037"/>
            <a:ext cx="8791575" cy="2133599"/>
          </a:xfrm>
        </p:spPr>
        <p:txBody>
          <a:bodyPr/>
          <a:lstStyle/>
          <a:p>
            <a:r>
              <a:rPr lang="en-GB" dirty="0"/>
              <a:t>Educating for Wisdom, Knowledge and Skills</a:t>
            </a:r>
          </a:p>
          <a:p>
            <a:r>
              <a:rPr lang="en-GB" dirty="0"/>
              <a:t>Educating for hope and aspiration</a:t>
            </a:r>
          </a:p>
          <a:p>
            <a:r>
              <a:rPr lang="en-GB" dirty="0"/>
              <a:t>Educating for community and living well</a:t>
            </a:r>
          </a:p>
          <a:p>
            <a:r>
              <a:rPr lang="en-GB" dirty="0"/>
              <a:t>Educating for dignity and respect</a:t>
            </a:r>
          </a:p>
        </p:txBody>
      </p:sp>
    </p:spTree>
    <p:extLst>
      <p:ext uri="{BB962C8B-B14F-4D97-AF65-F5344CB8AC3E}">
        <p14:creationId xmlns:p14="http://schemas.microsoft.com/office/powerpoint/2010/main" val="105789191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22CA6B53-F5FA-4141-B52D-152C2CC02706}"/>
              </a:ext>
            </a:extLst>
          </p:cNvPr>
          <p:cNvSpPr/>
          <p:nvPr/>
        </p:nvSpPr>
        <p:spPr>
          <a:xfrm>
            <a:off x="3390087" y="1481667"/>
            <a:ext cx="3799267" cy="1718732"/>
          </a:xfrm>
          <a:prstGeom prst="ellipse">
            <a:avLst/>
          </a:prstGeom>
          <a:solidFill>
            <a:schemeClr val="accent2"/>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000" dirty="0"/>
              <a:t>SAFE</a:t>
            </a:r>
          </a:p>
        </p:txBody>
      </p:sp>
      <p:sp>
        <p:nvSpPr>
          <p:cNvPr id="7" name="Oval 6">
            <a:extLst>
              <a:ext uri="{FF2B5EF4-FFF2-40B4-BE49-F238E27FC236}">
                <a16:creationId xmlns:a16="http://schemas.microsoft.com/office/drawing/2014/main" id="{A878B20D-0058-48E3-86E0-CD103F66AFAC}"/>
              </a:ext>
            </a:extLst>
          </p:cNvPr>
          <p:cNvSpPr/>
          <p:nvPr/>
        </p:nvSpPr>
        <p:spPr>
          <a:xfrm>
            <a:off x="4196366" y="4238607"/>
            <a:ext cx="3799267" cy="1718732"/>
          </a:xfrm>
          <a:prstGeom prst="ellipse">
            <a:avLst/>
          </a:prstGeom>
          <a:solidFill>
            <a:schemeClr val="accent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5000" dirty="0"/>
              <a:t>CAPABLE</a:t>
            </a:r>
          </a:p>
        </p:txBody>
      </p:sp>
      <p:sp>
        <p:nvSpPr>
          <p:cNvPr id="8" name="Oval 7">
            <a:extLst>
              <a:ext uri="{FF2B5EF4-FFF2-40B4-BE49-F238E27FC236}">
                <a16:creationId xmlns:a16="http://schemas.microsoft.com/office/drawing/2014/main" id="{AAF9DEE4-E56D-4D3F-8106-F5615F18C032}"/>
              </a:ext>
            </a:extLst>
          </p:cNvPr>
          <p:cNvSpPr/>
          <p:nvPr/>
        </p:nvSpPr>
        <p:spPr>
          <a:xfrm>
            <a:off x="327659" y="3639820"/>
            <a:ext cx="3799267" cy="1718732"/>
          </a:xfrm>
          <a:prstGeom prst="ellipse">
            <a:avLst/>
          </a:prstGeom>
          <a:solidFill>
            <a:schemeClr val="accent3">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7000" dirty="0"/>
              <a:t>SKILLS</a:t>
            </a:r>
          </a:p>
        </p:txBody>
      </p:sp>
      <p:sp>
        <p:nvSpPr>
          <p:cNvPr id="9" name="Isosceles Triangle 8">
            <a:extLst>
              <a:ext uri="{FF2B5EF4-FFF2-40B4-BE49-F238E27FC236}">
                <a16:creationId xmlns:a16="http://schemas.microsoft.com/office/drawing/2014/main" id="{88277846-DA89-4B3A-8A16-112A08B73D07}"/>
              </a:ext>
            </a:extLst>
          </p:cNvPr>
          <p:cNvSpPr/>
          <p:nvPr/>
        </p:nvSpPr>
        <p:spPr>
          <a:xfrm rot="577452">
            <a:off x="3585149" y="2891254"/>
            <a:ext cx="2757725" cy="1344891"/>
          </a:xfrm>
          <a:prstGeom prst="triangle">
            <a:avLst>
              <a:gd name="adj" fmla="val 66579"/>
            </a:avLst>
          </a:prstGeom>
          <a:noFill/>
          <a:ln w="57150">
            <a:solidFill>
              <a:schemeClr val="accent4">
                <a:lumMod val="75000"/>
              </a:schemeClr>
            </a:solidFill>
          </a:ln>
        </p:spPr>
        <p:style>
          <a:lnRef idx="2">
            <a:schemeClr val="dk1"/>
          </a:lnRef>
          <a:fillRef idx="1">
            <a:schemeClr val="lt1"/>
          </a:fillRef>
          <a:effectRef idx="0">
            <a:schemeClr val="dk1"/>
          </a:effectRef>
          <a:fontRef idx="minor">
            <a:schemeClr val="dk1"/>
          </a:fontRef>
        </p:style>
        <p:txBody>
          <a:bodyPr rtlCol="0" anchor="ctr"/>
          <a:lstStyle/>
          <a:p>
            <a:pPr algn="ctr"/>
            <a:endParaRPr lang="en-GB" sz="1200" dirty="0">
              <a:solidFill>
                <a:schemeClr val="accent2"/>
              </a:solidFill>
            </a:endParaRPr>
          </a:p>
        </p:txBody>
      </p:sp>
      <p:sp>
        <p:nvSpPr>
          <p:cNvPr id="10" name="Speech Bubble: Rectangle 9">
            <a:extLst>
              <a:ext uri="{FF2B5EF4-FFF2-40B4-BE49-F238E27FC236}">
                <a16:creationId xmlns:a16="http://schemas.microsoft.com/office/drawing/2014/main" id="{063459B9-3284-4599-B7EE-0D59BCCCE304}"/>
              </a:ext>
            </a:extLst>
          </p:cNvPr>
          <p:cNvSpPr/>
          <p:nvPr/>
        </p:nvSpPr>
        <p:spPr>
          <a:xfrm>
            <a:off x="7486560" y="182879"/>
            <a:ext cx="4705439" cy="3474723"/>
          </a:xfrm>
          <a:prstGeom prst="wedgeRectCallout">
            <a:avLst>
              <a:gd name="adj1" fmla="val -77374"/>
              <a:gd name="adj2" fmla="val -6093"/>
            </a:avLst>
          </a:prstGeom>
          <a:solidFill>
            <a:schemeClr val="accent3">
              <a:lumMod val="40000"/>
              <a:lumOff val="60000"/>
            </a:schemeClr>
          </a:solidFill>
          <a:ln w="57150">
            <a:solidFill>
              <a:schemeClr val="accent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ysClr val="windowText" lastClr="000000"/>
                </a:solidFill>
              </a:rPr>
              <a:t>Linking with </a:t>
            </a:r>
            <a:r>
              <a:rPr lang="en-GB" sz="2400" dirty="0">
                <a:solidFill>
                  <a:schemeClr val="bg2">
                    <a:lumMod val="60000"/>
                    <a:lumOff val="40000"/>
                  </a:schemeClr>
                </a:solidFill>
              </a:rPr>
              <a:t>capability</a:t>
            </a:r>
            <a:r>
              <a:rPr lang="en-GB" sz="2400" dirty="0">
                <a:solidFill>
                  <a:sysClr val="windowText" lastClr="000000"/>
                </a:solidFill>
              </a:rPr>
              <a:t> and competence children need to learn from EYFS how to be </a:t>
            </a:r>
            <a:r>
              <a:rPr lang="en-GB" sz="2400" dirty="0">
                <a:solidFill>
                  <a:schemeClr val="bg2">
                    <a:lumMod val="60000"/>
                    <a:lumOff val="40000"/>
                  </a:schemeClr>
                </a:solidFill>
              </a:rPr>
              <a:t>safe</a:t>
            </a:r>
            <a:r>
              <a:rPr lang="en-GB" sz="2400" dirty="0">
                <a:solidFill>
                  <a:sysClr val="windowText" lastClr="000000"/>
                </a:solidFill>
              </a:rPr>
              <a:t> online and have this embedded throughout their time in school. Their knowledge and understanding of online safety should grow and strengthen as they progress through year groups. </a:t>
            </a:r>
          </a:p>
        </p:txBody>
      </p:sp>
      <p:sp>
        <p:nvSpPr>
          <p:cNvPr id="11" name="Speech Bubble: Rectangle 10">
            <a:extLst>
              <a:ext uri="{FF2B5EF4-FFF2-40B4-BE49-F238E27FC236}">
                <a16:creationId xmlns:a16="http://schemas.microsoft.com/office/drawing/2014/main" id="{EB58E1BC-B79A-4254-B9E0-E12523C7C1A0}"/>
              </a:ext>
            </a:extLst>
          </p:cNvPr>
          <p:cNvSpPr/>
          <p:nvPr/>
        </p:nvSpPr>
        <p:spPr>
          <a:xfrm>
            <a:off x="8190795" y="4179534"/>
            <a:ext cx="3673546" cy="2390793"/>
          </a:xfrm>
          <a:prstGeom prst="wedgeRectCallout">
            <a:avLst>
              <a:gd name="adj1" fmla="val -77182"/>
              <a:gd name="adj2" fmla="val 12190"/>
            </a:avLst>
          </a:prstGeom>
          <a:solidFill>
            <a:schemeClr val="accent2">
              <a:lumMod val="60000"/>
              <a:lumOff val="40000"/>
            </a:schemeClr>
          </a:solidFill>
          <a:ln w="57150">
            <a:solidFill>
              <a:schemeClr val="accent4">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200" dirty="0">
                <a:solidFill>
                  <a:schemeClr val="bg1"/>
                </a:solidFill>
              </a:rPr>
              <a:t>Children need to </a:t>
            </a:r>
            <a:r>
              <a:rPr lang="en-GB" sz="2200" dirty="0">
                <a:solidFill>
                  <a:schemeClr val="bg2">
                    <a:lumMod val="60000"/>
                    <a:lumOff val="40000"/>
                  </a:schemeClr>
                </a:solidFill>
              </a:rPr>
              <a:t>capably</a:t>
            </a:r>
            <a:r>
              <a:rPr lang="en-GB" sz="2200" dirty="0">
                <a:solidFill>
                  <a:schemeClr val="bg1"/>
                </a:solidFill>
              </a:rPr>
              <a:t> use ICT in order to navigate lots of day to day experiences. Children need to be </a:t>
            </a:r>
            <a:r>
              <a:rPr lang="en-GB" sz="2200" dirty="0">
                <a:solidFill>
                  <a:schemeClr val="bg2">
                    <a:lumMod val="60000"/>
                    <a:lumOff val="40000"/>
                  </a:schemeClr>
                </a:solidFill>
              </a:rPr>
              <a:t>capable</a:t>
            </a:r>
            <a:r>
              <a:rPr lang="en-GB" sz="2200" dirty="0">
                <a:solidFill>
                  <a:schemeClr val="bg1"/>
                </a:solidFill>
              </a:rPr>
              <a:t> and competent in how they use ICT to ensure online safety. </a:t>
            </a:r>
          </a:p>
        </p:txBody>
      </p:sp>
      <p:sp>
        <p:nvSpPr>
          <p:cNvPr id="12" name="Speech Bubble: Rectangle 11">
            <a:extLst>
              <a:ext uri="{FF2B5EF4-FFF2-40B4-BE49-F238E27FC236}">
                <a16:creationId xmlns:a16="http://schemas.microsoft.com/office/drawing/2014/main" id="{D605EEC3-04DC-485C-954B-30028F9FEA02}"/>
              </a:ext>
            </a:extLst>
          </p:cNvPr>
          <p:cNvSpPr/>
          <p:nvPr/>
        </p:nvSpPr>
        <p:spPr>
          <a:xfrm>
            <a:off x="327659" y="182879"/>
            <a:ext cx="2849881" cy="3017520"/>
          </a:xfrm>
          <a:prstGeom prst="wedgeRectCallout">
            <a:avLst>
              <a:gd name="adj1" fmla="val 35381"/>
              <a:gd name="adj2" fmla="val 72961"/>
            </a:avLst>
          </a:prstGeom>
          <a:solidFill>
            <a:schemeClr val="accent4">
              <a:lumMod val="40000"/>
              <a:lumOff val="60000"/>
            </a:schemeClr>
          </a:solidFill>
          <a:ln w="57150">
            <a:solidFill>
              <a:schemeClr val="accent2">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400" dirty="0">
                <a:solidFill>
                  <a:schemeClr val="accent2">
                    <a:lumMod val="50000"/>
                  </a:schemeClr>
                </a:solidFill>
              </a:rPr>
              <a:t>We should see a clear progression of </a:t>
            </a:r>
            <a:r>
              <a:rPr lang="en-GB" sz="2400" dirty="0">
                <a:solidFill>
                  <a:schemeClr val="bg2">
                    <a:lumMod val="60000"/>
                    <a:lumOff val="40000"/>
                  </a:schemeClr>
                </a:solidFill>
              </a:rPr>
              <a:t>skills</a:t>
            </a:r>
            <a:r>
              <a:rPr lang="en-GB" sz="2400" dirty="0">
                <a:solidFill>
                  <a:schemeClr val="accent2">
                    <a:lumMod val="50000"/>
                  </a:schemeClr>
                </a:solidFill>
              </a:rPr>
              <a:t> throughout each year of primary schools as children build on prior knowledge. </a:t>
            </a:r>
          </a:p>
        </p:txBody>
      </p:sp>
    </p:spTree>
    <p:extLst>
      <p:ext uri="{BB962C8B-B14F-4D97-AF65-F5344CB8AC3E}">
        <p14:creationId xmlns:p14="http://schemas.microsoft.com/office/powerpoint/2010/main" val="2316434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anim calcmode="lin" valueType="num">
                                      <p:cBhvr additive="base">
                                        <p:cTn id="13" dur="500" fill="hold"/>
                                        <p:tgtEl>
                                          <p:spTgt spid="7"/>
                                        </p:tgtEl>
                                        <p:attrNameLst>
                                          <p:attrName>ppt_x</p:attrName>
                                        </p:attrNameLst>
                                      </p:cBhvr>
                                      <p:tavLst>
                                        <p:tav tm="0">
                                          <p:val>
                                            <p:strVal val="#ppt_x"/>
                                          </p:val>
                                        </p:tav>
                                        <p:tav tm="100000">
                                          <p:val>
                                            <p:strVal val="#ppt_x"/>
                                          </p:val>
                                        </p:tav>
                                      </p:tavLst>
                                    </p:anim>
                                    <p:anim calcmode="lin" valueType="num">
                                      <p:cBhvr additive="base">
                                        <p:cTn id="14"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8"/>
                                        </p:tgtEl>
                                        <p:attrNameLst>
                                          <p:attrName>style.visibility</p:attrName>
                                        </p:attrNameLst>
                                      </p:cBhvr>
                                      <p:to>
                                        <p:strVal val="visible"/>
                                      </p:to>
                                    </p:set>
                                    <p:anim calcmode="lin" valueType="num">
                                      <p:cBhvr additive="base">
                                        <p:cTn id="19" dur="500" fill="hold"/>
                                        <p:tgtEl>
                                          <p:spTgt spid="8"/>
                                        </p:tgtEl>
                                        <p:attrNameLst>
                                          <p:attrName>ppt_x</p:attrName>
                                        </p:attrNameLst>
                                      </p:cBhvr>
                                      <p:tavLst>
                                        <p:tav tm="0">
                                          <p:val>
                                            <p:strVal val="#ppt_x"/>
                                          </p:val>
                                        </p:tav>
                                        <p:tav tm="100000">
                                          <p:val>
                                            <p:strVal val="#ppt_x"/>
                                          </p:val>
                                        </p:tav>
                                      </p:tavLst>
                                    </p:anim>
                                    <p:anim calcmode="lin" valueType="num">
                                      <p:cBhvr additive="base">
                                        <p:cTn id="20"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500" fill="hold"/>
                                        <p:tgtEl>
                                          <p:spTgt spid="9"/>
                                        </p:tgtEl>
                                        <p:attrNameLst>
                                          <p:attrName>ppt_x</p:attrName>
                                        </p:attrNameLst>
                                      </p:cBhvr>
                                      <p:tavLst>
                                        <p:tav tm="0">
                                          <p:val>
                                            <p:strVal val="#ppt_x"/>
                                          </p:val>
                                        </p:tav>
                                        <p:tav tm="100000">
                                          <p:val>
                                            <p:strVal val="#ppt_x"/>
                                          </p:val>
                                        </p:tav>
                                      </p:tavLst>
                                    </p:anim>
                                    <p:anim calcmode="lin" valueType="num">
                                      <p:cBhvr additive="base">
                                        <p:cTn id="26"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10">
                                            <p:bg/>
                                          </p:spTgt>
                                        </p:tgtEl>
                                        <p:attrNameLst>
                                          <p:attrName>style.visibility</p:attrName>
                                        </p:attrNameLst>
                                      </p:cBhvr>
                                      <p:to>
                                        <p:strVal val="visible"/>
                                      </p:to>
                                    </p:set>
                                    <p:anim calcmode="lin" valueType="num">
                                      <p:cBhvr additive="base">
                                        <p:cTn id="31" dur="500" fill="hold"/>
                                        <p:tgtEl>
                                          <p:spTgt spid="10">
                                            <p:bg/>
                                          </p:spTgt>
                                        </p:tgtEl>
                                        <p:attrNameLst>
                                          <p:attrName>ppt_x</p:attrName>
                                        </p:attrNameLst>
                                      </p:cBhvr>
                                      <p:tavLst>
                                        <p:tav tm="0">
                                          <p:val>
                                            <p:strVal val="#ppt_x"/>
                                          </p:val>
                                        </p:tav>
                                        <p:tav tm="100000">
                                          <p:val>
                                            <p:strVal val="#ppt_x"/>
                                          </p:val>
                                        </p:tav>
                                      </p:tavLst>
                                    </p:anim>
                                    <p:anim calcmode="lin" valueType="num">
                                      <p:cBhvr additive="base">
                                        <p:cTn id="32" dur="500" fill="hold"/>
                                        <p:tgtEl>
                                          <p:spTgt spid="10">
                                            <p:bg/>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10">
                                            <p:txEl>
                                              <p:pRg st="0" end="0"/>
                                            </p:txEl>
                                          </p:spTgt>
                                        </p:tgtEl>
                                        <p:attrNameLst>
                                          <p:attrName>style.visibility</p:attrName>
                                        </p:attrNameLst>
                                      </p:cBhvr>
                                      <p:to>
                                        <p:strVal val="visible"/>
                                      </p:to>
                                    </p:set>
                                    <p:anim calcmode="lin" valueType="num">
                                      <p:cBhvr additive="base">
                                        <p:cTn id="37" dur="500" fill="hold"/>
                                        <p:tgtEl>
                                          <p:spTgt spid="10">
                                            <p:txEl>
                                              <p:pRg st="0" end="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1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39" fill="hold">
                      <p:stCondLst>
                        <p:cond delay="indefinite"/>
                      </p:stCondLst>
                      <p:childTnLst>
                        <p:par>
                          <p:cTn id="40" fill="hold">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11">
                                            <p:bg/>
                                          </p:spTgt>
                                        </p:tgtEl>
                                        <p:attrNameLst>
                                          <p:attrName>style.visibility</p:attrName>
                                        </p:attrNameLst>
                                      </p:cBhvr>
                                      <p:to>
                                        <p:strVal val="visible"/>
                                      </p:to>
                                    </p:set>
                                    <p:anim calcmode="lin" valueType="num">
                                      <p:cBhvr additive="base">
                                        <p:cTn id="43" dur="500" fill="hold"/>
                                        <p:tgtEl>
                                          <p:spTgt spid="11">
                                            <p:bg/>
                                          </p:spTgt>
                                        </p:tgtEl>
                                        <p:attrNameLst>
                                          <p:attrName>ppt_x</p:attrName>
                                        </p:attrNameLst>
                                      </p:cBhvr>
                                      <p:tavLst>
                                        <p:tav tm="0">
                                          <p:val>
                                            <p:strVal val="#ppt_x"/>
                                          </p:val>
                                        </p:tav>
                                        <p:tav tm="100000">
                                          <p:val>
                                            <p:strVal val="#ppt_x"/>
                                          </p:val>
                                        </p:tav>
                                      </p:tavLst>
                                    </p:anim>
                                    <p:anim calcmode="lin" valueType="num">
                                      <p:cBhvr additive="base">
                                        <p:cTn id="44" dur="500" fill="hold"/>
                                        <p:tgtEl>
                                          <p:spTgt spid="11">
                                            <p:bg/>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11">
                                            <p:txEl>
                                              <p:pRg st="0" end="0"/>
                                            </p:txEl>
                                          </p:spTgt>
                                        </p:tgtEl>
                                        <p:attrNameLst>
                                          <p:attrName>style.visibility</p:attrName>
                                        </p:attrNameLst>
                                      </p:cBhvr>
                                      <p:to>
                                        <p:strVal val="visible"/>
                                      </p:to>
                                    </p:set>
                                    <p:anim calcmode="lin" valueType="num">
                                      <p:cBhvr additive="base">
                                        <p:cTn id="49" dur="500" fill="hold"/>
                                        <p:tgtEl>
                                          <p:spTgt spid="11">
                                            <p:txEl>
                                              <p:pRg st="0" end="0"/>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11">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51" fill="hold">
                      <p:stCondLst>
                        <p:cond delay="indefinite"/>
                      </p:stCondLst>
                      <p:childTnLst>
                        <p:par>
                          <p:cTn id="52" fill="hold">
                            <p:stCondLst>
                              <p:cond delay="0"/>
                            </p:stCondLst>
                            <p:childTnLst>
                              <p:par>
                                <p:cTn id="53" presetID="2" presetClass="entr" presetSubtype="4" fill="hold" grpId="0" nodeType="clickEffect">
                                  <p:stCondLst>
                                    <p:cond delay="0"/>
                                  </p:stCondLst>
                                  <p:childTnLst>
                                    <p:set>
                                      <p:cBhvr>
                                        <p:cTn id="54" dur="1" fill="hold">
                                          <p:stCondLst>
                                            <p:cond delay="0"/>
                                          </p:stCondLst>
                                        </p:cTn>
                                        <p:tgtEl>
                                          <p:spTgt spid="12">
                                            <p:bg/>
                                          </p:spTgt>
                                        </p:tgtEl>
                                        <p:attrNameLst>
                                          <p:attrName>style.visibility</p:attrName>
                                        </p:attrNameLst>
                                      </p:cBhvr>
                                      <p:to>
                                        <p:strVal val="visible"/>
                                      </p:to>
                                    </p:set>
                                    <p:anim calcmode="lin" valueType="num">
                                      <p:cBhvr additive="base">
                                        <p:cTn id="55" dur="500" fill="hold"/>
                                        <p:tgtEl>
                                          <p:spTgt spid="12">
                                            <p:bg/>
                                          </p:spTgt>
                                        </p:tgtEl>
                                        <p:attrNameLst>
                                          <p:attrName>ppt_x</p:attrName>
                                        </p:attrNameLst>
                                      </p:cBhvr>
                                      <p:tavLst>
                                        <p:tav tm="0">
                                          <p:val>
                                            <p:strVal val="#ppt_x"/>
                                          </p:val>
                                        </p:tav>
                                        <p:tav tm="100000">
                                          <p:val>
                                            <p:strVal val="#ppt_x"/>
                                          </p:val>
                                        </p:tav>
                                      </p:tavLst>
                                    </p:anim>
                                    <p:anim calcmode="lin" valueType="num">
                                      <p:cBhvr additive="base">
                                        <p:cTn id="56" dur="500" fill="hold"/>
                                        <p:tgtEl>
                                          <p:spTgt spid="12">
                                            <p:bg/>
                                          </p:spTgt>
                                        </p:tgtEl>
                                        <p:attrNameLst>
                                          <p:attrName>ppt_y</p:attrName>
                                        </p:attrNameLst>
                                      </p:cBhvr>
                                      <p:tavLst>
                                        <p:tav tm="0">
                                          <p:val>
                                            <p:strVal val="1+#ppt_h/2"/>
                                          </p:val>
                                        </p:tav>
                                        <p:tav tm="100000">
                                          <p:val>
                                            <p:strVal val="#ppt_y"/>
                                          </p:val>
                                        </p:tav>
                                      </p:tavLst>
                                    </p:anim>
                                  </p:childTnLst>
                                </p:cTn>
                              </p:par>
                            </p:childTnLst>
                          </p:cTn>
                        </p:par>
                      </p:childTnLst>
                    </p:cTn>
                  </p:par>
                  <p:par>
                    <p:cTn id="57" fill="hold">
                      <p:stCondLst>
                        <p:cond delay="indefinite"/>
                      </p:stCondLst>
                      <p:childTnLst>
                        <p:par>
                          <p:cTn id="58" fill="hold">
                            <p:stCondLst>
                              <p:cond delay="0"/>
                            </p:stCondLst>
                            <p:childTnLst>
                              <p:par>
                                <p:cTn id="59" presetID="2" presetClass="entr" presetSubtype="4" fill="hold" grpId="0" nodeType="clickEffect">
                                  <p:stCondLst>
                                    <p:cond delay="0"/>
                                  </p:stCondLst>
                                  <p:childTnLst>
                                    <p:set>
                                      <p:cBhvr>
                                        <p:cTn id="60" dur="1" fill="hold">
                                          <p:stCondLst>
                                            <p:cond delay="0"/>
                                          </p:stCondLst>
                                        </p:cTn>
                                        <p:tgtEl>
                                          <p:spTgt spid="12">
                                            <p:txEl>
                                              <p:pRg st="0" end="0"/>
                                            </p:txEl>
                                          </p:spTgt>
                                        </p:tgtEl>
                                        <p:attrNameLst>
                                          <p:attrName>style.visibility</p:attrName>
                                        </p:attrNameLst>
                                      </p:cBhvr>
                                      <p:to>
                                        <p:strVal val="visible"/>
                                      </p:to>
                                    </p:set>
                                    <p:anim calcmode="lin" valueType="num">
                                      <p:cBhvr additive="base">
                                        <p:cTn id="61" dur="500" fill="hold"/>
                                        <p:tgtEl>
                                          <p:spTgt spid="12">
                                            <p:txEl>
                                              <p:pRg st="0" end="0"/>
                                            </p:txEl>
                                          </p:spTgt>
                                        </p:tgtEl>
                                        <p:attrNameLst>
                                          <p:attrName>ppt_x</p:attrName>
                                        </p:attrNameLst>
                                      </p:cBhvr>
                                      <p:tavLst>
                                        <p:tav tm="0">
                                          <p:val>
                                            <p:strVal val="#ppt_x"/>
                                          </p:val>
                                        </p:tav>
                                        <p:tav tm="100000">
                                          <p:val>
                                            <p:strVal val="#ppt_x"/>
                                          </p:val>
                                        </p:tav>
                                      </p:tavLst>
                                    </p:anim>
                                    <p:anim calcmode="lin" valueType="num">
                                      <p:cBhvr additive="base">
                                        <p:cTn id="62" dur="500" fill="hold"/>
                                        <p:tgtEl>
                                          <p:spTgt spid="12">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P spid="7" grpId="0" animBg="1"/>
      <p:bldP spid="8" grpId="0" animBg="1"/>
      <p:bldP spid="9" grpId="0" animBg="1"/>
      <p:bldP spid="10" grpId="0" build="p" animBg="1"/>
      <p:bldP spid="11" grpId="0" build="p" animBg="1"/>
      <p:bldP spid="12" grpId="0" build="p"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30A14E-B423-407E-BEB9-42E5DE00C155}"/>
              </a:ext>
            </a:extLst>
          </p:cNvPr>
          <p:cNvSpPr>
            <a:spLocks noGrp="1"/>
          </p:cNvSpPr>
          <p:nvPr>
            <p:ph type="title"/>
          </p:nvPr>
        </p:nvSpPr>
        <p:spPr/>
        <p:txBody>
          <a:bodyPr/>
          <a:lstStyle/>
          <a:p>
            <a:r>
              <a:rPr lang="en-GB" dirty="0"/>
              <a:t>Lesson non-negotiables</a:t>
            </a:r>
          </a:p>
        </p:txBody>
      </p:sp>
      <p:sp>
        <p:nvSpPr>
          <p:cNvPr id="3" name="Text Placeholder 2">
            <a:extLst>
              <a:ext uri="{FF2B5EF4-FFF2-40B4-BE49-F238E27FC236}">
                <a16:creationId xmlns:a16="http://schemas.microsoft.com/office/drawing/2014/main" id="{FAE81467-5D56-43A5-84F3-7B634447D80B}"/>
              </a:ext>
            </a:extLst>
          </p:cNvPr>
          <p:cNvSpPr>
            <a:spLocks noGrp="1"/>
          </p:cNvSpPr>
          <p:nvPr>
            <p:ph type="body" idx="1"/>
          </p:nvPr>
        </p:nvSpPr>
        <p:spPr/>
        <p:txBody>
          <a:bodyPr/>
          <a:lstStyle/>
          <a:p>
            <a:r>
              <a:rPr lang="en-GB" dirty="0">
                <a:solidFill>
                  <a:srgbClr val="FFFF00"/>
                </a:solidFill>
              </a:rPr>
              <a:t>Lesson format</a:t>
            </a:r>
          </a:p>
        </p:txBody>
      </p:sp>
      <p:sp>
        <p:nvSpPr>
          <p:cNvPr id="4" name="Text Placeholder 3">
            <a:extLst>
              <a:ext uri="{FF2B5EF4-FFF2-40B4-BE49-F238E27FC236}">
                <a16:creationId xmlns:a16="http://schemas.microsoft.com/office/drawing/2014/main" id="{28B34A49-2ADA-41F8-955B-DFB3FC4CC9B5}"/>
              </a:ext>
            </a:extLst>
          </p:cNvPr>
          <p:cNvSpPr>
            <a:spLocks noGrp="1"/>
          </p:cNvSpPr>
          <p:nvPr>
            <p:ph type="body" sz="half" idx="15"/>
          </p:nvPr>
        </p:nvSpPr>
        <p:spPr/>
        <p:txBody>
          <a:bodyPr>
            <a:noAutofit/>
          </a:bodyPr>
          <a:lstStyle/>
          <a:p>
            <a:r>
              <a:rPr lang="en-GB" sz="1800" dirty="0"/>
              <a:t>We follow the Purple Mash scheme of work and each unit of work has clear medium term plans, individual lesson plans and knowledge organisers. All lessons have a teacher PowerPoint which should be used prior to independent work. </a:t>
            </a:r>
          </a:p>
        </p:txBody>
      </p:sp>
      <p:sp>
        <p:nvSpPr>
          <p:cNvPr id="5" name="Text Placeholder 4">
            <a:extLst>
              <a:ext uri="{FF2B5EF4-FFF2-40B4-BE49-F238E27FC236}">
                <a16:creationId xmlns:a16="http://schemas.microsoft.com/office/drawing/2014/main" id="{E8618708-4679-49E2-9E44-B1C70CAB7C4B}"/>
              </a:ext>
            </a:extLst>
          </p:cNvPr>
          <p:cNvSpPr>
            <a:spLocks noGrp="1"/>
          </p:cNvSpPr>
          <p:nvPr>
            <p:ph type="body" sz="quarter" idx="3"/>
          </p:nvPr>
        </p:nvSpPr>
        <p:spPr>
          <a:xfrm>
            <a:off x="4514766" y="2677635"/>
            <a:ext cx="3184385" cy="535465"/>
          </a:xfrm>
        </p:spPr>
        <p:txBody>
          <a:bodyPr/>
          <a:lstStyle/>
          <a:p>
            <a:r>
              <a:rPr lang="en-GB" dirty="0">
                <a:solidFill>
                  <a:srgbClr val="FFFF00"/>
                </a:solidFill>
              </a:rPr>
              <a:t>presentation</a:t>
            </a:r>
          </a:p>
        </p:txBody>
      </p:sp>
      <p:sp>
        <p:nvSpPr>
          <p:cNvPr id="6" name="Text Placeholder 5">
            <a:extLst>
              <a:ext uri="{FF2B5EF4-FFF2-40B4-BE49-F238E27FC236}">
                <a16:creationId xmlns:a16="http://schemas.microsoft.com/office/drawing/2014/main" id="{5C47DA02-DF27-4133-B251-3F713F221020}"/>
              </a:ext>
            </a:extLst>
          </p:cNvPr>
          <p:cNvSpPr>
            <a:spLocks noGrp="1"/>
          </p:cNvSpPr>
          <p:nvPr>
            <p:ph type="body" sz="half" idx="16"/>
          </p:nvPr>
        </p:nvSpPr>
        <p:spPr>
          <a:xfrm>
            <a:off x="4503321" y="3213100"/>
            <a:ext cx="3195830" cy="2430936"/>
          </a:xfrm>
        </p:spPr>
        <p:txBody>
          <a:bodyPr>
            <a:noAutofit/>
          </a:bodyPr>
          <a:lstStyle/>
          <a:p>
            <a:r>
              <a:rPr lang="en-GB" sz="1800" dirty="0"/>
              <a:t>When using ICT for writing children need to follow writing rules as they would when writing in class. For art work this should be presented as in any art lesson and the same for each subject. Work submitted through Purple Mash is as important for learning as any other subject as it is usually building on skills. </a:t>
            </a:r>
          </a:p>
        </p:txBody>
      </p:sp>
      <p:sp>
        <p:nvSpPr>
          <p:cNvPr id="7" name="Text Placeholder 6">
            <a:extLst>
              <a:ext uri="{FF2B5EF4-FFF2-40B4-BE49-F238E27FC236}">
                <a16:creationId xmlns:a16="http://schemas.microsoft.com/office/drawing/2014/main" id="{2561A634-7EE1-4116-961F-3ABEFE7024C2}"/>
              </a:ext>
            </a:extLst>
          </p:cNvPr>
          <p:cNvSpPr>
            <a:spLocks noGrp="1"/>
          </p:cNvSpPr>
          <p:nvPr>
            <p:ph type="body" sz="quarter" idx="13"/>
          </p:nvPr>
        </p:nvSpPr>
        <p:spPr/>
        <p:txBody>
          <a:bodyPr/>
          <a:lstStyle/>
          <a:p>
            <a:r>
              <a:rPr lang="en-GB" dirty="0">
                <a:solidFill>
                  <a:srgbClr val="FFFF00"/>
                </a:solidFill>
              </a:rPr>
              <a:t>evidence</a:t>
            </a:r>
          </a:p>
        </p:txBody>
      </p:sp>
      <p:sp>
        <p:nvSpPr>
          <p:cNvPr id="8" name="Text Placeholder 7">
            <a:extLst>
              <a:ext uri="{FF2B5EF4-FFF2-40B4-BE49-F238E27FC236}">
                <a16:creationId xmlns:a16="http://schemas.microsoft.com/office/drawing/2014/main" id="{7F0DBE23-A905-4B57-822B-FEF2C814AA26}"/>
              </a:ext>
            </a:extLst>
          </p:cNvPr>
          <p:cNvSpPr>
            <a:spLocks noGrp="1"/>
          </p:cNvSpPr>
          <p:nvPr>
            <p:ph type="body" sz="half" idx="17"/>
          </p:nvPr>
        </p:nvSpPr>
        <p:spPr/>
        <p:txBody>
          <a:bodyPr>
            <a:noAutofit/>
          </a:bodyPr>
          <a:lstStyle/>
          <a:p>
            <a:pPr marL="285750" indent="-285750">
              <a:buFont typeface="Arial" panose="020B0604020202020204" pitchFamily="34" charset="0"/>
              <a:buChar char="•"/>
            </a:pPr>
            <a:r>
              <a:rPr lang="en-GB" sz="2000" dirty="0"/>
              <a:t>Pieces of work for each unit of work</a:t>
            </a:r>
          </a:p>
          <a:p>
            <a:pPr marL="285750" indent="-285750">
              <a:buFont typeface="Arial" panose="020B0604020202020204" pitchFamily="34" charset="0"/>
              <a:buChar char="•"/>
            </a:pPr>
            <a:r>
              <a:rPr lang="en-GB" sz="2000" dirty="0"/>
              <a:t>Teacher blurb about the unit of work</a:t>
            </a:r>
          </a:p>
          <a:p>
            <a:pPr marL="285750" indent="-285750">
              <a:buFont typeface="Arial" panose="020B0604020202020204" pitchFamily="34" charset="0"/>
              <a:buChar char="•"/>
            </a:pPr>
            <a:r>
              <a:rPr lang="en-GB" sz="2000" dirty="0"/>
              <a:t>Pupil views on a post it note ready to be typed in to a speech bubble. </a:t>
            </a:r>
          </a:p>
        </p:txBody>
      </p:sp>
    </p:spTree>
    <p:extLst>
      <p:ext uri="{BB962C8B-B14F-4D97-AF65-F5344CB8AC3E}">
        <p14:creationId xmlns:p14="http://schemas.microsoft.com/office/powerpoint/2010/main" val="41659568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A69EB3-DE87-44FB-B6EC-A701FAAD2BE7}"/>
              </a:ext>
            </a:extLst>
          </p:cNvPr>
          <p:cNvSpPr>
            <a:spLocks noGrp="1"/>
          </p:cNvSpPr>
          <p:nvPr>
            <p:ph type="title"/>
          </p:nvPr>
        </p:nvSpPr>
        <p:spPr/>
        <p:txBody>
          <a:bodyPr/>
          <a:lstStyle/>
          <a:p>
            <a:r>
              <a:rPr lang="en-GB" dirty="0"/>
              <a:t>Assessment and testing </a:t>
            </a:r>
          </a:p>
        </p:txBody>
      </p:sp>
      <p:sp>
        <p:nvSpPr>
          <p:cNvPr id="3" name="Content Placeholder 2">
            <a:extLst>
              <a:ext uri="{FF2B5EF4-FFF2-40B4-BE49-F238E27FC236}">
                <a16:creationId xmlns:a16="http://schemas.microsoft.com/office/drawing/2014/main" id="{85B32A33-F8EC-4D5F-A9C7-6E2EF691E6C9}"/>
              </a:ext>
            </a:extLst>
          </p:cNvPr>
          <p:cNvSpPr>
            <a:spLocks noGrp="1"/>
          </p:cNvSpPr>
          <p:nvPr>
            <p:ph sz="half" idx="1"/>
          </p:nvPr>
        </p:nvSpPr>
        <p:spPr/>
        <p:txBody>
          <a:bodyPr>
            <a:noAutofit/>
          </a:bodyPr>
          <a:lstStyle/>
          <a:p>
            <a:r>
              <a:rPr lang="en-GB" sz="2800" dirty="0"/>
              <a:t>Assessment is through Target Tracker. Teachers to click statements and use these to inform overall steps. Please be mindful that children below in other subjects are not necessarily going to below in computing. </a:t>
            </a:r>
          </a:p>
        </p:txBody>
      </p:sp>
      <p:sp>
        <p:nvSpPr>
          <p:cNvPr id="4" name="Content Placeholder 3">
            <a:extLst>
              <a:ext uri="{FF2B5EF4-FFF2-40B4-BE49-F238E27FC236}">
                <a16:creationId xmlns:a16="http://schemas.microsoft.com/office/drawing/2014/main" id="{BE5DBD6B-4FCF-426D-A254-A73D37656028}"/>
              </a:ext>
            </a:extLst>
          </p:cNvPr>
          <p:cNvSpPr>
            <a:spLocks noGrp="1"/>
          </p:cNvSpPr>
          <p:nvPr>
            <p:ph sz="half" idx="2"/>
          </p:nvPr>
        </p:nvSpPr>
        <p:spPr/>
        <p:txBody>
          <a:bodyPr>
            <a:noAutofit/>
          </a:bodyPr>
          <a:lstStyle/>
          <a:p>
            <a:r>
              <a:rPr lang="en-GB" sz="3200" dirty="0"/>
              <a:t>There is no testing for computing but teachers should make weekly observations of independent work and use these to help with assessment. </a:t>
            </a:r>
          </a:p>
        </p:txBody>
      </p:sp>
    </p:spTree>
    <p:extLst>
      <p:ext uri="{BB962C8B-B14F-4D97-AF65-F5344CB8AC3E}">
        <p14:creationId xmlns:p14="http://schemas.microsoft.com/office/powerpoint/2010/main" val="994981793"/>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docProps/app.xml><?xml version="1.0" encoding="utf-8"?>
<Properties xmlns="http://schemas.openxmlformats.org/officeDocument/2006/extended-properties" xmlns:vt="http://schemas.openxmlformats.org/officeDocument/2006/docPropsVTypes">
  <Template>TM04033919[[fn=Circuit]]</Template>
  <TotalTime>22</TotalTime>
  <Words>327</Words>
  <Application>Microsoft Office PowerPoint</Application>
  <PresentationFormat>Widescreen</PresentationFormat>
  <Paragraphs>23</Paragraphs>
  <Slides>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4</vt:i4>
      </vt:variant>
    </vt:vector>
  </HeadingPairs>
  <TitlesOfParts>
    <vt:vector size="8" baseType="lpstr">
      <vt:lpstr>Arial</vt:lpstr>
      <vt:lpstr>Trebuchet MS</vt:lpstr>
      <vt:lpstr>Tw Cen MT</vt:lpstr>
      <vt:lpstr>Circuit</vt:lpstr>
      <vt:lpstr>Computing</vt:lpstr>
      <vt:lpstr>PowerPoint Presentation</vt:lpstr>
      <vt:lpstr>Lesson non-negotiables</vt:lpstr>
      <vt:lpstr>Assessment and testing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Computing</dc:title>
  <dc:creator>Heather Parsons</dc:creator>
  <cp:lastModifiedBy>Heather Parsons</cp:lastModifiedBy>
  <cp:revision>4</cp:revision>
  <dcterms:created xsi:type="dcterms:W3CDTF">2021-10-19T14:38:23Z</dcterms:created>
  <dcterms:modified xsi:type="dcterms:W3CDTF">2021-11-01T14:34:44Z</dcterms:modified>
</cp:coreProperties>
</file>