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8" r:id="rId1"/>
  </p:sldMasterIdLst>
  <p:notesMasterIdLst>
    <p:notesMasterId r:id="rId11"/>
  </p:notesMasterIdLst>
  <p:handoutMasterIdLst>
    <p:handoutMasterId r:id="rId12"/>
  </p:handoutMasterIdLst>
  <p:sldIdLst>
    <p:sldId id="299" r:id="rId2"/>
    <p:sldId id="300" r:id="rId3"/>
    <p:sldId id="302" r:id="rId4"/>
    <p:sldId id="288" r:id="rId5"/>
    <p:sldId id="287" r:id="rId6"/>
    <p:sldId id="306" r:id="rId7"/>
    <p:sldId id="305" r:id="rId8"/>
    <p:sldId id="292" r:id="rId9"/>
    <p:sldId id="294" r:id="rId10"/>
  </p:sldIdLst>
  <p:sldSz cx="9144000" cy="6858000" type="screen4x3"/>
  <p:notesSz cx="6858000" cy="9945688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rebuchet MS" panose="020B060302020202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  <p:embeddedFont>
      <p:font typeface="Twinkl SemiBold" charset="0"/>
      <p:regular r:id="rId23"/>
      <p:bold r:id="rId24"/>
    </p:embeddedFont>
    <p:embeddedFont>
      <p:font typeface="Wingdings 3" panose="05040102010807070707" pitchFamily="18" charset="2"/>
      <p:regular r:id="rId2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="" roundtripDataSignature="AMtx7mgUMfktG/PJsjvV4ZfCZcAqb2AI1A==" r:id="rId31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homas Becker" initials="" lastIdx="1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2E59"/>
    <a:srgbClr val="A60211"/>
    <a:srgbClr val="1F3B74"/>
    <a:srgbClr val="003E7D"/>
    <a:srgbClr val="4DB1E3"/>
    <a:srgbClr val="ACDDFC"/>
    <a:srgbClr val="14191C"/>
    <a:srgbClr val="4F4E4F"/>
    <a:srgbClr val="515050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03" autoAdjust="0"/>
    <p:restoredTop sz="86449" autoAdjust="0"/>
  </p:normalViewPr>
  <p:slideViewPr>
    <p:cSldViewPr snapToGrid="0" showGuides="1">
      <p:cViewPr varScale="1">
        <p:scale>
          <a:sx n="70" d="100"/>
          <a:sy n="70" d="100"/>
        </p:scale>
        <p:origin x="720" y="66"/>
      </p:cViewPr>
      <p:guideLst>
        <p:guide orient="horz" pos="2183"/>
        <p:guide pos="2880"/>
        <p:guide pos="340"/>
        <p:guide orient="horz" pos="3997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2.fntdata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31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07" tIns="45705" rIns="91407" bIns="45705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6" y="0"/>
            <a:ext cx="2971800" cy="499012"/>
          </a:xfrm>
          <a:prstGeom prst="rect">
            <a:avLst/>
          </a:prstGeom>
        </p:spPr>
        <p:txBody>
          <a:bodyPr vert="horz" lIns="91407" tIns="45705" rIns="91407" bIns="45705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6681"/>
            <a:ext cx="2971800" cy="499011"/>
          </a:xfrm>
          <a:prstGeom prst="rect">
            <a:avLst/>
          </a:prstGeom>
        </p:spPr>
        <p:txBody>
          <a:bodyPr vert="horz" lIns="91407" tIns="45705" rIns="91407" bIns="45705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6" y="9446681"/>
            <a:ext cx="2971800" cy="499011"/>
          </a:xfrm>
          <a:prstGeom prst="rect">
            <a:avLst/>
          </a:prstGeom>
        </p:spPr>
        <p:txBody>
          <a:bodyPr vert="horz" lIns="91407" tIns="45705" rIns="91407" bIns="45705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07" tIns="45705" rIns="91407" bIns="45705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6" y="0"/>
            <a:ext cx="2971800" cy="499012"/>
          </a:xfrm>
          <a:prstGeom prst="rect">
            <a:avLst/>
          </a:prstGeom>
        </p:spPr>
        <p:txBody>
          <a:bodyPr vert="horz" lIns="91407" tIns="45705" rIns="91407" bIns="45705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2213" y="1244600"/>
            <a:ext cx="44735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7" tIns="45705" rIns="91407" bIns="45705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1" y="4786365"/>
            <a:ext cx="5486400" cy="3916115"/>
          </a:xfrm>
          <a:prstGeom prst="rect">
            <a:avLst/>
          </a:prstGeom>
        </p:spPr>
        <p:txBody>
          <a:bodyPr vert="horz" lIns="91407" tIns="45705" rIns="91407" bIns="4570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81"/>
            <a:ext cx="2971800" cy="499011"/>
          </a:xfrm>
          <a:prstGeom prst="rect">
            <a:avLst/>
          </a:prstGeom>
        </p:spPr>
        <p:txBody>
          <a:bodyPr vert="horz" lIns="91407" tIns="45705" rIns="91407" bIns="45705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6" y="9446681"/>
            <a:ext cx="2971800" cy="499011"/>
          </a:xfrm>
          <a:prstGeom prst="rect">
            <a:avLst/>
          </a:prstGeom>
        </p:spPr>
        <p:txBody>
          <a:bodyPr vert="horz" lIns="91407" tIns="45705" rIns="91407" bIns="45705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926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dirty="0"/>
              <a:t>12/1/2021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831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5951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392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3690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2675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593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dirty="0"/>
              <a:t>12/1/2021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9130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62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792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434884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54295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06456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3744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dirty="0"/>
              <a:t>12/1/2021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1397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18286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2751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60832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4796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61" r:id="rId19"/>
    <p:sldLayoutId id="2147483663" r:id="rId20"/>
    <p:sldLayoutId id="2147483666" r:id="rId21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>
            <a:extLst>
              <a:ext uri="{FF2B5EF4-FFF2-40B4-BE49-F238E27FC236}">
                <a16:creationId xmlns:a16="http://schemas.microsoft.com/office/drawing/2014/main" id="{B9EFD216-DA8D-4B7A-AEC6-BF1EA94CEE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grayscl/>
          </a:blip>
          <a:srcRect t="1699" b="2330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BDED0D0A-669F-4C10-9604-29CAB75B2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The Lord is with us –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His spirit is here.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C8E7EC5-9014-42E1-8688-0B346FC043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6861" y="-70739"/>
            <a:ext cx="2420322" cy="2231329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7701687-5F8A-4EE8-94FA-BA0EC313C5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3" t="3107" r="22350" b="16978"/>
          <a:stretch>
            <a:fillRect/>
          </a:stretch>
        </p:blipFill>
        <p:spPr bwMode="auto">
          <a:xfrm>
            <a:off x="1762211" y="2361986"/>
            <a:ext cx="5895889" cy="3478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2297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4A3903-373B-432A-A623-A60212F9E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3" t="3107" r="22350" b="16978"/>
          <a:stretch>
            <a:fillRect/>
          </a:stretch>
        </p:blipFill>
        <p:spPr bwMode="auto">
          <a:xfrm>
            <a:off x="530352" y="830384"/>
            <a:ext cx="8199975" cy="5835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CC6211D-484C-4EB1-899D-B66856695D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7587" y="192024"/>
            <a:ext cx="350550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621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DF014A-E8E8-4A70-8C73-E58348B777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99" t="22799" r="36701" b="23157"/>
          <a:stretch/>
        </p:blipFill>
        <p:spPr>
          <a:xfrm>
            <a:off x="429769" y="2029968"/>
            <a:ext cx="8349734" cy="456285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F4B790E-C5B0-461D-9E50-1AE95BC7F8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1789" y="0"/>
            <a:ext cx="5253925" cy="1875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348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48D091-BEAE-4F10-9990-D338D9913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357" y="999251"/>
            <a:ext cx="7732451" cy="563236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0D25F42-2EEE-49DE-B790-1A604B78F8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248" y="226382"/>
            <a:ext cx="4681932" cy="119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109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81D41D2-AC71-45B0-935F-400A77A2DA2B}"/>
              </a:ext>
            </a:extLst>
          </p:cNvPr>
          <p:cNvSpPr txBox="1"/>
          <p:nvPr/>
        </p:nvSpPr>
        <p:spPr>
          <a:xfrm>
            <a:off x="4367814" y="4474346"/>
            <a:ext cx="37286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little girl is Ruby Bridges – she was the first black child to go to a school that had previously only had white children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2F9587-B723-4689-83D0-96ED65A128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68" t="45412" r="23365" b="14600"/>
          <a:stretch/>
        </p:blipFill>
        <p:spPr>
          <a:xfrm>
            <a:off x="4175364" y="3688597"/>
            <a:ext cx="3921071" cy="23557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ACAA789-1121-4F9D-8AB4-7762898401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" t="1559" r="8243" b="27035"/>
          <a:stretch/>
        </p:blipFill>
        <p:spPr>
          <a:xfrm>
            <a:off x="1287638" y="426239"/>
            <a:ext cx="5377912" cy="319494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B8B969C-3656-455D-81AC-A30AFA05B4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7" r="51361" b="61680"/>
          <a:stretch/>
        </p:blipFill>
        <p:spPr>
          <a:xfrm>
            <a:off x="247973" y="4014061"/>
            <a:ext cx="3728621" cy="1704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929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81D41D2-AC71-45B0-935F-400A77A2DA2B}"/>
              </a:ext>
            </a:extLst>
          </p:cNvPr>
          <p:cNvSpPr txBox="1"/>
          <p:nvPr/>
        </p:nvSpPr>
        <p:spPr>
          <a:xfrm>
            <a:off x="4367814" y="4474346"/>
            <a:ext cx="37286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little girl is Ruby Bridges – she was the first black child to go to a school that had previously only had white children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2F9587-B723-4689-83D0-96ED65A128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68" t="45412" r="23365" b="14600"/>
          <a:stretch/>
        </p:blipFill>
        <p:spPr>
          <a:xfrm>
            <a:off x="4175364" y="3688597"/>
            <a:ext cx="3921071" cy="23557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ACAA789-1121-4F9D-8AB4-7762898401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" t="1559" r="8243" b="27035"/>
          <a:stretch/>
        </p:blipFill>
        <p:spPr>
          <a:xfrm>
            <a:off x="1287638" y="426239"/>
            <a:ext cx="5377912" cy="319494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B8B969C-3656-455D-81AC-A30AFA05B4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7" r="51361" b="61680"/>
          <a:stretch/>
        </p:blipFill>
        <p:spPr>
          <a:xfrm>
            <a:off x="247973" y="4014061"/>
            <a:ext cx="3728621" cy="1704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661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erson in a wheelchair&#10;&#10;Description automatically generated with medium confidence">
            <a:extLst>
              <a:ext uri="{FF2B5EF4-FFF2-40B4-BE49-F238E27FC236}">
                <a16:creationId xmlns:a16="http://schemas.microsoft.com/office/drawing/2014/main" id="{8385AF2A-1A9C-47A5-AC46-A4683CA2214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75875" y="2295144"/>
            <a:ext cx="2804304" cy="3427236"/>
          </a:xfrm>
          <a:prstGeom prst="rect">
            <a:avLst/>
          </a:prstGeom>
          <a:noFill/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44D968E-249B-4B0B-AF10-9AFA17877C47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11" t="24053" r="59067" b="30695"/>
          <a:stretch/>
        </p:blipFill>
        <p:spPr bwMode="auto">
          <a:xfrm>
            <a:off x="6184345" y="3301110"/>
            <a:ext cx="2804304" cy="32738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CAE7FE19-4EB1-4104-B426-C91474A97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500" y="144727"/>
            <a:ext cx="4032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Content Placeholder 3" descr="Image result for mirror image clip art">
            <a:extLst>
              <a:ext uri="{FF2B5EF4-FFF2-40B4-BE49-F238E27FC236}">
                <a16:creationId xmlns:a16="http://schemas.microsoft.com/office/drawing/2014/main" id="{68C755ED-6FF9-4E0C-9FA4-4EB0E7E1DE00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079" y="0"/>
            <a:ext cx="2305050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776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805A5B-C5BD-4E03-AF0F-BC151FBC615F}"/>
              </a:ext>
            </a:extLst>
          </p:cNvPr>
          <p:cNvSpPr txBox="1"/>
          <p:nvPr/>
        </p:nvSpPr>
        <p:spPr>
          <a:xfrm>
            <a:off x="1376038" y="1233996"/>
            <a:ext cx="657835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As we pray, lets think about our own attitudes to people from different communities – races – religions – languages</a:t>
            </a:r>
          </a:p>
          <a:p>
            <a:endParaRPr lang="en-GB" dirty="0"/>
          </a:p>
          <a:p>
            <a:r>
              <a:rPr lang="en-GB" dirty="0"/>
              <a:t>We can be inspired by the perseverance shown by people like Ruby in the past.</a:t>
            </a:r>
          </a:p>
          <a:p>
            <a:endParaRPr lang="en-GB" dirty="0"/>
          </a:p>
          <a:p>
            <a:r>
              <a:rPr lang="en-GB" b="1" dirty="0">
                <a:solidFill>
                  <a:srgbClr val="FF0000"/>
                </a:solidFill>
              </a:rPr>
              <a:t>Our British Value – of mutual respect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A31A01-39F5-4D9E-9D4C-7129368B63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3740"/>
            <a:ext cx="3265137" cy="1904260"/>
          </a:xfrm>
          <a:prstGeom prst="rect">
            <a:avLst/>
          </a:prstGeom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C7CE4965-9BAF-46D7-B69C-C112E6C92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038" y="414589"/>
            <a:ext cx="6913562" cy="163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Content Placeholder 3" descr="Image result for mirror image clip art">
            <a:extLst>
              <a:ext uri="{FF2B5EF4-FFF2-40B4-BE49-F238E27FC236}">
                <a16:creationId xmlns:a16="http://schemas.microsoft.com/office/drawing/2014/main" id="{5F50B793-268F-4E01-AAB5-13B77879AA43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094" y="4457191"/>
            <a:ext cx="2305050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4637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302082-2C69-45E5-B57B-DF714BBA9D08}"/>
              </a:ext>
            </a:extLst>
          </p:cNvPr>
          <p:cNvSpPr txBox="1"/>
          <p:nvPr/>
        </p:nvSpPr>
        <p:spPr>
          <a:xfrm>
            <a:off x="1491449" y="1242874"/>
            <a:ext cx="5726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Merci pour les values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00015DD-3D3E-4CC4-90A9-3268E6722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E6B629B7-8BF7-49EB-AB88-96B21D5887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994646"/>
              </p:ext>
            </p:extLst>
          </p:nvPr>
        </p:nvGraphicFramePr>
        <p:xfrm>
          <a:off x="1038688" y="798991"/>
          <a:ext cx="6613864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9328">
                  <a:extLst>
                    <a:ext uri="{9D8B030D-6E8A-4147-A177-3AD203B41FA5}">
                      <a16:colId xmlns:a16="http://schemas.microsoft.com/office/drawing/2014/main" val="2828576702"/>
                    </a:ext>
                  </a:extLst>
                </a:gridCol>
                <a:gridCol w="3444536">
                  <a:extLst>
                    <a:ext uri="{9D8B030D-6E8A-4147-A177-3AD203B41FA5}">
                      <a16:colId xmlns:a16="http://schemas.microsoft.com/office/drawing/2014/main" val="4121696792"/>
                    </a:ext>
                  </a:extLst>
                </a:gridCol>
              </a:tblGrid>
              <a:tr h="232003">
                <a:tc>
                  <a:txBody>
                    <a:bodyPr/>
                    <a:lstStyle/>
                    <a:p>
                      <a:r>
                        <a:rPr lang="fr-FR" dirty="0"/>
                        <a:t>Merci pour les gens inspirants du passé</a:t>
                      </a:r>
                    </a:p>
                    <a:p>
                      <a:endParaRPr lang="fr-FR" dirty="0"/>
                    </a:p>
                    <a:p>
                      <a:r>
                        <a:rPr lang="fr-FR" dirty="0"/>
                        <a:t>Merci que nous vivons dans un pays libre où nous essayons de traiter les gens également </a:t>
                      </a:r>
                    </a:p>
                    <a:p>
                      <a:endParaRPr lang="fr-FR" dirty="0"/>
                    </a:p>
                    <a:p>
                      <a:r>
                        <a:rPr lang="fr-FR" dirty="0"/>
                        <a:t>Nous aider à être généreux et gentils avec les gens. Amen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Thank you </a:t>
                      </a:r>
                      <a:r>
                        <a:rPr lang="en-GB"/>
                        <a:t>for the inspiring </a:t>
                      </a:r>
                      <a:r>
                        <a:rPr lang="en-GB" dirty="0"/>
                        <a:t>people from the past 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Thank you that we live in a free country where we try to treat people equally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Help us to be generous and kind with people.</a:t>
                      </a:r>
                    </a:p>
                    <a:p>
                      <a:r>
                        <a:rPr lang="en-GB" dirty="0"/>
                        <a:t>Amen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2415364"/>
                  </a:ext>
                </a:extLst>
              </a:tr>
            </a:tbl>
          </a:graphicData>
        </a:graphic>
      </p:graphicFrame>
      <p:pic>
        <p:nvPicPr>
          <p:cNvPr id="8" name="Content Placeholder 3" descr="Image result for opening door image clip art">
            <a:extLst>
              <a:ext uri="{FF2B5EF4-FFF2-40B4-BE49-F238E27FC236}">
                <a16:creationId xmlns:a16="http://schemas.microsoft.com/office/drawing/2014/main" id="{8E99578E-F2C9-43C7-8F2C-FD0B514B8EE9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235" y="4953740"/>
            <a:ext cx="3790765" cy="1904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1E040CD4-F3DA-4887-9C1D-21BD573506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51834"/>
            <a:ext cx="3559852" cy="2706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05183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1064</TotalTime>
  <Words>175</Words>
  <Application>Microsoft Office PowerPoint</Application>
  <PresentationFormat>On-screen Show (4:3)</PresentationFormat>
  <Paragraphs>24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Twinkl SemiBold</vt:lpstr>
      <vt:lpstr>Calibri</vt:lpstr>
      <vt:lpstr>Wingdings 3</vt:lpstr>
      <vt:lpstr>Sassoon Infant Rg</vt:lpstr>
      <vt:lpstr>Arial</vt:lpstr>
      <vt:lpstr>Trebuchet MS</vt:lpstr>
      <vt:lpstr>Twinkl</vt:lpstr>
      <vt:lpstr>Facet</vt:lpstr>
      <vt:lpstr>The Lord is with us –  His spirit is here.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Thomas Becker</dc:creator>
  <cp:lastModifiedBy>Emma Warham</cp:lastModifiedBy>
  <cp:revision>80</cp:revision>
  <cp:lastPrinted>2021-11-23T08:26:35Z</cp:lastPrinted>
  <dcterms:created xsi:type="dcterms:W3CDTF">2019-02-12T15:58:33Z</dcterms:created>
  <dcterms:modified xsi:type="dcterms:W3CDTF">2021-12-01T09:22:25Z</dcterms:modified>
</cp:coreProperties>
</file>