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70" r:id="rId5"/>
    <p:sldId id="258" r:id="rId6"/>
    <p:sldId id="267" r:id="rId7"/>
    <p:sldId id="262" r:id="rId8"/>
    <p:sldId id="261" r:id="rId9"/>
    <p:sldId id="263" r:id="rId10"/>
    <p:sldId id="264" r:id="rId11"/>
    <p:sldId id="265" r:id="rId12"/>
    <p:sldId id="272" r:id="rId13"/>
    <p:sldId id="259" r:id="rId14"/>
    <p:sldId id="260" r:id="rId15"/>
    <p:sldId id="26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57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73427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2403691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87084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24447196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301030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2641729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3009417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2852973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3636914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922680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21/09/2016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956294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DA32ED-F43D-41AA-A8BC-F411145C3FC3}" type="datetimeFigureOut">
              <a:rPr lang="en-GB" smtClean="0"/>
              <a:t>21/09/2016</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BD431E-BD01-4CA8-A71D-7471FA27CF02}" type="slidenum">
              <a:rPr lang="en-GB" smtClean="0"/>
              <a:t>‹#›</a:t>
            </a:fld>
            <a:endParaRPr lang="en-GB" dirty="0"/>
          </a:p>
        </p:txBody>
      </p:sp>
    </p:spTree>
    <p:extLst>
      <p:ext uri="{BB962C8B-B14F-4D97-AF65-F5344CB8AC3E}">
        <p14:creationId xmlns:p14="http://schemas.microsoft.com/office/powerpoint/2010/main" val="28569106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32656"/>
            <a:ext cx="7772400" cy="1584176"/>
          </a:xfrm>
          <a:solidFill>
            <a:schemeClr val="accent6">
              <a:lumMod val="40000"/>
              <a:lumOff val="60000"/>
            </a:schemeClr>
          </a:solidFill>
          <a:ln>
            <a:solidFill>
              <a:schemeClr val="tx1"/>
            </a:solidFill>
          </a:ln>
        </p:spPr>
        <p:txBody>
          <a:bodyPr/>
          <a:lstStyle/>
          <a:p>
            <a:r>
              <a:rPr lang="en-GB" dirty="0"/>
              <a:t>Reception Parents Workshop</a:t>
            </a:r>
            <a:br>
              <a:rPr lang="en-GB" dirty="0"/>
            </a:br>
            <a:r>
              <a:rPr lang="en-GB" dirty="0"/>
              <a:t>Welcome!</a:t>
            </a:r>
          </a:p>
        </p:txBody>
      </p:sp>
      <p:sp>
        <p:nvSpPr>
          <p:cNvPr id="3" name="Subtitle 2"/>
          <p:cNvSpPr>
            <a:spLocks noGrp="1"/>
          </p:cNvSpPr>
          <p:nvPr>
            <p:ph type="subTitle" idx="1"/>
          </p:nvPr>
        </p:nvSpPr>
        <p:spPr>
          <a:xfrm>
            <a:off x="1371600" y="2636912"/>
            <a:ext cx="6400800" cy="3001888"/>
          </a:xfrm>
        </p:spPr>
        <p:txBody>
          <a:bodyPr/>
          <a:lstStyle/>
          <a:p>
            <a:endParaRPr lang="en-GB" dirty="0"/>
          </a:p>
        </p:txBody>
      </p:sp>
      <p:pic>
        <p:nvPicPr>
          <p:cNvPr id="1026" name="Picture 2" descr="\\SPPS-DC01\Home$\Staff\RimmerS\Pictures\Reception first day\DSC09950.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5863" y="2060848"/>
            <a:ext cx="6772275" cy="4608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0138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b="1" dirty="0"/>
              <a:t>Phonics</a:t>
            </a:r>
            <a:r>
              <a:rPr lang="en-GB" dirty="0"/>
              <a:t> </a:t>
            </a:r>
          </a:p>
        </p:txBody>
      </p:sp>
      <p:sp>
        <p:nvSpPr>
          <p:cNvPr id="3" name="Content Placeholder 2"/>
          <p:cNvSpPr>
            <a:spLocks noGrp="1"/>
          </p:cNvSpPr>
          <p:nvPr>
            <p:ph idx="1"/>
          </p:nvPr>
        </p:nvSpPr>
        <p:spPr>
          <a:xfrm>
            <a:off x="457200" y="1600200"/>
            <a:ext cx="8229600" cy="4709120"/>
          </a:xfrm>
          <a:solidFill>
            <a:schemeClr val="accent6">
              <a:lumMod val="40000"/>
              <a:lumOff val="60000"/>
            </a:schemeClr>
          </a:solidFill>
        </p:spPr>
        <p:txBody>
          <a:bodyPr>
            <a:normAutofit fontScale="77500" lnSpcReduction="20000"/>
          </a:bodyPr>
          <a:lstStyle/>
          <a:p>
            <a:r>
              <a:rPr lang="en-GB" sz="4300" b="1" dirty="0"/>
              <a:t>What is phonics?</a:t>
            </a:r>
          </a:p>
          <a:p>
            <a:pPr marL="0" indent="0">
              <a:buNone/>
            </a:pPr>
            <a:r>
              <a:rPr lang="en-GB" sz="4300" dirty="0"/>
              <a:t>All words are made up of sounds. We have 26 letters in our alphabet but the English language is made up of 42 sounds.</a:t>
            </a:r>
          </a:p>
          <a:p>
            <a:pPr marL="0" indent="0">
              <a:buNone/>
            </a:pPr>
            <a:r>
              <a:rPr lang="en-GB" sz="4000" dirty="0"/>
              <a:t>    c/a/t       sh/ee/p     ch/i/ck  phonemes</a:t>
            </a:r>
          </a:p>
          <a:p>
            <a:pPr marL="0" indent="0">
              <a:buNone/>
            </a:pPr>
            <a:r>
              <a:rPr lang="en-GB" sz="4000" dirty="0"/>
              <a:t>We use Jolly Phonics to introduce and teach phonics. Fun, interactive, multi-sensory with each sound introduced through a story, a song and an action.</a:t>
            </a:r>
          </a:p>
          <a:p>
            <a:pPr marL="0" indent="0">
              <a:buNone/>
            </a:pPr>
            <a:r>
              <a:rPr lang="en-GB" sz="4000" dirty="0"/>
              <a:t> </a:t>
            </a:r>
            <a:endParaRPr lang="en-GB" sz="2400" b="1" dirty="0"/>
          </a:p>
        </p:txBody>
      </p:sp>
      <p:pic>
        <p:nvPicPr>
          <p:cNvPr id="1026" name="Picture 2" descr="C:\Users\klaassena.SPPS.004\AppData\Local\Microsoft\Windows\Temporary Internet Files\Content.IE5\X3CLS1SY\log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5256693"/>
            <a:ext cx="5616624" cy="15692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C:\Users\Home\AppData\Local\Microsoft\Windows\Temporary Internet Files\Content.IE5\7783T5QF\VOCABULARI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99894" y="385170"/>
            <a:ext cx="1812466" cy="988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17375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GB" dirty="0"/>
              <a:t>Today’s sound </a:t>
            </a:r>
          </a:p>
        </p:txBody>
      </p:sp>
      <p:pic>
        <p:nvPicPr>
          <p:cNvPr id="4" name="Picture 3"/>
          <p:cNvPicPr>
            <a:picLocks noChangeAspect="1"/>
          </p:cNvPicPr>
          <p:nvPr/>
        </p:nvPicPr>
        <p:blipFill>
          <a:blip r:embed="rId2"/>
          <a:stretch>
            <a:fillRect/>
          </a:stretch>
        </p:blipFill>
        <p:spPr>
          <a:xfrm>
            <a:off x="457200" y="1417638"/>
            <a:ext cx="8229600" cy="5097462"/>
          </a:xfrm>
          <a:prstGeom prst="rect">
            <a:avLst/>
          </a:prstGeom>
        </p:spPr>
      </p:pic>
    </p:spTree>
    <p:extLst>
      <p:ext uri="{BB962C8B-B14F-4D97-AF65-F5344CB8AC3E}">
        <p14:creationId xmlns:p14="http://schemas.microsoft.com/office/powerpoint/2010/main" val="3426287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GB" b="1" dirty="0"/>
              <a:t>Daily Phonics </a:t>
            </a:r>
          </a:p>
        </p:txBody>
      </p:sp>
      <p:sp>
        <p:nvSpPr>
          <p:cNvPr id="3" name="Content Placeholder 2"/>
          <p:cNvSpPr>
            <a:spLocks noGrp="1"/>
          </p:cNvSpPr>
          <p:nvPr>
            <p:ph idx="1"/>
          </p:nvPr>
        </p:nvSpPr>
        <p:spPr/>
        <p:txBody>
          <a:bodyPr>
            <a:normAutofit lnSpcReduction="10000"/>
          </a:bodyPr>
          <a:lstStyle/>
          <a:p>
            <a:r>
              <a:rPr lang="en-GB" dirty="0"/>
              <a:t>First sounds</a:t>
            </a:r>
          </a:p>
          <a:p>
            <a:pPr marL="0" indent="0">
              <a:buNone/>
            </a:pPr>
            <a:r>
              <a:rPr lang="en-GB" sz="6000" dirty="0"/>
              <a:t>s       a       t       p       </a:t>
            </a:r>
            <a:r>
              <a:rPr lang="en-GB" sz="6000" dirty="0" err="1"/>
              <a:t>i</a:t>
            </a:r>
            <a:r>
              <a:rPr lang="en-GB" sz="6000" dirty="0"/>
              <a:t>      n </a:t>
            </a:r>
          </a:p>
          <a:p>
            <a:pPr marL="0" indent="0">
              <a:buNone/>
            </a:pPr>
            <a:r>
              <a:rPr lang="en-GB" sz="6000" dirty="0"/>
              <a:t>			</a:t>
            </a:r>
            <a:r>
              <a:rPr lang="en-GB" sz="6000" b="1" u="sng" dirty="0"/>
              <a:t>Blend </a:t>
            </a:r>
          </a:p>
          <a:p>
            <a:pPr marL="0" indent="0">
              <a:buNone/>
            </a:pPr>
            <a:r>
              <a:rPr lang="en-GB" sz="6000" b="1" dirty="0"/>
              <a:t>sat    pin     nip     sit     pit pat     	pip 		sip </a:t>
            </a:r>
          </a:p>
        </p:txBody>
      </p:sp>
      <p:sp>
        <p:nvSpPr>
          <p:cNvPr id="4" name="AutoShape 2" descr="Image result for sound buttons phase 2"/>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sound buttons phase 2"/>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7121939" y="0"/>
            <a:ext cx="1564861" cy="1911751"/>
          </a:xfrm>
          <a:prstGeom prst="rect">
            <a:avLst/>
          </a:prstGeom>
        </p:spPr>
      </p:pic>
      <p:pic>
        <p:nvPicPr>
          <p:cNvPr id="7" name="Picture 6"/>
          <p:cNvPicPr>
            <a:picLocks noChangeAspect="1"/>
          </p:cNvPicPr>
          <p:nvPr/>
        </p:nvPicPr>
        <p:blipFill>
          <a:blip r:embed="rId3"/>
          <a:stretch>
            <a:fillRect/>
          </a:stretch>
        </p:blipFill>
        <p:spPr>
          <a:xfrm>
            <a:off x="46892" y="92076"/>
            <a:ext cx="1572780" cy="1325562"/>
          </a:xfrm>
          <a:prstGeom prst="rect">
            <a:avLst/>
          </a:prstGeom>
        </p:spPr>
      </p:pic>
    </p:spTree>
    <p:extLst>
      <p:ext uri="{BB962C8B-B14F-4D97-AF65-F5344CB8AC3E}">
        <p14:creationId xmlns:p14="http://schemas.microsoft.com/office/powerpoint/2010/main" val="16878144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Phonics </a:t>
            </a:r>
          </a:p>
        </p:txBody>
      </p:sp>
      <p:sp>
        <p:nvSpPr>
          <p:cNvPr id="3" name="Content Placeholder 2"/>
          <p:cNvSpPr>
            <a:spLocks noGrp="1"/>
          </p:cNvSpPr>
          <p:nvPr>
            <p:ph idx="1"/>
          </p:nvPr>
        </p:nvSpPr>
        <p:spPr/>
        <p:txBody>
          <a:bodyPr>
            <a:normAutofit fontScale="92500" lnSpcReduction="20000"/>
          </a:bodyPr>
          <a:lstStyle/>
          <a:p>
            <a:r>
              <a:rPr lang="en-GB" dirty="0"/>
              <a:t>Young children learn quickly where an activity is involved and therefore a sound a day is introduced. 4 a week &amp; then blending games &amp; tricky words too.</a:t>
            </a:r>
          </a:p>
          <a:p>
            <a:pPr marL="0" indent="0">
              <a:buNone/>
            </a:pPr>
            <a:r>
              <a:rPr lang="en-GB" sz="6600" dirty="0">
                <a:effectLst>
                  <a:outerShdw blurRad="38100" dist="38100" dir="2700000" algn="tl">
                    <a:srgbClr val="000000">
                      <a:alpha val="43137"/>
                    </a:srgbClr>
                  </a:outerShdw>
                </a:effectLst>
              </a:rPr>
              <a:t>  the   to   my    we  all</a:t>
            </a:r>
          </a:p>
          <a:p>
            <a:endParaRPr lang="en-GB" dirty="0"/>
          </a:p>
          <a:p>
            <a:pPr marL="0" indent="0">
              <a:buNone/>
            </a:pPr>
            <a:r>
              <a:rPr lang="en-GB" dirty="0"/>
              <a:t>When children know some tricky words and sounds and can blend to make words then we start with reading books. We do not rush into this as we don’t want to put children off reading.</a:t>
            </a:r>
          </a:p>
          <a:p>
            <a:pPr marL="0" indent="0">
              <a:buNone/>
            </a:pPr>
            <a:endParaRPr lang="en-GB" dirty="0"/>
          </a:p>
        </p:txBody>
      </p:sp>
      <p:pic>
        <p:nvPicPr>
          <p:cNvPr id="2050" name="Picture 2" descr="C:\Users\Home\AppData\Local\Microsoft\Windows\Temporary Internet Files\Content.IE5\7783T5QF\VOCABULARI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32656"/>
            <a:ext cx="1824732" cy="995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64359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a:lstStyle/>
          <a:p>
            <a:r>
              <a:rPr lang="en-GB" dirty="0"/>
              <a:t>Jolly Phonics App</a:t>
            </a:r>
          </a:p>
        </p:txBody>
      </p:sp>
      <p:sp>
        <p:nvSpPr>
          <p:cNvPr id="3" name="Content Placeholder 2"/>
          <p:cNvSpPr>
            <a:spLocks noGrp="1"/>
          </p:cNvSpPr>
          <p:nvPr>
            <p:ph sz="half" idx="2"/>
          </p:nvPr>
        </p:nvSpPr>
        <p:spPr>
          <a:xfrm>
            <a:off x="179512" y="1569429"/>
            <a:ext cx="4317876" cy="4739891"/>
          </a:xfrm>
        </p:spPr>
        <p:txBody>
          <a:bodyPr>
            <a:normAutofit fontScale="92500" lnSpcReduction="10000"/>
          </a:bodyPr>
          <a:lstStyle/>
          <a:p>
            <a:pPr marL="0" indent="0">
              <a:buNone/>
            </a:pPr>
            <a:r>
              <a:rPr lang="en-GB" sz="2900" b="1" dirty="0"/>
              <a:t>Children learn to</a:t>
            </a:r>
          </a:p>
          <a:p>
            <a:r>
              <a:rPr lang="en-GB" sz="2900" dirty="0"/>
              <a:t>– Hear the letter sounds</a:t>
            </a:r>
          </a:p>
          <a:p>
            <a:r>
              <a:rPr lang="en-GB" sz="2900" dirty="0"/>
              <a:t>– Recognize the letter sounds</a:t>
            </a:r>
          </a:p>
          <a:p>
            <a:r>
              <a:rPr lang="en-GB" sz="2900" dirty="0"/>
              <a:t>– See letter formation</a:t>
            </a:r>
          </a:p>
          <a:p>
            <a:r>
              <a:rPr lang="en-GB" sz="2900" dirty="0"/>
              <a:t>– Write the letters themselves</a:t>
            </a:r>
          </a:p>
          <a:p>
            <a:r>
              <a:rPr lang="en-GB" sz="2900" dirty="0"/>
              <a:t>– Blend sounds in words for reading</a:t>
            </a:r>
          </a:p>
          <a:p>
            <a:r>
              <a:rPr lang="en-GB" sz="2900" dirty="0"/>
              <a:t>– Identify sounds in words for spelling</a:t>
            </a:r>
          </a:p>
          <a:p>
            <a:endParaRPr lang="en-GB" dirty="0"/>
          </a:p>
        </p:txBody>
      </p:sp>
      <p:pic>
        <p:nvPicPr>
          <p:cNvPr id="1026" name="Picture 2" descr="The Jolly Phonics Letter Sounds App Splash screen"/>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4211960" y="1988840"/>
            <a:ext cx="4932040" cy="409356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691680" y="6190122"/>
            <a:ext cx="4896544" cy="584775"/>
          </a:xfrm>
          <a:prstGeom prst="rect">
            <a:avLst/>
          </a:prstGeom>
        </p:spPr>
        <p:txBody>
          <a:bodyPr wrap="square">
            <a:spAutoFit/>
          </a:bodyPr>
          <a:lstStyle/>
          <a:p>
            <a:r>
              <a:rPr lang="en-GB" sz="3200" b="1" dirty="0">
                <a:solidFill>
                  <a:srgbClr val="00B050"/>
                </a:solidFill>
              </a:rPr>
              <a:t>http://jollylearning.co.uk/</a:t>
            </a:r>
          </a:p>
        </p:txBody>
      </p:sp>
    </p:spTree>
    <p:extLst>
      <p:ext uri="{BB962C8B-B14F-4D97-AF65-F5344CB8AC3E}">
        <p14:creationId xmlns:p14="http://schemas.microsoft.com/office/powerpoint/2010/main" val="23330845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Reading</a:t>
            </a:r>
          </a:p>
        </p:txBody>
      </p:sp>
      <p:sp>
        <p:nvSpPr>
          <p:cNvPr id="3" name="Content Placeholder 2"/>
          <p:cNvSpPr>
            <a:spLocks noGrp="1"/>
          </p:cNvSpPr>
          <p:nvPr>
            <p:ph idx="1"/>
          </p:nvPr>
        </p:nvSpPr>
        <p:spPr>
          <a:xfrm>
            <a:off x="457200" y="1600200"/>
            <a:ext cx="8686800" cy="5257800"/>
          </a:xfrm>
        </p:spPr>
        <p:txBody>
          <a:bodyPr>
            <a:normAutofit fontScale="70000" lnSpcReduction="20000"/>
          </a:bodyPr>
          <a:lstStyle/>
          <a:p>
            <a:r>
              <a:rPr lang="en-GB" dirty="0"/>
              <a:t>Range of reading books </a:t>
            </a:r>
          </a:p>
          <a:p>
            <a:r>
              <a:rPr lang="en-GB" dirty="0"/>
              <a:t>Reading records – please comment</a:t>
            </a:r>
          </a:p>
          <a:p>
            <a:r>
              <a:rPr lang="en-GB" dirty="0"/>
              <a:t>Initially books are changed weekly on a set day</a:t>
            </a:r>
          </a:p>
          <a:p>
            <a:r>
              <a:rPr lang="en-GB" dirty="0"/>
              <a:t>Library books</a:t>
            </a:r>
          </a:p>
          <a:p>
            <a:r>
              <a:rPr lang="en-GB" dirty="0"/>
              <a:t>Guided group reading and whole class reading </a:t>
            </a:r>
          </a:p>
          <a:p>
            <a:pPr marL="0" indent="0" algn="ctr">
              <a:buNone/>
            </a:pPr>
            <a:r>
              <a:rPr lang="en-GB" sz="3600" u="sng" dirty="0"/>
              <a:t>Reading tips </a:t>
            </a:r>
          </a:p>
          <a:p>
            <a:pPr marL="514350" indent="-514350">
              <a:buFont typeface="+mj-lt"/>
              <a:buAutoNum type="arabicPeriod"/>
            </a:pPr>
            <a:r>
              <a:rPr lang="en-GB" dirty="0"/>
              <a:t>Little and often</a:t>
            </a:r>
          </a:p>
          <a:p>
            <a:pPr marL="514350" indent="-514350">
              <a:buFont typeface="+mj-lt"/>
              <a:buAutoNum type="arabicPeriod"/>
            </a:pPr>
            <a:r>
              <a:rPr lang="en-GB" dirty="0"/>
              <a:t>Point to words as reading</a:t>
            </a:r>
          </a:p>
          <a:p>
            <a:pPr marL="514350" indent="-514350">
              <a:buFont typeface="+mj-lt"/>
              <a:buAutoNum type="arabicPeriod"/>
            </a:pPr>
            <a:r>
              <a:rPr lang="en-GB" dirty="0"/>
              <a:t>Talk about pictures</a:t>
            </a:r>
          </a:p>
          <a:p>
            <a:pPr marL="514350" indent="-514350">
              <a:buFont typeface="+mj-lt"/>
              <a:buAutoNum type="arabicPeriod"/>
            </a:pPr>
            <a:r>
              <a:rPr lang="en-GB" dirty="0"/>
              <a:t>Look at initial sound of word</a:t>
            </a:r>
          </a:p>
          <a:p>
            <a:pPr marL="514350" indent="-514350">
              <a:buFont typeface="+mj-lt"/>
              <a:buAutoNum type="arabicPeriod"/>
            </a:pPr>
            <a:r>
              <a:rPr lang="en-GB" dirty="0"/>
              <a:t>Sound out &amp; blend</a:t>
            </a:r>
          </a:p>
          <a:p>
            <a:pPr marL="514350" indent="-514350">
              <a:buFont typeface="+mj-lt"/>
              <a:buAutoNum type="arabicPeriod"/>
            </a:pPr>
            <a:r>
              <a:rPr lang="en-GB" dirty="0"/>
              <a:t>Spot tricky words</a:t>
            </a:r>
          </a:p>
          <a:p>
            <a:pPr marL="514350" indent="-514350">
              <a:buAutoNum type="arabicPeriod" startAt="7"/>
            </a:pPr>
            <a:r>
              <a:rPr lang="en-GB" dirty="0"/>
              <a:t>Good reading environment with no distractions </a:t>
            </a:r>
          </a:p>
          <a:p>
            <a:pPr marL="514350" indent="-514350">
              <a:buAutoNum type="arabicPeriod" startAt="7"/>
            </a:pPr>
            <a:r>
              <a:rPr lang="en-GB" dirty="0"/>
              <a:t>Ask </a:t>
            </a:r>
            <a:r>
              <a:rPr lang="en-GB" b="1" u="sng" dirty="0"/>
              <a:t>o</a:t>
            </a:r>
            <a:r>
              <a:rPr lang="en-GB" b="1" u="sng" dirty="0" smtClean="0"/>
              <a:t>pen </a:t>
            </a:r>
            <a:r>
              <a:rPr lang="en-GB" b="1" u="sng" dirty="0"/>
              <a:t>questions </a:t>
            </a:r>
            <a:r>
              <a:rPr lang="en-GB" dirty="0"/>
              <a:t>like What? Why? Where? Which? How do you know? </a:t>
            </a:r>
          </a:p>
        </p:txBody>
      </p:sp>
      <p:pic>
        <p:nvPicPr>
          <p:cNvPr id="4" name="Picture 2" descr="C:\Users\klaassena.SPPS.004\AppData\Local\Microsoft\Windows\Temporary Internet Files\Content.IE5\R4TU22LU\Teddy_Bear_Reading0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332656"/>
            <a:ext cx="1008112" cy="984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6187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a:t>NUMBER</a:t>
            </a:r>
          </a:p>
          <a:p>
            <a:pPr marL="0" indent="0">
              <a:buNone/>
            </a:pPr>
            <a:r>
              <a:rPr lang="en-GB" dirty="0"/>
              <a:t>Strong focus on number and developing the children’s understanding of the patterns that underpin early number.</a:t>
            </a:r>
          </a:p>
          <a:p>
            <a:pPr marL="0" indent="0">
              <a:buNone/>
            </a:pPr>
            <a:r>
              <a:rPr lang="en-GB" dirty="0"/>
              <a:t>Numicon</a:t>
            </a:r>
          </a:p>
          <a:p>
            <a:pPr marL="0" indent="0">
              <a:buNone/>
            </a:pPr>
            <a:endParaRPr lang="en-GB" dirty="0"/>
          </a:p>
        </p:txBody>
      </p:sp>
      <p:sp>
        <p:nvSpPr>
          <p:cNvPr id="4"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Maths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3844630"/>
            <a:ext cx="2808312" cy="213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descr="C:\Users\Home\AppData\Local\Microsoft\Windows\Temporary Internet Files\Content.IE5\D0OELYFJ\vector_bubble_numbers_by_sedj-d4dvz0c[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317932"/>
            <a:ext cx="1800200" cy="10589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5829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Maths</a:t>
            </a:r>
          </a:p>
        </p:txBody>
      </p:sp>
      <p:sp>
        <p:nvSpPr>
          <p:cNvPr id="3" name="Content Placeholder 2"/>
          <p:cNvSpPr>
            <a:spLocks noGrp="1"/>
          </p:cNvSpPr>
          <p:nvPr>
            <p:ph sz="half" idx="1"/>
          </p:nvPr>
        </p:nvSpPr>
        <p:spPr>
          <a:xfrm>
            <a:off x="457200" y="1600200"/>
            <a:ext cx="4038600" cy="4709120"/>
          </a:xfrm>
        </p:spPr>
        <p:txBody>
          <a:bodyPr>
            <a:normAutofit fontScale="92500" lnSpcReduction="20000"/>
          </a:bodyPr>
          <a:lstStyle/>
          <a:p>
            <a:r>
              <a:rPr lang="en-GB" dirty="0"/>
              <a:t>Counting groups of objects accurately</a:t>
            </a:r>
          </a:p>
          <a:p>
            <a:endParaRPr lang="en-GB" dirty="0"/>
          </a:p>
          <a:p>
            <a:endParaRPr lang="en-GB" dirty="0"/>
          </a:p>
          <a:p>
            <a:endParaRPr lang="en-GB" dirty="0"/>
          </a:p>
          <a:p>
            <a:endParaRPr lang="en-GB" dirty="0"/>
          </a:p>
          <a:p>
            <a:endParaRPr lang="en-GB" dirty="0"/>
          </a:p>
          <a:p>
            <a:pPr marL="0" indent="0">
              <a:buNone/>
            </a:pPr>
            <a:endParaRPr lang="en-GB" dirty="0"/>
          </a:p>
          <a:p>
            <a:pPr marL="0" indent="0">
              <a:buNone/>
            </a:pPr>
            <a:r>
              <a:rPr lang="en-GB" dirty="0"/>
              <a:t>Last number is the quantity. </a:t>
            </a:r>
          </a:p>
          <a:p>
            <a:pPr marL="0" indent="0">
              <a:buNone/>
            </a:pPr>
            <a:r>
              <a:rPr lang="en-GB" dirty="0"/>
              <a:t>Seen &amp; unseen objects to count</a:t>
            </a:r>
          </a:p>
        </p:txBody>
      </p:sp>
      <p:sp>
        <p:nvSpPr>
          <p:cNvPr id="4" name="Content Placeholder 3"/>
          <p:cNvSpPr>
            <a:spLocks noGrp="1"/>
          </p:cNvSpPr>
          <p:nvPr>
            <p:ph sz="half" idx="2"/>
          </p:nvPr>
        </p:nvSpPr>
        <p:spPr/>
        <p:txBody>
          <a:bodyPr>
            <a:normAutofit fontScale="92500" lnSpcReduction="20000"/>
          </a:bodyPr>
          <a:lstStyle/>
          <a:p>
            <a:r>
              <a:rPr lang="en-GB" dirty="0"/>
              <a:t>Rote counting in order</a:t>
            </a:r>
          </a:p>
          <a:p>
            <a:r>
              <a:rPr lang="en-GB" dirty="0"/>
              <a:t>Starting at 0 and 1 but other numbers too!</a:t>
            </a:r>
          </a:p>
          <a:p>
            <a:pPr marL="0" indent="0">
              <a:buNone/>
            </a:pPr>
            <a:r>
              <a:rPr lang="en-GB" dirty="0"/>
              <a:t>  </a:t>
            </a:r>
            <a:r>
              <a:rPr lang="en-GB" b="1" dirty="0"/>
              <a:t>3 to 19 or 9 to 21</a:t>
            </a:r>
          </a:p>
          <a:p>
            <a:r>
              <a:rPr lang="en-GB" dirty="0"/>
              <a:t>Equally important is counting backwards</a:t>
            </a:r>
          </a:p>
          <a:p>
            <a:pPr marL="0" indent="0" algn="ctr">
              <a:buNone/>
            </a:pPr>
            <a:r>
              <a:rPr lang="en-GB" b="1" dirty="0"/>
              <a:t>20,19,18,17</a:t>
            </a:r>
          </a:p>
          <a:p>
            <a:r>
              <a:rPr lang="en-GB" dirty="0"/>
              <a:t>Counting in 2’s, 5’s, 10’s</a:t>
            </a:r>
          </a:p>
          <a:p>
            <a:r>
              <a:rPr lang="en-GB" dirty="0"/>
              <a:t>Crossing the tens 29 then 30 not 20 10</a:t>
            </a:r>
          </a:p>
          <a:p>
            <a:r>
              <a:rPr lang="en-GB" dirty="0"/>
              <a:t> Emphasising </a:t>
            </a:r>
            <a:r>
              <a:rPr lang="en-GB" b="1" dirty="0"/>
              <a:t>teens</a:t>
            </a:r>
            <a:r>
              <a:rPr lang="en-GB" dirty="0"/>
              <a:t> </a:t>
            </a:r>
          </a:p>
          <a:p>
            <a:endParaRPr lang="en-GB" dirty="0"/>
          </a:p>
        </p:txBody>
      </p:sp>
      <p:pic>
        <p:nvPicPr>
          <p:cNvPr id="4098"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260648"/>
            <a:ext cx="1897584" cy="111622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DIWCQD8P\smiles[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2492896"/>
            <a:ext cx="2160240" cy="2116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5665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Maths</a:t>
            </a:r>
          </a:p>
        </p:txBody>
      </p:sp>
      <p:sp>
        <p:nvSpPr>
          <p:cNvPr id="3" name="Content Placeholder 2"/>
          <p:cNvSpPr>
            <a:spLocks noGrp="1"/>
          </p:cNvSpPr>
          <p:nvPr>
            <p:ph sz="half" idx="1"/>
          </p:nvPr>
        </p:nvSpPr>
        <p:spPr/>
        <p:txBody>
          <a:bodyPr/>
          <a:lstStyle/>
          <a:p>
            <a:r>
              <a:rPr lang="en-GB" sz="3200" b="1" dirty="0"/>
              <a:t>Problem solving</a:t>
            </a:r>
          </a:p>
          <a:p>
            <a:r>
              <a:rPr lang="en-GB" dirty="0"/>
              <a:t>Daily practical activities</a:t>
            </a:r>
          </a:p>
          <a:p>
            <a:r>
              <a:rPr lang="en-GB" dirty="0"/>
              <a:t>Encourage ‘have a go’ and ‘I can’ attitude</a:t>
            </a:r>
          </a:p>
          <a:p>
            <a:endParaRPr lang="en-GB" dirty="0"/>
          </a:p>
        </p:txBody>
      </p:sp>
      <p:sp>
        <p:nvSpPr>
          <p:cNvPr id="4" name="Content Placeholder 3"/>
          <p:cNvSpPr>
            <a:spLocks noGrp="1"/>
          </p:cNvSpPr>
          <p:nvPr>
            <p:ph sz="half" idx="2"/>
          </p:nvPr>
        </p:nvSpPr>
        <p:spPr/>
        <p:txBody>
          <a:bodyPr/>
          <a:lstStyle/>
          <a:p>
            <a:r>
              <a:rPr lang="en-GB" sz="3200" b="1" dirty="0"/>
              <a:t>Shape, space &amp; measure</a:t>
            </a:r>
          </a:p>
          <a:p>
            <a:r>
              <a:rPr lang="en-GB" dirty="0"/>
              <a:t>Patterns – describing, making, recognising</a:t>
            </a:r>
          </a:p>
          <a:p>
            <a:r>
              <a:rPr lang="en-GB" dirty="0"/>
              <a:t>2d &amp; 3d shapes</a:t>
            </a:r>
          </a:p>
          <a:p>
            <a:r>
              <a:rPr lang="en-GB" dirty="0"/>
              <a:t>Measurements</a:t>
            </a:r>
          </a:p>
          <a:p>
            <a:r>
              <a:rPr lang="en-GB" dirty="0"/>
              <a:t>Language </a:t>
            </a:r>
          </a:p>
        </p:txBody>
      </p:sp>
      <p:pic>
        <p:nvPicPr>
          <p:cNvPr id="5" name="Picture 2" descr="C:\Users\Home\AppData\Local\Microsoft\Windows\Temporary Internet Files\Content.IE5\D0OELYFJ\vector_bubble_numbers_by_sedj-d4dvz0c[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84168" y="345363"/>
            <a:ext cx="1656184" cy="97422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Home\AppData\Local\Microsoft\Windows\Temporary Internet Files\Content.IE5\DIWCQD8P\problem-Problem_solv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800000" flipV="1">
            <a:off x="1378066" y="4005064"/>
            <a:ext cx="2126010" cy="1700808"/>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Home\AppData\Local\Microsoft\Windows\Temporary Internet Files\Content.IE5\7783T5QF\3d_shapes_2dr3[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4970971"/>
            <a:ext cx="1025648" cy="7925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8556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Other</a:t>
            </a:r>
          </a:p>
        </p:txBody>
      </p:sp>
      <p:sp>
        <p:nvSpPr>
          <p:cNvPr id="3" name="Content Placeholder 2"/>
          <p:cNvSpPr>
            <a:spLocks noGrp="1"/>
          </p:cNvSpPr>
          <p:nvPr>
            <p:ph idx="1"/>
          </p:nvPr>
        </p:nvSpPr>
        <p:spPr/>
        <p:txBody>
          <a:bodyPr/>
          <a:lstStyle/>
          <a:p>
            <a:r>
              <a:rPr lang="en-GB" dirty="0"/>
              <a:t>Writing, pencil grip &amp; robot talking</a:t>
            </a:r>
          </a:p>
          <a:p>
            <a:r>
              <a:rPr lang="en-GB" dirty="0"/>
              <a:t>Learning journeys, WOW certificates, child and parents comments</a:t>
            </a:r>
          </a:p>
          <a:p>
            <a:r>
              <a:rPr lang="en-GB" dirty="0"/>
              <a:t>Homework books – fortnightly, topical</a:t>
            </a:r>
          </a:p>
          <a:p>
            <a:r>
              <a:rPr lang="en-GB" dirty="0"/>
              <a:t>Named PE kits </a:t>
            </a:r>
            <a:r>
              <a:rPr lang="en-GB" dirty="0" smtClean="0"/>
              <a:t>–Tuesday&amp; </a:t>
            </a:r>
            <a:r>
              <a:rPr lang="en-GB" dirty="0"/>
              <a:t>Thursday</a:t>
            </a:r>
          </a:p>
          <a:p>
            <a:r>
              <a:rPr lang="en-GB" dirty="0"/>
              <a:t>Lunches, water bottles, milk &amp; fruit</a:t>
            </a:r>
          </a:p>
          <a:p>
            <a:r>
              <a:rPr lang="en-GB" dirty="0"/>
              <a:t>Information, newsletters, website, text messages &amp; twitter</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476672"/>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6935924" y="453943"/>
            <a:ext cx="1164468" cy="9315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Home\AppData\Local\Microsoft\Windows\Temporary Internet Files\Content.IE5\D0OELYFJ\que-es-twitter[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0356" y="5301208"/>
            <a:ext cx="967755" cy="726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93812" y="-243408"/>
            <a:ext cx="7772400" cy="1470025"/>
          </a:xfrm>
          <a:solidFill>
            <a:schemeClr val="accent2">
              <a:lumMod val="40000"/>
              <a:lumOff val="60000"/>
            </a:schemeClr>
          </a:solidFill>
        </p:spPr>
        <p:txBody>
          <a:bodyPr/>
          <a:lstStyle/>
          <a:p>
            <a:r>
              <a:rPr lang="en-GB" b="1" dirty="0"/>
              <a:t>Blast off Behaviour</a:t>
            </a:r>
            <a:endParaRPr lang="en-GB" dirty="0"/>
          </a:p>
        </p:txBody>
      </p:sp>
      <p:sp>
        <p:nvSpPr>
          <p:cNvPr id="3" name="Subtitle 2"/>
          <p:cNvSpPr>
            <a:spLocks noGrp="1"/>
          </p:cNvSpPr>
          <p:nvPr>
            <p:ph type="subTitle" idx="1"/>
          </p:nvPr>
        </p:nvSpPr>
        <p:spPr>
          <a:xfrm>
            <a:off x="1371600" y="1052736"/>
            <a:ext cx="6400800" cy="5616624"/>
          </a:xfrm>
        </p:spPr>
        <p:txBody>
          <a:bodyPr/>
          <a:lstStyle/>
          <a:p>
            <a:endParaRPr lang="en-GB" dirty="0"/>
          </a:p>
        </p:txBody>
      </p:sp>
      <p:pic>
        <p:nvPicPr>
          <p:cNvPr id="4" name="Picture 2" descr="F:\DCIM\147MSDCF\DSC09927.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752" y="994619"/>
            <a:ext cx="4680520" cy="5877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48488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Stay and play</a:t>
            </a:r>
          </a:p>
        </p:txBody>
      </p:sp>
      <p:sp>
        <p:nvSpPr>
          <p:cNvPr id="3" name="Content Placeholder 2"/>
          <p:cNvSpPr>
            <a:spLocks noGrp="1"/>
          </p:cNvSpPr>
          <p:nvPr>
            <p:ph idx="1"/>
          </p:nvPr>
        </p:nvSpPr>
        <p:spPr/>
        <p:txBody>
          <a:bodyPr/>
          <a:lstStyle/>
          <a:p>
            <a:r>
              <a:rPr lang="en-GB" dirty="0" smtClean="0"/>
              <a:t>Stay </a:t>
            </a:r>
            <a:r>
              <a:rPr lang="en-GB" dirty="0"/>
              <a:t>and Play </a:t>
            </a:r>
            <a:r>
              <a:rPr lang="en-GB" dirty="0" smtClean="0"/>
              <a:t>time where </a:t>
            </a:r>
            <a:r>
              <a:rPr lang="en-GB" dirty="0"/>
              <a:t>you can stay with your </a:t>
            </a:r>
            <a:r>
              <a:rPr lang="en-GB" dirty="0" smtClean="0"/>
              <a:t>child and share their learning journeys</a:t>
            </a:r>
          </a:p>
          <a:p>
            <a:r>
              <a:rPr lang="en-GB" dirty="0" smtClean="0"/>
              <a:t>Letter </a:t>
            </a:r>
            <a:r>
              <a:rPr lang="en-GB" dirty="0"/>
              <a:t>will be sent home with dates </a:t>
            </a:r>
          </a:p>
          <a:p>
            <a:endParaRPr lang="en-GB" dirty="0"/>
          </a:p>
        </p:txBody>
      </p:sp>
      <p:pic>
        <p:nvPicPr>
          <p:cNvPr id="1026" name="Picture 2" descr="C:\Users\Home\AppData\Local\Microsoft\Windows\Temporary Internet Files\Content.IE5\DIWCQD8P\niÃ±os-jugando[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37360" y="4581128"/>
            <a:ext cx="1889760" cy="126492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ome\AppData\Local\Microsoft\Windows\Temporary Internet Files\Content.IE5\D0OELYFJ\specialkid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4443412"/>
            <a:ext cx="2857500" cy="202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7905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Reminders!</a:t>
            </a:r>
          </a:p>
        </p:txBody>
      </p:sp>
      <p:sp>
        <p:nvSpPr>
          <p:cNvPr id="3" name="Content Placeholder 2"/>
          <p:cNvSpPr>
            <a:spLocks noGrp="1"/>
          </p:cNvSpPr>
          <p:nvPr>
            <p:ph idx="1"/>
          </p:nvPr>
        </p:nvSpPr>
        <p:spPr>
          <a:xfrm>
            <a:off x="107504" y="1616922"/>
            <a:ext cx="9036496" cy="4281339"/>
          </a:xfrm>
        </p:spPr>
        <p:txBody>
          <a:bodyPr/>
          <a:lstStyle/>
          <a:p>
            <a:r>
              <a:rPr lang="en-GB" dirty="0"/>
              <a:t>Harvest festival </a:t>
            </a:r>
            <a:r>
              <a:rPr lang="en-GB"/>
              <a:t>– </a:t>
            </a:r>
            <a:r>
              <a:rPr lang="en-GB" smtClean="0"/>
              <a:t>Tuesday </a:t>
            </a:r>
            <a:r>
              <a:rPr lang="en-GB" dirty="0" smtClean="0"/>
              <a:t>11/10/16 (2.30pm)</a:t>
            </a:r>
            <a:endParaRPr lang="en-GB" dirty="0"/>
          </a:p>
          <a:p>
            <a:r>
              <a:rPr lang="en-GB" dirty="0"/>
              <a:t>Buddy Assembly </a:t>
            </a:r>
            <a:r>
              <a:rPr lang="en-GB" dirty="0" smtClean="0"/>
              <a:t>–Wednesday 12/10/16 </a:t>
            </a:r>
            <a:r>
              <a:rPr lang="en-GB" dirty="0"/>
              <a:t>(2.30pm</a:t>
            </a:r>
            <a:r>
              <a:rPr lang="en-GB" dirty="0" smtClean="0"/>
              <a:t>)</a:t>
            </a:r>
          </a:p>
          <a:p>
            <a:r>
              <a:rPr lang="en-GB" dirty="0" smtClean="0"/>
              <a:t>Christmas Performance 15/12/16 </a:t>
            </a:r>
            <a:endParaRPr lang="en-GB" dirty="0"/>
          </a:p>
          <a:p>
            <a:r>
              <a:rPr lang="en-GB" dirty="0"/>
              <a:t>Parent teacher meetings just before half </a:t>
            </a:r>
            <a:r>
              <a:rPr lang="en-GB" dirty="0" smtClean="0"/>
              <a:t>term</a:t>
            </a:r>
          </a:p>
          <a:p>
            <a:r>
              <a:rPr lang="en-GB" dirty="0" smtClean="0"/>
              <a:t>A letter with relevant dates will follow </a:t>
            </a:r>
            <a:endParaRPr lang="en-GB" dirty="0"/>
          </a:p>
        </p:txBody>
      </p:sp>
      <p:pic>
        <p:nvPicPr>
          <p:cNvPr id="2050" name="Picture 2" descr="C:\Users\Home\AppData\Local\Microsoft\Windows\Temporary Internet Files\Content.IE5\DIWCQD8P\fruits-157966_640[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293096"/>
            <a:ext cx="1631144" cy="1575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098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a:ln>
            <a:solidFill>
              <a:schemeClr val="tx1"/>
            </a:solidFill>
          </a:ln>
        </p:spPr>
        <p:txBody>
          <a:bodyPr/>
          <a:lstStyle/>
          <a:p>
            <a:r>
              <a:rPr lang="en-GB" dirty="0"/>
              <a:t>Thank you!</a:t>
            </a:r>
          </a:p>
        </p:txBody>
      </p:sp>
      <p:sp>
        <p:nvSpPr>
          <p:cNvPr id="3" name="Content Placeholder 2"/>
          <p:cNvSpPr>
            <a:spLocks noGrp="1"/>
          </p:cNvSpPr>
          <p:nvPr>
            <p:ph idx="1"/>
          </p:nvPr>
        </p:nvSpPr>
        <p:spPr/>
        <p:txBody>
          <a:bodyPr>
            <a:normAutofit lnSpcReduction="10000"/>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lgn="ctr">
              <a:buNone/>
            </a:pPr>
            <a:r>
              <a:rPr lang="en-GB" dirty="0"/>
              <a:t>Information sheet</a:t>
            </a:r>
          </a:p>
          <a:p>
            <a:pPr marL="0" indent="0" algn="ctr">
              <a:buNone/>
            </a:pPr>
            <a:r>
              <a:rPr lang="en-GB" dirty="0"/>
              <a:t>Questionnaire to complete</a:t>
            </a:r>
          </a:p>
        </p:txBody>
      </p:sp>
      <p:pic>
        <p:nvPicPr>
          <p:cNvPr id="4098" name="Picture 2" descr="C:\Users\Home\AppData\Local\Microsoft\Windows\Temporary Internet Files\Content.IE5\18IHP9M4\holding-hand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1725" y="2204864"/>
            <a:ext cx="5056592" cy="2167111"/>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Home\AppData\Local\Microsoft\Windows\Temporary Internet Files\Content.IE5\M9ERMG83\Smiley_Face[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9521" y="332656"/>
            <a:ext cx="1008112" cy="977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98121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305</TotalTime>
  <Words>517</Words>
  <Application>Microsoft Office PowerPoint</Application>
  <PresentationFormat>On-screen Show (4:3)</PresentationFormat>
  <Paragraphs>99</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Reception Parents Workshop Welcome!</vt:lpstr>
      <vt:lpstr>Phonics </vt:lpstr>
      <vt:lpstr>Today’s sound </vt:lpstr>
      <vt:lpstr>Daily Phonics </vt:lpstr>
      <vt:lpstr>Phonics </vt:lpstr>
      <vt:lpstr>Jolly Phonics App</vt:lpstr>
      <vt:lpstr>Reading</vt:lpstr>
      <vt:lpstr>Maths</vt:lpstr>
      <vt:lpstr>Maths</vt:lpstr>
      <vt:lpstr>Maths</vt:lpstr>
      <vt:lpstr>Other</vt:lpstr>
      <vt:lpstr>Blast off Behaviour</vt:lpstr>
      <vt:lpstr>Stay and play</vt:lpstr>
      <vt:lpstr>Reminders!</vt:lpstr>
      <vt:lpstr>Thank you!</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Parents Workshop</dc:title>
  <dc:creator>SPPS</dc:creator>
  <cp:lastModifiedBy>SPPS</cp:lastModifiedBy>
  <cp:revision>30</cp:revision>
  <dcterms:created xsi:type="dcterms:W3CDTF">2015-09-16T13:59:55Z</dcterms:created>
  <dcterms:modified xsi:type="dcterms:W3CDTF">2016-09-21T13:24:48Z</dcterms:modified>
</cp:coreProperties>
</file>