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9" r:id="rId1"/>
  </p:sldMasterIdLst>
  <p:notesMasterIdLst>
    <p:notesMasterId r:id="rId9"/>
  </p:notesMasterIdLst>
  <p:sldIdLst>
    <p:sldId id="256" r:id="rId2"/>
    <p:sldId id="304" r:id="rId3"/>
    <p:sldId id="259" r:id="rId4"/>
    <p:sldId id="289" r:id="rId5"/>
    <p:sldId id="290" r:id="rId6"/>
    <p:sldId id="292" r:id="rId7"/>
    <p:sldId id="303" r:id="rId8"/>
  </p:sldIdLst>
  <p:sldSz cx="9144000" cy="5143500" type="screen16x9"/>
  <p:notesSz cx="6858000" cy="9144000"/>
  <p:embeddedFontLst>
    <p:embeddedFont>
      <p:font typeface="Nunito" panose="020B0604020202020204" charset="0"/>
      <p:regular r:id="rId10"/>
      <p:bold r:id="rId11"/>
      <p:italic r:id="rId12"/>
      <p:boldItalic r:id="rId13"/>
    </p:embeddedFont>
    <p:embeddedFont>
      <p:font typeface="Nunito Sans SemiBold" panose="020B0604020202020204" charset="0"/>
      <p:regular r:id="rId14"/>
      <p:bold r:id="rId15"/>
      <p:italic r:id="rId16"/>
      <p:bold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3593"/>
    <a:srgbClr val="64A0FC"/>
    <a:srgbClr val="277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0547" autoAdjust="0"/>
  </p:normalViewPr>
  <p:slideViewPr>
    <p:cSldViewPr snapToGrid="0">
      <p:cViewPr varScale="1">
        <p:scale>
          <a:sx n="68" d="100"/>
          <a:sy n="68" d="100"/>
        </p:scale>
        <p:origin x="14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sframe.co.uk/en/resources/resource/477/Multiplication-Tables-Check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c3bc65d59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c3bc65d59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The test is designed to identify pupils who need support, not as a diagnostic tool to assess the times tables children struggle with. </a:t>
            </a:r>
          </a:p>
        </p:txBody>
      </p:sp>
    </p:spTree>
    <p:extLst>
      <p:ext uri="{BB962C8B-B14F-4D97-AF65-F5344CB8AC3E}">
        <p14:creationId xmlns:p14="http://schemas.microsoft.com/office/powerpoint/2010/main" val="16782516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It is up to individual schools to decide how the check is administered – some schools will administer individually while others will take small groups out or administer to the whole class.</a:t>
            </a:r>
          </a:p>
          <a:p>
            <a:pPr marL="457200" indent="-298450"/>
            <a:r>
              <a:rPr lang="en-GB" dirty="0"/>
              <a:t>A list of pupils who should not take the test can be found in the administration guidance of the MTC documentation. </a:t>
            </a:r>
          </a:p>
        </p:txBody>
      </p:sp>
    </p:spTree>
    <p:extLst>
      <p:ext uri="{BB962C8B-B14F-4D97-AF65-F5344CB8AC3E}">
        <p14:creationId xmlns:p14="http://schemas.microsoft.com/office/powerpoint/2010/main" val="2691994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Some children will be eligible for additional support (detailed in the next slide).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6 seconds per answer means that children must be able to read, recall and enter their response within that time.  Whatever is written in the answer box at the end of 6 seconds will be counted as the answer i.e. if the student intends to write 144 and only 14 is typed when the timer ends, their recorded answer is 14.  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r>
              <a:rPr lang="en-GB" dirty="0"/>
              <a:t>Children are allowed to practise before taking the check.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https://mathsframe.co.uk/en/resources/resource/477/Multiplication-Tables-Check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example showing how quick the questions are/ types of questions. </a:t>
            </a:r>
          </a:p>
        </p:txBody>
      </p:sp>
    </p:spTree>
    <p:extLst>
      <p:ext uri="{BB962C8B-B14F-4D97-AF65-F5344CB8AC3E}">
        <p14:creationId xmlns:p14="http://schemas.microsoft.com/office/powerpoint/2010/main" val="2913748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Some questions will be repeated across different checks, but no more than 30% of questions will be repeated in any two checks. This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means that if the check gets interrupted and children need to re-start it, they will only have a minimal advantage.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During the check pupils may be able to restart if certain conditions are met (e.g. a fire alarm).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results will be sent to the schools when all the checks have been completed but it is then up to the school if they report the results or not.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won’t be questions from the 1 times tables (although they might be included in the  3 practice questions).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There will be a maximum of 7 questions from the 2, 5 and 10 times tables.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is a focus on the </a:t>
            </a: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388CD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6, 7, 8, 9 and 12 times tables as they</a:t>
            </a:r>
            <a:r>
              <a:rPr lang="en-GB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are the ‘most difficult’ multiplication tables.</a:t>
            </a:r>
          </a:p>
        </p:txBody>
      </p:sp>
    </p:spTree>
    <p:extLst>
      <p:ext uri="{BB962C8B-B14F-4D97-AF65-F5344CB8AC3E}">
        <p14:creationId xmlns:p14="http://schemas.microsoft.com/office/powerpoint/2010/main" val="27946869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Games to try: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Climb the stairs counting in multiples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Play time tables games verbally.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Listen and sing along to times tables songs.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Take it in turns to say times tables in funny voices. 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Play maths games online. </a:t>
            </a:r>
          </a:p>
        </p:txBody>
      </p:sp>
    </p:spTree>
    <p:extLst>
      <p:ext uri="{BB962C8B-B14F-4D97-AF65-F5344CB8AC3E}">
        <p14:creationId xmlns:p14="http://schemas.microsoft.com/office/powerpoint/2010/main" val="4027519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043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3724275" y="971550"/>
            <a:ext cx="1619100" cy="16191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" name="Google Shape;13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028000" y="1335094"/>
            <a:ext cx="1011651" cy="8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2"/>
          <p:cNvSpPr txBox="1">
            <a:spLocks noGrp="1"/>
          </p:cNvSpPr>
          <p:nvPr>
            <p:ph type="title"/>
          </p:nvPr>
        </p:nvSpPr>
        <p:spPr>
          <a:xfrm>
            <a:off x="311700" y="2636725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+mj-lt"/>
                <a:ea typeface="Nunito"/>
                <a:cs typeface="Nunito"/>
                <a:sym typeface="Nunito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>
                <a:latin typeface="+mn-l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  <a:defRPr sz="1600">
                <a:solidFill>
                  <a:schemeClr val="tx1"/>
                </a:solidFill>
                <a:latin typeface="+mn-lt"/>
                <a:ea typeface="Nunito"/>
                <a:cs typeface="Nunito"/>
                <a:sym typeface="Nunito"/>
              </a:defRPr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 dirty="0"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latin typeface="+mn-lt"/>
              </a:defRPr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pic>
        <p:nvPicPr>
          <p:cNvPr id="33" name="Google Shape;33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49300"/>
            <a:ext cx="1619337" cy="69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3">
  <p:cSld name="TITLE_3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>
                <a:latin typeface="+mn-lt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 dirty="0"/>
          </a:p>
        </p:txBody>
      </p:sp>
      <p:sp>
        <p:nvSpPr>
          <p:cNvPr id="109" name="Google Shape;109;p2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latin typeface="+mn-l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 dirty="0"/>
          </a:p>
        </p:txBody>
      </p:sp>
      <p:sp>
        <p:nvSpPr>
          <p:cNvPr id="110" name="Google Shape;110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unito Sans SemiBold"/>
              <a:buChar char="●"/>
              <a:defRPr sz="18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 dirty="0"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  <a:latin typeface="+mn-lt"/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68" r:id="rId3"/>
  </p:sldLayoutIdLst>
  <mc:AlternateContent xmlns:mc="http://schemas.openxmlformats.org/markup-compatibility/2006" xmlns:p14="http://schemas.microsoft.com/office/powerpoint/2010/main">
    <mc:Choice Requires="p14">
      <p:transition spd="slow">
        <p:fade thruBlk="1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+mn-lt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chemeClr val="tx1"/>
          </a:solidFill>
          <a:latin typeface="+mn-lt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sframe.co.uk/en/resources/resource/477/Multiplication-Tables-Check" TargetMode="External"/><Relationship Id="rId2" Type="http://schemas.openxmlformats.org/officeDocument/2006/relationships/hyperlink" Target="https://www.timestables.co.uk/multiplication-tables-check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talkingtimestables.uk/y4_ks2_mtc_practice_tests_multiplication_tables_check.php#how_to_learn" TargetMode="External"/><Relationship Id="rId4" Type="http://schemas.openxmlformats.org/officeDocument/2006/relationships/hyperlink" Target="https://www.oxfordowl.co.uk/for-home/oxford-owl-videos/videos-fun-maths-games/#timestablesgames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4989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3"/>
          <p:cNvSpPr/>
          <p:nvPr/>
        </p:nvSpPr>
        <p:spPr>
          <a:xfrm>
            <a:off x="3724275" y="971550"/>
            <a:ext cx="1619100" cy="16191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ctrTitle"/>
          </p:nvPr>
        </p:nvSpPr>
        <p:spPr>
          <a:xfrm>
            <a:off x="311700" y="2836624"/>
            <a:ext cx="8520600" cy="111625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+mj-lt"/>
                <a:ea typeface="Arial"/>
                <a:cs typeface="Arial"/>
                <a:sym typeface="Arial"/>
              </a:rPr>
              <a:t>Year 4 Multiplication Tables Check Presentation for Parents, </a:t>
            </a:r>
            <a:r>
              <a:rPr lang="en-US" sz="3200" dirty="0" err="1">
                <a:solidFill>
                  <a:schemeClr val="bg1"/>
                </a:solidFill>
                <a:latin typeface="+mj-lt"/>
                <a:ea typeface="Arial"/>
                <a:cs typeface="Arial"/>
                <a:sym typeface="Arial"/>
              </a:rPr>
              <a:t>Carers</a:t>
            </a:r>
            <a:r>
              <a:rPr lang="en-US" sz="3200" dirty="0">
                <a:solidFill>
                  <a:schemeClr val="bg1"/>
                </a:solidFill>
                <a:latin typeface="+mj-lt"/>
                <a:ea typeface="Arial"/>
                <a:cs typeface="Arial"/>
                <a:sym typeface="Arial"/>
              </a:rPr>
              <a:t> &amp; Guardians</a:t>
            </a:r>
            <a:endParaRPr sz="3200" dirty="0">
              <a:solidFill>
                <a:schemeClr val="bg1"/>
              </a:solidFill>
              <a:latin typeface="+mj-lt"/>
              <a:ea typeface="Nunito Sans Light"/>
              <a:cs typeface="Nunito Sans Light"/>
              <a:sym typeface="Nunito Sans Light"/>
            </a:endParaRPr>
          </a:p>
        </p:txBody>
      </p:sp>
      <p:pic>
        <p:nvPicPr>
          <p:cNvPr id="117" name="Google Shape;11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28000" y="1335094"/>
            <a:ext cx="1011651" cy="89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DAF400B-F158-4082-934E-27DFB89003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9783" y="649203"/>
            <a:ext cx="2064434" cy="206443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9C3A0-7A46-4F32-AE0E-67E308F31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850" y="207250"/>
            <a:ext cx="7955479" cy="434776"/>
          </a:xfrm>
        </p:spPr>
        <p:txBody>
          <a:bodyPr/>
          <a:lstStyle/>
          <a:p>
            <a:r>
              <a:rPr lang="en-GB" dirty="0"/>
              <a:t>Websites to practise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7F8C86-6F0E-42D1-996C-DB5A4E5E2F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https://www.timestables.co.uk/multiplication-tables-check/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3"/>
              </a:rPr>
              <a:t>https://mathsframe.co.uk/en/resources/resource/477/Multiplication-Tables-Check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4"/>
              </a:rPr>
              <a:t>https://www.oxfordowl.co.uk/for-home/oxford-owl-videos/videos-fun-maths-games/#timestablesgames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5"/>
              </a:rPr>
              <a:t>https://talkingtimestables.uk/y4_ks2_mtc_practice_tests_multiplication_tables_check.php#how_to_learn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DE0AC7-C72F-4053-BFA3-AB814962900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6353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48D09-8212-4940-A569-83B8A8554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Important information about multiplication tables check (MTC)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103980-1C0A-42FB-A6A8-22E664322B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739302"/>
            <a:ext cx="8520600" cy="4033589"/>
          </a:xfrm>
        </p:spPr>
        <p:txBody>
          <a:bodyPr/>
          <a:lstStyle/>
          <a:p>
            <a:r>
              <a:rPr lang="en-GB" dirty="0"/>
              <a:t>The MTC determines if Year 4 children can </a:t>
            </a:r>
            <a:r>
              <a:rPr lang="en-GB" dirty="0">
                <a:solidFill>
                  <a:srgbClr val="283593"/>
                </a:solidFill>
              </a:rPr>
              <a:t>fluently</a:t>
            </a:r>
            <a:r>
              <a:rPr lang="en-GB" dirty="0"/>
              <a:t> recall their multiplication tables.</a:t>
            </a:r>
          </a:p>
          <a:p>
            <a:endParaRPr lang="en-GB" dirty="0"/>
          </a:p>
          <a:p>
            <a:r>
              <a:rPr lang="en-GB" dirty="0">
                <a:solidFill>
                  <a:srgbClr val="000000"/>
                </a:solidFill>
              </a:rPr>
              <a:t>They are designed to help schools identify which children require more support to learn their times tables. 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>
                <a:solidFill>
                  <a:srgbClr val="000000"/>
                </a:solidFill>
              </a:rPr>
              <a:t>There is no ‘pass’ rate or threshold which means that, unlike the Phonics Screening Check, children will not be expected to re-sit the check. 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>
                <a:solidFill>
                  <a:srgbClr val="000000"/>
                </a:solidFill>
              </a:rPr>
              <a:t>The Department for Education (DfE) will create a report about the overall results across all schools in England, not individual schools.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03E430-207B-4F9B-B8E8-7F55E45BBAF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09406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8A84A-AE0A-48C3-A1D5-5165BEB0C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the check will take place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9E284-7B55-409E-A8B0-537F307CC0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There will be a </a:t>
            </a:r>
            <a:r>
              <a:rPr lang="en-GB" dirty="0">
                <a:solidFill>
                  <a:srgbClr val="283593"/>
                </a:solidFill>
              </a:rPr>
              <a:t>2 week window </a:t>
            </a:r>
            <a:r>
              <a:rPr lang="en-GB" dirty="0"/>
              <a:t>from </a:t>
            </a:r>
            <a:r>
              <a:rPr lang="en-GB" dirty="0">
                <a:solidFill>
                  <a:srgbClr val="283593"/>
                </a:solidFill>
              </a:rPr>
              <a:t>Monday 5</a:t>
            </a:r>
            <a:r>
              <a:rPr lang="en-GB" baseline="30000" dirty="0">
                <a:solidFill>
                  <a:srgbClr val="283593"/>
                </a:solidFill>
              </a:rPr>
              <a:t>th</a:t>
            </a:r>
            <a:r>
              <a:rPr lang="en-GB" dirty="0">
                <a:solidFill>
                  <a:srgbClr val="283593"/>
                </a:solidFill>
              </a:rPr>
              <a:t> to Friday 16</a:t>
            </a:r>
            <a:r>
              <a:rPr lang="en-GB" baseline="30000" dirty="0">
                <a:solidFill>
                  <a:srgbClr val="283593"/>
                </a:solidFill>
              </a:rPr>
              <a:t>th</a:t>
            </a:r>
            <a:r>
              <a:rPr lang="en-GB" dirty="0">
                <a:solidFill>
                  <a:srgbClr val="283593"/>
                </a:solidFill>
              </a:rPr>
              <a:t> June 2022 </a:t>
            </a:r>
            <a:r>
              <a:rPr lang="en-GB" dirty="0"/>
              <a:t>for schools to administer the check. </a:t>
            </a:r>
          </a:p>
          <a:p>
            <a:endParaRPr lang="en-GB" dirty="0"/>
          </a:p>
          <a:p>
            <a:r>
              <a:rPr lang="en-GB" dirty="0"/>
              <a:t>There is </a:t>
            </a:r>
            <a:r>
              <a:rPr lang="en-GB" dirty="0">
                <a:solidFill>
                  <a:srgbClr val="283593"/>
                </a:solidFill>
              </a:rPr>
              <a:t>no set day </a:t>
            </a:r>
            <a:r>
              <a:rPr lang="en-GB" dirty="0"/>
              <a:t>to administer the check and children are not expected to take the check at the same time. </a:t>
            </a:r>
          </a:p>
          <a:p>
            <a:endParaRPr lang="en-GB" dirty="0"/>
          </a:p>
          <a:p>
            <a:r>
              <a:rPr lang="en-GB" dirty="0"/>
              <a:t>All eligible Year 4 children in England will be required to take the check.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64104A-9CEA-4A8A-9820-7E760A0A5BE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9735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F83F2-FA36-4DFD-B621-2C98558BC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the check is carried out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C13669-280A-4D81-A4BF-82E5D42C29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check will be </a:t>
            </a:r>
            <a:r>
              <a:rPr lang="en-GB" dirty="0">
                <a:solidFill>
                  <a:srgbClr val="283593"/>
                </a:solidFill>
              </a:rPr>
              <a:t>fully digital.</a:t>
            </a:r>
          </a:p>
          <a:p>
            <a:endParaRPr lang="en-GB" dirty="0"/>
          </a:p>
          <a:p>
            <a:r>
              <a:rPr lang="en-GB" dirty="0"/>
              <a:t>Answers will be entered using a keyboard, by pressing digits using a mouse or using an on-screen number pad.</a:t>
            </a:r>
          </a:p>
          <a:p>
            <a:endParaRPr lang="en-GB" dirty="0"/>
          </a:p>
          <a:p>
            <a:r>
              <a:rPr lang="en-GB" dirty="0"/>
              <a:t>Usually, the check will take less than </a:t>
            </a:r>
            <a:r>
              <a:rPr lang="en-GB" dirty="0">
                <a:solidFill>
                  <a:srgbClr val="283593"/>
                </a:solidFill>
              </a:rPr>
              <a:t>5 minutes </a:t>
            </a:r>
            <a:r>
              <a:rPr lang="en-GB" dirty="0"/>
              <a:t>for each child. </a:t>
            </a:r>
          </a:p>
          <a:p>
            <a:endParaRPr lang="en-GB" dirty="0"/>
          </a:p>
          <a:p>
            <a:r>
              <a:rPr lang="en-GB" dirty="0"/>
              <a:t>The children will have </a:t>
            </a:r>
            <a:r>
              <a:rPr lang="en-GB" dirty="0">
                <a:solidFill>
                  <a:srgbClr val="283593"/>
                </a:solidFill>
              </a:rPr>
              <a:t>6 seconds </a:t>
            </a:r>
            <a:r>
              <a:rPr lang="en-GB" dirty="0"/>
              <a:t>from the time the question appears to input their answer. </a:t>
            </a:r>
          </a:p>
          <a:p>
            <a:endParaRPr lang="en-GB" dirty="0"/>
          </a:p>
          <a:p>
            <a:r>
              <a:rPr lang="en-GB" dirty="0"/>
              <a:t>There will be a total of </a:t>
            </a:r>
            <a:r>
              <a:rPr lang="en-GB" dirty="0">
                <a:solidFill>
                  <a:srgbClr val="283593"/>
                </a:solidFill>
              </a:rPr>
              <a:t>25 questions </a:t>
            </a:r>
            <a:r>
              <a:rPr lang="en-GB" dirty="0"/>
              <a:t>with a </a:t>
            </a:r>
            <a:r>
              <a:rPr lang="en-GB" dirty="0">
                <a:solidFill>
                  <a:srgbClr val="283593"/>
                </a:solidFill>
              </a:rPr>
              <a:t>3 second pause </a:t>
            </a:r>
            <a:r>
              <a:rPr lang="en-GB" dirty="0"/>
              <a:t>in-between questions. </a:t>
            </a:r>
          </a:p>
          <a:p>
            <a:endParaRPr lang="en-GB" dirty="0"/>
          </a:p>
          <a:p>
            <a:r>
              <a:rPr lang="en-GB" dirty="0"/>
              <a:t>There will be </a:t>
            </a:r>
            <a:r>
              <a:rPr lang="en-GB" dirty="0">
                <a:solidFill>
                  <a:srgbClr val="283593"/>
                </a:solidFill>
              </a:rPr>
              <a:t>3 practice questions</a:t>
            </a:r>
            <a:r>
              <a:rPr lang="en-GB" dirty="0"/>
              <a:t> before the check begins.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A290D9-9723-4BAF-8892-D79978FE90B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72917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D645C-1A8E-4545-B5E3-0D35AB70D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check questions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D8827C-A97D-4A89-A652-1141303DD6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Each child will be </a:t>
            </a:r>
            <a:r>
              <a:rPr lang="en-GB" dirty="0">
                <a:solidFill>
                  <a:srgbClr val="283593"/>
                </a:solidFill>
              </a:rPr>
              <a:t>randomly assigned </a:t>
            </a:r>
            <a:r>
              <a:rPr lang="en-GB" dirty="0"/>
              <a:t>a set of questions</a:t>
            </a:r>
          </a:p>
          <a:p>
            <a:endParaRPr lang="en-GB" dirty="0"/>
          </a:p>
          <a:p>
            <a:r>
              <a:rPr lang="en-GB" dirty="0"/>
              <a:t>There will only be </a:t>
            </a:r>
            <a:r>
              <a:rPr lang="en-GB" dirty="0">
                <a:solidFill>
                  <a:srgbClr val="283593"/>
                </a:solidFill>
              </a:rPr>
              <a:t>multiplication</a:t>
            </a:r>
            <a:r>
              <a:rPr lang="en-GB" dirty="0"/>
              <a:t> questions in the check, not division facts. </a:t>
            </a:r>
          </a:p>
          <a:p>
            <a:endParaRPr lang="en-GB" dirty="0"/>
          </a:p>
          <a:p>
            <a:r>
              <a:rPr lang="en-GB" dirty="0"/>
              <a:t>The 6, 7, 8, 9 and 12 times tables are </a:t>
            </a:r>
            <a:r>
              <a:rPr lang="en-GB" dirty="0">
                <a:solidFill>
                  <a:srgbClr val="283593"/>
                </a:solidFill>
              </a:rPr>
              <a:t>more likely </a:t>
            </a:r>
            <a:r>
              <a:rPr lang="en-GB" dirty="0"/>
              <a:t>to be asked. </a:t>
            </a:r>
          </a:p>
          <a:p>
            <a:r>
              <a:rPr lang="en-GB" dirty="0"/>
              <a:t>There will be a maximum of 7 questions from the 2, 5 and 10 times tables.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4300" indent="0">
              <a:buNone/>
            </a:pPr>
            <a:endParaRPr lang="en-GB" dirty="0"/>
          </a:p>
          <a:p>
            <a:r>
              <a:rPr lang="en-GB" dirty="0"/>
              <a:t>Reversal of questions (e.g. 8 x 6 and 6 x 8) will not be asked in the same check. </a:t>
            </a:r>
          </a:p>
          <a:p>
            <a:endParaRPr lang="en-GB" dirty="0"/>
          </a:p>
          <a:p>
            <a:r>
              <a:rPr lang="en-GB" dirty="0"/>
              <a:t>Children will not see their individual results when they complete the check.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D90E41-AD23-4E51-83E7-C36BC23F079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34475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C0585-3A52-4807-99CA-3D27B4E24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best to prepare your child for the check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A67E56-F426-4278-A0D4-FFF762DCDF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739302"/>
            <a:ext cx="8520600" cy="4317515"/>
          </a:xfrm>
        </p:spPr>
        <p:txBody>
          <a:bodyPr/>
          <a:lstStyle/>
          <a:p>
            <a:r>
              <a:rPr lang="en-GB" dirty="0"/>
              <a:t>Remind them that the check should last no more than </a:t>
            </a:r>
            <a:r>
              <a:rPr lang="en-GB" dirty="0">
                <a:solidFill>
                  <a:srgbClr val="283593"/>
                </a:solidFill>
              </a:rPr>
              <a:t>5 minutes.</a:t>
            </a:r>
          </a:p>
          <a:p>
            <a:endParaRPr lang="en-GB" dirty="0"/>
          </a:p>
          <a:p>
            <a:r>
              <a:rPr lang="en-GB" dirty="0"/>
              <a:t>If you want to go over times tables, make them fun.</a:t>
            </a:r>
          </a:p>
          <a:p>
            <a:endParaRPr lang="en-GB" dirty="0"/>
          </a:p>
          <a:p>
            <a:pPr indent="-298450"/>
            <a:r>
              <a:rPr lang="en-GB" dirty="0"/>
              <a:t>Climb the stairs counting in multiples</a:t>
            </a:r>
          </a:p>
          <a:p>
            <a:pPr indent="-298450"/>
            <a:r>
              <a:rPr lang="en-GB" dirty="0"/>
              <a:t>Play time tables games verbally.</a:t>
            </a:r>
          </a:p>
          <a:p>
            <a:pPr indent="-298450"/>
            <a:r>
              <a:rPr lang="en-GB" dirty="0"/>
              <a:t>Listen and sing along to times tables songs.</a:t>
            </a:r>
          </a:p>
          <a:p>
            <a:pPr indent="-298450"/>
            <a:r>
              <a:rPr lang="en-GB" dirty="0"/>
              <a:t>Take it in turns to say times tables in funny voices. </a:t>
            </a:r>
          </a:p>
          <a:p>
            <a:pPr indent="-298450"/>
            <a:r>
              <a:rPr lang="en-GB" dirty="0"/>
              <a:t>Play maths games online. (</a:t>
            </a:r>
            <a:r>
              <a:rPr lang="en-GB"/>
              <a:t>list attached)</a:t>
            </a:r>
            <a:endParaRPr lang="en-GB" dirty="0"/>
          </a:p>
          <a:p>
            <a:pPr marL="114300" indent="0">
              <a:buNone/>
            </a:pPr>
            <a:endParaRPr lang="en-GB" dirty="0"/>
          </a:p>
          <a:p>
            <a:pPr>
              <a:buClr>
                <a:srgbClr val="595959"/>
              </a:buClr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sym typeface="Nunito"/>
              </a:rPr>
              <a:t>If you have any concerns, talk to your child’s teacher. </a:t>
            </a: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endParaRPr kumimoji="0" lang="en-GB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sym typeface="Nunito"/>
            </a:endParaRP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r>
              <a:rPr lang="en-GB" dirty="0">
                <a:solidFill>
                  <a:srgbClr val="000000"/>
                </a:solidFill>
                <a:latin typeface="Arial"/>
              </a:rPr>
              <a:t>If your child has any concerns, encourage them to talk to a trusted adult (for example, yourself, their teacher).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  <a:tabLst/>
              <a:defRPr/>
            </a:pPr>
            <a:endParaRPr lang="en-GB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94E921-B44C-4A0D-81C0-F1CF77A5B89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7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6078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TS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811</TotalTime>
  <Words>977</Words>
  <Application>Microsoft Office PowerPoint</Application>
  <PresentationFormat>On-screen Show (16:9)</PresentationFormat>
  <Paragraphs>85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Nunito Sans Light</vt:lpstr>
      <vt:lpstr>Nunito Sans SemiBold</vt:lpstr>
      <vt:lpstr>Arial</vt:lpstr>
      <vt:lpstr>Nunito</vt:lpstr>
      <vt:lpstr>TSL</vt:lpstr>
      <vt:lpstr>Year 4 Multiplication Tables Check Presentation for Parents, Carers &amp; Guardians</vt:lpstr>
      <vt:lpstr>Websites to practise</vt:lpstr>
      <vt:lpstr>Important information about multiplication tables check (MTC)</vt:lpstr>
      <vt:lpstr>When the check will take place</vt:lpstr>
      <vt:lpstr>How the check is carried out</vt:lpstr>
      <vt:lpstr>The check questions</vt:lpstr>
      <vt:lpstr>How best to prepare your child for the check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SATs 2022 Presentation for Parents, Carers &amp; Guardians</dc:title>
  <dc:creator>Hannah Searle - Work</dc:creator>
  <cp:lastModifiedBy>Teacher</cp:lastModifiedBy>
  <cp:revision>31</cp:revision>
  <dcterms:modified xsi:type="dcterms:W3CDTF">2022-12-05T17:20:03Z</dcterms:modified>
</cp:coreProperties>
</file>