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433" r:id="rId2"/>
    <p:sldId id="291" r:id="rId3"/>
    <p:sldId id="434" r:id="rId4"/>
    <p:sldId id="435" r:id="rId5"/>
    <p:sldId id="520" r:id="rId6"/>
    <p:sldId id="363" r:id="rId7"/>
    <p:sldId id="364" r:id="rId8"/>
    <p:sldId id="360" r:id="rId9"/>
    <p:sldId id="368" r:id="rId10"/>
    <p:sldId id="300" r:id="rId11"/>
    <p:sldId id="293" r:id="rId12"/>
    <p:sldId id="451" r:id="rId13"/>
    <p:sldId id="365" r:id="rId14"/>
    <p:sldId id="369" r:id="rId15"/>
    <p:sldId id="446" r:id="rId16"/>
    <p:sldId id="297" r:id="rId17"/>
    <p:sldId id="510" r:id="rId18"/>
    <p:sldId id="310" r:id="rId19"/>
    <p:sldId id="509" r:id="rId20"/>
    <p:sldId id="313" r:id="rId21"/>
    <p:sldId id="423" r:id="rId22"/>
    <p:sldId id="454" r:id="rId23"/>
    <p:sldId id="518" r:id="rId24"/>
    <p:sldId id="426" r:id="rId25"/>
    <p:sldId id="315" r:id="rId26"/>
    <p:sldId id="316" r:id="rId27"/>
    <p:sldId id="317" r:id="rId28"/>
    <p:sldId id="318" r:id="rId29"/>
    <p:sldId id="319" r:id="rId30"/>
    <p:sldId id="372" r:id="rId31"/>
    <p:sldId id="374" r:id="rId32"/>
    <p:sldId id="501" r:id="rId33"/>
    <p:sldId id="511" r:id="rId34"/>
    <p:sldId id="513" r:id="rId35"/>
    <p:sldId id="514" r:id="rId36"/>
    <p:sldId id="322" r:id="rId37"/>
    <p:sldId id="447" r:id="rId38"/>
    <p:sldId id="403" r:id="rId39"/>
    <p:sldId id="406" r:id="rId40"/>
    <p:sldId id="407" r:id="rId41"/>
    <p:sldId id="320" r:id="rId42"/>
    <p:sldId id="321" r:id="rId43"/>
    <p:sldId id="502" r:id="rId44"/>
    <p:sldId id="404" r:id="rId45"/>
    <p:sldId id="401" r:id="rId46"/>
    <p:sldId id="402" r:id="rId47"/>
    <p:sldId id="515" r:id="rId48"/>
    <p:sldId id="517" r:id="rId49"/>
    <p:sldId id="324" r:id="rId50"/>
    <p:sldId id="325" r:id="rId51"/>
    <p:sldId id="326" r:id="rId52"/>
    <p:sldId id="298" r:id="rId53"/>
    <p:sldId id="323" r:id="rId54"/>
    <p:sldId id="516" r:id="rId55"/>
    <p:sldId id="442" r:id="rId56"/>
    <p:sldId id="327" r:id="rId57"/>
    <p:sldId id="425" r:id="rId58"/>
    <p:sldId id="503" r:id="rId59"/>
    <p:sldId id="506" r:id="rId60"/>
    <p:sldId id="507" r:id="rId61"/>
    <p:sldId id="504" r:id="rId62"/>
    <p:sldId id="505" r:id="rId63"/>
    <p:sldId id="508" r:id="rId64"/>
    <p:sldId id="355" r:id="rId65"/>
    <p:sldId id="377" r:id="rId66"/>
    <p:sldId id="314" r:id="rId67"/>
    <p:sldId id="376" r:id="rId68"/>
    <p:sldId id="289" r:id="rId69"/>
    <p:sldId id="295" r:id="rId70"/>
    <p:sldId id="440" r:id="rId71"/>
    <p:sldId id="390" r:id="rId72"/>
    <p:sldId id="391" r:id="rId73"/>
    <p:sldId id="299" r:id="rId74"/>
    <p:sldId id="399" r:id="rId75"/>
    <p:sldId id="400" r:id="rId76"/>
    <p:sldId id="309" r:id="rId77"/>
    <p:sldId id="411" r:id="rId78"/>
    <p:sldId id="412" r:id="rId79"/>
    <p:sldId id="413" r:id="rId80"/>
    <p:sldId id="416" r:id="rId8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17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A0A32E-90EC-424B-87F0-6B691D824D06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4B8A74-96E8-4BC3-A22E-3840C0173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62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0EF04A30-E3D9-4862-BE27-BBEE4C7689B8}" type="slidenum">
              <a:rPr lang="en-US" altLang="en-US" sz="1200">
                <a:solidFill>
                  <a:prstClr val="black"/>
                </a:solidFill>
              </a:rPr>
              <a:pPr/>
              <a:t>11</a:t>
            </a:fld>
            <a:endParaRPr lang="en-US" altLang="en-US" sz="1200">
              <a:solidFill>
                <a:prstClr val="black"/>
              </a:solidFill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8275" y="1463675"/>
            <a:ext cx="7016750" cy="3948113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64493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BC9B8A11-DE30-4177-98DA-61A1F82901EB}" type="slidenum">
              <a:rPr lang="en-US" altLang="en-US" sz="1200">
                <a:solidFill>
                  <a:prstClr val="black"/>
                </a:solidFill>
              </a:rPr>
              <a:pPr/>
              <a:t>12</a:t>
            </a:fld>
            <a:endParaRPr lang="en-US" altLang="en-US" sz="1200">
              <a:solidFill>
                <a:prstClr val="black"/>
              </a:solidFill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8275" y="1463675"/>
            <a:ext cx="7016750" cy="3948113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58991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E42B-48BC-4EEA-BF55-7A9472145E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20D974-A881-4C9E-BBDE-5B6045B2E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98D354-F171-4208-BF21-D8FAEEFE1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F181C-1757-4CA4-9F8E-9C3321461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FB289-5FBE-44A7-89D6-A40347ACD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75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68033-86BA-44F6-8040-4F4FCB76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1AB8D-CC34-4933-943B-969BC7575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5A67F-EC5F-426E-BBD3-F5216371D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6A03C-5DB4-4AEB-88CB-B9DC6CE3F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D205D-0844-46FB-B5EA-1842E473C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455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0270C-DF47-4EA3-A554-37FFFB28C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85F52-2996-4773-BA99-0A9A957CD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61DE1-7624-4463-B1A7-0732E7F1F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83095-9390-47B8-943E-0C7667D80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884F5-4EE2-489A-984F-9A8161FCA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804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7A617-5C0C-4B86-A2A7-118A3349B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41E6C-D5BA-4B54-8AE8-862D4606F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DBD1F6-8B45-43C8-BF02-12FBC1702C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5E0F8D-FD20-484B-86E0-24DD6D9D0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AC33AC-531E-481E-AC23-35AE0EE26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A95AD1-C5EA-46BF-A70E-15A1D0BF4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949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2E6B2-45A4-45A6-8BAC-41603C8C5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009403-18B6-4ACE-9DA5-4568E77A0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24A6A3-9D9F-477C-9E27-4497475836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6FDD6B-8A3A-4C2D-845E-295DD832F6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717441-2449-43AC-8D51-E90B7E0D9E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F5AE5E-DB77-4DA1-A7BF-E1C69DBB8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81F03B-FADB-452A-BD4B-EFF5951ED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B92FC7-C84E-4D69-80E9-66CBB1579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07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B5293-4772-427A-82A8-E726CED8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0B31AF-ED1D-49FC-9C16-7E424108C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DA4D34-5C51-4FF3-9B2C-A66D69F2D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55F549-EEAB-4F08-8011-9C4FE7323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953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B93209-6467-4ED6-8D71-3B063D3B7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45D727-3C51-49EA-9224-BEB2B764B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E7C621-BF6B-4F15-8147-6A067A815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287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8145A-4F72-498A-B407-DA22EB67E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E4669-EE74-408E-8DB3-1B8184875C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36917F-F16F-4736-8990-26521C6B5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CC6C2-71BF-47A6-9148-2CA4C1EC4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3CCE42-6A68-48F8-A924-B58A1D886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4C983B-6FCB-41D0-AF07-2380517E8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161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B1134-1F11-4DAF-8EE1-0428A65CB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0F9612-BF36-4880-873F-3A2B3D44D7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F1DCFC-B1D1-4E80-8F68-C3BBC8F85F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278B1-747D-4BE9-8669-95ADF3DFD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BC9C3-EDAF-41E6-B1D8-542F4AE41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2343A7-E5AE-4F4A-9529-5286E4A9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297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3B772-04F7-4D8A-91E4-2F352F14E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E80A79-6CAA-4394-BCA9-7C9F511483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719449-5633-47DE-A807-2E70D4035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3E53E-8425-43A3-8080-8BF0CFF1E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9CF05-0A76-416A-8977-E771BC55F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727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97960E-2196-4D69-9932-9595B4A400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126CD4-6A89-44C2-89A5-490B82F106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6789A4-E7E1-4F83-8006-BB2F864C3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A5B9B-17A4-4E09-BFAF-D00A71599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C7D83-A20E-43A5-847D-5B53206D0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30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64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1499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280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1186BA-8C50-4D7A-8863-E5E9913AF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2096B-2A83-4295-B6CB-E99554132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0C869-808A-466A-8170-A49A394495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6047C-C32E-4FCC-8DE0-5E64C65EBA57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AD4E82-75A3-46B7-B74E-58E2EC5205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F9F9A-F272-4412-88DB-9F1E929D04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68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nwj6sg/articles/zxthnbk" TargetMode="Externa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4667428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theschoolrun.com/what-are-negative-numbers" TargetMode="Externa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DEFC27-7243-4220-8F91-B0F3EF07E965}"/>
              </a:ext>
            </a:extLst>
          </p:cNvPr>
          <p:cNvSpPr txBox="1"/>
          <p:nvPr/>
        </p:nvSpPr>
        <p:spPr>
          <a:xfrm>
            <a:off x="2093845" y="335846"/>
            <a:ext cx="75669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7a" panose="03050602040000000000" pitchFamily="66" charset="0"/>
              </a:rPr>
              <a:t>Monday 21st September</a:t>
            </a:r>
          </a:p>
          <a:p>
            <a:pPr algn="ctr"/>
            <a:endParaRPr lang="en-GB" sz="2800" dirty="0">
              <a:latin typeface="XCCW Joined 7a" panose="03050602040000000000" pitchFamily="66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</a:rPr>
              <a:t>LO: To order and compare positive and negative numbers </a:t>
            </a:r>
          </a:p>
        </p:txBody>
      </p:sp>
      <p:pic>
        <p:nvPicPr>
          <p:cNvPr id="2050" name="Picture 2" descr="Session 1: Working with numbers: 1.2 Negative numbers - OpenLearn - Open  University - FSM_1">
            <a:extLst>
              <a:ext uri="{FF2B5EF4-FFF2-40B4-BE49-F238E27FC236}">
                <a16:creationId xmlns:a16="http://schemas.microsoft.com/office/drawing/2014/main" id="{9660C299-19CA-43CC-AF94-16182FAE1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939" y="3178881"/>
            <a:ext cx="4876800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9A45DF-1198-4385-83F2-BC79C9575078}"/>
              </a:ext>
            </a:extLst>
          </p:cNvPr>
          <p:cNvSpPr/>
          <p:nvPr/>
        </p:nvSpPr>
        <p:spPr>
          <a:xfrm>
            <a:off x="207129" y="182094"/>
            <a:ext cx="2324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353097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000" dirty="0">
                <a:latin typeface="CCW Cursive Writing 7" pitchFamily="66" charset="0"/>
              </a:rPr>
              <a:t>Let’s count!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050" dirty="0">
              <a:latin typeface="CCW Cursive Writing 7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45434" y="2967348"/>
            <a:ext cx="770114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Count in 2’s backwards from 12.</a:t>
            </a:r>
          </a:p>
        </p:txBody>
      </p:sp>
      <p:sp>
        <p:nvSpPr>
          <p:cNvPr id="5" name="Rectangle 4"/>
          <p:cNvSpPr/>
          <p:nvPr/>
        </p:nvSpPr>
        <p:spPr>
          <a:xfrm>
            <a:off x="2245688" y="4160683"/>
            <a:ext cx="78341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CW Cursive Writing 7" pitchFamily="66" charset="0"/>
              </a:rPr>
              <a:t>Count backwards in 5’s from 30.</a:t>
            </a:r>
          </a:p>
        </p:txBody>
      </p:sp>
      <p:sp>
        <p:nvSpPr>
          <p:cNvPr id="6" name="Rectangle 5"/>
          <p:cNvSpPr/>
          <p:nvPr/>
        </p:nvSpPr>
        <p:spPr>
          <a:xfrm>
            <a:off x="2190659" y="5126761"/>
            <a:ext cx="79720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Count backwards in 10’s from 50.</a:t>
            </a:r>
          </a:p>
        </p:txBody>
      </p:sp>
    </p:spTree>
    <p:extLst>
      <p:ext uri="{BB962C8B-B14F-4D97-AF65-F5344CB8AC3E}">
        <p14:creationId xmlns:p14="http://schemas.microsoft.com/office/powerpoint/2010/main" val="291461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7BE674E-859C-4167-9429-E181E174D324}"/>
              </a:ext>
            </a:extLst>
          </p:cNvPr>
          <p:cNvSpPr txBox="1"/>
          <p:nvPr/>
        </p:nvSpPr>
        <p:spPr>
          <a:xfrm>
            <a:off x="2372139" y="2794914"/>
            <a:ext cx="7036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https://www.bbc.co.uk/bitesize/topics/znwj6sg/articles/zxthnbk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ED1FB9-A7CE-42DC-99A3-2CC994398FEF}"/>
              </a:ext>
            </a:extLst>
          </p:cNvPr>
          <p:cNvSpPr/>
          <p:nvPr/>
        </p:nvSpPr>
        <p:spPr>
          <a:xfrm>
            <a:off x="1954311" y="884583"/>
            <a:ext cx="74547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Revision- Watch the clip! </a:t>
            </a:r>
          </a:p>
        </p:txBody>
      </p:sp>
    </p:spTree>
    <p:extLst>
      <p:ext uri="{BB962C8B-B14F-4D97-AF65-F5344CB8AC3E}">
        <p14:creationId xmlns:p14="http://schemas.microsoft.com/office/powerpoint/2010/main" val="64520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3BBBE3-7E4D-4FBC-BA30-98AD3A58B9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75" t="19905" r="64348" b="11785"/>
          <a:stretch/>
        </p:blipFill>
        <p:spPr>
          <a:xfrm>
            <a:off x="4214192" y="-16565"/>
            <a:ext cx="4837043" cy="693041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85236D9-7A56-46A7-A4E5-E6F27CE9315C}"/>
              </a:ext>
            </a:extLst>
          </p:cNvPr>
          <p:cNvSpPr/>
          <p:nvPr/>
        </p:nvSpPr>
        <p:spPr>
          <a:xfrm>
            <a:off x="1116455" y="531219"/>
            <a:ext cx="233589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Stick</a:t>
            </a:r>
          </a:p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in </a:t>
            </a:r>
          </a:p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books…</a:t>
            </a:r>
          </a:p>
          <a:p>
            <a:pPr algn="ctr"/>
            <a:endParaRPr lang="en-US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487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greater than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fewer than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minus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positive numbers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negative numbers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difference between</a:t>
            </a:r>
          </a:p>
        </p:txBody>
      </p:sp>
      <p:sp>
        <p:nvSpPr>
          <p:cNvPr id="4" name="Rectangle 3"/>
          <p:cNvSpPr/>
          <p:nvPr/>
        </p:nvSpPr>
        <p:spPr>
          <a:xfrm>
            <a:off x="2617657" y="514385"/>
            <a:ext cx="71785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CW Cursive Writing 7" pitchFamily="66" charset="0"/>
              </a:rPr>
              <a:t>Key vocabulary:</a:t>
            </a:r>
          </a:p>
        </p:txBody>
      </p:sp>
    </p:spTree>
    <p:extLst>
      <p:ext uri="{BB962C8B-B14F-4D97-AF65-F5344CB8AC3E}">
        <p14:creationId xmlns:p14="http://schemas.microsoft.com/office/powerpoint/2010/main" val="520132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https://www.bbc.co.uk/bitesize/topics/znwj6sg/articles/zxthnbk</a:t>
            </a:r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864B06-7E13-4579-9032-9161FDAFD84C}"/>
              </a:ext>
            </a:extLst>
          </p:cNvPr>
          <p:cNvGraphicFramePr>
            <a:graphicFrameLocks noGrp="1"/>
          </p:cNvGraphicFramePr>
          <p:nvPr/>
        </p:nvGraphicFramePr>
        <p:xfrm>
          <a:off x="2209800" y="2863901"/>
          <a:ext cx="7772400" cy="418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240">
                  <a:extLst>
                    <a:ext uri="{9D8B030D-6E8A-4147-A177-3AD203B41FA5}">
                      <a16:colId xmlns:a16="http://schemas.microsoft.com/office/drawing/2014/main" val="4897901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17021480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4260265017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56225514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602728734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92240945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80280516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46311217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03085802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96054215"/>
                    </a:ext>
                  </a:extLst>
                </a:gridCol>
              </a:tblGrid>
              <a:tr h="41854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1260477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A0804819-90FC-4235-BCDC-E445C4C8E400}"/>
              </a:ext>
            </a:extLst>
          </p:cNvPr>
          <p:cNvGraphicFramePr>
            <a:graphicFrameLocks noGrp="1"/>
          </p:cNvGraphicFramePr>
          <p:nvPr/>
        </p:nvGraphicFramePr>
        <p:xfrm>
          <a:off x="1821180" y="3301010"/>
          <a:ext cx="8549640" cy="4185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240">
                  <a:extLst>
                    <a:ext uri="{9D8B030D-6E8A-4147-A177-3AD203B41FA5}">
                      <a16:colId xmlns:a16="http://schemas.microsoft.com/office/drawing/2014/main" val="1602418971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65158466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116000809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03085802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96054215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115698445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37937313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440886447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772107058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88201169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01513010"/>
                    </a:ext>
                  </a:extLst>
                </a:gridCol>
              </a:tblGrid>
              <a:tr h="4185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-5</a:t>
                      </a:r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assoonCRInfantMedium" panose="02000603020000020003" pitchFamily="2" charset="0"/>
                        </a:rPr>
                        <a:t>5</a:t>
                      </a:r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1260477"/>
                  </a:ext>
                </a:extLst>
              </a:tr>
            </a:tbl>
          </a:graphicData>
        </a:graphic>
      </p:graphicFrame>
      <p:grpSp>
        <p:nvGrpSpPr>
          <p:cNvPr id="52" name="Group 51">
            <a:extLst>
              <a:ext uri="{FF2B5EF4-FFF2-40B4-BE49-F238E27FC236}">
                <a16:creationId xmlns:a16="http://schemas.microsoft.com/office/drawing/2014/main" id="{0D7B2B83-D7D5-4AF9-A59E-5F556309C9F5}"/>
              </a:ext>
            </a:extLst>
          </p:cNvPr>
          <p:cNvGrpSpPr/>
          <p:nvPr/>
        </p:nvGrpSpPr>
        <p:grpSpPr>
          <a:xfrm>
            <a:off x="2840198" y="2031966"/>
            <a:ext cx="291547" cy="804350"/>
            <a:chOff x="1364977" y="1878107"/>
            <a:chExt cx="291547" cy="804350"/>
          </a:xfrm>
        </p:grpSpPr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68C1CCA5-BB43-42D0-9DAA-427389D4504F}"/>
                </a:ext>
              </a:extLst>
            </p:cNvPr>
            <p:cNvCxnSpPr/>
            <p:nvPr/>
          </p:nvCxnSpPr>
          <p:spPr>
            <a:xfrm>
              <a:off x="1510750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DE7335D-4D0E-4470-8467-245DA0B2A054}"/>
                </a:ext>
              </a:extLst>
            </p:cNvPr>
            <p:cNvSpPr txBox="1"/>
            <p:nvPr/>
          </p:nvSpPr>
          <p:spPr>
            <a:xfrm>
              <a:off x="1364977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A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C5865E8-B73C-4363-964C-721D2899985E}"/>
              </a:ext>
            </a:extLst>
          </p:cNvPr>
          <p:cNvGrpSpPr/>
          <p:nvPr/>
        </p:nvGrpSpPr>
        <p:grpSpPr>
          <a:xfrm>
            <a:off x="5171621" y="2025687"/>
            <a:ext cx="291547" cy="804350"/>
            <a:chOff x="3650977" y="1878107"/>
            <a:chExt cx="291547" cy="804350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524D295-23D6-438E-AF53-54583C3BB15F}"/>
                </a:ext>
              </a:extLst>
            </p:cNvPr>
            <p:cNvCxnSpPr/>
            <p:nvPr/>
          </p:nvCxnSpPr>
          <p:spPr>
            <a:xfrm>
              <a:off x="3796751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06D3BDB-9FA1-4805-AB46-B5FC7108A57F}"/>
                </a:ext>
              </a:extLst>
            </p:cNvPr>
            <p:cNvSpPr txBox="1"/>
            <p:nvPr/>
          </p:nvSpPr>
          <p:spPr>
            <a:xfrm>
              <a:off x="3650977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B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11488DF-E637-4853-BD7D-3DECCA94E435}"/>
              </a:ext>
            </a:extLst>
          </p:cNvPr>
          <p:cNvGrpSpPr/>
          <p:nvPr/>
        </p:nvGrpSpPr>
        <p:grpSpPr>
          <a:xfrm>
            <a:off x="5949347" y="2025688"/>
            <a:ext cx="291547" cy="804349"/>
            <a:chOff x="5174975" y="1878108"/>
            <a:chExt cx="291547" cy="804349"/>
          </a:xfrm>
        </p:grpSpPr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E1F4866C-9349-4A79-90A8-3018970994EC}"/>
                </a:ext>
              </a:extLst>
            </p:cNvPr>
            <p:cNvCxnSpPr/>
            <p:nvPr/>
          </p:nvCxnSpPr>
          <p:spPr>
            <a:xfrm>
              <a:off x="5320749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710501E-0A9A-4989-A092-3F70DF4CEDFD}"/>
                </a:ext>
              </a:extLst>
            </p:cNvPr>
            <p:cNvSpPr txBox="1"/>
            <p:nvPr/>
          </p:nvSpPr>
          <p:spPr>
            <a:xfrm>
              <a:off x="5174975" y="1878108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C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17E3DA58-C7F5-41FA-B353-88E63CDB4948}"/>
              </a:ext>
            </a:extLst>
          </p:cNvPr>
          <p:cNvGrpSpPr/>
          <p:nvPr/>
        </p:nvGrpSpPr>
        <p:grpSpPr>
          <a:xfrm>
            <a:off x="7504800" y="2040991"/>
            <a:ext cx="291547" cy="804350"/>
            <a:chOff x="7474225" y="1878107"/>
            <a:chExt cx="291547" cy="804350"/>
          </a:xfrm>
        </p:grpSpPr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4507BB27-0959-49A5-B3A9-369A64A5653D}"/>
                </a:ext>
              </a:extLst>
            </p:cNvPr>
            <p:cNvCxnSpPr/>
            <p:nvPr/>
          </p:nvCxnSpPr>
          <p:spPr>
            <a:xfrm>
              <a:off x="7619997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4C378FA-3B34-41F1-8840-BF3803132419}"/>
                </a:ext>
              </a:extLst>
            </p:cNvPr>
            <p:cNvSpPr txBox="1"/>
            <p:nvPr/>
          </p:nvSpPr>
          <p:spPr>
            <a:xfrm>
              <a:off x="7474225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D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C51A5B66-0AD3-4C86-8114-260F424E2F85}"/>
              </a:ext>
            </a:extLst>
          </p:cNvPr>
          <p:cNvGrpSpPr/>
          <p:nvPr/>
        </p:nvGrpSpPr>
        <p:grpSpPr>
          <a:xfrm>
            <a:off x="9042764" y="2025687"/>
            <a:ext cx="291547" cy="804350"/>
            <a:chOff x="7474225" y="1878107"/>
            <a:chExt cx="291547" cy="804350"/>
          </a:xfrm>
        </p:grpSpPr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253FDD1A-AD14-4A2D-85E8-606B2761B7B2}"/>
                </a:ext>
              </a:extLst>
            </p:cNvPr>
            <p:cNvCxnSpPr/>
            <p:nvPr/>
          </p:nvCxnSpPr>
          <p:spPr>
            <a:xfrm>
              <a:off x="7619997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D8422E0-79D2-4C81-9BA7-18AAED56C2C0}"/>
                </a:ext>
              </a:extLst>
            </p:cNvPr>
            <p:cNvSpPr txBox="1"/>
            <p:nvPr/>
          </p:nvSpPr>
          <p:spPr>
            <a:xfrm>
              <a:off x="7474225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E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0C2A407B-E32C-4DC1-A219-9B85C84E38CA}"/>
              </a:ext>
            </a:extLst>
          </p:cNvPr>
          <p:cNvSpPr/>
          <p:nvPr/>
        </p:nvSpPr>
        <p:spPr>
          <a:xfrm>
            <a:off x="4943454" y="4835891"/>
            <a:ext cx="2594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3475444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XCCW Joined 7a" pitchFamily="66" charset="0"/>
              </a:rPr>
              <a:t>What number does each arrow point to?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864B06-7E13-4579-9032-9161FDAFD84C}"/>
              </a:ext>
            </a:extLst>
          </p:cNvPr>
          <p:cNvGraphicFramePr>
            <a:graphicFrameLocks noGrp="1"/>
          </p:cNvGraphicFramePr>
          <p:nvPr/>
        </p:nvGraphicFramePr>
        <p:xfrm>
          <a:off x="2209800" y="2863901"/>
          <a:ext cx="7772400" cy="418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240">
                  <a:extLst>
                    <a:ext uri="{9D8B030D-6E8A-4147-A177-3AD203B41FA5}">
                      <a16:colId xmlns:a16="http://schemas.microsoft.com/office/drawing/2014/main" val="4897901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17021480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4260265017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56225514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602728734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92240945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80280516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46311217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03085802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96054215"/>
                    </a:ext>
                  </a:extLst>
                </a:gridCol>
              </a:tblGrid>
              <a:tr h="41854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1260477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A0804819-90FC-4235-BCDC-E445C4C8E400}"/>
              </a:ext>
            </a:extLst>
          </p:cNvPr>
          <p:cNvGraphicFramePr>
            <a:graphicFrameLocks noGrp="1"/>
          </p:cNvGraphicFramePr>
          <p:nvPr/>
        </p:nvGraphicFramePr>
        <p:xfrm>
          <a:off x="1821180" y="3301010"/>
          <a:ext cx="8549640" cy="4185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240">
                  <a:extLst>
                    <a:ext uri="{9D8B030D-6E8A-4147-A177-3AD203B41FA5}">
                      <a16:colId xmlns:a16="http://schemas.microsoft.com/office/drawing/2014/main" val="1602418971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65158466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116000809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03085802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96054215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115698445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37937313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440886447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772107058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88201169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01513010"/>
                    </a:ext>
                  </a:extLst>
                </a:gridCol>
              </a:tblGrid>
              <a:tr h="4185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-5</a:t>
                      </a:r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-4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-1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0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2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4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assoonCRInfantMedium" panose="02000603020000020003" pitchFamily="2" charset="0"/>
                        </a:rPr>
                        <a:t>5</a:t>
                      </a:r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1260477"/>
                  </a:ext>
                </a:extLst>
              </a:tr>
            </a:tbl>
          </a:graphicData>
        </a:graphic>
      </p:graphicFrame>
      <p:grpSp>
        <p:nvGrpSpPr>
          <p:cNvPr id="52" name="Group 51">
            <a:extLst>
              <a:ext uri="{FF2B5EF4-FFF2-40B4-BE49-F238E27FC236}">
                <a16:creationId xmlns:a16="http://schemas.microsoft.com/office/drawing/2014/main" id="{0D7B2B83-D7D5-4AF9-A59E-5F556309C9F5}"/>
              </a:ext>
            </a:extLst>
          </p:cNvPr>
          <p:cNvGrpSpPr/>
          <p:nvPr/>
        </p:nvGrpSpPr>
        <p:grpSpPr>
          <a:xfrm>
            <a:off x="2840198" y="2031966"/>
            <a:ext cx="291547" cy="804350"/>
            <a:chOff x="1364977" y="1878107"/>
            <a:chExt cx="291547" cy="804350"/>
          </a:xfrm>
        </p:grpSpPr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68C1CCA5-BB43-42D0-9DAA-427389D4504F}"/>
                </a:ext>
              </a:extLst>
            </p:cNvPr>
            <p:cNvCxnSpPr/>
            <p:nvPr/>
          </p:nvCxnSpPr>
          <p:spPr>
            <a:xfrm>
              <a:off x="1510750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DE7335D-4D0E-4470-8467-245DA0B2A054}"/>
                </a:ext>
              </a:extLst>
            </p:cNvPr>
            <p:cNvSpPr txBox="1"/>
            <p:nvPr/>
          </p:nvSpPr>
          <p:spPr>
            <a:xfrm>
              <a:off x="1364977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A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C5865E8-B73C-4363-964C-721D2899985E}"/>
              </a:ext>
            </a:extLst>
          </p:cNvPr>
          <p:cNvGrpSpPr/>
          <p:nvPr/>
        </p:nvGrpSpPr>
        <p:grpSpPr>
          <a:xfrm>
            <a:off x="5171621" y="2025687"/>
            <a:ext cx="291547" cy="804350"/>
            <a:chOff x="3650977" y="1878107"/>
            <a:chExt cx="291547" cy="804350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524D295-23D6-438E-AF53-54583C3BB15F}"/>
                </a:ext>
              </a:extLst>
            </p:cNvPr>
            <p:cNvCxnSpPr/>
            <p:nvPr/>
          </p:nvCxnSpPr>
          <p:spPr>
            <a:xfrm>
              <a:off x="3796751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06D3BDB-9FA1-4805-AB46-B5FC7108A57F}"/>
                </a:ext>
              </a:extLst>
            </p:cNvPr>
            <p:cNvSpPr txBox="1"/>
            <p:nvPr/>
          </p:nvSpPr>
          <p:spPr>
            <a:xfrm>
              <a:off x="3650977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B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11488DF-E637-4853-BD7D-3DECCA94E435}"/>
              </a:ext>
            </a:extLst>
          </p:cNvPr>
          <p:cNvGrpSpPr/>
          <p:nvPr/>
        </p:nvGrpSpPr>
        <p:grpSpPr>
          <a:xfrm>
            <a:off x="5949347" y="2025688"/>
            <a:ext cx="291547" cy="804349"/>
            <a:chOff x="5174975" y="1878108"/>
            <a:chExt cx="291547" cy="804349"/>
          </a:xfrm>
        </p:grpSpPr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E1F4866C-9349-4A79-90A8-3018970994EC}"/>
                </a:ext>
              </a:extLst>
            </p:cNvPr>
            <p:cNvCxnSpPr/>
            <p:nvPr/>
          </p:nvCxnSpPr>
          <p:spPr>
            <a:xfrm>
              <a:off x="5320749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710501E-0A9A-4989-A092-3F70DF4CEDFD}"/>
                </a:ext>
              </a:extLst>
            </p:cNvPr>
            <p:cNvSpPr txBox="1"/>
            <p:nvPr/>
          </p:nvSpPr>
          <p:spPr>
            <a:xfrm>
              <a:off x="5174975" y="1878108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C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17E3DA58-C7F5-41FA-B353-88E63CDB4948}"/>
              </a:ext>
            </a:extLst>
          </p:cNvPr>
          <p:cNvGrpSpPr/>
          <p:nvPr/>
        </p:nvGrpSpPr>
        <p:grpSpPr>
          <a:xfrm>
            <a:off x="7504800" y="2040991"/>
            <a:ext cx="291547" cy="804350"/>
            <a:chOff x="7474225" y="1878107"/>
            <a:chExt cx="291547" cy="804350"/>
          </a:xfrm>
        </p:grpSpPr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4507BB27-0959-49A5-B3A9-369A64A5653D}"/>
                </a:ext>
              </a:extLst>
            </p:cNvPr>
            <p:cNvCxnSpPr/>
            <p:nvPr/>
          </p:nvCxnSpPr>
          <p:spPr>
            <a:xfrm>
              <a:off x="7619997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4C378FA-3B34-41F1-8840-BF3803132419}"/>
                </a:ext>
              </a:extLst>
            </p:cNvPr>
            <p:cNvSpPr txBox="1"/>
            <p:nvPr/>
          </p:nvSpPr>
          <p:spPr>
            <a:xfrm>
              <a:off x="7474225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D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C51A5B66-0AD3-4C86-8114-260F424E2F85}"/>
              </a:ext>
            </a:extLst>
          </p:cNvPr>
          <p:cNvGrpSpPr/>
          <p:nvPr/>
        </p:nvGrpSpPr>
        <p:grpSpPr>
          <a:xfrm>
            <a:off x="9042764" y="2025687"/>
            <a:ext cx="291547" cy="804350"/>
            <a:chOff x="7474225" y="1878107"/>
            <a:chExt cx="291547" cy="804350"/>
          </a:xfrm>
        </p:grpSpPr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253FDD1A-AD14-4A2D-85E8-606B2761B7B2}"/>
                </a:ext>
              </a:extLst>
            </p:cNvPr>
            <p:cNvCxnSpPr/>
            <p:nvPr/>
          </p:nvCxnSpPr>
          <p:spPr>
            <a:xfrm>
              <a:off x="7619997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D8422E0-79D2-4C81-9BA7-18AAED56C2C0}"/>
                </a:ext>
              </a:extLst>
            </p:cNvPr>
            <p:cNvSpPr txBox="1"/>
            <p:nvPr/>
          </p:nvSpPr>
          <p:spPr>
            <a:xfrm>
              <a:off x="7474225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E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8805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Put the numbers below in the correct place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on the number line.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9DB92-7179-4C5B-8216-0B18995A12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550" y="4306682"/>
            <a:ext cx="7398900" cy="86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C6B4994-D93D-4B67-8B2B-4CA9EDB4B249}"/>
              </a:ext>
            </a:extLst>
          </p:cNvPr>
          <p:cNvSpPr txBox="1"/>
          <p:nvPr/>
        </p:nvSpPr>
        <p:spPr>
          <a:xfrm>
            <a:off x="2121247" y="5166822"/>
            <a:ext cx="7852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latin typeface="SassoonCRInfantMedium" panose="02000603020000020003" pitchFamily="2" charset="0"/>
              </a:rPr>
              <a:t>-20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186E2F-5C16-4B34-96CD-7F9DCDE2A7A5}"/>
              </a:ext>
            </a:extLst>
          </p:cNvPr>
          <p:cNvSpPr txBox="1"/>
          <p:nvPr/>
        </p:nvSpPr>
        <p:spPr>
          <a:xfrm>
            <a:off x="9232725" y="5166822"/>
            <a:ext cx="7852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latin typeface="SassoonCRInfantMedium" panose="02000603020000020003" pitchFamily="2" charset="0"/>
              </a:rPr>
              <a:t>20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93BA1A9-6ACE-4F88-8310-06F9673F8D51}"/>
              </a:ext>
            </a:extLst>
          </p:cNvPr>
          <p:cNvGrpSpPr/>
          <p:nvPr/>
        </p:nvGrpSpPr>
        <p:grpSpPr>
          <a:xfrm>
            <a:off x="2964081" y="1842143"/>
            <a:ext cx="6263838" cy="1206404"/>
            <a:chOff x="866189" y="1648717"/>
            <a:chExt cx="6263838" cy="1206404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E037365-8180-441D-8141-693E40D2544D}"/>
                </a:ext>
              </a:extLst>
            </p:cNvPr>
            <p:cNvSpPr/>
            <p:nvPr/>
          </p:nvSpPr>
          <p:spPr>
            <a:xfrm>
              <a:off x="866189" y="1651983"/>
              <a:ext cx="954183" cy="1197805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7AA85550-1B65-456F-A726-F0416431523B}"/>
                </a:ext>
              </a:extLst>
            </p:cNvPr>
            <p:cNvSpPr/>
            <p:nvPr/>
          </p:nvSpPr>
          <p:spPr>
            <a:xfrm>
              <a:off x="2193603" y="1648717"/>
              <a:ext cx="954183" cy="119780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-13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705464D3-7677-4DBD-960E-E66B03A9E2BE}"/>
                </a:ext>
              </a:extLst>
            </p:cNvPr>
            <p:cNvSpPr/>
            <p:nvPr/>
          </p:nvSpPr>
          <p:spPr>
            <a:xfrm>
              <a:off x="3521017" y="1657316"/>
              <a:ext cx="954183" cy="119780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B03F4F83-0738-4EE4-9FEC-3774FD403F99}"/>
                </a:ext>
              </a:extLst>
            </p:cNvPr>
            <p:cNvSpPr/>
            <p:nvPr/>
          </p:nvSpPr>
          <p:spPr>
            <a:xfrm>
              <a:off x="4848431" y="1657316"/>
              <a:ext cx="954183" cy="119780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-7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B5FC9B10-CC96-45DB-A696-B966F80BA017}"/>
                </a:ext>
              </a:extLst>
            </p:cNvPr>
            <p:cNvSpPr/>
            <p:nvPr/>
          </p:nvSpPr>
          <p:spPr>
            <a:xfrm>
              <a:off x="6175844" y="1657316"/>
              <a:ext cx="954183" cy="119780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Put the numbers below in the correct place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on the number line.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9DB92-7179-4C5B-8216-0B18995A12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550" y="4306682"/>
            <a:ext cx="7398900" cy="86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C6B4994-D93D-4B67-8B2B-4CA9EDB4B249}"/>
              </a:ext>
            </a:extLst>
          </p:cNvPr>
          <p:cNvSpPr txBox="1"/>
          <p:nvPr/>
        </p:nvSpPr>
        <p:spPr>
          <a:xfrm>
            <a:off x="2121247" y="5166822"/>
            <a:ext cx="7852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latin typeface="SassoonCRInfantMedium" panose="02000603020000020003" pitchFamily="2" charset="0"/>
              </a:rPr>
              <a:t>-20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186E2F-5C16-4B34-96CD-7F9DCDE2A7A5}"/>
              </a:ext>
            </a:extLst>
          </p:cNvPr>
          <p:cNvSpPr txBox="1"/>
          <p:nvPr/>
        </p:nvSpPr>
        <p:spPr>
          <a:xfrm>
            <a:off x="9232725" y="5166822"/>
            <a:ext cx="7852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latin typeface="SassoonCRInfantMedium" panose="02000603020000020003" pitchFamily="2" charset="0"/>
              </a:rPr>
              <a:t>20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93BA1A9-6ACE-4F88-8310-06F9673F8D51}"/>
              </a:ext>
            </a:extLst>
          </p:cNvPr>
          <p:cNvGrpSpPr/>
          <p:nvPr/>
        </p:nvGrpSpPr>
        <p:grpSpPr>
          <a:xfrm>
            <a:off x="2964081" y="1842143"/>
            <a:ext cx="6263838" cy="1206404"/>
            <a:chOff x="866189" y="1648717"/>
            <a:chExt cx="6263838" cy="1206404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E037365-8180-441D-8141-693E40D2544D}"/>
                </a:ext>
              </a:extLst>
            </p:cNvPr>
            <p:cNvSpPr/>
            <p:nvPr/>
          </p:nvSpPr>
          <p:spPr>
            <a:xfrm>
              <a:off x="866189" y="1651983"/>
              <a:ext cx="954183" cy="1197805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7AA85550-1B65-456F-A726-F0416431523B}"/>
                </a:ext>
              </a:extLst>
            </p:cNvPr>
            <p:cNvSpPr/>
            <p:nvPr/>
          </p:nvSpPr>
          <p:spPr>
            <a:xfrm>
              <a:off x="2193603" y="1648717"/>
              <a:ext cx="954183" cy="119780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-13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705464D3-7677-4DBD-960E-E66B03A9E2BE}"/>
                </a:ext>
              </a:extLst>
            </p:cNvPr>
            <p:cNvSpPr/>
            <p:nvPr/>
          </p:nvSpPr>
          <p:spPr>
            <a:xfrm>
              <a:off x="3521017" y="1657316"/>
              <a:ext cx="954183" cy="119780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B03F4F83-0738-4EE4-9FEC-3774FD403F99}"/>
                </a:ext>
              </a:extLst>
            </p:cNvPr>
            <p:cNvSpPr/>
            <p:nvPr/>
          </p:nvSpPr>
          <p:spPr>
            <a:xfrm>
              <a:off x="4848431" y="1657316"/>
              <a:ext cx="954183" cy="119780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-7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B5FC9B10-CC96-45DB-A696-B966F80BA017}"/>
                </a:ext>
              </a:extLst>
            </p:cNvPr>
            <p:cNvSpPr/>
            <p:nvPr/>
          </p:nvSpPr>
          <p:spPr>
            <a:xfrm>
              <a:off x="6175844" y="1657316"/>
              <a:ext cx="954183" cy="119780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18</a:t>
              </a:r>
            </a:p>
          </p:txBody>
        </p:sp>
      </p:grp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95FB751-7014-4977-9212-4303F64D872C}"/>
              </a:ext>
            </a:extLst>
          </p:cNvPr>
          <p:cNvCxnSpPr>
            <a:cxnSpLocks/>
          </p:cNvCxnSpPr>
          <p:nvPr/>
        </p:nvCxnSpPr>
        <p:spPr>
          <a:xfrm>
            <a:off x="7846744" y="3796193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7E653D5-4436-4B2D-A4FE-010C1AB4DFEA}"/>
              </a:ext>
            </a:extLst>
          </p:cNvPr>
          <p:cNvCxnSpPr>
            <a:cxnSpLocks/>
          </p:cNvCxnSpPr>
          <p:nvPr/>
        </p:nvCxnSpPr>
        <p:spPr>
          <a:xfrm>
            <a:off x="3763205" y="3989898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67814EF-7B34-4C7B-9778-4759A781B3CD}"/>
              </a:ext>
            </a:extLst>
          </p:cNvPr>
          <p:cNvCxnSpPr>
            <a:cxnSpLocks/>
          </p:cNvCxnSpPr>
          <p:nvPr/>
        </p:nvCxnSpPr>
        <p:spPr>
          <a:xfrm>
            <a:off x="6424344" y="3989898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73E6C8B-1345-4D56-B65D-224581CAC89C}"/>
              </a:ext>
            </a:extLst>
          </p:cNvPr>
          <p:cNvCxnSpPr>
            <a:cxnSpLocks/>
          </p:cNvCxnSpPr>
          <p:nvPr/>
        </p:nvCxnSpPr>
        <p:spPr>
          <a:xfrm>
            <a:off x="4826098" y="3989898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CB488FC1-8F9B-4885-BB53-6C13EF2C6742}"/>
              </a:ext>
            </a:extLst>
          </p:cNvPr>
          <p:cNvCxnSpPr>
            <a:cxnSpLocks/>
          </p:cNvCxnSpPr>
          <p:nvPr/>
        </p:nvCxnSpPr>
        <p:spPr>
          <a:xfrm>
            <a:off x="9077667" y="3989898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105F4952-C4E4-46D3-A340-7AEB938D4488}"/>
              </a:ext>
            </a:extLst>
          </p:cNvPr>
          <p:cNvSpPr txBox="1"/>
          <p:nvPr/>
        </p:nvSpPr>
        <p:spPr>
          <a:xfrm>
            <a:off x="3378384" y="3669809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-13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CA962B6-1C12-4B9E-BE31-1B1825C7845B}"/>
              </a:ext>
            </a:extLst>
          </p:cNvPr>
          <p:cNvSpPr txBox="1"/>
          <p:nvPr/>
        </p:nvSpPr>
        <p:spPr>
          <a:xfrm>
            <a:off x="4437365" y="3669809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EFDB624-1042-4D37-83D1-DEB5BEACA1B7}"/>
              </a:ext>
            </a:extLst>
          </p:cNvPr>
          <p:cNvSpPr txBox="1"/>
          <p:nvPr/>
        </p:nvSpPr>
        <p:spPr>
          <a:xfrm>
            <a:off x="6033260" y="3669809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756ADF9-7367-452B-AC57-3B89B52CE6DC}"/>
              </a:ext>
            </a:extLst>
          </p:cNvPr>
          <p:cNvSpPr txBox="1"/>
          <p:nvPr/>
        </p:nvSpPr>
        <p:spPr>
          <a:xfrm>
            <a:off x="7451147" y="3466180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818E6CD-CD98-4B47-A3F7-94C2C9A6EB1D}"/>
              </a:ext>
            </a:extLst>
          </p:cNvPr>
          <p:cNvSpPr txBox="1"/>
          <p:nvPr/>
        </p:nvSpPr>
        <p:spPr>
          <a:xfrm>
            <a:off x="8685029" y="3669809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285514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267" y="1705135"/>
            <a:ext cx="1250012" cy="875008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3339152" y="1458959"/>
            <a:ext cx="3919726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The number line looks correct to me!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28118" y="3575811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61671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72571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09177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20077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156683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768820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050771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0771" y="4052030"/>
                <a:ext cx="585195" cy="461665"/>
              </a:xfrm>
              <a:prstGeom prst="rect">
                <a:avLst/>
              </a:prstGeom>
              <a:blipFill>
                <a:blip r:embed="rId5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362754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754" y="4052030"/>
                <a:ext cx="585195" cy="461665"/>
              </a:xfrm>
              <a:prstGeom prst="rect">
                <a:avLst/>
              </a:prstGeom>
              <a:blipFill>
                <a:blip r:embed="rId6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764088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4088" y="4052030"/>
                <a:ext cx="585195" cy="461665"/>
              </a:xfrm>
              <a:prstGeom prst="rect">
                <a:avLst/>
              </a:prstGeom>
              <a:blipFill>
                <a:blip r:embed="rId7"/>
                <a:stretch>
                  <a:fillRect t="-10667" r="-14583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146238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6238" y="4052030"/>
                <a:ext cx="585195" cy="461665"/>
              </a:xfrm>
              <a:prstGeom prst="rect">
                <a:avLst/>
              </a:prstGeom>
              <a:blipFill>
                <a:blip r:embed="rId8"/>
                <a:stretch>
                  <a:fillRect t="-10667" r="-14583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443409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3409" y="4052030"/>
                <a:ext cx="585195" cy="461665"/>
              </a:xfrm>
              <a:prstGeom prst="rect">
                <a:avLst/>
              </a:prstGeom>
              <a:blipFill>
                <a:blip r:embed="rId9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/>
          <p:cNvCxnSpPr/>
          <p:nvPr/>
        </p:nvCxnSpPr>
        <p:spPr>
          <a:xfrm>
            <a:off x="5954267" y="3094893"/>
            <a:ext cx="0" cy="1793631"/>
          </a:xfrm>
          <a:prstGeom prst="line">
            <a:avLst/>
          </a:prstGeom>
          <a:ln w="317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6A44BF05-F0E5-4BF4-BAF7-A7340AB89CAC}"/>
              </a:ext>
            </a:extLst>
          </p:cNvPr>
          <p:cNvSpPr/>
          <p:nvPr/>
        </p:nvSpPr>
        <p:spPr>
          <a:xfrm rot="20981335">
            <a:off x="578069" y="493986"/>
            <a:ext cx="2250049" cy="2051323"/>
          </a:xfrm>
          <a:prstGeom prst="wedgeRoundRectCallout">
            <a:avLst>
              <a:gd name="adj1" fmla="val -53998"/>
              <a:gd name="adj2" fmla="val -6149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Talk about it!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-0.07379 0.03518 C -0.08941 0.04305 -0.1125 0.04745 -0.13646 0.04745 C -0.16406 0.04745 -0.18594 0.04305 -0.20156 0.03518 L -0.27518 2.96296E-6 " pathEditMode="relative" rAng="0" ptsTypes="AAAAA">
                                      <p:cBhvr>
                                        <p:cTn id="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236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-0.03437 0.03495 C -0.04167 0.04305 -0.05226 0.04745 -0.06354 0.04745 C -0.07639 0.04745 -0.08646 0.04305 -0.09375 0.03495 L -0.12795 2.96296E-6 " pathEditMode="relative" rAng="0" ptsTypes="AAAAA">
                                      <p:cBhvr>
                                        <p:cTn id="1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06" y="236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0.07448 -0.04491 C 0.09011 -0.05486 0.11337 -0.06018 0.13768 -0.06018 C 0.16546 -0.06018 0.18768 -0.05486 0.2033 -0.04491 L 0.27796 -7.40741E-7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89" y="-300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0.03368 -0.04121 C 0.04062 -0.05047 0.05122 -0.0551 0.06215 -0.0551 C 0.07483 -0.0551 0.0849 -0.05047 0.09184 -0.04121 L 0.12569 2.96296E-6 " pathEditMode="relative" rAng="0" ptsTypes="AAAAA">
                                      <p:cBhvr>
                                        <p:cTn id="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5" y="-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2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4049" y="15"/>
            <a:ext cx="7159677" cy="1465289"/>
          </a:xfrm>
        </p:spPr>
        <p:txBody>
          <a:bodyPr/>
          <a:lstStyle/>
          <a:p>
            <a:pPr eaLnBrk="1" hangingPunct="1"/>
            <a:r>
              <a:rPr lang="en-US" altLang="en-US" sz="3200" dirty="0">
                <a:latin typeface="Jarman" pitchFamily="2" charset="0"/>
              </a:rPr>
              <a:t>Can you order this set of numbers starting with the coldest?</a:t>
            </a:r>
            <a:endParaRPr lang="en-US" altLang="en-US" sz="6600" dirty="0">
              <a:latin typeface="Jarman" pitchFamily="2" charset="0"/>
            </a:endParaRPr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2996784" y="1295400"/>
            <a:ext cx="6149714" cy="2527092"/>
            <a:chOff x="1392" y="816"/>
            <a:chExt cx="3264" cy="1152"/>
          </a:xfrm>
        </p:grpSpPr>
        <p:sp>
          <p:nvSpPr>
            <p:cNvPr id="14351" name="Rectangle 33"/>
            <p:cNvSpPr>
              <a:spLocks noChangeArrowheads="1"/>
            </p:cNvSpPr>
            <p:nvPr/>
          </p:nvSpPr>
          <p:spPr bwMode="auto">
            <a:xfrm>
              <a:off x="1392" y="816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20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2" name="Rectangle 35"/>
            <p:cNvSpPr>
              <a:spLocks noChangeArrowheads="1"/>
            </p:cNvSpPr>
            <p:nvPr/>
          </p:nvSpPr>
          <p:spPr bwMode="auto">
            <a:xfrm>
              <a:off x="2544" y="1344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5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3" name="Rectangle 36"/>
            <p:cNvSpPr>
              <a:spLocks noChangeArrowheads="1"/>
            </p:cNvSpPr>
            <p:nvPr/>
          </p:nvSpPr>
          <p:spPr bwMode="auto">
            <a:xfrm>
              <a:off x="3888" y="960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- 2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4" name="Rectangle 37"/>
            <p:cNvSpPr>
              <a:spLocks noChangeArrowheads="1"/>
            </p:cNvSpPr>
            <p:nvPr/>
          </p:nvSpPr>
          <p:spPr bwMode="auto">
            <a:xfrm>
              <a:off x="1488" y="1440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- 15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5" name="Rectangle 38"/>
            <p:cNvSpPr>
              <a:spLocks noChangeArrowheads="1"/>
            </p:cNvSpPr>
            <p:nvPr/>
          </p:nvSpPr>
          <p:spPr bwMode="auto">
            <a:xfrm>
              <a:off x="3504" y="1488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10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6" name="Rectangle 39"/>
            <p:cNvSpPr>
              <a:spLocks noChangeArrowheads="1"/>
            </p:cNvSpPr>
            <p:nvPr/>
          </p:nvSpPr>
          <p:spPr bwMode="auto">
            <a:xfrm>
              <a:off x="2592" y="816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- 20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</p:grpSp>
      <p:grpSp>
        <p:nvGrpSpPr>
          <p:cNvPr id="3" name="Group 51"/>
          <p:cNvGrpSpPr>
            <a:grpSpLocks/>
          </p:cNvGrpSpPr>
          <p:nvPr/>
        </p:nvGrpSpPr>
        <p:grpSpPr bwMode="auto">
          <a:xfrm>
            <a:off x="3067050" y="4648200"/>
            <a:ext cx="6115050" cy="457200"/>
            <a:chOff x="624" y="2928"/>
            <a:chExt cx="2688" cy="288"/>
          </a:xfrm>
        </p:grpSpPr>
        <p:sp>
          <p:nvSpPr>
            <p:cNvPr id="14341" name="Line 41"/>
            <p:cNvSpPr>
              <a:spLocks noChangeShapeType="1"/>
            </p:cNvSpPr>
            <p:nvPr/>
          </p:nvSpPr>
          <p:spPr bwMode="auto">
            <a:xfrm>
              <a:off x="624" y="3216"/>
              <a:ext cx="26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2" name="Line 42"/>
            <p:cNvSpPr>
              <a:spLocks noChangeShapeType="1"/>
            </p:cNvSpPr>
            <p:nvPr/>
          </p:nvSpPr>
          <p:spPr bwMode="auto">
            <a:xfrm>
              <a:off x="624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3" name="Line 43"/>
            <p:cNvSpPr>
              <a:spLocks noChangeShapeType="1"/>
            </p:cNvSpPr>
            <p:nvPr/>
          </p:nvSpPr>
          <p:spPr bwMode="auto">
            <a:xfrm>
              <a:off x="960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4" name="Line 44"/>
            <p:cNvSpPr>
              <a:spLocks noChangeShapeType="1"/>
            </p:cNvSpPr>
            <p:nvPr/>
          </p:nvSpPr>
          <p:spPr bwMode="auto">
            <a:xfrm>
              <a:off x="1296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5" name="Line 45"/>
            <p:cNvSpPr>
              <a:spLocks noChangeShapeType="1"/>
            </p:cNvSpPr>
            <p:nvPr/>
          </p:nvSpPr>
          <p:spPr bwMode="auto">
            <a:xfrm>
              <a:off x="1632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6" name="Line 46"/>
            <p:cNvSpPr>
              <a:spLocks noChangeShapeType="1"/>
            </p:cNvSpPr>
            <p:nvPr/>
          </p:nvSpPr>
          <p:spPr bwMode="auto">
            <a:xfrm>
              <a:off x="1968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7" name="Line 47"/>
            <p:cNvSpPr>
              <a:spLocks noChangeShapeType="1"/>
            </p:cNvSpPr>
            <p:nvPr/>
          </p:nvSpPr>
          <p:spPr bwMode="auto">
            <a:xfrm>
              <a:off x="2304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8" name="Line 48"/>
            <p:cNvSpPr>
              <a:spLocks noChangeShapeType="1"/>
            </p:cNvSpPr>
            <p:nvPr/>
          </p:nvSpPr>
          <p:spPr bwMode="auto">
            <a:xfrm>
              <a:off x="2640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9" name="Line 49"/>
            <p:cNvSpPr>
              <a:spLocks noChangeShapeType="1"/>
            </p:cNvSpPr>
            <p:nvPr/>
          </p:nvSpPr>
          <p:spPr bwMode="auto">
            <a:xfrm>
              <a:off x="2976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50" name="Line 50"/>
            <p:cNvSpPr>
              <a:spLocks noChangeShapeType="1"/>
            </p:cNvSpPr>
            <p:nvPr/>
          </p:nvSpPr>
          <p:spPr bwMode="auto">
            <a:xfrm>
              <a:off x="3312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65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381000"/>
            <a:ext cx="2457450" cy="1143000"/>
          </a:xfrm>
        </p:spPr>
        <p:txBody>
          <a:bodyPr/>
          <a:lstStyle/>
          <a:p>
            <a:pPr eaLnBrk="1" hangingPunct="1"/>
            <a:r>
              <a:rPr lang="en-US" altLang="en-US" sz="2800">
                <a:latin typeface="Jarman" pitchFamily="2" charset="0"/>
              </a:rPr>
              <a:t>Negative Numbers</a:t>
            </a:r>
            <a:endParaRPr lang="en-US" altLang="en-US">
              <a:latin typeface="Jarman" pitchFamily="2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895600" y="17526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4A4A4A"/>
                </a:solidFill>
                <a:latin typeface="Jarman" pitchFamily="2" charset="0"/>
              </a:rPr>
              <a:t>The temperature</a:t>
            </a:r>
            <a:br>
              <a:rPr lang="en-US" altLang="en-US" sz="2800">
                <a:solidFill>
                  <a:srgbClr val="4A4A4A"/>
                </a:solidFill>
                <a:latin typeface="Jarman" pitchFamily="2" charset="0"/>
              </a:rPr>
            </a:br>
            <a:r>
              <a:rPr lang="en-US" altLang="en-US" sz="2800">
                <a:solidFill>
                  <a:srgbClr val="4A4A4A"/>
                </a:solidFill>
                <a:latin typeface="Jarman" pitchFamily="2" charset="0"/>
              </a:rPr>
              <a:t>scale is often seen vertically.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895600" y="43434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4A4A4A"/>
                </a:solidFill>
                <a:latin typeface="Jarman" pitchFamily="2" charset="0"/>
              </a:rPr>
              <a:t>As the temperature goes below freezing we use negative numbers.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210300" y="228600"/>
            <a:ext cx="342900" cy="6421438"/>
            <a:chOff x="2976" y="192"/>
            <a:chExt cx="288" cy="4045"/>
          </a:xfrm>
        </p:grpSpPr>
        <p:sp>
          <p:nvSpPr>
            <p:cNvPr id="5142" name="Line 7"/>
            <p:cNvSpPr>
              <a:spLocks noChangeShapeType="1"/>
            </p:cNvSpPr>
            <p:nvPr/>
          </p:nvSpPr>
          <p:spPr bwMode="auto">
            <a:xfrm>
              <a:off x="2976" y="192"/>
              <a:ext cx="0" cy="404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3" name="Line 8"/>
            <p:cNvSpPr>
              <a:spLocks noChangeShapeType="1"/>
            </p:cNvSpPr>
            <p:nvPr/>
          </p:nvSpPr>
          <p:spPr bwMode="auto">
            <a:xfrm>
              <a:off x="2976" y="192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4" name="Line 9"/>
            <p:cNvSpPr>
              <a:spLocks noChangeShapeType="1"/>
            </p:cNvSpPr>
            <p:nvPr/>
          </p:nvSpPr>
          <p:spPr bwMode="auto">
            <a:xfrm>
              <a:off x="2976" y="528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5" name="Line 10"/>
            <p:cNvSpPr>
              <a:spLocks noChangeShapeType="1"/>
            </p:cNvSpPr>
            <p:nvPr/>
          </p:nvSpPr>
          <p:spPr bwMode="auto">
            <a:xfrm>
              <a:off x="2976" y="864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6" name="Line 11"/>
            <p:cNvSpPr>
              <a:spLocks noChangeShapeType="1"/>
            </p:cNvSpPr>
            <p:nvPr/>
          </p:nvSpPr>
          <p:spPr bwMode="auto">
            <a:xfrm>
              <a:off x="2976" y="1200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7" name="Line 12"/>
            <p:cNvSpPr>
              <a:spLocks noChangeShapeType="1"/>
            </p:cNvSpPr>
            <p:nvPr/>
          </p:nvSpPr>
          <p:spPr bwMode="auto">
            <a:xfrm>
              <a:off x="2976" y="1536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8" name="Line 13"/>
            <p:cNvSpPr>
              <a:spLocks noChangeShapeType="1"/>
            </p:cNvSpPr>
            <p:nvPr/>
          </p:nvSpPr>
          <p:spPr bwMode="auto">
            <a:xfrm>
              <a:off x="2976" y="1872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9" name="Line 14"/>
            <p:cNvSpPr>
              <a:spLocks noChangeShapeType="1"/>
            </p:cNvSpPr>
            <p:nvPr/>
          </p:nvSpPr>
          <p:spPr bwMode="auto">
            <a:xfrm>
              <a:off x="2976" y="2208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0" name="Line 15"/>
            <p:cNvSpPr>
              <a:spLocks noChangeShapeType="1"/>
            </p:cNvSpPr>
            <p:nvPr/>
          </p:nvSpPr>
          <p:spPr bwMode="auto">
            <a:xfrm>
              <a:off x="2976" y="2544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1" name="Line 16"/>
            <p:cNvSpPr>
              <a:spLocks noChangeShapeType="1"/>
            </p:cNvSpPr>
            <p:nvPr/>
          </p:nvSpPr>
          <p:spPr bwMode="auto">
            <a:xfrm>
              <a:off x="2976" y="2880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2" name="Line 17"/>
            <p:cNvSpPr>
              <a:spLocks noChangeShapeType="1"/>
            </p:cNvSpPr>
            <p:nvPr/>
          </p:nvSpPr>
          <p:spPr bwMode="auto">
            <a:xfrm>
              <a:off x="2976" y="3216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3" name="Line 18"/>
            <p:cNvSpPr>
              <a:spLocks noChangeShapeType="1"/>
            </p:cNvSpPr>
            <p:nvPr/>
          </p:nvSpPr>
          <p:spPr bwMode="auto">
            <a:xfrm>
              <a:off x="2976" y="3552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4" name="Line 19"/>
            <p:cNvSpPr>
              <a:spLocks noChangeShapeType="1"/>
            </p:cNvSpPr>
            <p:nvPr/>
          </p:nvSpPr>
          <p:spPr bwMode="auto">
            <a:xfrm>
              <a:off x="2976" y="3888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5" name="Line 20"/>
            <p:cNvSpPr>
              <a:spLocks noChangeShapeType="1"/>
            </p:cNvSpPr>
            <p:nvPr/>
          </p:nvSpPr>
          <p:spPr bwMode="auto">
            <a:xfrm>
              <a:off x="2976" y="4224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6737747" y="3163903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0</a:t>
            </a: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6737747" y="2667015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1</a:t>
            </a: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6737747" y="2133615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2</a:t>
            </a: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6737747" y="1600203"/>
            <a:ext cx="340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3</a:t>
            </a:r>
          </a:p>
        </p:txBody>
      </p:sp>
      <p:sp>
        <p:nvSpPr>
          <p:cNvPr id="11289" name="Text Box 25"/>
          <p:cNvSpPr txBox="1">
            <a:spLocks noChangeArrowheads="1"/>
          </p:cNvSpPr>
          <p:nvPr/>
        </p:nvSpPr>
        <p:spPr bwMode="auto">
          <a:xfrm>
            <a:off x="6737747" y="1066815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4</a:t>
            </a:r>
          </a:p>
        </p:txBody>
      </p:sp>
      <p:sp>
        <p:nvSpPr>
          <p:cNvPr id="11290" name="Text Box 26"/>
          <p:cNvSpPr txBox="1">
            <a:spLocks noChangeArrowheads="1"/>
          </p:cNvSpPr>
          <p:nvPr/>
        </p:nvSpPr>
        <p:spPr bwMode="auto">
          <a:xfrm>
            <a:off x="6737747" y="533414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5</a:t>
            </a:r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6737747" y="3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6</a:t>
            </a:r>
          </a:p>
        </p:txBody>
      </p:sp>
      <p:sp>
        <p:nvSpPr>
          <p:cNvPr id="11292" name="Text Box 28"/>
          <p:cNvSpPr txBox="1">
            <a:spLocks noChangeArrowheads="1"/>
          </p:cNvSpPr>
          <p:nvPr/>
        </p:nvSpPr>
        <p:spPr bwMode="auto">
          <a:xfrm>
            <a:off x="6667507" y="3733801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- 1</a:t>
            </a:r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6667507" y="42672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- 2</a:t>
            </a:r>
          </a:p>
        </p:txBody>
      </p:sp>
      <p:sp>
        <p:nvSpPr>
          <p:cNvPr id="11294" name="Text Box 30"/>
          <p:cNvSpPr txBox="1">
            <a:spLocks noChangeArrowheads="1"/>
          </p:cNvSpPr>
          <p:nvPr/>
        </p:nvSpPr>
        <p:spPr bwMode="auto">
          <a:xfrm>
            <a:off x="6668692" y="48006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- 3</a:t>
            </a: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6668697" y="53340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- 4</a:t>
            </a:r>
          </a:p>
        </p:txBody>
      </p:sp>
      <p:sp>
        <p:nvSpPr>
          <p:cNvPr id="11296" name="Text Box 32"/>
          <p:cNvSpPr txBox="1">
            <a:spLocks noChangeArrowheads="1"/>
          </p:cNvSpPr>
          <p:nvPr/>
        </p:nvSpPr>
        <p:spPr bwMode="auto">
          <a:xfrm>
            <a:off x="6668696" y="58674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- 5</a:t>
            </a:r>
          </a:p>
        </p:txBody>
      </p:sp>
      <p:sp>
        <p:nvSpPr>
          <p:cNvPr id="11297" name="Text Box 33"/>
          <p:cNvSpPr txBox="1">
            <a:spLocks noChangeArrowheads="1"/>
          </p:cNvSpPr>
          <p:nvPr/>
        </p:nvSpPr>
        <p:spPr bwMode="auto">
          <a:xfrm>
            <a:off x="6667506" y="64008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- 6</a:t>
            </a:r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7067550" y="28194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4A4A4A"/>
                </a:solidFill>
                <a:latin typeface="Jarman" pitchFamily="2" charset="0"/>
              </a:rPr>
              <a:t>Water freezing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7067550" y="12192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FF0000"/>
                </a:solidFill>
                <a:latin typeface="Jarman" pitchFamily="2" charset="0"/>
              </a:rPr>
              <a:t>Getting warmer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  <p:sp>
        <p:nvSpPr>
          <p:cNvPr id="11300" name="Rectangle 36"/>
          <p:cNvSpPr>
            <a:spLocks noChangeArrowheads="1"/>
          </p:cNvSpPr>
          <p:nvPr/>
        </p:nvSpPr>
        <p:spPr bwMode="auto">
          <a:xfrm>
            <a:off x="7067550" y="45720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EB8634"/>
                </a:solidFill>
                <a:latin typeface="Jarman" pitchFamily="2" charset="0"/>
              </a:rPr>
              <a:t>Getting colder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75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7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8" grpId="0"/>
      <p:bldP spid="11269" grpId="0"/>
      <p:bldP spid="11285" grpId="0" autoUpdateAnimBg="0"/>
      <p:bldP spid="11286" grpId="0" autoUpdateAnimBg="0"/>
      <p:bldP spid="11287" grpId="0" autoUpdateAnimBg="0"/>
      <p:bldP spid="11288" grpId="0" autoUpdateAnimBg="0"/>
      <p:bldP spid="11289" grpId="0" autoUpdateAnimBg="0"/>
      <p:bldP spid="11290" grpId="0" autoUpdateAnimBg="0"/>
      <p:bldP spid="11291" grpId="0" autoUpdateAnimBg="0"/>
      <p:bldP spid="11292" grpId="0" autoUpdateAnimBg="0"/>
      <p:bldP spid="11293" grpId="0" autoUpdateAnimBg="0"/>
      <p:bldP spid="11294" grpId="0" autoUpdateAnimBg="0"/>
      <p:bldP spid="11295" grpId="0" autoUpdateAnimBg="0"/>
      <p:bldP spid="11296" grpId="0" autoUpdateAnimBg="0"/>
      <p:bldP spid="11297" grpId="0" autoUpdateAnimBg="0"/>
      <p:bldP spid="11298" grpId="0"/>
      <p:bldP spid="11299" grpId="0"/>
      <p:bldP spid="1130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If the temperature in London is 23°C and the temperature in Greenland is -12°C, the difference between the two temperatures is 35°C.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True or False? </a:t>
            </a:r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3D17FC8-4B6D-48F6-9FD4-6298E43D2351}"/>
              </a:ext>
            </a:extLst>
          </p:cNvPr>
          <p:cNvSpPr/>
          <p:nvPr/>
        </p:nvSpPr>
        <p:spPr>
          <a:xfrm>
            <a:off x="1910991" y="272388"/>
            <a:ext cx="28995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Talk task…</a:t>
            </a:r>
          </a:p>
        </p:txBody>
      </p:sp>
    </p:spTree>
    <p:extLst>
      <p:ext uri="{BB962C8B-B14F-4D97-AF65-F5344CB8AC3E}">
        <p14:creationId xmlns:p14="http://schemas.microsoft.com/office/powerpoint/2010/main" val="398715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If the temperature in London is 23°C and the temperature in Greenland is -12°C, the difference between the two temperatures is 35°C.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True or False?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True</a:t>
            </a:r>
            <a:endParaRPr lang="en-GB" sz="3200" u="sng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6060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5F5BD-0B42-4EBF-8AAE-13EDCCD2D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3754821" cy="74897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Over to you….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65F0DD-9B1D-4926-BEB5-ABE056B87428}"/>
              </a:ext>
            </a:extLst>
          </p:cNvPr>
          <p:cNvSpPr/>
          <p:nvPr/>
        </p:nvSpPr>
        <p:spPr>
          <a:xfrm>
            <a:off x="241739" y="1270983"/>
            <a:ext cx="108924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hlinkClick r:id="rId2"/>
              </a:rPr>
              <a:t>https://vimeo.com/454667428</a:t>
            </a:r>
            <a:r>
              <a:rPr lang="en-GB" sz="3200" dirty="0"/>
              <a:t>    </a:t>
            </a:r>
          </a:p>
          <a:p>
            <a:pPr algn="ctr"/>
            <a:r>
              <a:rPr lang="en-GB" sz="3200" dirty="0"/>
              <a:t>Mrs Day Triangles (Out) Work through video.  Then ordering negative numbers</a:t>
            </a:r>
          </a:p>
          <a:p>
            <a:pPr algn="ctr"/>
            <a:r>
              <a:rPr lang="en-GB" sz="3200" dirty="0"/>
              <a:t>Sheet independently . </a:t>
            </a:r>
          </a:p>
          <a:p>
            <a:endParaRPr lang="en-GB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D36A51-B6E5-4EBF-9575-4EB7F6A1B4E3}"/>
              </a:ext>
            </a:extLst>
          </p:cNvPr>
          <p:cNvSpPr/>
          <p:nvPr/>
        </p:nvSpPr>
        <p:spPr>
          <a:xfrm>
            <a:off x="241740" y="5423367"/>
            <a:ext cx="4256688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Octagons- Mrs </a:t>
            </a:r>
            <a:r>
              <a:rPr lang="en-GB" sz="3200" dirty="0" err="1"/>
              <a:t>Warham</a:t>
            </a:r>
            <a:endParaRPr lang="en-GB" sz="3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9636ED-3937-4B9F-A340-C472F06B1E97}"/>
              </a:ext>
            </a:extLst>
          </p:cNvPr>
          <p:cNvSpPr/>
          <p:nvPr/>
        </p:nvSpPr>
        <p:spPr>
          <a:xfrm>
            <a:off x="241739" y="3694831"/>
            <a:ext cx="648488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Squares- Mrs Lund </a:t>
            </a:r>
            <a:r>
              <a:rPr lang="en-GB" sz="3200" dirty="0" err="1"/>
              <a:t>Whiterose</a:t>
            </a:r>
            <a:r>
              <a:rPr lang="en-GB" sz="3200" dirty="0"/>
              <a:t> sheet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A03C4B-0DE6-4345-A417-4D32DCB97D9B}"/>
              </a:ext>
            </a:extLst>
          </p:cNvPr>
          <p:cNvSpPr/>
          <p:nvPr/>
        </p:nvSpPr>
        <p:spPr>
          <a:xfrm>
            <a:off x="241739" y="4551869"/>
            <a:ext cx="557048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Hexagons-Independent- slide 18</a:t>
            </a:r>
          </a:p>
        </p:txBody>
      </p:sp>
    </p:spTree>
    <p:extLst>
      <p:ext uri="{BB962C8B-B14F-4D97-AF65-F5344CB8AC3E}">
        <p14:creationId xmlns:p14="http://schemas.microsoft.com/office/powerpoint/2010/main" val="5155885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40" b="11992"/>
          <a:stretch>
            <a:fillRect/>
          </a:stretch>
        </p:blipFill>
        <p:spPr bwMode="auto">
          <a:xfrm>
            <a:off x="9962409" y="2082749"/>
            <a:ext cx="1945482" cy="40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442452" y="357981"/>
            <a:ext cx="10899058" cy="4762500"/>
          </a:xfrm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dirty="0">
                <a:latin typeface="Jarman" pitchFamily="2" charset="0"/>
                <a:cs typeface="Twinkl"/>
              </a:rPr>
              <a:t>Order the following numbers from smallest to largest:</a:t>
            </a:r>
          </a:p>
          <a:p>
            <a:pPr marL="742950" indent="-742950" algn="ctr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34, -23, 14, -12, 41, -2, -24, 13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9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-7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-9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3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-5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0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-12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45, 67, -23, 28, -12, 78, -59, -1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F2C545-EAA6-4D37-8A09-5A53AE208406}"/>
              </a:ext>
            </a:extLst>
          </p:cNvPr>
          <p:cNvSpPr/>
          <p:nvPr/>
        </p:nvSpPr>
        <p:spPr>
          <a:xfrm>
            <a:off x="295627" y="0"/>
            <a:ext cx="110972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</a:t>
            </a:r>
          </a:p>
        </p:txBody>
      </p:sp>
    </p:spTree>
    <p:extLst>
      <p:ext uri="{BB962C8B-B14F-4D97-AF65-F5344CB8AC3E}">
        <p14:creationId xmlns:p14="http://schemas.microsoft.com/office/powerpoint/2010/main" val="11597734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028BE4-3160-4C1F-95D8-CF5726FF51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7" t="7816" r="3707" b="9579"/>
          <a:stretch/>
        </p:blipFill>
        <p:spPr>
          <a:xfrm>
            <a:off x="299545" y="956442"/>
            <a:ext cx="11592910" cy="566507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B66F86-E959-436F-8FF2-556977E817BD}"/>
              </a:ext>
            </a:extLst>
          </p:cNvPr>
          <p:cNvSpPr/>
          <p:nvPr/>
        </p:nvSpPr>
        <p:spPr>
          <a:xfrm>
            <a:off x="2753711" y="236483"/>
            <a:ext cx="648488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Squares- Mrs Lund </a:t>
            </a:r>
            <a:r>
              <a:rPr lang="en-GB" sz="3200" dirty="0" err="1"/>
              <a:t>Whiterose</a:t>
            </a:r>
            <a:r>
              <a:rPr lang="en-GB" sz="3200" dirty="0"/>
              <a:t> sheet </a:t>
            </a:r>
          </a:p>
        </p:txBody>
      </p:sp>
    </p:spTree>
    <p:extLst>
      <p:ext uri="{BB962C8B-B14F-4D97-AF65-F5344CB8AC3E}">
        <p14:creationId xmlns:p14="http://schemas.microsoft.com/office/powerpoint/2010/main" val="33480166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0"/>
            <a:ext cx="8239660" cy="994306"/>
          </a:xfrm>
        </p:spPr>
        <p:txBody>
          <a:bodyPr/>
          <a:lstStyle/>
          <a:p>
            <a:r>
              <a:rPr lang="en-GB" dirty="0">
                <a:latin typeface="Jarman" pitchFamily="2" charset="0"/>
              </a:rPr>
              <a:t>Hexagons: Over to you…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0106" y="774364"/>
            <a:ext cx="3538273" cy="6083643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Order smallest to biggest: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-56, -87, 42, 5, -21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55, -68, -94, 4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-100 60, -77, 36, -46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59, -82, -5, 7, -10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-45, 52, 31, 6, -93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Compare: 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6. 34 &lt; or &gt; -17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7. -45 &lt; or &gt; 5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8. 65 &lt; or &gt; -3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9. -37 &lt; or &gt; 20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10. 18 &lt; or &gt; -3</a:t>
            </a:r>
          </a:p>
          <a:p>
            <a:pPr algn="ctr"/>
            <a:endParaRPr lang="en-GB" dirty="0">
              <a:solidFill>
                <a:schemeClr val="tx1"/>
              </a:solidFill>
              <a:latin typeface="Jarman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Jarman" pitchFamily="2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6221047" y="774364"/>
            <a:ext cx="3989919" cy="6076171"/>
          </a:xfrm>
          <a:prstGeom prst="roundRect">
            <a:avLst>
              <a:gd name="adj" fmla="val 258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latin typeface="Jarman" pitchFamily="2" charset="0"/>
              </a:rPr>
              <a:t>Compare: 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1. 64 &lt; or &gt; -87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2. -85 &lt; or &gt; 95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3. 75 &lt; or &gt; -13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4. -67 &lt; or &gt; 20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5. 108 &lt; or &gt; -93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Spot the mistake: 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6. -5, 5, 15, 25, 30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7. -18, -12, -6, 6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8. -9, -6, -3, 3, 6,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9. 30, 15, 0, -15, -20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10. -65, -25, -25, -65</a:t>
            </a:r>
          </a:p>
          <a:p>
            <a:pPr marL="514350" indent="-514350" algn="ctr">
              <a:buFont typeface="+mj-lt"/>
              <a:buAutoNum type="arabicPeriod"/>
            </a:pPr>
            <a:endParaRPr lang="en-GB" dirty="0">
              <a:latin typeface="Jarm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33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86181" y="774364"/>
            <a:ext cx="3057994" cy="6083643"/>
          </a:xfrm>
          <a:prstGeom prst="roundRect">
            <a:avLst>
              <a:gd name="adj" fmla="val 258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Order smallest to biggest: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-56, -87, 42, 5, -21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55, -68, -94, 4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-100 60, -77, 36, -46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59, -82, -5, 7, -10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-45, 52, 31, 6, -93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Compare: 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6. 34 &lt; or &gt; -17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7. -45 &lt; or &gt; 5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8. 65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9. -37 &lt; or &gt; 20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10. 18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1788232" y="774364"/>
            <a:ext cx="3057994" cy="6083643"/>
          </a:xfrm>
          <a:prstGeom prst="roundRect">
            <a:avLst>
              <a:gd name="adj" fmla="val 258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Order smallest to biggest: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-56, -87, 42, 5, -21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55, -68, -94, 4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-100 60, -77, 36, -46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59, -82, -5, 7, -10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-45, 52, 31, 6, -93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Compare: 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6. 34 &lt; or &gt; -17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7. -45 &lt; or &gt; 5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8. 65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9. -37 &lt; or &gt; 20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10. 18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7610006" y="774364"/>
            <a:ext cx="3057994" cy="6083643"/>
          </a:xfrm>
          <a:prstGeom prst="roundRect">
            <a:avLst>
              <a:gd name="adj" fmla="val 258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Order smallest to biggest: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-56, -87, 42, 5, -21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55, -68, -94, 4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-100 60, -77, 36, -46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59, -82, -5, 7, -10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-45, 52, 31, 6, -93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Compare: 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6. 34 &lt; or &gt; -17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7. -45 &lt; or &gt; 5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8. 65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9. -37 &lt; or &gt; 20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10. 18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A3BCB7-DC68-4BA9-92E2-DAEA1D0ABC22}"/>
              </a:ext>
            </a:extLst>
          </p:cNvPr>
          <p:cNvSpPr/>
          <p:nvPr/>
        </p:nvSpPr>
        <p:spPr>
          <a:xfrm>
            <a:off x="387178" y="6190101"/>
            <a:ext cx="114024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print</a:t>
            </a:r>
          </a:p>
        </p:txBody>
      </p:sp>
    </p:spTree>
    <p:extLst>
      <p:ext uri="{BB962C8B-B14F-4D97-AF65-F5344CB8AC3E}">
        <p14:creationId xmlns:p14="http://schemas.microsoft.com/office/powerpoint/2010/main" val="11908953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8822" y="449733"/>
            <a:ext cx="4231194" cy="994306"/>
          </a:xfrm>
        </p:spPr>
        <p:txBody>
          <a:bodyPr/>
          <a:lstStyle/>
          <a:p>
            <a:r>
              <a:rPr lang="en-GB" sz="4800" u="sng" dirty="0">
                <a:latin typeface="CCW Cursive Writing 7" pitchFamily="66" charset="0"/>
              </a:rPr>
              <a:t>22.09.20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1034" y="1444039"/>
            <a:ext cx="9553904" cy="4578880"/>
          </a:xfrm>
        </p:spPr>
        <p:txBody>
          <a:bodyPr/>
          <a:lstStyle/>
          <a:p>
            <a:pPr algn="ctr"/>
            <a:r>
              <a:rPr lang="en-GB" sz="3200" u="sng" dirty="0">
                <a:latin typeface="CCW Cursive Writing 7" pitchFamily="66" charset="0"/>
              </a:rPr>
              <a:t>L.O. To find the difference between positive and negative numbers.</a:t>
            </a:r>
          </a:p>
        </p:txBody>
      </p:sp>
      <p:pic>
        <p:nvPicPr>
          <p:cNvPr id="4" name="Picture 2" descr="Session 1: Working with numbers: 1.2 Negative numbers - OpenLearn - Open  University - FSM_1">
            <a:extLst>
              <a:ext uri="{FF2B5EF4-FFF2-40B4-BE49-F238E27FC236}">
                <a16:creationId xmlns:a16="http://schemas.microsoft.com/office/drawing/2014/main" id="{57768635-D739-40C7-A7B0-056ECFCAC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526" y="3549392"/>
            <a:ext cx="4550979" cy="311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055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86344" y="367254"/>
            <a:ext cx="92193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Warm up! True</a:t>
            </a:r>
            <a:r>
              <a:rPr lang="en-US" sz="72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 or </a:t>
            </a:r>
            <a:r>
              <a:rPr lang="en-US" sz="72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false</a:t>
            </a:r>
            <a:r>
              <a:rPr lang="en-US" sz="72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?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3079983" y="1930400"/>
            <a:ext cx="6032046" cy="3657600"/>
          </a:xfrm>
          <a:prstGeom prst="wedgeEllipseCallout">
            <a:avLst>
              <a:gd name="adj1" fmla="val -55144"/>
              <a:gd name="adj2" fmla="val 371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prstClr val="white"/>
              </a:solidFill>
              <a:latin typeface="Jarman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51474" y="2967334"/>
            <a:ext cx="868906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When I count backwards in 1000s from</a:t>
            </a:r>
          </a:p>
          <a:p>
            <a:pPr algn="ctr"/>
            <a:r>
              <a:rPr lang="en-US" sz="44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10,034, I will say 6340.</a:t>
            </a:r>
          </a:p>
        </p:txBody>
      </p:sp>
    </p:spTree>
    <p:extLst>
      <p:ext uri="{BB962C8B-B14F-4D97-AF65-F5344CB8AC3E}">
        <p14:creationId xmlns:p14="http://schemas.microsoft.com/office/powerpoint/2010/main" val="38849512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greater than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fewer than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minus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positive numbers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negative numbers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difference between</a:t>
            </a:r>
          </a:p>
        </p:txBody>
      </p:sp>
      <p:sp>
        <p:nvSpPr>
          <p:cNvPr id="4" name="Rectangle 3"/>
          <p:cNvSpPr/>
          <p:nvPr/>
        </p:nvSpPr>
        <p:spPr>
          <a:xfrm>
            <a:off x="2617657" y="514385"/>
            <a:ext cx="71785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CW Cursive Writing 7" pitchFamily="66" charset="0"/>
              </a:rPr>
              <a:t>Key vocabulary:</a:t>
            </a:r>
          </a:p>
        </p:txBody>
      </p:sp>
    </p:spTree>
    <p:extLst>
      <p:ext uri="{BB962C8B-B14F-4D97-AF65-F5344CB8AC3E}">
        <p14:creationId xmlns:p14="http://schemas.microsoft.com/office/powerpoint/2010/main" val="27904902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A6D375-9BF0-49E8-A6C3-80E3CA1DE0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55" t="11954" r="36983" b="10192"/>
          <a:stretch/>
        </p:blipFill>
        <p:spPr>
          <a:xfrm>
            <a:off x="641131" y="1093076"/>
            <a:ext cx="4981903" cy="53392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18D4FA-B0F0-4807-B1E1-5C7A731D1366}"/>
              </a:ext>
            </a:extLst>
          </p:cNvPr>
          <p:cNvSpPr/>
          <p:nvPr/>
        </p:nvSpPr>
        <p:spPr>
          <a:xfrm>
            <a:off x="5779379" y="991390"/>
            <a:ext cx="5152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 in input </a:t>
            </a:r>
          </a:p>
        </p:txBody>
      </p:sp>
    </p:spTree>
    <p:extLst>
      <p:ext uri="{BB962C8B-B14F-4D97-AF65-F5344CB8AC3E}">
        <p14:creationId xmlns:p14="http://schemas.microsoft.com/office/powerpoint/2010/main" val="14593497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8" t="4637" r="14533" b="1923"/>
          <a:stretch/>
        </p:blipFill>
        <p:spPr bwMode="auto">
          <a:xfrm>
            <a:off x="1524001" y="-21882"/>
            <a:ext cx="9235213" cy="6835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50552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3586643" y="201596"/>
            <a:ext cx="6165056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Jarman" pitchFamily="2" charset="0"/>
                <a:ea typeface="Twinkl" pitchFamily="2" charset="0"/>
                <a:cs typeface="Twinkl" pitchFamily="2" charset="0"/>
              </a:rPr>
              <a:t>True or False</a:t>
            </a:r>
            <a:endParaRPr lang="en-GB" altLang="en-US" sz="3600">
              <a:latin typeface="Jarman" pitchFamily="2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98785" y="1185069"/>
            <a:ext cx="9660292" cy="487363"/>
          </a:xfrm>
        </p:spPr>
        <p:txBody>
          <a:bodyPr vert="horz" wrap="square" lIns="108000" tIns="108000" rIns="108000" bIns="108000" numCol="1" anchor="t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eaLnBrk="1" hangingPunct="1"/>
            <a:r>
              <a:rPr lang="en-US" altLang="en-US" sz="11200" dirty="0">
                <a:latin typeface="Jarman" pitchFamily="2" charset="0"/>
                <a:ea typeface="Twinkl" pitchFamily="2" charset="0"/>
                <a:cs typeface="Twinkl" pitchFamily="2" charset="0"/>
              </a:rPr>
              <a:t>Giving reasons, explain whether the following are true or false</a:t>
            </a:r>
            <a:r>
              <a:rPr lang="en-US" altLang="en-US" dirty="0">
                <a:latin typeface="Jarman" pitchFamily="2" charset="0"/>
                <a:ea typeface="Twinkl" pitchFamily="2" charset="0"/>
                <a:cs typeface="Twinkl" pitchFamily="2" charset="0"/>
              </a:rPr>
              <a:t>: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071665" y="2001838"/>
            <a:ext cx="2792175" cy="168910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Seven less than four is minus three.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331754" y="2005013"/>
            <a:ext cx="3235228" cy="168910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-7 + 12 = -19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705237" y="3879874"/>
            <a:ext cx="2158603" cy="168751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16 more than -4 is -12.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31744" y="3879874"/>
            <a:ext cx="3419955" cy="168751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The temperature is -7</a:t>
            </a:r>
            <a:r>
              <a:rPr lang="en-US" sz="2400" baseline="30000" dirty="0">
                <a:solidFill>
                  <a:prstClr val="white"/>
                </a:solidFill>
                <a:latin typeface="Jarman" pitchFamily="2" charset="0"/>
                <a:cs typeface="Twinkl"/>
              </a:rPr>
              <a:t>0</a:t>
            </a: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C outside and 17</a:t>
            </a:r>
            <a:r>
              <a:rPr lang="en-US" sz="2400" baseline="30000" dirty="0">
                <a:solidFill>
                  <a:prstClr val="white"/>
                </a:solidFill>
                <a:latin typeface="Jarman" pitchFamily="2" charset="0"/>
                <a:cs typeface="Twinkl"/>
              </a:rPr>
              <a:t>0</a:t>
            </a: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C inside. The difference is 10</a:t>
            </a:r>
            <a:r>
              <a:rPr lang="en-US" sz="2400" baseline="30000" dirty="0">
                <a:solidFill>
                  <a:prstClr val="white"/>
                </a:solidFill>
                <a:latin typeface="Jarman" pitchFamily="2" charset="0"/>
                <a:cs typeface="Twinkl"/>
              </a:rPr>
              <a:t>0</a:t>
            </a: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C.</a:t>
            </a:r>
          </a:p>
        </p:txBody>
      </p:sp>
      <p:sp>
        <p:nvSpPr>
          <p:cNvPr id="10248" name="Content Placeholder 21"/>
          <p:cNvSpPr>
            <a:spLocks/>
          </p:cNvSpPr>
          <p:nvPr/>
        </p:nvSpPr>
        <p:spPr bwMode="auto">
          <a:xfrm>
            <a:off x="1524001" y="6370659"/>
            <a:ext cx="7422205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 sz="2400" dirty="0">
                <a:solidFill>
                  <a:srgbClr val="FF0000"/>
                </a:solidFill>
                <a:latin typeface="Jarman" pitchFamily="2" charset="0"/>
                <a:ea typeface="Twinkl" pitchFamily="2" charset="0"/>
                <a:cs typeface="Twinkl" pitchFamily="2" charset="0"/>
              </a:rPr>
              <a:t>Create your own similar questions for a partner.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906172" y="2001840"/>
            <a:ext cx="6961466" cy="3565526"/>
            <a:chOff x="1017149" y="2001791"/>
            <a:chExt cx="9282227" cy="3566078"/>
          </a:xfrm>
        </p:grpSpPr>
        <p:sp>
          <p:nvSpPr>
            <p:cNvPr id="9" name="Rounded Rectangle 8"/>
            <p:cNvSpPr/>
            <p:nvPr/>
          </p:nvSpPr>
          <p:spPr>
            <a:xfrm>
              <a:off x="1237811" y="2015344"/>
              <a:ext cx="3757462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True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5583125" y="2001791"/>
              <a:ext cx="4315364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False - the answer is 5. The answer goes through 0, so +7 to 0, and +5 more to 5.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17149" y="3869353"/>
              <a:ext cx="4164332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False - the answer is 12. The answer goes through 0, so +4 to 0, and +12 more to 12.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5430118" y="3878508"/>
              <a:ext cx="4869258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False - the answer is 24</a:t>
              </a:r>
              <a:r>
                <a:rPr lang="en-US" sz="2000" baseline="30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0</a:t>
              </a: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C. The answer goes through 0, so -7 to 0 is 7, and 0 to 17 is 17. 7 + 17 = 24.</a:t>
              </a: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9566983" y="6315097"/>
            <a:ext cx="1101029" cy="5429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Jarman" pitchFamily="2" charset="0"/>
              </a:rPr>
              <a:t>Show Answers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422287" y="6315097"/>
            <a:ext cx="1245725" cy="542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Jarman" pitchFamily="2" charset="0"/>
              </a:rPr>
              <a:t>Hide</a:t>
            </a:r>
          </a:p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Jarman" pitchFamily="2" charset="0"/>
              </a:rPr>
              <a:t>Answers</a:t>
            </a:r>
          </a:p>
        </p:txBody>
      </p:sp>
      <p:pic>
        <p:nvPicPr>
          <p:cNvPr id="16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9077" y="-11112"/>
            <a:ext cx="141479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/>
          <a:srcRect l="1597" t="41728" r="4974" b="46139"/>
          <a:stretch/>
        </p:blipFill>
        <p:spPr>
          <a:xfrm>
            <a:off x="1827180" y="5607040"/>
            <a:ext cx="8840831" cy="86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9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Jarm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92668" y="1895772"/>
            <a:ext cx="109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-34</a:t>
            </a:r>
          </a:p>
        </p:txBody>
      </p:sp>
      <p:sp>
        <p:nvSpPr>
          <p:cNvPr id="5" name="Rectangle 4"/>
          <p:cNvSpPr/>
          <p:nvPr/>
        </p:nvSpPr>
        <p:spPr>
          <a:xfrm>
            <a:off x="6799797" y="1895772"/>
            <a:ext cx="109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-60</a:t>
            </a:r>
          </a:p>
        </p:txBody>
      </p:sp>
      <p:sp>
        <p:nvSpPr>
          <p:cNvPr id="6" name="Rectangle 5"/>
          <p:cNvSpPr/>
          <p:nvPr/>
        </p:nvSpPr>
        <p:spPr>
          <a:xfrm>
            <a:off x="5664209" y="1767185"/>
            <a:ext cx="76014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&lt;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007775" y="3213748"/>
            <a:ext cx="5023565" cy="2687003"/>
          </a:xfrm>
          <a:prstGeom prst="wedgeRoundRectCallout">
            <a:avLst>
              <a:gd name="adj1" fmla="val -61423"/>
              <a:gd name="adj2" fmla="val 4282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Jarman" pitchFamily="2" charset="0"/>
              </a:rPr>
              <a:t>I know that -34 is _______than -60 because___________________________________________________.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38706910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8196" y="398947"/>
            <a:ext cx="5915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Difference between:</a:t>
            </a:r>
          </a:p>
        </p:txBody>
      </p:sp>
      <p:sp>
        <p:nvSpPr>
          <p:cNvPr id="3" name="Rectangle 2"/>
          <p:cNvSpPr/>
          <p:nvPr/>
        </p:nvSpPr>
        <p:spPr>
          <a:xfrm>
            <a:off x="4600979" y="1515053"/>
            <a:ext cx="2848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79AD42"/>
                </a:solidFill>
                <a:latin typeface="Jarman" pitchFamily="2" charset="0"/>
              </a:rPr>
              <a:t>-2 and 15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597" t="41728" r="4974" b="46139"/>
          <a:stretch/>
        </p:blipFill>
        <p:spPr>
          <a:xfrm>
            <a:off x="368710" y="2843402"/>
            <a:ext cx="11665973" cy="9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4412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8196" y="398947"/>
            <a:ext cx="5915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Difference between:</a:t>
            </a:r>
          </a:p>
        </p:txBody>
      </p:sp>
      <p:sp>
        <p:nvSpPr>
          <p:cNvPr id="3" name="Rectangle 2"/>
          <p:cNvSpPr/>
          <p:nvPr/>
        </p:nvSpPr>
        <p:spPr>
          <a:xfrm>
            <a:off x="4425453" y="1515053"/>
            <a:ext cx="3199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79AD42"/>
                </a:solidFill>
                <a:latin typeface="Jarman" pitchFamily="2" charset="0"/>
              </a:rPr>
              <a:t>-18 and 22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381257" y="3496237"/>
            <a:ext cx="7584141" cy="40341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459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8197" y="398947"/>
            <a:ext cx="5915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Difference between:</a:t>
            </a:r>
          </a:p>
        </p:txBody>
      </p:sp>
      <p:sp>
        <p:nvSpPr>
          <p:cNvPr id="3" name="Rectangle 2"/>
          <p:cNvSpPr/>
          <p:nvPr/>
        </p:nvSpPr>
        <p:spPr>
          <a:xfrm>
            <a:off x="4425448" y="1515053"/>
            <a:ext cx="3199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79AD42"/>
                </a:solidFill>
              </a:rPr>
              <a:t>-27 and 38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381257" y="3496237"/>
            <a:ext cx="7584141" cy="40341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81411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 Explain why.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C235FC9-0CE0-41D8-B65C-F2AAD5CF3558}"/>
              </a:ext>
            </a:extLst>
          </p:cNvPr>
          <p:cNvSpPr/>
          <p:nvPr/>
        </p:nvSpPr>
        <p:spPr>
          <a:xfrm>
            <a:off x="3094329" y="2381180"/>
            <a:ext cx="6003345" cy="71254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9 more than -2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CF3D0FB-A6F7-495C-9833-F59E433FAEFF}"/>
              </a:ext>
            </a:extLst>
          </p:cNvPr>
          <p:cNvSpPr/>
          <p:nvPr/>
        </p:nvSpPr>
        <p:spPr>
          <a:xfrm>
            <a:off x="3094329" y="1468643"/>
            <a:ext cx="6003345" cy="71254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difference between 3 and -4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A74EBE2-3AFA-4563-AFFD-D8807E245626}"/>
              </a:ext>
            </a:extLst>
          </p:cNvPr>
          <p:cNvSpPr/>
          <p:nvPr/>
        </p:nvSpPr>
        <p:spPr>
          <a:xfrm>
            <a:off x="3094329" y="3293716"/>
            <a:ext cx="6003345" cy="71254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difference between -5 and 2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8D1F5F51-BFA9-418D-8D94-A108A3A8CE73}"/>
              </a:ext>
            </a:extLst>
          </p:cNvPr>
          <p:cNvSpPr/>
          <p:nvPr/>
        </p:nvSpPr>
        <p:spPr>
          <a:xfrm>
            <a:off x="3094329" y="4202366"/>
            <a:ext cx="6003345" cy="712545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 more than -4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A8596E7-F5A9-4C93-916D-18F5CFBC35CC}"/>
              </a:ext>
            </a:extLst>
          </p:cNvPr>
          <p:cNvSpPr txBox="1"/>
          <p:nvPr/>
        </p:nvSpPr>
        <p:spPr>
          <a:xfrm>
            <a:off x="2397910" y="1560264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a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E022948-6F87-462A-85EE-C3ED0CFAD798}"/>
              </a:ext>
            </a:extLst>
          </p:cNvPr>
          <p:cNvSpPr txBox="1"/>
          <p:nvPr/>
        </p:nvSpPr>
        <p:spPr>
          <a:xfrm>
            <a:off x="2397910" y="2472801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b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444E645-0A1B-4636-B4F3-A0966CB1D0DB}"/>
              </a:ext>
            </a:extLst>
          </p:cNvPr>
          <p:cNvSpPr txBox="1"/>
          <p:nvPr/>
        </p:nvSpPr>
        <p:spPr>
          <a:xfrm>
            <a:off x="2397910" y="3385337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c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7FED13-967E-48E9-892F-E598E1D11912}"/>
              </a:ext>
            </a:extLst>
          </p:cNvPr>
          <p:cNvSpPr txBox="1"/>
          <p:nvPr/>
        </p:nvSpPr>
        <p:spPr>
          <a:xfrm>
            <a:off x="2397910" y="4293987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d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FCFB246C-7A38-4A34-8DD3-EDA67DB7076E}"/>
              </a:ext>
            </a:extLst>
          </p:cNvPr>
          <p:cNvSpPr/>
          <p:nvPr/>
        </p:nvSpPr>
        <p:spPr>
          <a:xfrm rot="20981335">
            <a:off x="578069" y="493986"/>
            <a:ext cx="2250049" cy="2051323"/>
          </a:xfrm>
          <a:prstGeom prst="wedgeRoundRectCallout">
            <a:avLst>
              <a:gd name="adj1" fmla="val -53998"/>
              <a:gd name="adj2" fmla="val -6149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Talk about it! </a:t>
            </a:r>
          </a:p>
        </p:txBody>
      </p:sp>
    </p:spTree>
    <p:extLst>
      <p:ext uri="{BB962C8B-B14F-4D97-AF65-F5344CB8AC3E}">
        <p14:creationId xmlns:p14="http://schemas.microsoft.com/office/powerpoint/2010/main" val="29706376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 Explain why.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 odd one out is ‘d’ because the answer is 6, the other answers are 7.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C235FC9-0CE0-41D8-B65C-F2AAD5CF3558}"/>
              </a:ext>
            </a:extLst>
          </p:cNvPr>
          <p:cNvSpPr/>
          <p:nvPr/>
        </p:nvSpPr>
        <p:spPr>
          <a:xfrm>
            <a:off x="3094329" y="2381180"/>
            <a:ext cx="6003345" cy="71254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9 more than -2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CF3D0FB-A6F7-495C-9833-F59E433FAEFF}"/>
              </a:ext>
            </a:extLst>
          </p:cNvPr>
          <p:cNvSpPr/>
          <p:nvPr/>
        </p:nvSpPr>
        <p:spPr>
          <a:xfrm>
            <a:off x="3094329" y="1468643"/>
            <a:ext cx="6003345" cy="71254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difference between 3 and -4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A74EBE2-3AFA-4563-AFFD-D8807E245626}"/>
              </a:ext>
            </a:extLst>
          </p:cNvPr>
          <p:cNvSpPr/>
          <p:nvPr/>
        </p:nvSpPr>
        <p:spPr>
          <a:xfrm>
            <a:off x="3094329" y="3293716"/>
            <a:ext cx="6003345" cy="71254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difference between -5 and 2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8D1F5F51-BFA9-418D-8D94-A108A3A8CE73}"/>
              </a:ext>
            </a:extLst>
          </p:cNvPr>
          <p:cNvSpPr/>
          <p:nvPr/>
        </p:nvSpPr>
        <p:spPr>
          <a:xfrm>
            <a:off x="3094329" y="4202366"/>
            <a:ext cx="6003345" cy="712545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 more than -4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A8596E7-F5A9-4C93-916D-18F5CFBC35CC}"/>
              </a:ext>
            </a:extLst>
          </p:cNvPr>
          <p:cNvSpPr txBox="1"/>
          <p:nvPr/>
        </p:nvSpPr>
        <p:spPr>
          <a:xfrm>
            <a:off x="2397910" y="1560264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a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E022948-6F87-462A-85EE-C3ED0CFAD798}"/>
              </a:ext>
            </a:extLst>
          </p:cNvPr>
          <p:cNvSpPr txBox="1"/>
          <p:nvPr/>
        </p:nvSpPr>
        <p:spPr>
          <a:xfrm>
            <a:off x="2397910" y="2472801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b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444E645-0A1B-4636-B4F3-A0966CB1D0DB}"/>
              </a:ext>
            </a:extLst>
          </p:cNvPr>
          <p:cNvSpPr txBox="1"/>
          <p:nvPr/>
        </p:nvSpPr>
        <p:spPr>
          <a:xfrm>
            <a:off x="2397910" y="3385337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c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7FED13-967E-48E9-892F-E598E1D11912}"/>
              </a:ext>
            </a:extLst>
          </p:cNvPr>
          <p:cNvSpPr txBox="1"/>
          <p:nvPr/>
        </p:nvSpPr>
        <p:spPr>
          <a:xfrm>
            <a:off x="2397910" y="4293987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d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6125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4FA69-233E-460D-A8ED-01A795808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6FC58-6C38-4EDF-9496-4286989F2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22D607-B43D-4678-99BD-D313EF3400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796" t="54274" r="13063" b="24683"/>
          <a:stretch/>
        </p:blipFill>
        <p:spPr>
          <a:xfrm>
            <a:off x="109625" y="442891"/>
            <a:ext cx="11972750" cy="352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4196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5F5BD-0B42-4EBF-8AAE-13EDCCD2D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382814" cy="74897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/>
              <a:t>Tues- Over to you….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65F0DD-9B1D-4926-BEB5-ABE056B87428}"/>
              </a:ext>
            </a:extLst>
          </p:cNvPr>
          <p:cNvSpPr/>
          <p:nvPr/>
        </p:nvSpPr>
        <p:spPr>
          <a:xfrm>
            <a:off x="241739" y="1270983"/>
            <a:ext cx="7157543" cy="166199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dirty="0"/>
              <a:t>Triangles- Negative number line worksheet</a:t>
            </a:r>
          </a:p>
          <a:p>
            <a:r>
              <a:rPr lang="en-GB" sz="2800" dirty="0"/>
              <a:t>Revise using IPADs then complete independently. </a:t>
            </a:r>
          </a:p>
          <a:p>
            <a:r>
              <a:rPr lang="en-GB" dirty="0">
                <a:hlinkClick r:id="rId2"/>
              </a:rPr>
              <a:t>https://www.theschoolrun.com/what-are-negative-numbers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12AE75-641F-4948-96C8-A64B9E7641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83" t="14100" r="30604" b="5324"/>
          <a:stretch/>
        </p:blipFill>
        <p:spPr>
          <a:xfrm>
            <a:off x="7399283" y="0"/>
            <a:ext cx="4382814" cy="378998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ED36A51-B6E5-4EBF-9575-4EB7F6A1B4E3}"/>
              </a:ext>
            </a:extLst>
          </p:cNvPr>
          <p:cNvSpPr/>
          <p:nvPr/>
        </p:nvSpPr>
        <p:spPr>
          <a:xfrm>
            <a:off x="315313" y="5695153"/>
            <a:ext cx="6863255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Octagons- independent- temp sheet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9636ED-3937-4B9F-A340-C472F06B1E97}"/>
              </a:ext>
            </a:extLst>
          </p:cNvPr>
          <p:cNvSpPr/>
          <p:nvPr/>
        </p:nvSpPr>
        <p:spPr>
          <a:xfrm>
            <a:off x="315313" y="3347886"/>
            <a:ext cx="4905702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Squares-Mrs Cooper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A03C4B-0DE6-4345-A417-4D32DCB97D9B}"/>
              </a:ext>
            </a:extLst>
          </p:cNvPr>
          <p:cNvSpPr/>
          <p:nvPr/>
        </p:nvSpPr>
        <p:spPr>
          <a:xfrm>
            <a:off x="241739" y="4203959"/>
            <a:ext cx="7451835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Hexagons- Mrs </a:t>
            </a:r>
            <a:r>
              <a:rPr lang="en-GB" sz="3200" dirty="0" err="1"/>
              <a:t>Warham</a:t>
            </a:r>
            <a:r>
              <a:rPr lang="en-GB" sz="3200" dirty="0"/>
              <a:t>/Mrs Lund- Negative number differences- temp</a:t>
            </a:r>
          </a:p>
        </p:txBody>
      </p:sp>
    </p:spTree>
    <p:extLst>
      <p:ext uri="{BB962C8B-B14F-4D97-AF65-F5344CB8AC3E}">
        <p14:creationId xmlns:p14="http://schemas.microsoft.com/office/powerpoint/2010/main" val="2946348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E73FCE-28E5-4B2A-AA0B-A8EB9A4F1EA8}"/>
              </a:ext>
            </a:extLst>
          </p:cNvPr>
          <p:cNvSpPr/>
          <p:nvPr/>
        </p:nvSpPr>
        <p:spPr>
          <a:xfrm>
            <a:off x="1040524" y="567380"/>
            <a:ext cx="10110951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Hexagons- Mrs </a:t>
            </a:r>
            <a:r>
              <a:rPr lang="en-GB" sz="3200" dirty="0" err="1"/>
              <a:t>Warham</a:t>
            </a:r>
            <a:r>
              <a:rPr lang="en-GB" sz="3200" dirty="0"/>
              <a:t>/Mrs Lund- Negative number differences- temp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2E6A63-5EA9-4756-B531-C69CDFFE88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72" t="10728" r="17673" b="6820"/>
          <a:stretch/>
        </p:blipFill>
        <p:spPr>
          <a:xfrm>
            <a:off x="2091557" y="1744175"/>
            <a:ext cx="8008883" cy="481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230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70D171-2FF1-4F64-BFD4-5F6E8B85A1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89" t="9656" r="25345" b="5747"/>
          <a:stretch/>
        </p:blipFill>
        <p:spPr>
          <a:xfrm>
            <a:off x="3636580" y="798786"/>
            <a:ext cx="7798676" cy="58017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734D454-10EF-4843-BC12-94AB622CD6B6}"/>
              </a:ext>
            </a:extLst>
          </p:cNvPr>
          <p:cNvSpPr/>
          <p:nvPr/>
        </p:nvSpPr>
        <p:spPr>
          <a:xfrm>
            <a:off x="354161" y="539445"/>
            <a:ext cx="2970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Octagons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81484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9368" y="116632"/>
            <a:ext cx="3223915" cy="99430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Jarman" pitchFamily="2" charset="0"/>
              </a:rPr>
              <a:t>Find the difference: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3068" y="0"/>
            <a:ext cx="3788729" cy="6858000"/>
          </a:xfrm>
          <a:solidFill>
            <a:srgbClr val="7030A0"/>
          </a:solidFill>
        </p:spPr>
        <p:txBody>
          <a:bodyPr/>
          <a:lstStyle/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-15 and 8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4 and -2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20 and -3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-9 and 32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16 and -4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32 and -5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-18 and 4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-12 and 23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-4 and 37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56 and – 12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9 and – 27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-65 and 33</a:t>
            </a:r>
          </a:p>
          <a:p>
            <a:pPr algn="ctr"/>
            <a:endParaRPr lang="en-GB" sz="3200" dirty="0">
              <a:solidFill>
                <a:schemeClr val="bg1"/>
              </a:solidFill>
              <a:latin typeface="Jarman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F33147-F622-4564-B327-05F5D4A3F7E3}"/>
              </a:ext>
            </a:extLst>
          </p:cNvPr>
          <p:cNvSpPr/>
          <p:nvPr/>
        </p:nvSpPr>
        <p:spPr>
          <a:xfrm>
            <a:off x="0" y="1438339"/>
            <a:ext cx="24595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Squares</a:t>
            </a:r>
          </a:p>
        </p:txBody>
      </p:sp>
    </p:spTree>
    <p:extLst>
      <p:ext uri="{BB962C8B-B14F-4D97-AF65-F5344CB8AC3E}">
        <p14:creationId xmlns:p14="http://schemas.microsoft.com/office/powerpoint/2010/main" val="20205269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DEFC27-7243-4220-8F91-B0F3EF07E965}"/>
              </a:ext>
            </a:extLst>
          </p:cNvPr>
          <p:cNvSpPr txBox="1"/>
          <p:nvPr/>
        </p:nvSpPr>
        <p:spPr>
          <a:xfrm>
            <a:off x="2093845" y="335846"/>
            <a:ext cx="75669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7a" panose="03050602040000000000" pitchFamily="66" charset="0"/>
              </a:rPr>
              <a:t>Tuesday 22</a:t>
            </a:r>
            <a:r>
              <a:rPr lang="en-GB" sz="2800" baseline="30000" dirty="0">
                <a:latin typeface="XCCW Joined 7a" panose="03050602040000000000" pitchFamily="66" charset="0"/>
              </a:rPr>
              <a:t>nd</a:t>
            </a:r>
            <a:r>
              <a:rPr lang="en-GB" sz="2800" dirty="0">
                <a:latin typeface="XCCW Joined 7a" panose="03050602040000000000" pitchFamily="66" charset="0"/>
              </a:rPr>
              <a:t> September</a:t>
            </a:r>
          </a:p>
          <a:p>
            <a:pPr algn="ctr"/>
            <a:endParaRPr lang="en-GB" sz="2800" dirty="0">
              <a:latin typeface="XCCW Joined 7a" panose="03050602040000000000" pitchFamily="66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</a:rPr>
              <a:t>LO: To understand and use negative numbers (problem solving) </a:t>
            </a:r>
          </a:p>
        </p:txBody>
      </p:sp>
      <p:pic>
        <p:nvPicPr>
          <p:cNvPr id="2050" name="Picture 2" descr="Session 1: Working with numbers: 1.2 Negative numbers - OpenLearn - Open  University - FSM_1">
            <a:extLst>
              <a:ext uri="{FF2B5EF4-FFF2-40B4-BE49-F238E27FC236}">
                <a16:creationId xmlns:a16="http://schemas.microsoft.com/office/drawing/2014/main" id="{9660C299-19CA-43CC-AF94-16182FAE1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939" y="3178881"/>
            <a:ext cx="4876800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9A45DF-1198-4385-83F2-BC79C9575078}"/>
              </a:ext>
            </a:extLst>
          </p:cNvPr>
          <p:cNvSpPr/>
          <p:nvPr/>
        </p:nvSpPr>
        <p:spPr>
          <a:xfrm>
            <a:off x="207129" y="182094"/>
            <a:ext cx="2324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147312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07929" y="425841"/>
            <a:ext cx="7515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E34192">
                    <a:lumMod val="75000"/>
                  </a:srgbClr>
                </a:solidFill>
                <a:effectLst>
                  <a:reflection blurRad="6350" stA="53000" endA="300" endPos="35500" dir="5400000" sy="-90000" algn="bl" rotWithShape="0"/>
                </a:effectLst>
              </a:rPr>
              <a:t>Let’s count! True or False?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2039007" y="1629103"/>
            <a:ext cx="8113986" cy="3830403"/>
          </a:xfrm>
          <a:prstGeom prst="wedgeRoundRectCallout">
            <a:avLst>
              <a:gd name="adj1" fmla="val -43010"/>
              <a:gd name="adj2" fmla="val 71591"/>
              <a:gd name="adj3" fmla="val 16667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17538" y="2362218"/>
            <a:ext cx="79571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When I count backwards in 50s</a:t>
            </a:r>
          </a:p>
          <a:p>
            <a:pPr algn="ctr"/>
            <a:r>
              <a:rPr lang="en-US" sz="4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from 10 I will say -150. </a:t>
            </a:r>
          </a:p>
          <a:p>
            <a:pPr algn="ctr"/>
            <a:r>
              <a:rPr lang="en-US" sz="4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12304475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part-whole model.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809BE7E-17CA-40E4-9F3A-420C67B053D2}"/>
              </a:ext>
            </a:extLst>
          </p:cNvPr>
          <p:cNvGrpSpPr/>
          <p:nvPr/>
        </p:nvGrpSpPr>
        <p:grpSpPr>
          <a:xfrm>
            <a:off x="4082236" y="1990346"/>
            <a:ext cx="4027528" cy="3018061"/>
            <a:chOff x="588866" y="7472197"/>
            <a:chExt cx="2273434" cy="170361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31426A6-A652-4076-A314-65ADFD5AEE62}"/>
                </a:ext>
              </a:extLst>
            </p:cNvPr>
            <p:cNvGrpSpPr/>
            <p:nvPr/>
          </p:nvGrpSpPr>
          <p:grpSpPr>
            <a:xfrm rot="5400000">
              <a:off x="873775" y="7187288"/>
              <a:ext cx="1703616" cy="2273434"/>
              <a:chOff x="571253" y="3929846"/>
              <a:chExt cx="1703616" cy="2273434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9C549CB5-255D-4B84-BF1C-B07350BD5932}"/>
                  </a:ext>
                </a:extLst>
              </p:cNvPr>
              <p:cNvSpPr/>
              <p:nvPr/>
            </p:nvSpPr>
            <p:spPr>
              <a:xfrm rot="16200000">
                <a:off x="965861" y="5288880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r>
                  <a:rPr lang="en-US" sz="4000" dirty="0">
                    <a:solidFill>
                      <a:prstClr val="black"/>
                    </a:solidFill>
                    <a:latin typeface="SassoonCRInfantMedium" panose="02000603020000020003" pitchFamily="2" charset="77"/>
                  </a:rPr>
                  <a:t>-91</a:t>
                </a: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E18869B9-C386-4FE5-A8EB-96223774CE6C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571253" y="3929846"/>
                <a:ext cx="792000" cy="792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prstClr val="black"/>
                    </a:solidFill>
                    <a:latin typeface="SassoonCRInfantMedium" panose="02000603020000020003" pitchFamily="2" charset="77"/>
                  </a:rPr>
                  <a:t>49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768084E-8A9C-4043-BB7D-C7A01DCBDD5A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1482869" y="3929846"/>
                <a:ext cx="792000" cy="792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 sz="4000" dirty="0">
                  <a:solidFill>
                    <a:prstClr val="black"/>
                  </a:solidFill>
                  <a:latin typeface="SassoonCRInfantMedium" panose="02000603020000020003" pitchFamily="2" charset="77"/>
                </a:endParaRP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3E05723-B822-45B0-BEDF-505CFF221094}"/>
                </a:ext>
              </a:extLst>
            </p:cNvPr>
            <p:cNvCxnSpPr>
              <a:cxnSpLocks/>
              <a:stCxn id="13" idx="2"/>
              <a:endCxn id="12" idx="7"/>
            </p:cNvCxnSpPr>
            <p:nvPr/>
          </p:nvCxnSpPr>
          <p:spPr>
            <a:xfrm flipH="1">
              <a:off x="1369355" y="7868197"/>
              <a:ext cx="700945" cy="132519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F9F709-6EED-4F95-974B-3C7B3CF00E79}"/>
                </a:ext>
              </a:extLst>
            </p:cNvPr>
            <p:cNvCxnSpPr>
              <a:cxnSpLocks/>
              <a:stCxn id="14" idx="2"/>
              <a:endCxn id="12" idx="5"/>
            </p:cNvCxnSpPr>
            <p:nvPr/>
          </p:nvCxnSpPr>
          <p:spPr>
            <a:xfrm flipH="1" flipV="1">
              <a:off x="1369355" y="8647294"/>
              <a:ext cx="700945" cy="132519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279559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part-whole model.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809BE7E-17CA-40E4-9F3A-420C67B053D2}"/>
              </a:ext>
            </a:extLst>
          </p:cNvPr>
          <p:cNvGrpSpPr/>
          <p:nvPr/>
        </p:nvGrpSpPr>
        <p:grpSpPr>
          <a:xfrm>
            <a:off x="4082236" y="1990346"/>
            <a:ext cx="4027528" cy="3018061"/>
            <a:chOff x="588866" y="7472197"/>
            <a:chExt cx="2273434" cy="170361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31426A6-A652-4076-A314-65ADFD5AEE62}"/>
                </a:ext>
              </a:extLst>
            </p:cNvPr>
            <p:cNvGrpSpPr/>
            <p:nvPr/>
          </p:nvGrpSpPr>
          <p:grpSpPr>
            <a:xfrm rot="5400000">
              <a:off x="873775" y="7187288"/>
              <a:ext cx="1703616" cy="2273434"/>
              <a:chOff x="571253" y="3929846"/>
              <a:chExt cx="1703616" cy="2273434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9C549CB5-255D-4B84-BF1C-B07350BD5932}"/>
                  </a:ext>
                </a:extLst>
              </p:cNvPr>
              <p:cNvSpPr/>
              <p:nvPr/>
            </p:nvSpPr>
            <p:spPr>
              <a:xfrm rot="16200000">
                <a:off x="965861" y="5288880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r>
                  <a:rPr lang="en-US" sz="4000" dirty="0">
                    <a:solidFill>
                      <a:prstClr val="black"/>
                    </a:solidFill>
                    <a:latin typeface="SassoonCRInfantMedium" panose="02000603020000020003" pitchFamily="2" charset="77"/>
                  </a:rPr>
                  <a:t>-91</a:t>
                </a: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E18869B9-C386-4FE5-A8EB-96223774CE6C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571253" y="3929846"/>
                <a:ext cx="792000" cy="792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prstClr val="black"/>
                    </a:solidFill>
                    <a:latin typeface="SassoonCRInfantMedium" panose="02000603020000020003" pitchFamily="2" charset="77"/>
                  </a:rPr>
                  <a:t>49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768084E-8A9C-4043-BB7D-C7A01DCBDD5A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1482869" y="3929846"/>
                <a:ext cx="792000" cy="792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lvl="0" algn="ctr"/>
                <a:r>
                  <a:rPr lang="en-US" sz="4000" dirty="0">
                    <a:solidFill>
                      <a:srgbClr val="FF0000"/>
                    </a:solidFill>
                    <a:latin typeface="SassoonCRInfantMedium" panose="02000603020000020003" pitchFamily="2" charset="77"/>
                  </a:rPr>
                  <a:t>-140</a:t>
                </a: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3E05723-B822-45B0-BEDF-505CFF221094}"/>
                </a:ext>
              </a:extLst>
            </p:cNvPr>
            <p:cNvCxnSpPr>
              <a:cxnSpLocks/>
              <a:stCxn id="13" idx="2"/>
              <a:endCxn id="12" idx="7"/>
            </p:cNvCxnSpPr>
            <p:nvPr/>
          </p:nvCxnSpPr>
          <p:spPr>
            <a:xfrm flipH="1">
              <a:off x="1369355" y="7868197"/>
              <a:ext cx="700945" cy="132519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F9F709-6EED-4F95-974B-3C7B3CF00E79}"/>
                </a:ext>
              </a:extLst>
            </p:cNvPr>
            <p:cNvCxnSpPr>
              <a:cxnSpLocks/>
              <a:stCxn id="14" idx="2"/>
              <a:endCxn id="12" idx="5"/>
            </p:cNvCxnSpPr>
            <p:nvPr/>
          </p:nvCxnSpPr>
          <p:spPr>
            <a:xfrm flipH="1" flipV="1">
              <a:off x="1369355" y="8647294"/>
              <a:ext cx="700945" cy="132519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53705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CCW Cursive Writing 7" pitchFamily="66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CW Cursive Writing 7" pitchFamily="66" charset="0"/>
              </a:rPr>
              <a:t>4 less than -5 is -9</a:t>
            </a:r>
          </a:p>
        </p:txBody>
      </p:sp>
    </p:spTree>
    <p:extLst>
      <p:ext uri="{BB962C8B-B14F-4D97-AF65-F5344CB8AC3E}">
        <p14:creationId xmlns:p14="http://schemas.microsoft.com/office/powerpoint/2010/main" val="27663906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CCW Cursive Writing 7" pitchFamily="66" charset="0"/>
              </a:rPr>
              <a:t>8 more than -7 is -15</a:t>
            </a:r>
          </a:p>
        </p:txBody>
      </p:sp>
    </p:spTree>
    <p:extLst>
      <p:ext uri="{BB962C8B-B14F-4D97-AF65-F5344CB8AC3E}">
        <p14:creationId xmlns:p14="http://schemas.microsoft.com/office/powerpoint/2010/main" val="41972061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EABD8-8A61-401E-A7A4-7CF2D1A44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Talk about it….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521DD-7A84-4774-8338-74D85EDBB4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17C27D-5AAE-4E4F-9AB4-D20EE8687F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901" t="74566" r="12430" b="15288"/>
          <a:stretch/>
        </p:blipFill>
        <p:spPr>
          <a:xfrm>
            <a:off x="0" y="1270653"/>
            <a:ext cx="12192000" cy="199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2041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Jarm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92668" y="1895772"/>
            <a:ext cx="109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-34</a:t>
            </a:r>
          </a:p>
        </p:txBody>
      </p:sp>
      <p:sp>
        <p:nvSpPr>
          <p:cNvPr id="5" name="Rectangle 4"/>
          <p:cNvSpPr/>
          <p:nvPr/>
        </p:nvSpPr>
        <p:spPr>
          <a:xfrm>
            <a:off x="6799797" y="1895772"/>
            <a:ext cx="109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-60</a:t>
            </a:r>
          </a:p>
        </p:txBody>
      </p:sp>
      <p:sp>
        <p:nvSpPr>
          <p:cNvPr id="6" name="Rectangle 5"/>
          <p:cNvSpPr/>
          <p:nvPr/>
        </p:nvSpPr>
        <p:spPr>
          <a:xfrm>
            <a:off x="5664209" y="1767185"/>
            <a:ext cx="76014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&lt;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007775" y="3213748"/>
            <a:ext cx="5023565" cy="2687003"/>
          </a:xfrm>
          <a:prstGeom prst="wedgeRoundRectCallout">
            <a:avLst>
              <a:gd name="adj1" fmla="val -61423"/>
              <a:gd name="adj2" fmla="val 4282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Jarman" pitchFamily="2" charset="0"/>
              </a:rPr>
              <a:t>I know that -34 is _______than -60 because___________________________________________________.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23853443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On the surface of Jupiter, the temperature can be as low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as -160°C. At the top of Jupiter’s atmosphere, the temperature can increase by 885°C.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the temperature at the top of Jupiter’s atmosphere?</a:t>
            </a:r>
          </a:p>
        </p:txBody>
      </p:sp>
    </p:spTree>
    <p:extLst>
      <p:ext uri="{BB962C8B-B14F-4D97-AF65-F5344CB8AC3E}">
        <p14:creationId xmlns:p14="http://schemas.microsoft.com/office/powerpoint/2010/main" val="17559817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On the surface of Jupiter, the temperature can be as low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as -160°C. At the top of Jupiter’s atmosphere, the temperature can increase by 885°C.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the temperature at the top of Jupiter’s atmosphere?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-160 + 885 = 725°C</a:t>
            </a:r>
          </a:p>
        </p:txBody>
      </p:sp>
    </p:spTree>
    <p:extLst>
      <p:ext uri="{BB962C8B-B14F-4D97-AF65-F5344CB8AC3E}">
        <p14:creationId xmlns:p14="http://schemas.microsoft.com/office/powerpoint/2010/main" val="58933050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5F5BD-0B42-4EBF-8AAE-13EDCCD2D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068614" cy="74897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dirty="0"/>
              <a:t>Weds - Over to you….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65F0DD-9B1D-4926-BEB5-ABE056B87428}"/>
              </a:ext>
            </a:extLst>
          </p:cNvPr>
          <p:cNvSpPr/>
          <p:nvPr/>
        </p:nvSpPr>
        <p:spPr>
          <a:xfrm>
            <a:off x="241739" y="1407749"/>
            <a:ext cx="821908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dirty="0"/>
              <a:t>Triangles- Negative number problems – Mrs Lund  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D36A51-B6E5-4EBF-9575-4EB7F6A1B4E3}"/>
              </a:ext>
            </a:extLst>
          </p:cNvPr>
          <p:cNvSpPr/>
          <p:nvPr/>
        </p:nvSpPr>
        <p:spPr>
          <a:xfrm>
            <a:off x="315312" y="5861863"/>
            <a:ext cx="6863255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Octagons-Mrs Day (out room)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9636ED-3937-4B9F-A340-C472F06B1E97}"/>
              </a:ext>
            </a:extLst>
          </p:cNvPr>
          <p:cNvSpPr/>
          <p:nvPr/>
        </p:nvSpPr>
        <p:spPr>
          <a:xfrm>
            <a:off x="315312" y="2530262"/>
            <a:ext cx="7241625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Squares/Hexagons-Mrs Cooper-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A03C4B-0DE6-4345-A417-4D32DCB97D9B}"/>
              </a:ext>
            </a:extLst>
          </p:cNvPr>
          <p:cNvSpPr/>
          <p:nvPr/>
        </p:nvSpPr>
        <p:spPr>
          <a:xfrm>
            <a:off x="1019506" y="3849814"/>
            <a:ext cx="6537432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Hexagons - Mrs </a:t>
            </a:r>
            <a:r>
              <a:rPr lang="en-GB" sz="3200" dirty="0" err="1"/>
              <a:t>Warham</a:t>
            </a:r>
            <a:r>
              <a:rPr lang="en-GB" sz="3200" dirty="0"/>
              <a:t> (grp) Rest in class</a:t>
            </a:r>
          </a:p>
          <a:p>
            <a:r>
              <a:rPr lang="en-GB" sz="3200" dirty="0"/>
              <a:t>Problem solving- slides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D219C96-3B82-48FF-891A-DA78613069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76" t="10268" r="39138" b="7433"/>
          <a:stretch/>
        </p:blipFill>
        <p:spPr>
          <a:xfrm>
            <a:off x="7462345" y="2111634"/>
            <a:ext cx="3037490" cy="374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4101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AED6F-24A0-4BB0-9B7D-D0D171529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Squares/Hex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28BA26-DD61-40AD-9055-53CAF64AD3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76" t="10268" r="39138" b="7433"/>
          <a:stretch/>
        </p:blipFill>
        <p:spPr>
          <a:xfrm>
            <a:off x="4109546" y="0"/>
            <a:ext cx="5468384" cy="673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87329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38915" t="30700" r="15102" b="9374"/>
          <a:stretch/>
        </p:blipFill>
        <p:spPr>
          <a:xfrm>
            <a:off x="1524001" y="0"/>
            <a:ext cx="4319913" cy="3429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/>
          <a:srcRect l="38650" t="30700" r="15102" b="9374"/>
          <a:stretch/>
        </p:blipFill>
        <p:spPr>
          <a:xfrm>
            <a:off x="1524000" y="3429000"/>
            <a:ext cx="4344738" cy="3429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/>
          <a:srcRect l="38962" t="30700" r="15102" b="9374"/>
          <a:stretch/>
        </p:blipFill>
        <p:spPr>
          <a:xfrm>
            <a:off x="5988120" y="0"/>
            <a:ext cx="4679881" cy="3429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35083" t="30700" r="15102" b="9374"/>
          <a:stretch/>
        </p:blipFill>
        <p:spPr>
          <a:xfrm>
            <a:off x="5988120" y="3429000"/>
            <a:ext cx="4679881" cy="3429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D3D5D97-1973-4632-A063-FC2E2518ECFA}"/>
              </a:ext>
            </a:extLst>
          </p:cNvPr>
          <p:cNvSpPr txBox="1">
            <a:spLocks/>
          </p:cNvSpPr>
          <p:nvPr/>
        </p:nvSpPr>
        <p:spPr>
          <a:xfrm>
            <a:off x="160283" y="5993414"/>
            <a:ext cx="301384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/>
              <a:t>Squares/Hex</a:t>
            </a:r>
          </a:p>
        </p:txBody>
      </p:sp>
    </p:spTree>
    <p:extLst>
      <p:ext uri="{BB962C8B-B14F-4D97-AF65-F5344CB8AC3E}">
        <p14:creationId xmlns:p14="http://schemas.microsoft.com/office/powerpoint/2010/main" val="33759417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524000" y="304109"/>
            <a:ext cx="4568114" cy="5086043"/>
            <a:chOff x="0" y="304095"/>
            <a:chExt cx="4948790" cy="508604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/>
            <a:srcRect l="23508" t="24448" r="34945" b="15808"/>
            <a:stretch/>
          </p:blipFill>
          <p:spPr>
            <a:xfrm>
              <a:off x="0" y="304095"/>
              <a:ext cx="4746812" cy="3837598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/>
            <a:srcRect l="26091" t="71875" r="28434" b="7721"/>
            <a:stretch/>
          </p:blipFill>
          <p:spPr>
            <a:xfrm>
              <a:off x="0" y="4141693"/>
              <a:ext cx="4948790" cy="1248445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23508" t="24448" r="34945" b="15808"/>
          <a:stretch/>
        </p:blipFill>
        <p:spPr>
          <a:xfrm>
            <a:off x="6091241" y="304095"/>
            <a:ext cx="4381673" cy="38375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/>
          <a:srcRect l="26091" t="71875" r="28434" b="7721"/>
          <a:stretch/>
        </p:blipFill>
        <p:spPr>
          <a:xfrm>
            <a:off x="6046349" y="4100962"/>
            <a:ext cx="4568114" cy="1248445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1E3C8EF-E120-481D-887E-435E5A939396}"/>
              </a:ext>
            </a:extLst>
          </p:cNvPr>
          <p:cNvSpPr txBox="1">
            <a:spLocks/>
          </p:cNvSpPr>
          <p:nvPr/>
        </p:nvSpPr>
        <p:spPr>
          <a:xfrm>
            <a:off x="1011620" y="51322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Squares/Hex</a:t>
            </a:r>
          </a:p>
        </p:txBody>
      </p:sp>
    </p:spTree>
    <p:extLst>
      <p:ext uri="{BB962C8B-B14F-4D97-AF65-F5344CB8AC3E}">
        <p14:creationId xmlns:p14="http://schemas.microsoft.com/office/powerpoint/2010/main" val="16247579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1524002" y="1"/>
            <a:ext cx="3059831" cy="19530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4586432" y="-1"/>
            <a:ext cx="3059831" cy="19530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7608170" y="-2"/>
            <a:ext cx="3059831" cy="19530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1523506" y="2136262"/>
            <a:ext cx="3059831" cy="19530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4586431" y="2136264"/>
            <a:ext cx="3059831" cy="19530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7579044" y="2348882"/>
            <a:ext cx="3059831" cy="19530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1523507" y="4904940"/>
            <a:ext cx="3059831" cy="19530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4585937" y="4904939"/>
            <a:ext cx="3059831" cy="19530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7607675" y="4904938"/>
            <a:ext cx="3059831" cy="19530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1517292" y="2348881"/>
            <a:ext cx="3059831" cy="19530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4580217" y="2348883"/>
            <a:ext cx="3059831" cy="195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21993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219550" y="562572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The temperature in Cardiff is 3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falls by 4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is 3 more than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 temperature in Glasgow is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increases by 6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9550" y="562572"/>
                <a:ext cx="7497474" cy="5693866"/>
              </a:xfrm>
              <a:prstGeom prst="rect">
                <a:avLst/>
              </a:prstGeom>
              <a:blipFill>
                <a:blip r:embed="rId2"/>
                <a:stretch>
                  <a:fillRect l="-1626" t="-964" r="-1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/>
          <p:cNvCxnSpPr/>
          <p:nvPr/>
        </p:nvCxnSpPr>
        <p:spPr>
          <a:xfrm>
            <a:off x="3840917" y="1953877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3302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6330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49816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82844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49358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15872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82386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690058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93562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818665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665" y="2260650"/>
                <a:ext cx="651510" cy="461665"/>
              </a:xfrm>
              <a:prstGeom prst="rect">
                <a:avLst/>
              </a:prstGeom>
              <a:blipFill>
                <a:blip r:embed="rId3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7645072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23664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174042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042" y="2260650"/>
                <a:ext cx="651510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453340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340" y="2260650"/>
                <a:ext cx="651510" cy="461665"/>
              </a:xfrm>
              <a:prstGeom prst="rect">
                <a:avLst/>
              </a:prstGeom>
              <a:blipFill>
                <a:blip r:embed="rId5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AEEEACBB-6581-471C-9A6F-07C3FFB69E30}"/>
              </a:ext>
            </a:extLst>
          </p:cNvPr>
          <p:cNvSpPr/>
          <p:nvPr/>
        </p:nvSpPr>
        <p:spPr>
          <a:xfrm>
            <a:off x="354272" y="377906"/>
            <a:ext cx="101515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5757" t="30882" r="18616" b="23530"/>
          <a:stretch/>
        </p:blipFill>
        <p:spPr>
          <a:xfrm>
            <a:off x="1685365" y="2"/>
            <a:ext cx="8703610" cy="35840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/>
          <a:srcRect l="16170" t="37316" r="18203" b="17830"/>
          <a:stretch/>
        </p:blipFill>
        <p:spPr>
          <a:xfrm>
            <a:off x="1685365" y="3482802"/>
            <a:ext cx="8703610" cy="328108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2214678-7477-4895-B2CC-96D8BAA7230C}"/>
              </a:ext>
            </a:extLst>
          </p:cNvPr>
          <p:cNvSpPr/>
          <p:nvPr/>
        </p:nvSpPr>
        <p:spPr>
          <a:xfrm>
            <a:off x="354272" y="377906"/>
            <a:ext cx="101515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</a:t>
            </a:r>
          </a:p>
        </p:txBody>
      </p:sp>
    </p:spTree>
    <p:extLst>
      <p:ext uri="{BB962C8B-B14F-4D97-AF65-F5344CB8AC3E}">
        <p14:creationId xmlns:p14="http://schemas.microsoft.com/office/powerpoint/2010/main" val="19201999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E0755-00BB-4C7C-9B83-B08605FDD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303" y="186451"/>
            <a:ext cx="10515600" cy="672662"/>
          </a:xfrm>
        </p:spPr>
        <p:txBody>
          <a:bodyPr>
            <a:normAutofit fontScale="90000"/>
          </a:bodyPr>
          <a:lstStyle/>
          <a:p>
            <a:r>
              <a:rPr lang="en-GB" dirty="0"/>
              <a:t>Octagons- problem solving Mrs Day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C37D22-C1DF-4726-B6D4-B4C225C0F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31" t="9809" r="25518" b="5325"/>
          <a:stretch/>
        </p:blipFill>
        <p:spPr>
          <a:xfrm>
            <a:off x="1996966" y="859113"/>
            <a:ext cx="7809186" cy="582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9907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969575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110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79650" y="1365075"/>
            <a:ext cx="7632700" cy="2711100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An explorer was investigating a deep crater.</a:t>
            </a:r>
          </a:p>
          <a:p>
            <a:r>
              <a:rPr lang="en-GB" dirty="0"/>
              <a:t>On day one, she travelled -5.6m down the crater. On day two, she travelled a further -4.8m down the crater. On day three, she travelled 6.8m back up the crater to collect some more supplies. On day four, she travelled another -9.7m back down the crater. On day five, she travelled all the way back up to the top of the crater to return to the surface.</a:t>
            </a:r>
          </a:p>
          <a:p>
            <a:endParaRPr lang="en-GB" dirty="0"/>
          </a:p>
          <a:p>
            <a:r>
              <a:rPr lang="en-GB" dirty="0"/>
              <a:t> How far did she need to travel on day five to return to the surface? </a:t>
            </a:r>
          </a:p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110682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76607" y="3655225"/>
            <a:ext cx="780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3"/>
                </a:solidFill>
                <a:cs typeface="Calibri" panose="020F0502020204030204" pitchFamily="34" charset="0"/>
              </a:rPr>
              <a:t>13.3m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"/>
          <a:stretch/>
        </p:blipFill>
        <p:spPr>
          <a:xfrm>
            <a:off x="6996018" y="3834581"/>
            <a:ext cx="2641543" cy="256622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144382B-ECD1-48BD-B68A-591F8FD035C0}"/>
              </a:ext>
            </a:extLst>
          </p:cNvPr>
          <p:cNvSpPr/>
          <p:nvPr/>
        </p:nvSpPr>
        <p:spPr>
          <a:xfrm rot="20632889">
            <a:off x="396201" y="5083304"/>
            <a:ext cx="2970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Octagons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43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097" t="17463" r="20993" b="6801"/>
          <a:stretch/>
        </p:blipFill>
        <p:spPr>
          <a:xfrm>
            <a:off x="135488" y="0"/>
            <a:ext cx="12056512" cy="645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47098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097" t="17463" r="20993" b="6801"/>
          <a:stretch/>
        </p:blipFill>
        <p:spPr>
          <a:xfrm>
            <a:off x="0" y="175568"/>
            <a:ext cx="12192000" cy="645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8420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66D2E-9E5F-4140-AC10-0BEABF0EF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72E7CD-F5D4-4CCE-94DD-C8AEC14C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86FF24-FFE4-4CF9-B15D-0803A5C451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0" y="4237"/>
            <a:ext cx="2949262" cy="30194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B1614F-1DCB-4BB6-887E-D8025B2E3B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28737" y="3838583"/>
            <a:ext cx="2949262" cy="30194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53465F-3B3C-4A69-9976-8C5FA20093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2949262" y="4237"/>
            <a:ext cx="2949262" cy="30194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F2CA79-5AF6-4D54-A0D0-ECB04B0935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2977999" y="3838583"/>
            <a:ext cx="2949262" cy="30194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C7ADC5-25EB-48F6-A042-F4657276E2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6293478" y="9557"/>
            <a:ext cx="2949262" cy="30194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30B410-39BD-4198-A0A0-4089BD8776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9242740" y="9557"/>
            <a:ext cx="2949262" cy="301941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738C78-2511-43EC-A07A-AAC8519E49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9271477" y="3843903"/>
            <a:ext cx="2949262" cy="301941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CF71FE-001C-429D-B99B-6542A9DA53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6264739" y="3919195"/>
            <a:ext cx="2949262" cy="3019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36853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A67F4-3B3B-48A8-AF39-317D82EAE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2FE5E-7DC4-4DB0-965B-C0934870D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A96BC2-7B00-443B-A399-4202F6D627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1" t="20079" r="63024" b="13121"/>
          <a:stretch/>
        </p:blipFill>
        <p:spPr>
          <a:xfrm>
            <a:off x="0" y="0"/>
            <a:ext cx="3559835" cy="54780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808096-A5ED-4380-B736-8B1836DBC2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1" t="20079" r="63024" b="13121"/>
          <a:stretch/>
        </p:blipFill>
        <p:spPr>
          <a:xfrm>
            <a:off x="4004931" y="0"/>
            <a:ext cx="3559835" cy="54780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DBDE59-2515-4BB4-BFAD-F3A7B5E5B9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1" t="20079" r="63024" b="13121"/>
          <a:stretch/>
        </p:blipFill>
        <p:spPr>
          <a:xfrm>
            <a:off x="8632167" y="-1"/>
            <a:ext cx="3559835" cy="547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62193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9C4B2-273B-4923-90AE-370AEFC65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5D6981-9E05-4D9A-B5C3-7730353317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B90618-5480-43F8-B1E4-0ECE13D2A3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13" t="20079" r="24881" b="13121"/>
          <a:stretch/>
        </p:blipFill>
        <p:spPr>
          <a:xfrm>
            <a:off x="8632167" y="0"/>
            <a:ext cx="3559835" cy="5478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D4B049-4FFC-4E6E-9197-CFFFA034CA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13" t="20079" r="24881" b="13121"/>
          <a:stretch/>
        </p:blipFill>
        <p:spPr>
          <a:xfrm>
            <a:off x="4629426" y="0"/>
            <a:ext cx="3559835" cy="54780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96268C1-843B-45D8-8D64-CF2F3B5EF7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13" t="20079" r="24881" b="13121"/>
          <a:stretch/>
        </p:blipFill>
        <p:spPr>
          <a:xfrm>
            <a:off x="646755" y="-1"/>
            <a:ext cx="3559835" cy="547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35046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24443-BB46-4FA6-9B72-A4FDECFE9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F5CF7-8BDD-4478-BD44-711416DEF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A477AE-0420-41C1-9C08-37DE2D7E8E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76" t="22062" r="51831" b="30131"/>
          <a:stretch/>
        </p:blipFill>
        <p:spPr>
          <a:xfrm>
            <a:off x="1931830" y="376322"/>
            <a:ext cx="8062175" cy="610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3109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B5282-3D6D-4CEB-A8A0-47B53FC34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2FFF4-4113-4807-88CC-231DC87755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2B5BF1-A9CE-40FA-AF35-50B179588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1" t="20079" r="13274" b="13121"/>
          <a:stretch/>
        </p:blipFill>
        <p:spPr>
          <a:xfrm>
            <a:off x="877694" y="478895"/>
            <a:ext cx="10816323" cy="547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16710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0" y="-24611"/>
            <a:ext cx="3960357" cy="30726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8231645" y="-77082"/>
            <a:ext cx="3960357" cy="30726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0" y="3809964"/>
            <a:ext cx="3960357" cy="30726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8231643" y="3785352"/>
            <a:ext cx="3960357" cy="30726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810BB8-1A80-45AC-A177-8F4C6DB500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4115821" y="0"/>
            <a:ext cx="3960357" cy="30726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8A6E96-5136-4311-B830-2314B040F0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4115821" y="3834575"/>
            <a:ext cx="3960357" cy="307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2650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DB5A554D-9726-431D-810D-50F1BEFBA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862"/>
            <a:ext cx="8913124" cy="63221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48493FD3-2E55-48B1-A52E-DCA311BA9E79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Work out the answers to the children’s questions, then order them from smallest to largest.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E92EEF76-18DA-47C0-B78D-D3458FA93BE6}"/>
              </a:ext>
            </a:extLst>
          </p:cNvPr>
          <p:cNvSpPr/>
          <p:nvPr/>
        </p:nvSpPr>
        <p:spPr>
          <a:xfrm>
            <a:off x="3425395" y="1953829"/>
            <a:ext cx="3123344" cy="859001"/>
          </a:xfrm>
          <a:prstGeom prst="wedgeRoundRectCallout">
            <a:avLst>
              <a:gd name="adj1" fmla="val -61967"/>
              <a:gd name="adj2" fmla="val 19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What is the difference between 21°C and -32°C?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1C737CB-1EE0-4879-9794-9E840EDCBA5E}"/>
              </a:ext>
            </a:extLst>
          </p:cNvPr>
          <p:cNvSpPr txBox="1"/>
          <p:nvPr/>
        </p:nvSpPr>
        <p:spPr>
          <a:xfrm>
            <a:off x="2168499" y="2744223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Hafsa</a:t>
            </a:r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BFD79024-3449-4003-BDA8-A5B3E04C3B9A}"/>
              </a:ext>
            </a:extLst>
          </p:cNvPr>
          <p:cNvSpPr/>
          <p:nvPr/>
        </p:nvSpPr>
        <p:spPr>
          <a:xfrm>
            <a:off x="3425395" y="4608747"/>
            <a:ext cx="3123344" cy="830091"/>
          </a:xfrm>
          <a:prstGeom prst="wedgeRoundRectCallout">
            <a:avLst>
              <a:gd name="adj1" fmla="val -61967"/>
              <a:gd name="adj2" fmla="val 19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What is 27 greater than </a:t>
            </a:r>
          </a:p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-28?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BB93971-A600-4A64-9621-F8342352D69F}"/>
              </a:ext>
            </a:extLst>
          </p:cNvPr>
          <p:cNvSpPr txBox="1"/>
          <p:nvPr/>
        </p:nvSpPr>
        <p:spPr>
          <a:xfrm>
            <a:off x="2256571" y="5443548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Isabel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E8D3ABCE-253E-48AD-90A7-29A89223D3E7}"/>
              </a:ext>
            </a:extLst>
          </p:cNvPr>
          <p:cNvSpPr/>
          <p:nvPr/>
        </p:nvSpPr>
        <p:spPr>
          <a:xfrm>
            <a:off x="5658069" y="3252101"/>
            <a:ext cx="3123344" cy="844056"/>
          </a:xfrm>
          <a:prstGeom prst="wedgeRoundRectCallout">
            <a:avLst>
              <a:gd name="adj1" fmla="val 61103"/>
              <a:gd name="adj2" fmla="val 177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Which number is halfway between -6 and 48?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4AA3AFC-4839-4A81-8CBE-3C4026C00D5D}"/>
              </a:ext>
            </a:extLst>
          </p:cNvPr>
          <p:cNvSpPr txBox="1"/>
          <p:nvPr/>
        </p:nvSpPr>
        <p:spPr>
          <a:xfrm>
            <a:off x="9109310" y="4195329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Josh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DB5A554D-9726-431D-810D-50F1BEFBA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862"/>
            <a:ext cx="8913124" cy="63221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48493FD3-2E55-48B1-A52E-DCA311BA9E79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Work out the answers to the children’s questions, then order them from smallest to largest.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  <a:sym typeface="Wingdings" panose="05000000000000000000" pitchFamily="2" charset="2"/>
              </a:rPr>
              <a:t>Order: -1, 21, 53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E92EEF76-18DA-47C0-B78D-D3458FA93BE6}"/>
              </a:ext>
            </a:extLst>
          </p:cNvPr>
          <p:cNvSpPr/>
          <p:nvPr/>
        </p:nvSpPr>
        <p:spPr>
          <a:xfrm>
            <a:off x="3425395" y="1953829"/>
            <a:ext cx="3123344" cy="859001"/>
          </a:xfrm>
          <a:prstGeom prst="wedgeRoundRectCallout">
            <a:avLst>
              <a:gd name="adj1" fmla="val -61967"/>
              <a:gd name="adj2" fmla="val 19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What is the difference between 21°C and -32°C?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1C737CB-1EE0-4879-9794-9E840EDCBA5E}"/>
              </a:ext>
            </a:extLst>
          </p:cNvPr>
          <p:cNvSpPr txBox="1"/>
          <p:nvPr/>
        </p:nvSpPr>
        <p:spPr>
          <a:xfrm>
            <a:off x="2168499" y="2744223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Hafsa</a:t>
            </a:r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BFD79024-3449-4003-BDA8-A5B3E04C3B9A}"/>
              </a:ext>
            </a:extLst>
          </p:cNvPr>
          <p:cNvSpPr/>
          <p:nvPr/>
        </p:nvSpPr>
        <p:spPr>
          <a:xfrm>
            <a:off x="3425395" y="4608747"/>
            <a:ext cx="3123344" cy="830091"/>
          </a:xfrm>
          <a:prstGeom prst="wedgeRoundRectCallout">
            <a:avLst>
              <a:gd name="adj1" fmla="val -61967"/>
              <a:gd name="adj2" fmla="val 19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What is 27 greater than </a:t>
            </a:r>
          </a:p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-28?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BB93971-A600-4A64-9621-F8342352D69F}"/>
              </a:ext>
            </a:extLst>
          </p:cNvPr>
          <p:cNvSpPr txBox="1"/>
          <p:nvPr/>
        </p:nvSpPr>
        <p:spPr>
          <a:xfrm>
            <a:off x="2256571" y="5443548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Isabel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E8D3ABCE-253E-48AD-90A7-29A89223D3E7}"/>
              </a:ext>
            </a:extLst>
          </p:cNvPr>
          <p:cNvSpPr/>
          <p:nvPr/>
        </p:nvSpPr>
        <p:spPr>
          <a:xfrm>
            <a:off x="5658069" y="3252101"/>
            <a:ext cx="3123344" cy="844056"/>
          </a:xfrm>
          <a:prstGeom prst="wedgeRoundRectCallout">
            <a:avLst>
              <a:gd name="adj1" fmla="val 61103"/>
              <a:gd name="adj2" fmla="val 177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Which number is halfway between -6 and 48?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4AA3AFC-4839-4A81-8CBE-3C4026C00D5D}"/>
              </a:ext>
            </a:extLst>
          </p:cNvPr>
          <p:cNvSpPr txBox="1"/>
          <p:nvPr/>
        </p:nvSpPr>
        <p:spPr>
          <a:xfrm>
            <a:off x="9109310" y="4195329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Josh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49E31E-FFDD-4210-9B34-94BB87B2535E}"/>
              </a:ext>
            </a:extLst>
          </p:cNvPr>
          <p:cNvSpPr txBox="1"/>
          <p:nvPr/>
        </p:nvSpPr>
        <p:spPr>
          <a:xfrm>
            <a:off x="6548739" y="2121718"/>
            <a:ext cx="747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53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ADFAC5E-A215-49AA-A1DB-65DF1A5B347E}"/>
              </a:ext>
            </a:extLst>
          </p:cNvPr>
          <p:cNvSpPr txBox="1"/>
          <p:nvPr/>
        </p:nvSpPr>
        <p:spPr>
          <a:xfrm>
            <a:off x="4910279" y="3406346"/>
            <a:ext cx="747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21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DF7BF2F-3879-48DB-81C2-63B76D243D70}"/>
              </a:ext>
            </a:extLst>
          </p:cNvPr>
          <p:cNvSpPr txBox="1"/>
          <p:nvPr/>
        </p:nvSpPr>
        <p:spPr>
          <a:xfrm>
            <a:off x="6548739" y="4762181"/>
            <a:ext cx="747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-1</a:t>
            </a:r>
          </a:p>
        </p:txBody>
      </p:sp>
    </p:spTree>
    <p:extLst>
      <p:ext uri="{BB962C8B-B14F-4D97-AF65-F5344CB8AC3E}">
        <p14:creationId xmlns:p14="http://schemas.microsoft.com/office/powerpoint/2010/main" val="256519801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1221070"/>
            <a:ext cx="8593393" cy="5108563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Ben had £23 in his bank account. On Monday, he paid his phone bill and bought a t-shirt. His account is now overdrawn by £42. If the phone bill was £39, how much was Ben’s t-shirt?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C2877E-D7E4-433A-AF48-6830A7973582}"/>
              </a:ext>
            </a:extLst>
          </p:cNvPr>
          <p:cNvSpPr/>
          <p:nvPr/>
        </p:nvSpPr>
        <p:spPr>
          <a:xfrm>
            <a:off x="2053811" y="297739"/>
            <a:ext cx="2571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Talk task</a:t>
            </a: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Ben had £23 in his bank account. On Monday, he paid his phone bill and bought a t-shirt. His account is now overdrawn by £42. If the phone bill was £39, how much was Ben’s t-shirt?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-42 + 39 = -3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 difference between -3 and 23 is 26.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£26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39241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94" y="532799"/>
            <a:ext cx="700156" cy="7001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79650" y="1365076"/>
            <a:ext cx="7632700" cy="472025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50" dirty="0"/>
              <a:t>Match the answer to these statements to the correct place on the number line.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2456692" y="4500312"/>
          <a:ext cx="7293660" cy="43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6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2301068" y="4144013"/>
            <a:ext cx="83816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70" dirty="0"/>
              <a:t>-10   -9   -8   -7   -6   -5   -4    -3    -2   -1    0     1     2    3    4     5     6     7     8    9    10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969575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1106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110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279650" y="2252540"/>
          <a:ext cx="7632700" cy="1073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73355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is 12 less than 5?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-10 +14 = 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is 17 taken from </a:t>
                      </a:r>
                      <a:r>
                        <a:rPr lang="en-GB" sz="1600" b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7?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Add 9 to -8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= 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2 - 11 =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3345428" y="2927726"/>
            <a:ext cx="47028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-7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888866" y="2960861"/>
            <a:ext cx="47028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162514" y="2964994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-10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870869" y="2957222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33" name="Rectangle 32"/>
          <p:cNvSpPr/>
          <p:nvPr/>
        </p:nvSpPr>
        <p:spPr>
          <a:xfrm>
            <a:off x="9305244" y="2964596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-9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3094704" y="3325894"/>
            <a:ext cx="479323" cy="818118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589394" y="3329533"/>
            <a:ext cx="2870833" cy="847614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2569191" y="3330028"/>
            <a:ext cx="3565667" cy="880255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endCxn id="21" idx="0"/>
          </p:cNvCxnSpPr>
          <p:nvPr/>
        </p:nvCxnSpPr>
        <p:spPr>
          <a:xfrm flipH="1">
            <a:off x="6491909" y="3325894"/>
            <a:ext cx="1149873" cy="818118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2925930" y="3336328"/>
            <a:ext cx="6162524" cy="873955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926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9" grpId="0"/>
      <p:bldP spid="31" grpId="0"/>
      <p:bldP spid="32" grpId="0"/>
      <p:bldP spid="3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969575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1106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110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79650" y="1365075"/>
            <a:ext cx="7632700" cy="1049106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This table shows how the temperature changed on four different streets around the world. Complete the table to show how the temperatures changed over three months.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279650" y="2598994"/>
          <a:ext cx="7632702" cy="3092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8167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Town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October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Temperature change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November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Temperature Change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December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Study Street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13°C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-10°C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-7°C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Reasoning Road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+5°C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-6°C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Problem-Solving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</a:rPr>
                        <a:t> Place</a:t>
                      </a:r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-5.5°C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-11.5°C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5087366" y="5079742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+12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97514" y="3344347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397514" y="4229251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4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665876" y="5079742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-19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934237" y="4229251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-2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934236" y="3344347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-4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</p:spTree>
    <p:extLst>
      <p:ext uri="{BB962C8B-B14F-4D97-AF65-F5344CB8AC3E}">
        <p14:creationId xmlns:p14="http://schemas.microsoft.com/office/powerpoint/2010/main" val="243881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4" grpId="0"/>
      <p:bldP spid="15" grpId="0"/>
      <p:bldP spid="16" grpId="0"/>
      <p:bldP spid="17" grpId="0"/>
      <p:bldP spid="19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2279650" y="2893963"/>
          <a:ext cx="7378084" cy="3092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45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8167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Country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Average</a:t>
                      </a: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Minimum</a:t>
                      </a: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 Temperature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Average Maximum</a:t>
                      </a: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 Temperature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Average Temperature Range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Canada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-29°C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China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-12°C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21°C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Sweden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-16.6°C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17.9°C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969575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110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79650" y="1365076"/>
            <a:ext cx="7632700" cy="1326105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Miriam has found the minimum and maximum average temperatures for four countries around the world. She has calculated the temperature range for each country.</a:t>
            </a:r>
          </a:p>
          <a:p>
            <a:r>
              <a:rPr lang="en-GB" dirty="0"/>
              <a:t>Can you identify her mistakes and correct them?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118920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314" y="3037205"/>
            <a:ext cx="244570" cy="28401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224021" y="3620937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43°C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4020" y="4466389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33°C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4019" y="5344097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33.5°C</a:t>
            </a:r>
          </a:p>
        </p:txBody>
      </p:sp>
      <p:sp>
        <p:nvSpPr>
          <p:cNvPr id="3" name="Rectangle 2"/>
          <p:cNvSpPr/>
          <p:nvPr/>
        </p:nvSpPr>
        <p:spPr>
          <a:xfrm>
            <a:off x="8271178" y="3555778"/>
            <a:ext cx="883816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44°C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200868" y="4401230"/>
            <a:ext cx="1090558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Correct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271178" y="5278938"/>
            <a:ext cx="883816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34.5°C</a:t>
            </a:r>
          </a:p>
        </p:txBody>
      </p:sp>
    </p:spTree>
    <p:extLst>
      <p:ext uri="{BB962C8B-B14F-4D97-AF65-F5344CB8AC3E}">
        <p14:creationId xmlns:p14="http://schemas.microsoft.com/office/powerpoint/2010/main" val="225443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number line.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677E414-C1CC-4708-8D81-5AFAFB58AF5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76855" y="2497015"/>
          <a:ext cx="7438290" cy="674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829">
                  <a:extLst>
                    <a:ext uri="{9D8B030D-6E8A-4147-A177-3AD203B41FA5}">
                      <a16:colId xmlns:a16="http://schemas.microsoft.com/office/drawing/2014/main" val="309556243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038793158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04458880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108812165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543908439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974481069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04101036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976336723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1704868027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950884126"/>
                    </a:ext>
                  </a:extLst>
                </a:gridCol>
              </a:tblGrid>
              <a:tr h="3374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898330"/>
                  </a:ext>
                </a:extLst>
              </a:tr>
              <a:tr h="3374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8586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0D6C68D-A6F6-45C8-9732-AEC1BFA9EBA8}"/>
              </a:ext>
            </a:extLst>
          </p:cNvPr>
          <p:cNvSpPr txBox="1"/>
          <p:nvPr/>
        </p:nvSpPr>
        <p:spPr>
          <a:xfrm>
            <a:off x="3597536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53C028-F9CF-44E3-9CB9-7109A262A592}"/>
              </a:ext>
            </a:extLst>
          </p:cNvPr>
          <p:cNvSpPr txBox="1"/>
          <p:nvPr/>
        </p:nvSpPr>
        <p:spPr>
          <a:xfrm>
            <a:off x="4340159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9294AC-0230-4A49-89E3-E2A632166C63}"/>
              </a:ext>
            </a:extLst>
          </p:cNvPr>
          <p:cNvSpPr txBox="1"/>
          <p:nvPr/>
        </p:nvSpPr>
        <p:spPr>
          <a:xfrm>
            <a:off x="5086852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D6FF7D-FD40-4476-B1E8-245FCBE8CFFF}"/>
              </a:ext>
            </a:extLst>
          </p:cNvPr>
          <p:cNvSpPr txBox="1"/>
          <p:nvPr/>
        </p:nvSpPr>
        <p:spPr>
          <a:xfrm>
            <a:off x="7318783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202649-883C-45AB-9FB3-5FA3882A930C}"/>
              </a:ext>
            </a:extLst>
          </p:cNvPr>
          <p:cNvSpPr txBox="1"/>
          <p:nvPr/>
        </p:nvSpPr>
        <p:spPr>
          <a:xfrm>
            <a:off x="8056684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4CE2E7-E51C-42E4-A3F0-E9F5F829C66A}"/>
              </a:ext>
            </a:extLst>
          </p:cNvPr>
          <p:cNvSpPr txBox="1"/>
          <p:nvPr/>
        </p:nvSpPr>
        <p:spPr>
          <a:xfrm>
            <a:off x="2857125" y="209690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F02A8D0-60AD-4A08-B9A9-B35FB96DF66A}"/>
              </a:ext>
            </a:extLst>
          </p:cNvPr>
          <p:cNvSpPr txBox="1"/>
          <p:nvPr/>
        </p:nvSpPr>
        <p:spPr>
          <a:xfrm>
            <a:off x="5828940" y="209690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8500B43-0AE6-4689-9C4F-FB1D144C2752}"/>
              </a:ext>
            </a:extLst>
          </p:cNvPr>
          <p:cNvSpPr txBox="1"/>
          <p:nvPr/>
        </p:nvSpPr>
        <p:spPr>
          <a:xfrm>
            <a:off x="6568029" y="209361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AAD91F5-7D00-4560-BCED-91D76EB6F7C2}"/>
              </a:ext>
            </a:extLst>
          </p:cNvPr>
          <p:cNvSpPr txBox="1"/>
          <p:nvPr/>
        </p:nvSpPr>
        <p:spPr>
          <a:xfrm>
            <a:off x="8806775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96587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number line.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677E414-C1CC-4708-8D81-5AFAFB58AF5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76855" y="2497015"/>
          <a:ext cx="7438290" cy="674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829">
                  <a:extLst>
                    <a:ext uri="{9D8B030D-6E8A-4147-A177-3AD203B41FA5}">
                      <a16:colId xmlns:a16="http://schemas.microsoft.com/office/drawing/2014/main" val="309556243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038793158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04458880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108812165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543908439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974481069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04101036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976336723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1704868027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950884126"/>
                    </a:ext>
                  </a:extLst>
                </a:gridCol>
              </a:tblGrid>
              <a:tr h="3374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898330"/>
                  </a:ext>
                </a:extLst>
              </a:tr>
              <a:tr h="3374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8586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0D6C68D-A6F6-45C8-9732-AEC1BFA9EBA8}"/>
              </a:ext>
            </a:extLst>
          </p:cNvPr>
          <p:cNvSpPr txBox="1"/>
          <p:nvPr/>
        </p:nvSpPr>
        <p:spPr>
          <a:xfrm>
            <a:off x="3597536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-55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53C028-F9CF-44E3-9CB9-7109A262A592}"/>
              </a:ext>
            </a:extLst>
          </p:cNvPr>
          <p:cNvSpPr txBox="1"/>
          <p:nvPr/>
        </p:nvSpPr>
        <p:spPr>
          <a:xfrm>
            <a:off x="4340159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-54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9294AC-0230-4A49-89E3-E2A632166C63}"/>
              </a:ext>
            </a:extLst>
          </p:cNvPr>
          <p:cNvSpPr txBox="1"/>
          <p:nvPr/>
        </p:nvSpPr>
        <p:spPr>
          <a:xfrm>
            <a:off x="5086852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-53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D6FF7D-FD40-4476-B1E8-245FCBE8CFFF}"/>
              </a:ext>
            </a:extLst>
          </p:cNvPr>
          <p:cNvSpPr txBox="1"/>
          <p:nvPr/>
        </p:nvSpPr>
        <p:spPr>
          <a:xfrm>
            <a:off x="7318783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-50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202649-883C-45AB-9FB3-5FA3882A930C}"/>
              </a:ext>
            </a:extLst>
          </p:cNvPr>
          <p:cNvSpPr txBox="1"/>
          <p:nvPr/>
        </p:nvSpPr>
        <p:spPr>
          <a:xfrm>
            <a:off x="8056684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-49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4CE2E7-E51C-42E4-A3F0-E9F5F829C66A}"/>
              </a:ext>
            </a:extLst>
          </p:cNvPr>
          <p:cNvSpPr txBox="1"/>
          <p:nvPr/>
        </p:nvSpPr>
        <p:spPr>
          <a:xfrm>
            <a:off x="2857125" y="209690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F02A8D0-60AD-4A08-B9A9-B35FB96DF66A}"/>
              </a:ext>
            </a:extLst>
          </p:cNvPr>
          <p:cNvSpPr txBox="1"/>
          <p:nvPr/>
        </p:nvSpPr>
        <p:spPr>
          <a:xfrm>
            <a:off x="5828940" y="209690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8500B43-0AE6-4689-9C4F-FB1D144C2752}"/>
              </a:ext>
            </a:extLst>
          </p:cNvPr>
          <p:cNvSpPr txBox="1"/>
          <p:nvPr/>
        </p:nvSpPr>
        <p:spPr>
          <a:xfrm>
            <a:off x="6568029" y="209361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AAD91F5-7D00-4560-BCED-91D76EB6F7C2}"/>
              </a:ext>
            </a:extLst>
          </p:cNvPr>
          <p:cNvSpPr txBox="1"/>
          <p:nvPr/>
        </p:nvSpPr>
        <p:spPr>
          <a:xfrm>
            <a:off x="8806775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-48</a:t>
            </a:r>
          </a:p>
        </p:txBody>
      </p:sp>
    </p:spTree>
    <p:extLst>
      <p:ext uri="{BB962C8B-B14F-4D97-AF65-F5344CB8AC3E}">
        <p14:creationId xmlns:p14="http://schemas.microsoft.com/office/powerpoint/2010/main" val="267797225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19537" y="295859"/>
            <a:ext cx="3919710" cy="60511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solidFill>
                <a:prstClr val="white"/>
              </a:solidFill>
              <a:latin typeface="CCW Cursive Writing 7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19542" y="214361"/>
            <a:ext cx="4062919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Spot the mistake:</a:t>
            </a:r>
          </a:p>
          <a:p>
            <a:pPr algn="ctr"/>
            <a:endParaRPr lang="en-US" sz="2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  <a:latin typeface="CCW Cursive Writing 7" pitchFamily="66" charset="0"/>
            </a:endParaRPr>
          </a:p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-80, -60, -30, -20</a:t>
            </a:r>
          </a:p>
          <a:p>
            <a:pPr algn="ctr"/>
            <a:endParaRPr lang="en-US" sz="2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  <a:latin typeface="CCW Cursive Writing 7" pitchFamily="66" charset="0"/>
            </a:endParaRP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What is wrong with </a:t>
            </a: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this sequence of</a:t>
            </a: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numbers?</a:t>
            </a:r>
          </a:p>
        </p:txBody>
      </p:sp>
      <p:sp>
        <p:nvSpPr>
          <p:cNvPr id="8" name="Rectangle 7"/>
          <p:cNvSpPr/>
          <p:nvPr/>
        </p:nvSpPr>
        <p:spPr>
          <a:xfrm>
            <a:off x="6177948" y="295859"/>
            <a:ext cx="4426380" cy="60511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solidFill>
                <a:prstClr val="white"/>
              </a:solidFill>
              <a:latin typeface="CCW Cursive Writing 7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16481" y="295849"/>
            <a:ext cx="4787853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Spot the mistake:</a:t>
            </a:r>
          </a:p>
          <a:p>
            <a:pPr algn="ctr"/>
            <a:endParaRPr lang="en-US" sz="2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  <a:latin typeface="CCW Cursive Writing 7" pitchFamily="66" charset="0"/>
            </a:endParaRPr>
          </a:p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60, 45, 30, 15, 0, -5</a:t>
            </a:r>
          </a:p>
          <a:p>
            <a:pPr algn="ctr"/>
            <a:endParaRPr lang="en-US" sz="2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  <a:latin typeface="CCW Cursive Writing 7" pitchFamily="66" charset="0"/>
            </a:endParaRP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What is wrong with </a:t>
            </a: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this sequence of</a:t>
            </a: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numbers?</a:t>
            </a:r>
          </a:p>
        </p:txBody>
      </p:sp>
      <p:sp>
        <p:nvSpPr>
          <p:cNvPr id="6" name="Title 20"/>
          <p:cNvSpPr>
            <a:spLocks noGrp="1"/>
          </p:cNvSpPr>
          <p:nvPr>
            <p:ph type="title"/>
          </p:nvPr>
        </p:nvSpPr>
        <p:spPr>
          <a:xfrm>
            <a:off x="3095415" y="5544415"/>
            <a:ext cx="6165056" cy="993775"/>
          </a:xfrm>
        </p:spPr>
        <p:txBody>
          <a:bodyPr/>
          <a:lstStyle/>
          <a:p>
            <a:pPr eaLnBrk="1" hangingPunct="1"/>
            <a:r>
              <a:rPr lang="en-US" altLang="en-US" sz="4800" dirty="0">
                <a:solidFill>
                  <a:srgbClr val="7030A0"/>
                </a:solidFill>
                <a:latin typeface="CCW Cursive Writing 7" pitchFamily="66" charset="0"/>
                <a:ea typeface="Twinkl" pitchFamily="2" charset="0"/>
                <a:cs typeface="Twinkl" pitchFamily="2" charset="0"/>
              </a:rPr>
              <a:t>Talk task </a:t>
            </a:r>
            <a:endParaRPr lang="en-GB" altLang="en-US" sz="4800" dirty="0">
              <a:solidFill>
                <a:srgbClr val="7030A0"/>
              </a:solidFill>
              <a:latin typeface="CCW Cursive Writing 7" pitchFamily="66" charset="0"/>
            </a:endParaRPr>
          </a:p>
        </p:txBody>
      </p:sp>
      <p:pic>
        <p:nvPicPr>
          <p:cNvPr id="10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9530" y="4000500"/>
            <a:ext cx="141479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84452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Fill in the blanks to make the statements correct.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5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A02ECFC-B122-4E9E-9C37-E9EA3E599E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20052" y="2047363"/>
          <a:ext cx="5551896" cy="73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128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62773649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73800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56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&gt;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4181CF-42A4-4D6F-8AD4-E61035D2C9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20052" y="3870533"/>
          <a:ext cx="5551896" cy="7366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128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62773649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736635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43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&lt;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41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89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09711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Fill in the blanks to make the statements correct.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any number &lt; 6</a:t>
            </a:r>
            <a:endParaRPr lang="en-GB" sz="28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5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any number &gt; -5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A02ECFC-B122-4E9E-9C37-E9EA3E599E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20052" y="2047363"/>
          <a:ext cx="5551896" cy="73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128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62773649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73800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56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&gt;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4181CF-42A4-4D6F-8AD4-E61035D2C9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20052" y="3870533"/>
          <a:ext cx="5551896" cy="7366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128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62773649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736635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43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&lt;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41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89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484470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CCW Cursive Writing 7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1693" y="1895772"/>
            <a:ext cx="17203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-54</a:t>
            </a:r>
          </a:p>
        </p:txBody>
      </p:sp>
      <p:sp>
        <p:nvSpPr>
          <p:cNvPr id="5" name="Rectangle 4"/>
          <p:cNvSpPr/>
          <p:nvPr/>
        </p:nvSpPr>
        <p:spPr>
          <a:xfrm>
            <a:off x="6502442" y="1895772"/>
            <a:ext cx="1693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-20</a:t>
            </a:r>
          </a:p>
        </p:txBody>
      </p:sp>
      <p:sp>
        <p:nvSpPr>
          <p:cNvPr id="6" name="Rectangle 5"/>
          <p:cNvSpPr/>
          <p:nvPr/>
        </p:nvSpPr>
        <p:spPr>
          <a:xfrm>
            <a:off x="5606501" y="1767185"/>
            <a:ext cx="8755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&lt;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038430" y="3213764"/>
            <a:ext cx="6657970" cy="2687003"/>
          </a:xfrm>
          <a:prstGeom prst="wedgeRoundRectCallout">
            <a:avLst>
              <a:gd name="adj1" fmla="val -61423"/>
              <a:gd name="adj2" fmla="val 4282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CCW Cursive Writing 7" pitchFamily="66" charset="0"/>
              </a:rPr>
              <a:t>I know that -54 is ________than -20 because___________________________________________________.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257779673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why.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776028-FB1A-4E2C-A78A-E70C3387D2E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15572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91777418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75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525EF49-49E9-42D8-8BDA-EC54C2DDD6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25800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270052604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40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90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633128A-612B-439E-BF5F-C38C2D7E44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2" y="3602804"/>
          <a:ext cx="7199999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0629605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608184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1376106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715709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1004425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516041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1179534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88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422221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why.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B is the odd one out because…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776028-FB1A-4E2C-A78A-E70C3387D2E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15572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91777418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75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525EF49-49E9-42D8-8BDA-EC54C2DDD6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25800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270052604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40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90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633128A-612B-439E-BF5F-C38C2D7E44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2" y="3602804"/>
          <a:ext cx="7199999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0629605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608184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1376106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715709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1004425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516041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1179534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88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363616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why.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B is the odd one out because A and C both equal -25 whereas B equals -50.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776028-FB1A-4E2C-A78A-E70C3387D2E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15572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91777418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75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525EF49-49E9-42D8-8BDA-EC54C2DDD6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25800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270052604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40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90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633128A-612B-439E-BF5F-C38C2D7E44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2" y="3602804"/>
          <a:ext cx="7199999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0629605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608184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1376106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715709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1004425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516041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1179534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88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63011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6" t="27016" r="48992" b="41533"/>
          <a:stretch/>
        </p:blipFill>
        <p:spPr bwMode="auto">
          <a:xfrm>
            <a:off x="89043" y="166335"/>
            <a:ext cx="3504933" cy="621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6" t="27016" r="48992" b="41533"/>
          <a:stretch/>
        </p:blipFill>
        <p:spPr bwMode="auto">
          <a:xfrm>
            <a:off x="3790908" y="146731"/>
            <a:ext cx="3504933" cy="621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9040BE5-78C1-461A-9387-ACF39E3543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6" t="27016" r="48992" b="41533"/>
          <a:stretch/>
        </p:blipFill>
        <p:spPr bwMode="auto">
          <a:xfrm>
            <a:off x="7600908" y="166335"/>
            <a:ext cx="3504933" cy="621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07675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7.1|1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2862</Words>
  <Application>Microsoft Office PowerPoint</Application>
  <PresentationFormat>Widescreen</PresentationFormat>
  <Paragraphs>734</Paragraphs>
  <Slides>80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80</vt:i4>
      </vt:variant>
    </vt:vector>
  </HeadingPairs>
  <TitlesOfParts>
    <vt:vector size="94" baseType="lpstr">
      <vt:lpstr>ＭＳ Ｐゴシック</vt:lpstr>
      <vt:lpstr>Arial</vt:lpstr>
      <vt:lpstr>Calibri</vt:lpstr>
      <vt:lpstr>Calibri Light</vt:lpstr>
      <vt:lpstr>Cambria Math</vt:lpstr>
      <vt:lpstr>CCW Cursive Writing 7</vt:lpstr>
      <vt:lpstr>Jarman</vt:lpstr>
      <vt:lpstr>Kalam</vt:lpstr>
      <vt:lpstr>Sassoon Infant Rg</vt:lpstr>
      <vt:lpstr>SassoonCRInfantMedium</vt:lpstr>
      <vt:lpstr>Twinkl</vt:lpstr>
      <vt:lpstr>Wingdings</vt:lpstr>
      <vt:lpstr>XCCW Joined 7a</vt:lpstr>
      <vt:lpstr>Office Theme</vt:lpstr>
      <vt:lpstr>PowerPoint Presentation</vt:lpstr>
      <vt:lpstr>Let’s count!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order this set of numbers starting with the coldest?</vt:lpstr>
      <vt:lpstr>Negative Numbers</vt:lpstr>
      <vt:lpstr>PowerPoint Presentation</vt:lpstr>
      <vt:lpstr>PowerPoint Presentation</vt:lpstr>
      <vt:lpstr>Over to you….</vt:lpstr>
      <vt:lpstr>PowerPoint Presentation</vt:lpstr>
      <vt:lpstr>PowerPoint Presentation</vt:lpstr>
      <vt:lpstr>Hexagons: Over to you…</vt:lpstr>
      <vt:lpstr>PowerPoint Presentation</vt:lpstr>
      <vt:lpstr>22.09.20</vt:lpstr>
      <vt:lpstr>PowerPoint Presentation</vt:lpstr>
      <vt:lpstr>PowerPoint Presentation</vt:lpstr>
      <vt:lpstr>PowerPoint Presentation</vt:lpstr>
      <vt:lpstr>PowerPoint Presentation</vt:lpstr>
      <vt:lpstr>True or False</vt:lpstr>
      <vt:lpstr>True or false?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Tues- Over to you….</vt:lpstr>
      <vt:lpstr>PowerPoint Presentation</vt:lpstr>
      <vt:lpstr>PowerPoint Presentation</vt:lpstr>
      <vt:lpstr>Find the difference:</vt:lpstr>
      <vt:lpstr>PowerPoint Presentation</vt:lpstr>
      <vt:lpstr>PowerPoint Presentation</vt:lpstr>
      <vt:lpstr>PowerPoint Presentation</vt:lpstr>
      <vt:lpstr>PowerPoint Presentation</vt:lpstr>
      <vt:lpstr>True or false?</vt:lpstr>
      <vt:lpstr>True or false?</vt:lpstr>
      <vt:lpstr>Talk about it….</vt:lpstr>
      <vt:lpstr>True or false?</vt:lpstr>
      <vt:lpstr>PowerPoint Presentation</vt:lpstr>
      <vt:lpstr>PowerPoint Presentation</vt:lpstr>
      <vt:lpstr>Weds - Over to you….</vt:lpstr>
      <vt:lpstr>Squares/Hex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Octagons- problem solving Mrs Day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Talk task </vt:lpstr>
      <vt:lpstr>PowerPoint Presentation</vt:lpstr>
      <vt:lpstr>PowerPoint Presentation</vt:lpstr>
      <vt:lpstr>True or false?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Emma Cooper</cp:lastModifiedBy>
  <cp:revision>39</cp:revision>
  <cp:lastPrinted>2020-09-16T16:14:44Z</cp:lastPrinted>
  <dcterms:created xsi:type="dcterms:W3CDTF">2020-09-15T12:36:41Z</dcterms:created>
  <dcterms:modified xsi:type="dcterms:W3CDTF">2020-09-16T16:14:56Z</dcterms:modified>
</cp:coreProperties>
</file>