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1" r:id="rId4"/>
    <p:sldId id="265" r:id="rId5"/>
    <p:sldId id="263" r:id="rId6"/>
    <p:sldId id="266" r:id="rId7"/>
    <p:sldId id="264" r:id="rId8"/>
    <p:sldId id="260"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05"/>
  </p:normalViewPr>
  <p:slideViewPr>
    <p:cSldViewPr snapToGrid="0" snapToObjects="1">
      <p:cViewPr varScale="1">
        <p:scale>
          <a:sx n="108" d="100"/>
          <a:sy n="108" d="100"/>
        </p:scale>
        <p:origin x="73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7F0E2-47A8-A949-9A05-EA61FA9844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F9806F3-DF41-E343-9B8B-12194EFC83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445548A-535B-0A40-8384-A54B963A19C9}"/>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5" name="Footer Placeholder 4">
            <a:extLst>
              <a:ext uri="{FF2B5EF4-FFF2-40B4-BE49-F238E27FC236}">
                <a16:creationId xmlns:a16="http://schemas.microsoft.com/office/drawing/2014/main" id="{A51C77EB-65FD-5443-84F4-1A255A0614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4377C0-6435-A24D-906A-615079FAE7A0}"/>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1610120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0AD15-7DC9-3048-8DBC-86812F20CC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AFE45C-6A31-474A-AC16-DD642739AFA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521EB1-D9AA-D648-83E6-19E9A58F9A87}"/>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5" name="Footer Placeholder 4">
            <a:extLst>
              <a:ext uri="{FF2B5EF4-FFF2-40B4-BE49-F238E27FC236}">
                <a16:creationId xmlns:a16="http://schemas.microsoft.com/office/drawing/2014/main" id="{8CAA15F8-CA81-B449-8FA0-565D2E6F0C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5BE8EF-7CAB-394E-934C-C1EDF62C0CBA}"/>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322821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ADB90-6916-934F-9AAE-819743A87E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BB8FAA1-6B2A-EB4B-A600-F30126A6C6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A0CCED3-47CB-3343-8706-D732050A0856}"/>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5" name="Footer Placeholder 4">
            <a:extLst>
              <a:ext uri="{FF2B5EF4-FFF2-40B4-BE49-F238E27FC236}">
                <a16:creationId xmlns:a16="http://schemas.microsoft.com/office/drawing/2014/main" id="{59EEB233-280F-9841-94BC-F71A6FE1C9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196243-9D83-CA42-A950-4BA0C9F5B10A}"/>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2008502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61670-31C5-0E49-A4C5-31677318FCF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96AA989-25AE-0E4C-8875-6F4033989BB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100D75C-BDCD-B64A-A384-2A435545DD4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AF5B35F-305D-0F47-861F-CA9C1AE3E44D}"/>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6" name="Footer Placeholder 5">
            <a:extLst>
              <a:ext uri="{FF2B5EF4-FFF2-40B4-BE49-F238E27FC236}">
                <a16:creationId xmlns:a16="http://schemas.microsoft.com/office/drawing/2014/main" id="{1DCC403B-ABFF-3243-8D20-403FF497FB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C235A0-7C07-1F4B-ABD0-1A30361EB61E}"/>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3822087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E1CA0-8B23-EA44-944C-EFBC5C568B5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F422ECD-4F80-6C40-BCC7-D911F0067B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B881B39-802E-8B44-AE4D-C32CE26B178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E4B61F9-29D6-8D45-AA8D-BCFA7B4891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5A959B0-65CB-9A4E-A6D1-51FDBCB7AF9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708B527-3DDD-9D46-99A4-82ECF2C5F5C6}"/>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8" name="Footer Placeholder 7">
            <a:extLst>
              <a:ext uri="{FF2B5EF4-FFF2-40B4-BE49-F238E27FC236}">
                <a16:creationId xmlns:a16="http://schemas.microsoft.com/office/drawing/2014/main" id="{AAF017EE-EBEA-2045-B5F4-BC518149B0B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7711F18-3BFF-A242-8C60-B2DBAA64BC43}"/>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2863906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C501D-BDDE-8C40-B5B7-00891B02593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4007B61-2B22-E941-865A-0DC77C9FD0A9}"/>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4" name="Footer Placeholder 3">
            <a:extLst>
              <a:ext uri="{FF2B5EF4-FFF2-40B4-BE49-F238E27FC236}">
                <a16:creationId xmlns:a16="http://schemas.microsoft.com/office/drawing/2014/main" id="{49A2C965-F60D-E148-8729-6229F8FD8C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E42FF56-81A7-5F44-B23D-7429FAB8CB6F}"/>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1744742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742C82-C160-8C40-A0B2-22F2FE2040DF}"/>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3" name="Footer Placeholder 2">
            <a:extLst>
              <a:ext uri="{FF2B5EF4-FFF2-40B4-BE49-F238E27FC236}">
                <a16:creationId xmlns:a16="http://schemas.microsoft.com/office/drawing/2014/main" id="{98DDEA57-0169-D44C-9D5A-27666E8AE32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76A8026-69AB-7C4F-9373-7429641623E6}"/>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4198088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2F7F9-02BD-F64D-B40A-769CD8D004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65E17F-6548-0343-AB58-FCDC6F8972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A94677-0A98-EB49-A7FF-3A43EF6023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86ED015-ED7D-9E4A-817F-53DD91DC567B}"/>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6" name="Footer Placeholder 5">
            <a:extLst>
              <a:ext uri="{FF2B5EF4-FFF2-40B4-BE49-F238E27FC236}">
                <a16:creationId xmlns:a16="http://schemas.microsoft.com/office/drawing/2014/main" id="{B3CE07FB-0378-7544-94B1-95B9C0B56B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B9610B-BEF3-3049-9062-88CAD4C0808B}"/>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1362602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9A9AB-4A0A-D74B-AF27-75767F6123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0030AB-380F-4A4D-A3FE-BD33EBA693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0221F2-01FB-EE43-9DF6-9A00684278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2A862EE-9971-FD4F-93AE-7A881A368B3F}"/>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6" name="Footer Placeholder 5">
            <a:extLst>
              <a:ext uri="{FF2B5EF4-FFF2-40B4-BE49-F238E27FC236}">
                <a16:creationId xmlns:a16="http://schemas.microsoft.com/office/drawing/2014/main" id="{B9676922-60FE-434F-83F0-F2358F89D6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3FDFFB-0203-9445-94CA-9163461AEB7B}"/>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1436881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9D426-46DF-5A42-92DD-B9087A66BFC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C6C1C70-654C-594C-AF8D-D8950CCB9F0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B163BC-1ADF-8B49-8E8D-EC991BDD9A88}"/>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5" name="Footer Placeholder 4">
            <a:extLst>
              <a:ext uri="{FF2B5EF4-FFF2-40B4-BE49-F238E27FC236}">
                <a16:creationId xmlns:a16="http://schemas.microsoft.com/office/drawing/2014/main" id="{C714A6CB-0CE6-0A40-A6E1-3302D1DB5E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160C63-3F29-854A-9B4A-7249B0B8BB3F}"/>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969512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B78721-DF23-B14F-A902-68C1E0A9259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A6C67DE-AF0D-174F-A4CE-BFB3D2ED364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D2FD0B-80A6-8A46-9F9B-14E99922F01D}"/>
              </a:ext>
            </a:extLst>
          </p:cNvPr>
          <p:cNvSpPr>
            <a:spLocks noGrp="1"/>
          </p:cNvSpPr>
          <p:nvPr>
            <p:ph type="dt" sz="half" idx="10"/>
          </p:nvPr>
        </p:nvSpPr>
        <p:spPr/>
        <p:txBody>
          <a:bodyPr/>
          <a:lstStyle/>
          <a:p>
            <a:fld id="{92CF3E5A-9CDB-BB4A-A31A-AE79AF90E7E6}" type="datetimeFigureOut">
              <a:rPr lang="en-US" smtClean="0"/>
              <a:t>5/5/20</a:t>
            </a:fld>
            <a:endParaRPr lang="en-US"/>
          </a:p>
        </p:txBody>
      </p:sp>
      <p:sp>
        <p:nvSpPr>
          <p:cNvPr id="5" name="Footer Placeholder 4">
            <a:extLst>
              <a:ext uri="{FF2B5EF4-FFF2-40B4-BE49-F238E27FC236}">
                <a16:creationId xmlns:a16="http://schemas.microsoft.com/office/drawing/2014/main" id="{1E738338-7F01-0742-B415-91663411C9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50F16E-636A-C44B-B92D-3237D48E1ADF}"/>
              </a:ext>
            </a:extLst>
          </p:cNvPr>
          <p:cNvSpPr>
            <a:spLocks noGrp="1"/>
          </p:cNvSpPr>
          <p:nvPr>
            <p:ph type="sldNum" sz="quarter" idx="12"/>
          </p:nvPr>
        </p:nvSpPr>
        <p:spPr/>
        <p:txBody>
          <a:bodyPr/>
          <a:lstStyle/>
          <a:p>
            <a:fld id="{D880370C-6CC0-B247-BE8C-8A67B5CD9789}" type="slidenum">
              <a:rPr lang="en-US" smtClean="0"/>
              <a:t>‹#›</a:t>
            </a:fld>
            <a:endParaRPr lang="en-US"/>
          </a:p>
        </p:txBody>
      </p:sp>
    </p:spTree>
    <p:extLst>
      <p:ext uri="{BB962C8B-B14F-4D97-AF65-F5344CB8AC3E}">
        <p14:creationId xmlns:p14="http://schemas.microsoft.com/office/powerpoint/2010/main" val="1959325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41581D-1360-504B-99FD-F8A6098414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883689D-6933-084D-AA8F-7BEED3B260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D585E-8C39-3449-8229-D8116385D5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CF3E5A-9CDB-BB4A-A31A-AE79AF90E7E6}" type="datetimeFigureOut">
              <a:rPr lang="en-US" smtClean="0"/>
              <a:t>5/5/20</a:t>
            </a:fld>
            <a:endParaRPr lang="en-US"/>
          </a:p>
        </p:txBody>
      </p:sp>
      <p:sp>
        <p:nvSpPr>
          <p:cNvPr id="5" name="Footer Placeholder 4">
            <a:extLst>
              <a:ext uri="{FF2B5EF4-FFF2-40B4-BE49-F238E27FC236}">
                <a16:creationId xmlns:a16="http://schemas.microsoft.com/office/drawing/2014/main" id="{32EDF733-1CE2-234E-B5E9-2603E820B2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05FD5AE-C1AD-5844-A539-B74BE04B7B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80370C-6CC0-B247-BE8C-8A67B5CD9789}" type="slidenum">
              <a:rPr lang="en-US" smtClean="0"/>
              <a:t>‹#›</a:t>
            </a:fld>
            <a:endParaRPr lang="en-US"/>
          </a:p>
        </p:txBody>
      </p:sp>
    </p:spTree>
    <p:extLst>
      <p:ext uri="{BB962C8B-B14F-4D97-AF65-F5344CB8AC3E}">
        <p14:creationId xmlns:p14="http://schemas.microsoft.com/office/powerpoint/2010/main" val="2002518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E13DAD0-A4B0-4817-8995-A0D346584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AE8C415-F0BA-B646-B1B8-D33D28A1220D}"/>
              </a:ext>
            </a:extLst>
          </p:cNvPr>
          <p:cNvSpPr txBox="1"/>
          <p:nvPr/>
        </p:nvSpPr>
        <p:spPr>
          <a:xfrm>
            <a:off x="5021821" y="3812954"/>
            <a:ext cx="6465287" cy="151601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kern="1200" dirty="0">
                <a:solidFill>
                  <a:srgbClr val="FFFFFF"/>
                </a:solidFill>
                <a:latin typeface="+mj-lt"/>
                <a:ea typeface="+mj-ea"/>
                <a:cs typeface="+mj-cs"/>
              </a:rPr>
              <a:t>My V.E. Day hero by Emmeline Kay</a:t>
            </a:r>
          </a:p>
        </p:txBody>
      </p:sp>
      <p:cxnSp>
        <p:nvCxnSpPr>
          <p:cNvPr id="17" name="Straight Connector 16">
            <a:extLst>
              <a:ext uri="{FF2B5EF4-FFF2-40B4-BE49-F238E27FC236}">
                <a16:creationId xmlns:a16="http://schemas.microsoft.com/office/drawing/2014/main" id="{59F9672C-557D-4871-B58C-7874589D7F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C36054C7-ED80-834D-8E97-72D91B7D0249}"/>
              </a:ext>
            </a:extLst>
          </p:cNvPr>
          <p:cNvPicPr>
            <a:picLocks noChangeAspect="1"/>
          </p:cNvPicPr>
          <p:nvPr/>
        </p:nvPicPr>
        <p:blipFill rotWithShape="1">
          <a:blip r:embed="rId2"/>
          <a:srcRect l="10346" r="12922" b="-2"/>
          <a:stretch/>
        </p:blipFill>
        <p:spPr>
          <a:xfrm>
            <a:off x="317635" y="321733"/>
            <a:ext cx="4160452" cy="6214534"/>
          </a:xfrm>
          <a:prstGeom prst="rect">
            <a:avLst/>
          </a:prstGeom>
        </p:spPr>
      </p:pic>
      <p:pic>
        <p:nvPicPr>
          <p:cNvPr id="8" name="Picture 7">
            <a:extLst>
              <a:ext uri="{FF2B5EF4-FFF2-40B4-BE49-F238E27FC236}">
                <a16:creationId xmlns:a16="http://schemas.microsoft.com/office/drawing/2014/main" id="{1DB78F43-0AAF-2C45-B532-50F24276FD67}"/>
              </a:ext>
            </a:extLst>
          </p:cNvPr>
          <p:cNvPicPr>
            <a:picLocks noChangeAspect="1"/>
          </p:cNvPicPr>
          <p:nvPr/>
        </p:nvPicPr>
        <p:blipFill rotWithShape="1">
          <a:blip r:embed="rId3"/>
          <a:srcRect l="2685" r="8102" b="3"/>
          <a:stretch/>
        </p:blipFill>
        <p:spPr>
          <a:xfrm>
            <a:off x="4638955" y="321733"/>
            <a:ext cx="3539976" cy="2985818"/>
          </a:xfrm>
          <a:prstGeom prst="rect">
            <a:avLst/>
          </a:prstGeom>
        </p:spPr>
      </p:pic>
      <p:pic>
        <p:nvPicPr>
          <p:cNvPr id="10" name="Picture 9">
            <a:extLst>
              <a:ext uri="{FF2B5EF4-FFF2-40B4-BE49-F238E27FC236}">
                <a16:creationId xmlns:a16="http://schemas.microsoft.com/office/drawing/2014/main" id="{1794A04F-55F1-564C-83ED-EA4FEAFDE37E}"/>
              </a:ext>
            </a:extLst>
          </p:cNvPr>
          <p:cNvPicPr>
            <a:picLocks noChangeAspect="1"/>
          </p:cNvPicPr>
          <p:nvPr/>
        </p:nvPicPr>
        <p:blipFill rotWithShape="1">
          <a:blip r:embed="rId4"/>
          <a:srcRect b="2651"/>
          <a:stretch/>
        </p:blipFill>
        <p:spPr>
          <a:xfrm>
            <a:off x="8348570" y="321734"/>
            <a:ext cx="3535590" cy="2985818"/>
          </a:xfrm>
          <a:prstGeom prst="rect">
            <a:avLst/>
          </a:prstGeom>
        </p:spPr>
      </p:pic>
    </p:spTree>
    <p:extLst>
      <p:ext uri="{BB962C8B-B14F-4D97-AF65-F5344CB8AC3E}">
        <p14:creationId xmlns:p14="http://schemas.microsoft.com/office/powerpoint/2010/main" val="22394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817FF4-CA6F-4E43-9065-520F50DDB395}"/>
              </a:ext>
            </a:extLst>
          </p:cNvPr>
          <p:cNvSpPr>
            <a:spLocks noGrp="1"/>
          </p:cNvSpPr>
          <p:nvPr>
            <p:ph type="title"/>
          </p:nvPr>
        </p:nvSpPr>
        <p:spPr>
          <a:xfrm>
            <a:off x="838201" y="345810"/>
            <a:ext cx="4960945" cy="1325563"/>
          </a:xfrm>
        </p:spPr>
        <p:txBody>
          <a:bodyPr vert="horz" lIns="91440" tIns="45720" rIns="91440" bIns="45720" rtlCol="0" anchor="ctr">
            <a:normAutofit/>
          </a:bodyPr>
          <a:lstStyle/>
          <a:p>
            <a:r>
              <a:rPr lang="en-US" kern="1200">
                <a:solidFill>
                  <a:schemeClr val="tx1"/>
                </a:solidFill>
                <a:latin typeface="+mj-lt"/>
                <a:ea typeface="+mj-ea"/>
                <a:cs typeface="+mj-cs"/>
              </a:rPr>
              <a:t>My Great-Grandad</a:t>
            </a:r>
          </a:p>
        </p:txBody>
      </p:sp>
      <p:sp>
        <p:nvSpPr>
          <p:cNvPr id="16" name="TextBox 15">
            <a:extLst>
              <a:ext uri="{FF2B5EF4-FFF2-40B4-BE49-F238E27FC236}">
                <a16:creationId xmlns:a16="http://schemas.microsoft.com/office/drawing/2014/main" id="{BFC9601C-E123-FE43-A3B9-A59742F80006}"/>
              </a:ext>
            </a:extLst>
          </p:cNvPr>
          <p:cNvSpPr txBox="1"/>
          <p:nvPr/>
        </p:nvSpPr>
        <p:spPr>
          <a:xfrm>
            <a:off x="838201" y="1825625"/>
            <a:ext cx="4933462" cy="4351338"/>
          </a:xfrm>
          <a:prstGeom prst="rect">
            <a:avLst/>
          </a:prstGeom>
        </p:spPr>
        <p:txBody>
          <a:bodyPr vert="horz" lIns="91440" tIns="45720" rIns="91440" bIns="45720" rtlCol="0">
            <a:normAutofit lnSpcReduction="10000"/>
          </a:bodyPr>
          <a:lstStyle/>
          <a:p>
            <a:pPr marL="285750" indent="-228600">
              <a:lnSpc>
                <a:spcPct val="90000"/>
              </a:lnSpc>
              <a:spcAft>
                <a:spcPts val="600"/>
              </a:spcAft>
              <a:buFont typeface="Arial" panose="020B0604020202020204" pitchFamily="34" charset="0"/>
              <a:buChar char="•"/>
            </a:pPr>
            <a:r>
              <a:rPr lang="en-US" dirty="0"/>
              <a:t>My great-grandad was Allan Houston. He was born in 1919 and lived in Oldham in Lancashire with his mum and dad.</a:t>
            </a:r>
          </a:p>
          <a:p>
            <a:pPr marL="285750" indent="-228600">
              <a:lnSpc>
                <a:spcPct val="90000"/>
              </a:lnSpc>
              <a:spcAft>
                <a:spcPts val="600"/>
              </a:spcAft>
              <a:buFont typeface="Arial" panose="020B0604020202020204" pitchFamily="34" charset="0"/>
              <a:buChar char="•"/>
            </a:pPr>
            <a:endParaRPr lang="en-US" dirty="0"/>
          </a:p>
          <a:p>
            <a:pPr marL="285750" indent="-228600">
              <a:lnSpc>
                <a:spcPct val="90000"/>
              </a:lnSpc>
              <a:spcAft>
                <a:spcPts val="600"/>
              </a:spcAft>
              <a:buFont typeface="Arial" panose="020B0604020202020204" pitchFamily="34" charset="0"/>
              <a:buChar char="•"/>
            </a:pPr>
            <a:r>
              <a:rPr lang="en-US" dirty="0"/>
              <a:t>He was a bus conductor.</a:t>
            </a:r>
          </a:p>
          <a:p>
            <a:pPr indent="-228600">
              <a:lnSpc>
                <a:spcPct val="90000"/>
              </a:lnSpc>
              <a:spcAft>
                <a:spcPts val="600"/>
              </a:spcAft>
              <a:buFont typeface="Arial" panose="020B0604020202020204" pitchFamily="34" charset="0"/>
              <a:buChar char="•"/>
            </a:pPr>
            <a:endParaRPr lang="en-US" dirty="0"/>
          </a:p>
          <a:p>
            <a:pPr marL="285750" indent="-228600">
              <a:lnSpc>
                <a:spcPct val="90000"/>
              </a:lnSpc>
              <a:spcAft>
                <a:spcPts val="600"/>
              </a:spcAft>
              <a:buFont typeface="Arial" panose="020B0604020202020204" pitchFamily="34" charset="0"/>
              <a:buChar char="•"/>
            </a:pPr>
            <a:r>
              <a:rPr lang="en-US" dirty="0"/>
              <a:t>In the Second World War he joined the Cavalry &amp; Royal </a:t>
            </a:r>
            <a:r>
              <a:rPr lang="en-US" dirty="0" err="1"/>
              <a:t>Armoured</a:t>
            </a:r>
            <a:r>
              <a:rPr lang="en-US" dirty="0"/>
              <a:t> Corps as a tank driver the 3</a:t>
            </a:r>
            <a:r>
              <a:rPr lang="en-US" baseline="30000" dirty="0"/>
              <a:t>rd</a:t>
            </a:r>
            <a:r>
              <a:rPr lang="en-US" dirty="0"/>
              <a:t> British Tank Regiment.</a:t>
            </a:r>
          </a:p>
          <a:p>
            <a:pPr marL="285750" indent="-228600">
              <a:lnSpc>
                <a:spcPct val="90000"/>
              </a:lnSpc>
              <a:spcAft>
                <a:spcPts val="600"/>
              </a:spcAft>
              <a:buFont typeface="Arial" panose="020B0604020202020204" pitchFamily="34" charset="0"/>
              <a:buChar char="•"/>
            </a:pPr>
            <a:endParaRPr lang="en-US" dirty="0"/>
          </a:p>
          <a:p>
            <a:pPr marL="285750" indent="-228600">
              <a:lnSpc>
                <a:spcPct val="90000"/>
              </a:lnSpc>
              <a:spcAft>
                <a:spcPts val="600"/>
              </a:spcAft>
              <a:buFont typeface="Arial" panose="020B0604020202020204" pitchFamily="34" charset="0"/>
              <a:buChar char="•"/>
            </a:pPr>
            <a:r>
              <a:rPr lang="en-US" dirty="0"/>
              <a:t>He was only 22 years old when he enlisted in 1940 and went to fight for his country.</a:t>
            </a:r>
          </a:p>
          <a:p>
            <a:pPr marL="285750" indent="-228600">
              <a:lnSpc>
                <a:spcPct val="90000"/>
              </a:lnSpc>
              <a:spcAft>
                <a:spcPts val="600"/>
              </a:spcAft>
              <a:buFont typeface="Arial" panose="020B0604020202020204" pitchFamily="34" charset="0"/>
              <a:buChar char="•"/>
            </a:pPr>
            <a:endParaRPr lang="en-US" dirty="0"/>
          </a:p>
          <a:p>
            <a:pPr marL="285750" indent="-228600">
              <a:lnSpc>
                <a:spcPct val="90000"/>
              </a:lnSpc>
              <a:spcAft>
                <a:spcPts val="600"/>
              </a:spcAft>
              <a:buFont typeface="Arial" panose="020B0604020202020204" pitchFamily="34" charset="0"/>
              <a:buChar char="•"/>
            </a:pPr>
            <a:r>
              <a:rPr lang="en-US" dirty="0"/>
              <a:t>He </a:t>
            </a:r>
            <a:r>
              <a:rPr lang="en-US"/>
              <a:t>fought bravely in </a:t>
            </a:r>
            <a:r>
              <a:rPr lang="en-US" dirty="0"/>
              <a:t>Greece and the Middle East.</a:t>
            </a:r>
          </a:p>
          <a:p>
            <a:pPr marL="285750" indent="-228600">
              <a:lnSpc>
                <a:spcPct val="90000"/>
              </a:lnSpc>
              <a:spcAft>
                <a:spcPts val="600"/>
              </a:spcAft>
              <a:buFont typeface="Arial" panose="020B0604020202020204" pitchFamily="34" charset="0"/>
              <a:buChar char="•"/>
            </a:pPr>
            <a:endParaRPr lang="en-US" dirty="0"/>
          </a:p>
          <a:p>
            <a:pPr marL="285750" indent="-228600">
              <a:lnSpc>
                <a:spcPct val="90000"/>
              </a:lnSpc>
              <a:spcAft>
                <a:spcPts val="600"/>
              </a:spcAft>
              <a:buFont typeface="Arial" panose="020B0604020202020204" pitchFamily="34" charset="0"/>
              <a:buChar char="•"/>
            </a:pPr>
            <a:endParaRPr lang="en-US" dirty="0"/>
          </a:p>
        </p:txBody>
      </p:sp>
      <p:pic>
        <p:nvPicPr>
          <p:cNvPr id="13" name="Picture 12">
            <a:extLst>
              <a:ext uri="{FF2B5EF4-FFF2-40B4-BE49-F238E27FC236}">
                <a16:creationId xmlns:a16="http://schemas.microsoft.com/office/drawing/2014/main" id="{F45A955A-510B-3D42-ABDA-6F9C7602BED2}"/>
              </a:ext>
            </a:extLst>
          </p:cNvPr>
          <p:cNvPicPr>
            <a:picLocks noChangeAspect="1"/>
          </p:cNvPicPr>
          <p:nvPr/>
        </p:nvPicPr>
        <p:blipFill rotWithShape="1">
          <a:blip r:embed="rId2"/>
          <a:srcRect r="-2" b="39360"/>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sp>
        <p:nvSpPr>
          <p:cNvPr id="23" name="Arc 2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1" name="Content Placeholder 10">
            <a:extLst>
              <a:ext uri="{FF2B5EF4-FFF2-40B4-BE49-F238E27FC236}">
                <a16:creationId xmlns:a16="http://schemas.microsoft.com/office/drawing/2014/main" id="{8F7CF018-92AE-F14B-A8E3-B238DAEFF20D}"/>
              </a:ext>
            </a:extLst>
          </p:cNvPr>
          <p:cNvPicPr>
            <a:picLocks noGrp="1" noChangeAspect="1"/>
          </p:cNvPicPr>
          <p:nvPr>
            <p:ph idx="1"/>
          </p:nvPr>
        </p:nvPicPr>
        <p:blipFill rotWithShape="1">
          <a:blip r:embed="rId3"/>
          <a:srcRect t="24696" b="35561"/>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15" name="Picture 14">
            <a:extLst>
              <a:ext uri="{FF2B5EF4-FFF2-40B4-BE49-F238E27FC236}">
                <a16:creationId xmlns:a16="http://schemas.microsoft.com/office/drawing/2014/main" id="{9EE470D3-5472-B440-B781-EDD9ADFB58FD}"/>
              </a:ext>
            </a:extLst>
          </p:cNvPr>
          <p:cNvPicPr>
            <a:picLocks noChangeAspect="1"/>
          </p:cNvPicPr>
          <p:nvPr/>
        </p:nvPicPr>
        <p:blipFill rotWithShape="1">
          <a:blip r:embed="rId4"/>
          <a:srcRect r="-1" b="3206"/>
          <a:stretch/>
        </p:blipFill>
        <p:spPr>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p:spPr>
      </p:pic>
    </p:spTree>
    <p:extLst>
      <p:ext uri="{BB962C8B-B14F-4D97-AF65-F5344CB8AC3E}">
        <p14:creationId xmlns:p14="http://schemas.microsoft.com/office/powerpoint/2010/main" val="2903467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2EEE8F11-3582-44B7-9869-F2D26D7DD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133221" cy="3548529"/>
          </a:xfrm>
          <a:custGeom>
            <a:avLst/>
            <a:gdLst>
              <a:gd name="connsiteX0" fmla="*/ 0 w 4133221"/>
              <a:gd name="connsiteY0" fmla="*/ 0 h 3548529"/>
              <a:gd name="connsiteX1" fmla="*/ 3798429 w 4133221"/>
              <a:gd name="connsiteY1" fmla="*/ 0 h 3548529"/>
              <a:gd name="connsiteX2" fmla="*/ 3850140 w 4133221"/>
              <a:gd name="connsiteY2" fmla="*/ 85119 h 3548529"/>
              <a:gd name="connsiteX3" fmla="*/ 4133221 w 4133221"/>
              <a:gd name="connsiteY3" fmla="*/ 1203093 h 3548529"/>
              <a:gd name="connsiteX4" fmla="*/ 1787785 w 4133221"/>
              <a:gd name="connsiteY4" fmla="*/ 3548529 h 3548529"/>
              <a:gd name="connsiteX5" fmla="*/ 129311 w 4133221"/>
              <a:gd name="connsiteY5" fmla="*/ 2861567 h 3548529"/>
              <a:gd name="connsiteX6" fmla="*/ 0 w 4133221"/>
              <a:gd name="connsiteY6" fmla="*/ 2719289 h 3548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3221" h="3548529">
                <a:moveTo>
                  <a:pt x="0" y="0"/>
                </a:moveTo>
                <a:lnTo>
                  <a:pt x="3798429" y="0"/>
                </a:lnTo>
                <a:lnTo>
                  <a:pt x="3850140" y="85119"/>
                </a:lnTo>
                <a:cubicBezTo>
                  <a:pt x="4030674" y="417451"/>
                  <a:pt x="4133221" y="798296"/>
                  <a:pt x="4133221" y="1203093"/>
                </a:cubicBezTo>
                <a:cubicBezTo>
                  <a:pt x="4133221" y="2498442"/>
                  <a:pt x="3083134" y="3548529"/>
                  <a:pt x="1787785" y="3548529"/>
                </a:cubicBezTo>
                <a:cubicBezTo>
                  <a:pt x="1140111" y="3548529"/>
                  <a:pt x="553752" y="3286007"/>
                  <a:pt x="129311" y="2861567"/>
                </a:cubicBezTo>
                <a:lnTo>
                  <a:pt x="0" y="2719289"/>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2141F1CC-6A53-4BCF-9127-AABB52E249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1" y="3842187"/>
            <a:ext cx="3321156" cy="3015812"/>
          </a:xfrm>
          <a:custGeom>
            <a:avLst/>
            <a:gdLst>
              <a:gd name="connsiteX0" fmla="*/ 1359768 w 3321156"/>
              <a:gd name="connsiteY0" fmla="*/ 0 h 3015812"/>
              <a:gd name="connsiteX1" fmla="*/ 3321156 w 3321156"/>
              <a:gd name="connsiteY1" fmla="*/ 1961388 h 3015812"/>
              <a:gd name="connsiteX2" fmla="*/ 3084427 w 3321156"/>
              <a:gd name="connsiteY2" fmla="*/ 2896302 h 3015812"/>
              <a:gd name="connsiteX3" fmla="*/ 3011823 w 3321156"/>
              <a:gd name="connsiteY3" fmla="*/ 3015812 h 3015812"/>
              <a:gd name="connsiteX4" fmla="*/ 0 w 3321156"/>
              <a:gd name="connsiteY4" fmla="*/ 3015812 h 3015812"/>
              <a:gd name="connsiteX5" fmla="*/ 0 w 3321156"/>
              <a:gd name="connsiteY5" fmla="*/ 549808 h 3015812"/>
              <a:gd name="connsiteX6" fmla="*/ 112143 w 3321156"/>
              <a:gd name="connsiteY6" fmla="*/ 447886 h 3015812"/>
              <a:gd name="connsiteX7" fmla="*/ 1359768 w 3321156"/>
              <a:gd name="connsiteY7" fmla="*/ 0 h 301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1156" h="3015812">
                <a:moveTo>
                  <a:pt x="1359768" y="0"/>
                </a:moveTo>
                <a:cubicBezTo>
                  <a:pt x="2443013" y="0"/>
                  <a:pt x="3321156" y="878143"/>
                  <a:pt x="3321156" y="1961388"/>
                </a:cubicBezTo>
                <a:cubicBezTo>
                  <a:pt x="3321156" y="2299902"/>
                  <a:pt x="3235400" y="2618387"/>
                  <a:pt x="3084427" y="2896302"/>
                </a:cubicBezTo>
                <a:lnTo>
                  <a:pt x="3011823" y="3015812"/>
                </a:lnTo>
                <a:lnTo>
                  <a:pt x="0" y="3015812"/>
                </a:lnTo>
                <a:lnTo>
                  <a:pt x="0" y="549808"/>
                </a:lnTo>
                <a:lnTo>
                  <a:pt x="112143" y="447886"/>
                </a:lnTo>
                <a:cubicBezTo>
                  <a:pt x="451187" y="168082"/>
                  <a:pt x="885848" y="0"/>
                  <a:pt x="1359768"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561B2B49-7142-4CA8-A929-4671548E6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94530" y="2496668"/>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7E8A1355-3A51-E14C-859D-070F8A1E65CF}"/>
              </a:ext>
            </a:extLst>
          </p:cNvPr>
          <p:cNvPicPr>
            <a:picLocks noChangeAspect="1"/>
          </p:cNvPicPr>
          <p:nvPr/>
        </p:nvPicPr>
        <p:blipFill rotWithShape="1">
          <a:blip r:embed="rId2"/>
          <a:srcRect t="4690" r="3" b="14312"/>
          <a:stretch/>
        </p:blipFill>
        <p:spPr>
          <a:xfrm>
            <a:off x="3559122" y="2661260"/>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10" name="Picture 9">
            <a:extLst>
              <a:ext uri="{FF2B5EF4-FFF2-40B4-BE49-F238E27FC236}">
                <a16:creationId xmlns:a16="http://schemas.microsoft.com/office/drawing/2014/main" id="{A2214003-0150-E04D-8BC6-56FC7FED1E38}"/>
              </a:ext>
            </a:extLst>
          </p:cNvPr>
          <p:cNvPicPr>
            <a:picLocks noChangeAspect="1"/>
          </p:cNvPicPr>
          <p:nvPr/>
        </p:nvPicPr>
        <p:blipFill rotWithShape="1">
          <a:blip r:embed="rId3"/>
          <a:srcRect l="6991" r="4754" b="-1"/>
          <a:stretch/>
        </p:blipFill>
        <p:spPr>
          <a:xfrm>
            <a:off x="20" y="10"/>
            <a:ext cx="3967953" cy="3383270"/>
          </a:xfrm>
          <a:custGeom>
            <a:avLst/>
            <a:gdLst/>
            <a:ahLst/>
            <a:cxnLst/>
            <a:rect l="l" t="t" r="r" b="b"/>
            <a:pathLst>
              <a:path w="3967973" h="3383280">
                <a:moveTo>
                  <a:pt x="0" y="0"/>
                </a:moveTo>
                <a:lnTo>
                  <a:pt x="3605273" y="0"/>
                </a:lnTo>
                <a:lnTo>
                  <a:pt x="3704836" y="163887"/>
                </a:lnTo>
                <a:cubicBezTo>
                  <a:pt x="3872651" y="472804"/>
                  <a:pt x="3967973" y="826817"/>
                  <a:pt x="3967973" y="1203093"/>
                </a:cubicBezTo>
                <a:cubicBezTo>
                  <a:pt x="3967973" y="2407177"/>
                  <a:pt x="2991870" y="3383280"/>
                  <a:pt x="1787786" y="3383280"/>
                </a:cubicBezTo>
                <a:cubicBezTo>
                  <a:pt x="1110489" y="3383280"/>
                  <a:pt x="505326" y="3074435"/>
                  <a:pt x="105448" y="2589894"/>
                </a:cubicBezTo>
                <a:lnTo>
                  <a:pt x="0" y="2448881"/>
                </a:lnTo>
                <a:close/>
              </a:path>
            </a:pathLst>
          </a:custGeom>
        </p:spPr>
      </p:pic>
      <p:pic>
        <p:nvPicPr>
          <p:cNvPr id="8" name="Picture 7">
            <a:extLst>
              <a:ext uri="{FF2B5EF4-FFF2-40B4-BE49-F238E27FC236}">
                <a16:creationId xmlns:a16="http://schemas.microsoft.com/office/drawing/2014/main" id="{B4B77A78-C729-FA44-9744-3BC43D072AF9}"/>
              </a:ext>
            </a:extLst>
          </p:cNvPr>
          <p:cNvPicPr>
            <a:picLocks noChangeAspect="1"/>
          </p:cNvPicPr>
          <p:nvPr/>
        </p:nvPicPr>
        <p:blipFill rotWithShape="1">
          <a:blip r:embed="rId4"/>
          <a:srcRect t="5085" r="1" b="21503"/>
          <a:stretch/>
        </p:blipFill>
        <p:spPr>
          <a:xfrm>
            <a:off x="4825" y="4007260"/>
            <a:ext cx="3155071" cy="2850749"/>
          </a:xfrm>
          <a:custGeom>
            <a:avLst/>
            <a:gdLst/>
            <a:ahLst/>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p:spPr>
      </p:pic>
      <p:sp>
        <p:nvSpPr>
          <p:cNvPr id="4" name="Content Placeholder 2">
            <a:extLst>
              <a:ext uri="{FF2B5EF4-FFF2-40B4-BE49-F238E27FC236}">
                <a16:creationId xmlns:a16="http://schemas.microsoft.com/office/drawing/2014/main" id="{DE7CF700-96ED-F544-9431-98E69DB1A28C}"/>
              </a:ext>
            </a:extLst>
          </p:cNvPr>
          <p:cNvSpPr>
            <a:spLocks noGrp="1"/>
          </p:cNvSpPr>
          <p:nvPr>
            <p:ph idx="1"/>
          </p:nvPr>
        </p:nvSpPr>
        <p:spPr>
          <a:xfrm>
            <a:off x="7527732" y="1544505"/>
            <a:ext cx="3890000" cy="4925510"/>
          </a:xfrm>
        </p:spPr>
        <p:txBody>
          <a:bodyPr anchor="t">
            <a:normAutofit/>
          </a:bodyPr>
          <a:lstStyle/>
          <a:p>
            <a:pPr marL="0" indent="0">
              <a:buNone/>
            </a:pPr>
            <a:r>
              <a:rPr lang="en-US" sz="2000" dirty="0"/>
              <a:t>In May 1942 his unit was captured by the German army in a tank battle in Libya.</a:t>
            </a:r>
          </a:p>
          <a:p>
            <a:pPr marL="0" indent="0">
              <a:buNone/>
            </a:pPr>
            <a:endParaRPr lang="en-US" sz="2000" dirty="0"/>
          </a:p>
          <a:p>
            <a:pPr marL="0" indent="0">
              <a:buNone/>
            </a:pPr>
            <a:r>
              <a:rPr lang="en-US" sz="2000" dirty="0"/>
              <a:t>He was sent to a temporary </a:t>
            </a:r>
            <a:r>
              <a:rPr lang="en-US" sz="2000" dirty="0" err="1"/>
              <a:t>PoW</a:t>
            </a:r>
            <a:r>
              <a:rPr lang="en-US" sz="2000" dirty="0"/>
              <a:t> in Italy called Camp 66. </a:t>
            </a:r>
            <a:r>
              <a:rPr lang="en-US" sz="2000" dirty="0" err="1"/>
              <a:t>PoW</a:t>
            </a:r>
            <a:r>
              <a:rPr lang="en-US" sz="2000" dirty="0"/>
              <a:t> means Prisoner of War. This camp was near Naples in the south of Italy.</a:t>
            </a:r>
          </a:p>
          <a:p>
            <a:pPr marL="0" indent="0">
              <a:buNone/>
            </a:pPr>
            <a:endParaRPr lang="en-US" sz="2000" dirty="0"/>
          </a:p>
          <a:p>
            <a:pPr marL="0" indent="0">
              <a:buNone/>
            </a:pPr>
            <a:r>
              <a:rPr lang="en-US" sz="2000" dirty="0"/>
              <a:t>His mum and dad did not know where he was for months and months.</a:t>
            </a:r>
          </a:p>
        </p:txBody>
      </p:sp>
    </p:spTree>
    <p:extLst>
      <p:ext uri="{BB962C8B-B14F-4D97-AF65-F5344CB8AC3E}">
        <p14:creationId xmlns:p14="http://schemas.microsoft.com/office/powerpoint/2010/main" val="3043922280"/>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A050BC2-F5B6-8E4A-888E-0BCDFACFF19D}"/>
              </a:ext>
            </a:extLst>
          </p:cNvPr>
          <p:cNvSpPr txBox="1"/>
          <p:nvPr/>
        </p:nvSpPr>
        <p:spPr>
          <a:xfrm>
            <a:off x="631114" y="1447906"/>
            <a:ext cx="4595071" cy="3628495"/>
          </a:xfrm>
          <a:prstGeom prst="rect">
            <a:avLst/>
          </a:prstGeom>
        </p:spPr>
        <p:txBody>
          <a:bodyPr vert="horz" lIns="91440" tIns="45720" rIns="91440" bIns="45720" rtlCol="0">
            <a:normAutofit/>
          </a:bodyPr>
          <a:lstStyle/>
          <a:p>
            <a:pPr marL="57150">
              <a:lnSpc>
                <a:spcPct val="90000"/>
              </a:lnSpc>
              <a:spcAft>
                <a:spcPts val="600"/>
              </a:spcAft>
            </a:pPr>
            <a:r>
              <a:rPr lang="en-US" sz="2000" dirty="0"/>
              <a:t>By October of 1942 he had been sent to Camp 53 in Italy. This is in a place called </a:t>
            </a:r>
            <a:r>
              <a:rPr lang="en-US" sz="2000" dirty="0" err="1"/>
              <a:t>Sforzacosta</a:t>
            </a:r>
            <a:r>
              <a:rPr lang="en-US" sz="2000" dirty="0"/>
              <a:t>, Macerata, Italy. </a:t>
            </a:r>
          </a:p>
          <a:p>
            <a:pPr marL="285750" indent="-228600">
              <a:lnSpc>
                <a:spcPct val="90000"/>
              </a:lnSpc>
              <a:spcAft>
                <a:spcPts val="600"/>
              </a:spcAft>
              <a:buFont typeface="Arial" panose="020B0604020202020204" pitchFamily="34" charset="0"/>
              <a:buChar char="•"/>
            </a:pPr>
            <a:endParaRPr lang="en-US" sz="2000" dirty="0"/>
          </a:p>
          <a:p>
            <a:pPr marL="57150">
              <a:lnSpc>
                <a:spcPct val="90000"/>
              </a:lnSpc>
              <a:spcAft>
                <a:spcPts val="600"/>
              </a:spcAft>
            </a:pPr>
            <a:r>
              <a:rPr lang="en-US" sz="2000" dirty="0"/>
              <a:t>He was there for about 10 months.</a:t>
            </a:r>
          </a:p>
        </p:txBody>
      </p:sp>
      <p:sp>
        <p:nvSpPr>
          <p:cNvPr id="41" name="Rectangle 40">
            <a:extLst>
              <a:ext uri="{FF2B5EF4-FFF2-40B4-BE49-F238E27FC236}">
                <a16:creationId xmlns:a16="http://schemas.microsoft.com/office/drawing/2014/main" id="{003713C1-2FB2-413B-BF91-3AE41726F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0991" y="3474720"/>
            <a:ext cx="6100914"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Rectangle 42">
            <a:extLst>
              <a:ext uri="{FF2B5EF4-FFF2-40B4-BE49-F238E27FC236}">
                <a16:creationId xmlns:a16="http://schemas.microsoft.com/office/drawing/2014/main" id="{90795B4D-5022-4A7F-A01D-8D880B7CD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9584" y="0"/>
            <a:ext cx="6192415" cy="6858000"/>
          </a:xfrm>
          <a:prstGeom prst="rect">
            <a:avLst/>
          </a:prstGeom>
          <a:solidFill>
            <a:schemeClr val="tx1">
              <a:lumMod val="85000"/>
              <a:lumOff val="1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Rectangle 44">
            <a:extLst>
              <a:ext uri="{FF2B5EF4-FFF2-40B4-BE49-F238E27FC236}">
                <a16:creationId xmlns:a16="http://schemas.microsoft.com/office/drawing/2014/main" id="{AFD19018-DE7C-4796-ADF2-AD2EB0FC0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8323B4A-4790-E242-A987-B5609EB27DCC}"/>
              </a:ext>
            </a:extLst>
          </p:cNvPr>
          <p:cNvPicPr>
            <a:picLocks noChangeAspect="1"/>
          </p:cNvPicPr>
          <p:nvPr/>
        </p:nvPicPr>
        <p:blipFill rotWithShape="1">
          <a:blip r:embed="rId2"/>
          <a:srcRect t="6861" r="-1" b="21981"/>
          <a:stretch/>
        </p:blipFill>
        <p:spPr>
          <a:xfrm>
            <a:off x="6727109" y="321734"/>
            <a:ext cx="1751914" cy="2739814"/>
          </a:xfrm>
          <a:prstGeom prst="rect">
            <a:avLst/>
          </a:prstGeom>
        </p:spPr>
      </p:pic>
      <p:sp>
        <p:nvSpPr>
          <p:cNvPr id="47" name="Rectangle 46">
            <a:extLst>
              <a:ext uri="{FF2B5EF4-FFF2-40B4-BE49-F238E27FC236}">
                <a16:creationId xmlns:a16="http://schemas.microsoft.com/office/drawing/2014/main" id="{B1A0A2C2-4F85-44AF-8708-8DCA4B55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9624"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5CB385B-2E8E-FD43-AC01-0FBBB791767B}"/>
              </a:ext>
            </a:extLst>
          </p:cNvPr>
          <p:cNvPicPr>
            <a:picLocks noChangeAspect="1"/>
          </p:cNvPicPr>
          <p:nvPr/>
        </p:nvPicPr>
        <p:blipFill rotWithShape="1">
          <a:blip r:embed="rId3"/>
          <a:srcRect r="10257" b="1"/>
          <a:stretch/>
        </p:blipFill>
        <p:spPr>
          <a:xfrm>
            <a:off x="9808981" y="321734"/>
            <a:ext cx="1751905" cy="2739814"/>
          </a:xfrm>
          <a:prstGeom prst="rect">
            <a:avLst/>
          </a:prstGeom>
        </p:spPr>
      </p:pic>
      <p:pic>
        <p:nvPicPr>
          <p:cNvPr id="35" name="Picture 34">
            <a:extLst>
              <a:ext uri="{FF2B5EF4-FFF2-40B4-BE49-F238E27FC236}">
                <a16:creationId xmlns:a16="http://schemas.microsoft.com/office/drawing/2014/main" id="{EE871549-07FA-4C40-8686-47A75FCB5D03}"/>
              </a:ext>
            </a:extLst>
          </p:cNvPr>
          <p:cNvPicPr>
            <a:picLocks noChangeAspect="1"/>
          </p:cNvPicPr>
          <p:nvPr/>
        </p:nvPicPr>
        <p:blipFill>
          <a:blip r:embed="rId4"/>
          <a:stretch>
            <a:fillRect/>
          </a:stretch>
        </p:blipFill>
        <p:spPr>
          <a:xfrm>
            <a:off x="8008045" y="3796452"/>
            <a:ext cx="2271909" cy="2559898"/>
          </a:xfrm>
          <a:prstGeom prst="rect">
            <a:avLst/>
          </a:prstGeom>
        </p:spPr>
      </p:pic>
    </p:spTree>
    <p:extLst>
      <p:ext uri="{BB962C8B-B14F-4D97-AF65-F5344CB8AC3E}">
        <p14:creationId xmlns:p14="http://schemas.microsoft.com/office/powerpoint/2010/main" val="323227279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119F88-BFD3-CB4E-9627-0B7CCAED325E}"/>
              </a:ext>
            </a:extLst>
          </p:cNvPr>
          <p:cNvPicPr>
            <a:picLocks noChangeAspect="1"/>
          </p:cNvPicPr>
          <p:nvPr/>
        </p:nvPicPr>
        <p:blipFill rotWithShape="1">
          <a:blip r:embed="rId2"/>
          <a:srcRect t="14097" b="1317"/>
          <a:stretch/>
        </p:blipFill>
        <p:spPr>
          <a:xfrm>
            <a:off x="20" y="10"/>
            <a:ext cx="12191980" cy="6857990"/>
          </a:xfrm>
          <a:prstGeom prst="rect">
            <a:avLst/>
          </a:prstGeom>
        </p:spPr>
      </p:pic>
      <p:sp>
        <p:nvSpPr>
          <p:cNvPr id="15" name="Freeform: Shape 14">
            <a:extLst>
              <a:ext uri="{FF2B5EF4-FFF2-40B4-BE49-F238E27FC236}">
                <a16:creationId xmlns:a16="http://schemas.microsoft.com/office/drawing/2014/main" id="{E862BE82-D00D-42C1-BF16-93AA37870C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F6D92C2D-1D3D-4974-918C-06579FB354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3" y="-2"/>
            <a:ext cx="5441859" cy="5654940"/>
          </a:xfrm>
          <a:custGeom>
            <a:avLst/>
            <a:gdLst>
              <a:gd name="connsiteX0" fmla="*/ 0 w 5441859"/>
              <a:gd name="connsiteY0" fmla="*/ 0 h 5654940"/>
              <a:gd name="connsiteX1" fmla="*/ 4400492 w 5441859"/>
              <a:gd name="connsiteY1" fmla="*/ 0 h 5654940"/>
              <a:gd name="connsiteX2" fmla="*/ 4484767 w 5441859"/>
              <a:gd name="connsiteY2" fmla="*/ 76595 h 5654940"/>
              <a:gd name="connsiteX3" fmla="*/ 5441859 w 5441859"/>
              <a:gd name="connsiteY3" fmla="*/ 2387221 h 5654940"/>
              <a:gd name="connsiteX4" fmla="*/ 2174140 w 5441859"/>
              <a:gd name="connsiteY4" fmla="*/ 5654940 h 5654940"/>
              <a:gd name="connsiteX5" fmla="*/ 156693 w 5441859"/>
              <a:gd name="connsiteY5" fmla="*/ 4957981 h 5654940"/>
              <a:gd name="connsiteX6" fmla="*/ 0 w 5441859"/>
              <a:gd name="connsiteY6" fmla="*/ 4820612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0" y="0"/>
                </a:moveTo>
                <a:lnTo>
                  <a:pt x="4400492" y="0"/>
                </a:lnTo>
                <a:lnTo>
                  <a:pt x="4484767" y="76595"/>
                </a:lnTo>
                <a:cubicBezTo>
                  <a:pt x="5076108"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Content Placeholder 6">
            <a:extLst>
              <a:ext uri="{FF2B5EF4-FFF2-40B4-BE49-F238E27FC236}">
                <a16:creationId xmlns:a16="http://schemas.microsoft.com/office/drawing/2014/main" id="{E8D97168-2B71-C247-AC5A-09D0ACFA2201}"/>
              </a:ext>
            </a:extLst>
          </p:cNvPr>
          <p:cNvSpPr>
            <a:spLocks noGrp="1"/>
          </p:cNvSpPr>
          <p:nvPr>
            <p:ph idx="1"/>
          </p:nvPr>
        </p:nvSpPr>
        <p:spPr>
          <a:xfrm>
            <a:off x="245157" y="1553624"/>
            <a:ext cx="2915245" cy="3640776"/>
          </a:xfrm>
        </p:spPr>
        <p:txBody>
          <a:bodyPr vert="horz" lIns="91440" tIns="45720" rIns="91440" bIns="45720" rtlCol="0" anchor="t">
            <a:normAutofit/>
          </a:bodyPr>
          <a:lstStyle/>
          <a:p>
            <a:pPr marL="57150" indent="0">
              <a:buNone/>
            </a:pPr>
            <a:r>
              <a:rPr lang="en-US" sz="2000" dirty="0"/>
              <a:t>He kept a diary. He wrote a lot about not having enough food, his friends in the camp and looking forward to the Red Cross parcels and getting letters from home. Sometimes he was sad or frightened. Sometimes he was hopeful we would win the war.</a:t>
            </a:r>
          </a:p>
          <a:p>
            <a:endParaRPr lang="en-US" sz="1500" dirty="0"/>
          </a:p>
        </p:txBody>
      </p:sp>
      <p:pic>
        <p:nvPicPr>
          <p:cNvPr id="11" name="Picture 10">
            <a:extLst>
              <a:ext uri="{FF2B5EF4-FFF2-40B4-BE49-F238E27FC236}">
                <a16:creationId xmlns:a16="http://schemas.microsoft.com/office/drawing/2014/main" id="{D2DCA07F-6A9E-9844-B4CF-192A05A5EB40}"/>
              </a:ext>
            </a:extLst>
          </p:cNvPr>
          <p:cNvPicPr>
            <a:picLocks noChangeAspect="1"/>
          </p:cNvPicPr>
          <p:nvPr/>
        </p:nvPicPr>
        <p:blipFill>
          <a:blip r:embed="rId3"/>
          <a:stretch>
            <a:fillRect/>
          </a:stretch>
        </p:blipFill>
        <p:spPr>
          <a:xfrm>
            <a:off x="3394894" y="1999942"/>
            <a:ext cx="1306955" cy="1836377"/>
          </a:xfrm>
          <a:prstGeom prst="rect">
            <a:avLst/>
          </a:prstGeom>
        </p:spPr>
      </p:pic>
      <p:sp>
        <p:nvSpPr>
          <p:cNvPr id="12" name="TextBox 11">
            <a:extLst>
              <a:ext uri="{FF2B5EF4-FFF2-40B4-BE49-F238E27FC236}">
                <a16:creationId xmlns:a16="http://schemas.microsoft.com/office/drawing/2014/main" id="{4237DBD5-1456-0240-9EBA-DF40CB057ABF}"/>
              </a:ext>
            </a:extLst>
          </p:cNvPr>
          <p:cNvSpPr txBox="1"/>
          <p:nvPr/>
        </p:nvSpPr>
        <p:spPr>
          <a:xfrm>
            <a:off x="60941" y="169757"/>
            <a:ext cx="4583876" cy="923330"/>
          </a:xfrm>
          <a:prstGeom prst="rect">
            <a:avLst/>
          </a:prstGeom>
          <a:noFill/>
        </p:spPr>
        <p:txBody>
          <a:bodyPr wrap="square" rtlCol="0">
            <a:spAutoFit/>
          </a:bodyPr>
          <a:lstStyle/>
          <a:p>
            <a:pPr marL="285750"/>
            <a:r>
              <a:rPr lang="en-US" dirty="0"/>
              <a:t>Allan was in Camp 53 with about 6000 other </a:t>
            </a:r>
            <a:r>
              <a:rPr lang="en-US" dirty="0" err="1"/>
              <a:t>PoWs</a:t>
            </a:r>
            <a:r>
              <a:rPr lang="en-US" dirty="0"/>
              <a:t>. This painting is of Camp 53 and is by Paul Bullard.</a:t>
            </a:r>
          </a:p>
        </p:txBody>
      </p:sp>
    </p:spTree>
    <p:extLst>
      <p:ext uri="{BB962C8B-B14F-4D97-AF65-F5344CB8AC3E}">
        <p14:creationId xmlns:p14="http://schemas.microsoft.com/office/powerpoint/2010/main" val="585538047"/>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02B2F-A854-3D45-8B66-F97D6FEA0641}"/>
              </a:ext>
            </a:extLst>
          </p:cNvPr>
          <p:cNvSpPr>
            <a:spLocks noGrp="1"/>
          </p:cNvSpPr>
          <p:nvPr>
            <p:ph type="title"/>
          </p:nvPr>
        </p:nvSpPr>
        <p:spPr/>
        <p:txBody>
          <a:bodyPr/>
          <a:lstStyle/>
          <a:p>
            <a:r>
              <a:rPr lang="en-US" dirty="0"/>
              <a:t>Diary entry: </a:t>
            </a:r>
            <a:r>
              <a:rPr lang="en-GB" dirty="0"/>
              <a:t>Saturday Feb 27, 1943. </a:t>
            </a:r>
            <a:br>
              <a:rPr lang="en-GB" dirty="0"/>
            </a:br>
            <a:endParaRPr lang="en-US" dirty="0"/>
          </a:p>
        </p:txBody>
      </p:sp>
      <p:sp>
        <p:nvSpPr>
          <p:cNvPr id="3" name="Content Placeholder 2">
            <a:extLst>
              <a:ext uri="{FF2B5EF4-FFF2-40B4-BE49-F238E27FC236}">
                <a16:creationId xmlns:a16="http://schemas.microsoft.com/office/drawing/2014/main" id="{CBAEA5FA-F461-F641-9821-27B57156C448}"/>
              </a:ext>
            </a:extLst>
          </p:cNvPr>
          <p:cNvSpPr>
            <a:spLocks noGrp="1"/>
          </p:cNvSpPr>
          <p:nvPr>
            <p:ph idx="1"/>
          </p:nvPr>
        </p:nvSpPr>
        <p:spPr/>
        <p:txBody>
          <a:bodyPr>
            <a:normAutofit fontScale="77500" lnSpcReduction="20000"/>
          </a:bodyPr>
          <a:lstStyle/>
          <a:p>
            <a:pPr marL="0" indent="0">
              <a:lnSpc>
                <a:spcPct val="160000"/>
              </a:lnSpc>
              <a:buNone/>
            </a:pPr>
            <a:r>
              <a:rPr lang="en-GB" dirty="0">
                <a:latin typeface="Bradley Hand" pitchFamily="2" charset="77"/>
              </a:rPr>
              <a:t>Coffee 7.00. Hot. Wash then roll call at 10.00. Nice day today. Getting warmer now. Bread cheese and tea 11.00. Dinner today bacon, tomatoes, and jam. Hope more arrive soon. More mail but none for us. News getting better. Won’t be long when we get March here. Lets get out of this. Roll call again 15.00 in field and one man shot dead by sentry. He was only stood too near the wire. Witness says it was murder. Red Cross inf. sentries all nervous these days. Mac up 17.00. Very nice. No super tonight just brew at 18.00 hrs. Usual talk before bed 21.00. Roll on Sunday.</a:t>
            </a:r>
          </a:p>
          <a:p>
            <a:pPr marL="0" indent="0">
              <a:buNone/>
            </a:pPr>
            <a:br>
              <a:rPr lang="en-GB" dirty="0"/>
            </a:br>
            <a:endParaRPr lang="en-US" dirty="0"/>
          </a:p>
        </p:txBody>
      </p:sp>
    </p:spTree>
    <p:extLst>
      <p:ext uri="{BB962C8B-B14F-4D97-AF65-F5344CB8AC3E}">
        <p14:creationId xmlns:p14="http://schemas.microsoft.com/office/powerpoint/2010/main" val="3204483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5F70B-07E1-8E4A-AE28-C7C245563782}"/>
              </a:ext>
            </a:extLst>
          </p:cNvPr>
          <p:cNvSpPr>
            <a:spLocks noGrp="1"/>
          </p:cNvSpPr>
          <p:nvPr>
            <p:ph type="title"/>
          </p:nvPr>
        </p:nvSpPr>
        <p:spPr>
          <a:xfrm>
            <a:off x="762001" y="803325"/>
            <a:ext cx="5314536" cy="1325563"/>
          </a:xfrm>
        </p:spPr>
        <p:txBody>
          <a:bodyPr vert="horz" lIns="91440" tIns="45720" rIns="91440" bIns="45720" rtlCol="0" anchor="ctr">
            <a:normAutofit/>
          </a:bodyPr>
          <a:lstStyle/>
          <a:p>
            <a:r>
              <a:rPr lang="en-US" dirty="0" err="1"/>
              <a:t>Stallag</a:t>
            </a:r>
            <a:r>
              <a:rPr lang="en-US" dirty="0"/>
              <a:t> 17B</a:t>
            </a:r>
          </a:p>
        </p:txBody>
      </p:sp>
      <p:sp>
        <p:nvSpPr>
          <p:cNvPr id="6" name="TextBox 5">
            <a:extLst>
              <a:ext uri="{FF2B5EF4-FFF2-40B4-BE49-F238E27FC236}">
                <a16:creationId xmlns:a16="http://schemas.microsoft.com/office/drawing/2014/main" id="{9B43DB64-3BF6-6E4F-895E-266A4F72BBD9}"/>
              </a:ext>
            </a:extLst>
          </p:cNvPr>
          <p:cNvSpPr txBox="1"/>
          <p:nvPr/>
        </p:nvSpPr>
        <p:spPr>
          <a:xfrm>
            <a:off x="762000" y="2279018"/>
            <a:ext cx="5314543" cy="3375920"/>
          </a:xfrm>
          <a:prstGeom prst="rect">
            <a:avLst/>
          </a:prstGeom>
        </p:spPr>
        <p:txBody>
          <a:bodyPr vert="horz" lIns="91440" tIns="45720" rIns="91440" bIns="45720" rtlCol="0" anchor="t">
            <a:normAutofit fontScale="85000" lnSpcReduction="20000"/>
          </a:bodyPr>
          <a:lstStyle/>
          <a:p>
            <a:pPr marL="57150">
              <a:lnSpc>
                <a:spcPct val="90000"/>
              </a:lnSpc>
              <a:spcAft>
                <a:spcPts val="600"/>
              </a:spcAft>
            </a:pPr>
            <a:r>
              <a:rPr lang="en-US" sz="2000" dirty="0"/>
              <a:t>The Italian’s surrendered in September 1943 and my great-grandad Allan should have been free.</a:t>
            </a:r>
          </a:p>
          <a:p>
            <a:pPr marL="57150">
              <a:lnSpc>
                <a:spcPct val="90000"/>
              </a:lnSpc>
              <a:spcAft>
                <a:spcPts val="600"/>
              </a:spcAft>
            </a:pPr>
            <a:endParaRPr lang="en-US" sz="2000" dirty="0"/>
          </a:p>
          <a:p>
            <a:pPr marL="57150">
              <a:lnSpc>
                <a:spcPct val="90000"/>
              </a:lnSpc>
              <a:spcAft>
                <a:spcPts val="600"/>
              </a:spcAft>
            </a:pPr>
            <a:r>
              <a:rPr lang="en-US" sz="2000" dirty="0"/>
              <a:t>He was told to wait for help to arrive. While he was waiting the German’s came and captured him and the other POWs again and took them away to other camps!</a:t>
            </a:r>
          </a:p>
          <a:p>
            <a:pPr marL="285750" indent="-228600">
              <a:lnSpc>
                <a:spcPct val="90000"/>
              </a:lnSpc>
              <a:spcAft>
                <a:spcPts val="600"/>
              </a:spcAft>
              <a:buFont typeface="Arial" panose="020B0604020202020204" pitchFamily="34" charset="0"/>
              <a:buChar char="•"/>
            </a:pPr>
            <a:endParaRPr lang="en-US" sz="2000" dirty="0"/>
          </a:p>
          <a:p>
            <a:pPr marL="57150">
              <a:lnSpc>
                <a:spcPct val="90000"/>
              </a:lnSpc>
              <a:spcAft>
                <a:spcPts val="600"/>
              </a:spcAft>
            </a:pPr>
            <a:r>
              <a:rPr lang="en-US" sz="2000" dirty="0"/>
              <a:t>My great-grandad Allan was sent to </a:t>
            </a:r>
            <a:r>
              <a:rPr lang="en-US" sz="2000" dirty="0" err="1"/>
              <a:t>Stallag</a:t>
            </a:r>
            <a:r>
              <a:rPr lang="en-US" sz="2000" dirty="0"/>
              <a:t> 17B, near </a:t>
            </a:r>
            <a:r>
              <a:rPr lang="en-US" sz="2000" dirty="0" err="1"/>
              <a:t>Krems</a:t>
            </a:r>
            <a:r>
              <a:rPr lang="en-US" sz="2000" dirty="0"/>
              <a:t> in Austria.</a:t>
            </a:r>
          </a:p>
          <a:p>
            <a:pPr marL="285750" indent="-228600">
              <a:lnSpc>
                <a:spcPct val="90000"/>
              </a:lnSpc>
              <a:spcAft>
                <a:spcPts val="600"/>
              </a:spcAft>
              <a:buFont typeface="Arial" panose="020B0604020202020204" pitchFamily="34" charset="0"/>
              <a:buChar char="•"/>
            </a:pPr>
            <a:endParaRPr lang="en-US" sz="2000" dirty="0"/>
          </a:p>
          <a:p>
            <a:pPr marL="57150">
              <a:lnSpc>
                <a:spcPct val="90000"/>
              </a:lnSpc>
              <a:spcAft>
                <a:spcPts val="600"/>
              </a:spcAft>
            </a:pPr>
            <a:r>
              <a:rPr lang="en-US" sz="2000" dirty="0" err="1"/>
              <a:t>Stallag</a:t>
            </a:r>
            <a:r>
              <a:rPr lang="en-US" sz="2000" dirty="0"/>
              <a:t> 17B was one of the most notorious German </a:t>
            </a:r>
            <a:r>
              <a:rPr lang="en-US" sz="2000" dirty="0" err="1"/>
              <a:t>PoW</a:t>
            </a:r>
            <a:r>
              <a:rPr lang="en-US" sz="2000" dirty="0"/>
              <a:t> camps and a movie has been made about it. It held around 30,000 </a:t>
            </a:r>
            <a:r>
              <a:rPr lang="en-US" sz="2000" dirty="0" err="1"/>
              <a:t>PoWs</a:t>
            </a:r>
            <a:r>
              <a:rPr lang="en-US" sz="2000" dirty="0"/>
              <a:t> and was a lot bigger than his Italian camp.</a:t>
            </a:r>
          </a:p>
          <a:p>
            <a:pPr indent="-228600">
              <a:lnSpc>
                <a:spcPct val="90000"/>
              </a:lnSpc>
              <a:spcAft>
                <a:spcPts val="600"/>
              </a:spcAft>
              <a:buFont typeface="Arial" panose="020B0604020202020204" pitchFamily="34" charset="0"/>
              <a:buChar char="•"/>
            </a:pPr>
            <a:endParaRPr lang="en-US" dirty="0"/>
          </a:p>
        </p:txBody>
      </p:sp>
      <p:sp>
        <p:nvSpPr>
          <p:cNvPr id="11" name="Freeform: Shape 1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FF89EF33-A735-E74E-9843-698C5CC08896}"/>
              </a:ext>
            </a:extLst>
          </p:cNvPr>
          <p:cNvPicPr>
            <a:picLocks noGrp="1" noChangeAspect="1"/>
          </p:cNvPicPr>
          <p:nvPr>
            <p:ph idx="1"/>
          </p:nvPr>
        </p:nvPicPr>
        <p:blipFill rotWithShape="1">
          <a:blip r:embed="rId2"/>
          <a:srcRect l="11086" r="1649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167575901"/>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0C362-1029-C240-8691-66271D498105}"/>
              </a:ext>
            </a:extLst>
          </p:cNvPr>
          <p:cNvSpPr>
            <a:spLocks noGrp="1"/>
          </p:cNvSpPr>
          <p:nvPr>
            <p:ph type="title"/>
          </p:nvPr>
        </p:nvSpPr>
        <p:spPr>
          <a:xfrm>
            <a:off x="677308" y="991996"/>
            <a:ext cx="4666470" cy="4365817"/>
          </a:xfrm>
        </p:spPr>
        <p:txBody>
          <a:bodyPr vert="horz" lIns="91440" tIns="45720" rIns="91440" bIns="45720" rtlCol="0" anchor="t">
            <a:noAutofit/>
          </a:bodyPr>
          <a:lstStyle/>
          <a:p>
            <a:r>
              <a:rPr lang="en-US" sz="2800" dirty="0"/>
              <a:t>My great-grandad then survived forced evacuation from his camp by the Germans on a forced 18 day </a:t>
            </a:r>
            <a:r>
              <a:rPr lang="en-US" sz="2800" dirty="0" err="1"/>
              <a:t>ʻdeath</a:t>
            </a:r>
            <a:r>
              <a:rPr lang="en-US" sz="2800" dirty="0"/>
              <a:t> march’ west. </a:t>
            </a:r>
            <a:br>
              <a:rPr lang="en-US" sz="2800" dirty="0"/>
            </a:br>
            <a:br>
              <a:rPr lang="en-US" sz="2800" dirty="0"/>
            </a:br>
            <a:r>
              <a:rPr lang="en-US" sz="2800" dirty="0"/>
              <a:t>This was 280 miles across Austria in April 1945. He finally met American troops and was liberated (free) in May. </a:t>
            </a:r>
            <a:br>
              <a:rPr lang="en-US" sz="2800" dirty="0"/>
            </a:br>
            <a:br>
              <a:rPr lang="en-US" sz="2800" dirty="0"/>
            </a:br>
            <a:r>
              <a:rPr lang="en-US" sz="2800" dirty="0"/>
              <a:t>This is the stone he chewed because he was so thirsty and hungry.</a:t>
            </a:r>
            <a:endParaRPr lang="en-US" sz="2800" kern="1200" dirty="0">
              <a:solidFill>
                <a:schemeClr val="tx1"/>
              </a:solidFill>
              <a:latin typeface="+mj-lt"/>
              <a:ea typeface="+mj-ea"/>
              <a:cs typeface="+mj-cs"/>
            </a:endParaRPr>
          </a:p>
        </p:txBody>
      </p:sp>
      <p:sp>
        <p:nvSpPr>
          <p:cNvPr id="20" name="Freeform: Shape 19">
            <a:extLst>
              <a:ext uri="{FF2B5EF4-FFF2-40B4-BE49-F238E27FC236}">
                <a16:creationId xmlns:a16="http://schemas.microsoft.com/office/drawing/2014/main" id="{BCC55ACC-A2F6-403C-A3A4-D59B3734D4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57312" y="381000"/>
            <a:ext cx="6334689" cy="6477000"/>
          </a:xfrm>
          <a:custGeom>
            <a:avLst/>
            <a:gdLst>
              <a:gd name="connsiteX0" fmla="*/ 3561588 w 6334689"/>
              <a:gd name="connsiteY0" fmla="*/ 0 h 6477000"/>
              <a:gd name="connsiteX1" fmla="*/ 6309883 w 6334689"/>
              <a:gd name="connsiteY1" fmla="*/ 1296087 h 6477000"/>
              <a:gd name="connsiteX2" fmla="*/ 6334689 w 6334689"/>
              <a:gd name="connsiteY2" fmla="*/ 1329261 h 6477000"/>
              <a:gd name="connsiteX3" fmla="*/ 6334689 w 6334689"/>
              <a:gd name="connsiteY3" fmla="*/ 5793916 h 6477000"/>
              <a:gd name="connsiteX4" fmla="*/ 6309883 w 6334689"/>
              <a:gd name="connsiteY4" fmla="*/ 5827089 h 6477000"/>
              <a:gd name="connsiteX5" fmla="*/ 5760467 w 6334689"/>
              <a:gd name="connsiteY5" fmla="*/ 6363539 h 6477000"/>
              <a:gd name="connsiteX6" fmla="*/ 5607796 w 6334689"/>
              <a:gd name="connsiteY6" fmla="*/ 6477000 h 6477000"/>
              <a:gd name="connsiteX7" fmla="*/ 1519571 w 6334689"/>
              <a:gd name="connsiteY7" fmla="*/ 6477000 h 6477000"/>
              <a:gd name="connsiteX8" fmla="*/ 1296088 w 6334689"/>
              <a:gd name="connsiteY8" fmla="*/ 6309883 h 6477000"/>
              <a:gd name="connsiteX9" fmla="*/ 0 w 6334689"/>
              <a:gd name="connsiteY9" fmla="*/ 3561588 h 6477000"/>
              <a:gd name="connsiteX10" fmla="*/ 3561588 w 6334689"/>
              <a:gd name="connsiteY10" fmla="*/ 0 h 6477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34689" h="6477000">
                <a:moveTo>
                  <a:pt x="3561588" y="0"/>
                </a:moveTo>
                <a:cubicBezTo>
                  <a:pt x="4668032" y="0"/>
                  <a:pt x="5656635" y="504534"/>
                  <a:pt x="6309883" y="1296087"/>
                </a:cubicBezTo>
                <a:lnTo>
                  <a:pt x="6334689" y="1329261"/>
                </a:lnTo>
                <a:lnTo>
                  <a:pt x="6334689" y="5793916"/>
                </a:lnTo>
                <a:lnTo>
                  <a:pt x="6309883" y="5827089"/>
                </a:lnTo>
                <a:cubicBezTo>
                  <a:pt x="6146571" y="6024977"/>
                  <a:pt x="5962299" y="6204927"/>
                  <a:pt x="5760467" y="6363539"/>
                </a:cubicBezTo>
                <a:lnTo>
                  <a:pt x="5607796" y="6477000"/>
                </a:lnTo>
                <a:lnTo>
                  <a:pt x="1519571" y="6477000"/>
                </a:lnTo>
                <a:lnTo>
                  <a:pt x="1296088" y="6309883"/>
                </a:lnTo>
                <a:cubicBezTo>
                  <a:pt x="504535" y="5656635"/>
                  <a:pt x="0" y="4668032"/>
                  <a:pt x="0" y="3561588"/>
                </a:cubicBezTo>
                <a:cubicBezTo>
                  <a:pt x="0" y="1594577"/>
                  <a:pt x="1594577" y="0"/>
                  <a:pt x="3561588"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D15DE7BF-0D16-2346-AF1F-149EB2004FEC}"/>
              </a:ext>
            </a:extLst>
          </p:cNvPr>
          <p:cNvPicPr>
            <a:picLocks noChangeAspect="1"/>
          </p:cNvPicPr>
          <p:nvPr/>
        </p:nvPicPr>
        <p:blipFill rotWithShape="1">
          <a:blip r:embed="rId2"/>
          <a:srcRect l="3810" r="11397" b="1"/>
          <a:stretch/>
        </p:blipFill>
        <p:spPr>
          <a:xfrm>
            <a:off x="6021086" y="544804"/>
            <a:ext cx="6170914" cy="6313225"/>
          </a:xfrm>
          <a:custGeom>
            <a:avLst/>
            <a:gdLst/>
            <a:ahLst/>
            <a:cxnLst/>
            <a:rect l="l" t="t" r="r" b="b"/>
            <a:pathLst>
              <a:path w="6170914" h="6313225">
                <a:moveTo>
                  <a:pt x="3397813" y="0"/>
                </a:moveTo>
                <a:cubicBezTo>
                  <a:pt x="4453378" y="0"/>
                  <a:pt x="5396522" y="481334"/>
                  <a:pt x="6019731" y="1236489"/>
                </a:cubicBezTo>
                <a:lnTo>
                  <a:pt x="6170914" y="1438663"/>
                </a:lnTo>
                <a:lnTo>
                  <a:pt x="6170914" y="5356963"/>
                </a:lnTo>
                <a:lnTo>
                  <a:pt x="6019731" y="5559138"/>
                </a:lnTo>
                <a:cubicBezTo>
                  <a:pt x="5786028" y="5842321"/>
                  <a:pt x="5507333" y="6086998"/>
                  <a:pt x="5194591" y="6282226"/>
                </a:cubicBezTo>
                <a:lnTo>
                  <a:pt x="5141791" y="6313225"/>
                </a:lnTo>
                <a:lnTo>
                  <a:pt x="1659199" y="6313225"/>
                </a:lnTo>
                <a:lnTo>
                  <a:pt x="1498064" y="6215333"/>
                </a:lnTo>
                <a:cubicBezTo>
                  <a:pt x="594240" y="5604721"/>
                  <a:pt x="0" y="4570663"/>
                  <a:pt x="0" y="3397813"/>
                </a:cubicBezTo>
                <a:cubicBezTo>
                  <a:pt x="0" y="1521253"/>
                  <a:pt x="1521253" y="0"/>
                  <a:pt x="3397813" y="0"/>
                </a:cubicBezTo>
                <a:close/>
              </a:path>
            </a:pathLst>
          </a:custGeom>
        </p:spPr>
      </p:pic>
    </p:spTree>
    <p:extLst>
      <p:ext uri="{BB962C8B-B14F-4D97-AF65-F5344CB8AC3E}">
        <p14:creationId xmlns:p14="http://schemas.microsoft.com/office/powerpoint/2010/main" val="133651293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A52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ADC5AD-9BC7-4B46-9603-70284581DA94}"/>
              </a:ext>
            </a:extLst>
          </p:cNvPr>
          <p:cNvSpPr>
            <a:spLocks noGrp="1"/>
          </p:cNvSpPr>
          <p:nvPr>
            <p:ph type="title"/>
          </p:nvPr>
        </p:nvSpPr>
        <p:spPr>
          <a:xfrm>
            <a:off x="9093496" y="618681"/>
            <a:ext cx="2613872" cy="4794567"/>
          </a:xfrm>
        </p:spPr>
        <p:txBody>
          <a:bodyPr vert="horz" lIns="91440" tIns="45720" rIns="91440" bIns="45720" rtlCol="0" anchor="ctr">
            <a:normAutofit fontScale="90000"/>
          </a:bodyPr>
          <a:lstStyle/>
          <a:p>
            <a:r>
              <a:rPr lang="en-US" sz="2800" dirty="0">
                <a:solidFill>
                  <a:srgbClr val="FFFFFF"/>
                </a:solidFill>
              </a:rPr>
              <a:t>My great-grandad came home, got married and had a family!</a:t>
            </a:r>
            <a:br>
              <a:rPr lang="en-US" sz="2800" dirty="0">
                <a:solidFill>
                  <a:srgbClr val="FFFFFF"/>
                </a:solidFill>
              </a:rPr>
            </a:br>
            <a:br>
              <a:rPr lang="en-US" sz="2800" dirty="0">
                <a:solidFill>
                  <a:srgbClr val="FFFFFF"/>
                </a:solidFill>
              </a:rPr>
            </a:br>
            <a:r>
              <a:rPr lang="en-US" sz="2800" dirty="0">
                <a:solidFill>
                  <a:srgbClr val="FFFFFF"/>
                </a:solidFill>
              </a:rPr>
              <a:t>However, he weighed just 7 stone in weight when he first came home and it took a long time to get well.</a:t>
            </a: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97B56027-E8CD-0B48-B80B-22C88C1A2329}"/>
              </a:ext>
            </a:extLst>
          </p:cNvPr>
          <p:cNvPicPr>
            <a:picLocks noGrp="1" noChangeAspect="1"/>
          </p:cNvPicPr>
          <p:nvPr>
            <p:ph idx="1"/>
          </p:nvPr>
        </p:nvPicPr>
        <p:blipFill rotWithShape="1">
          <a:blip r:embed="rId2"/>
          <a:srcRect r="3539"/>
          <a:stretch/>
        </p:blipFill>
        <p:spPr>
          <a:xfrm>
            <a:off x="976251" y="942538"/>
            <a:ext cx="7163222" cy="4808332"/>
          </a:xfrm>
          <a:prstGeom prst="rect">
            <a:avLst/>
          </a:prstGeom>
          <a:effectLst/>
        </p:spPr>
      </p:pic>
    </p:spTree>
    <p:extLst>
      <p:ext uri="{BB962C8B-B14F-4D97-AF65-F5344CB8AC3E}">
        <p14:creationId xmlns:p14="http://schemas.microsoft.com/office/powerpoint/2010/main" val="22989284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537</Words>
  <Application>Microsoft Macintosh PowerPoint</Application>
  <PresentationFormat>Widescreen</PresentationFormat>
  <Paragraphs>34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Bradley Hand</vt:lpstr>
      <vt:lpstr>Calibri</vt:lpstr>
      <vt:lpstr>Calibri Light</vt:lpstr>
      <vt:lpstr>Office Theme</vt:lpstr>
      <vt:lpstr>PowerPoint Presentation</vt:lpstr>
      <vt:lpstr>My Great-Grandad</vt:lpstr>
      <vt:lpstr>PowerPoint Presentation</vt:lpstr>
      <vt:lpstr>PowerPoint Presentation</vt:lpstr>
      <vt:lpstr>PowerPoint Presentation</vt:lpstr>
      <vt:lpstr>Diary entry: Saturday Feb 27, 1943.  </vt:lpstr>
      <vt:lpstr>Stallag 17B</vt:lpstr>
      <vt:lpstr>My great-grandad then survived forced evacuation from his camp by the Germans on a forced 18 day ʻdeath march’ west.   This was 280 miles across Austria in April 1945. He finally met American troops and was liberated (free) in May.   This is the stone he chewed because he was so thirsty and hungry.</vt:lpstr>
      <vt:lpstr>My great-grandad came home, got married and had a family!  However, he weighed just 7 stone in weight when he first came home and it took a long time to get well.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Claire Kay</dc:creator>
  <cp:lastModifiedBy>Alison Claire Kay</cp:lastModifiedBy>
  <cp:revision>14</cp:revision>
  <dcterms:created xsi:type="dcterms:W3CDTF">2020-05-05T13:07:38Z</dcterms:created>
  <dcterms:modified xsi:type="dcterms:W3CDTF">2020-05-05T14:08:32Z</dcterms:modified>
</cp:coreProperties>
</file>